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9" r:id="rId1"/>
  </p:sldMasterIdLst>
  <p:notesMasterIdLst>
    <p:notesMasterId r:id="rId18"/>
  </p:notesMasterIdLst>
  <p:sldIdLst>
    <p:sldId id="256" r:id="rId2"/>
    <p:sldId id="257" r:id="rId3"/>
    <p:sldId id="258" r:id="rId4"/>
    <p:sldId id="271" r:id="rId5"/>
    <p:sldId id="260" r:id="rId6"/>
    <p:sldId id="259" r:id="rId7"/>
    <p:sldId id="261" r:id="rId8"/>
    <p:sldId id="264" r:id="rId9"/>
    <p:sldId id="262" r:id="rId10"/>
    <p:sldId id="263" r:id="rId11"/>
    <p:sldId id="265" r:id="rId12"/>
    <p:sldId id="269" r:id="rId13"/>
    <p:sldId id="266" r:id="rId14"/>
    <p:sldId id="267" r:id="rId15"/>
    <p:sldId id="268"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66"/>
    <p:restoredTop sz="91667"/>
  </p:normalViewPr>
  <p:slideViewPr>
    <p:cSldViewPr snapToGrid="0" snapToObjects="1">
      <p:cViewPr varScale="1">
        <p:scale>
          <a:sx n="47" d="100"/>
          <a:sy n="47" d="100"/>
        </p:scale>
        <p:origin x="1080"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A2E3E4-D3D1-B041-B659-447A058DB254}" type="datetimeFigureOut">
              <a:rPr lang="en-US" smtClean="0"/>
              <a:t>10/15/18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FE5FCC-9A8A-5D49-84CE-87517168A59C}" type="slidenum">
              <a:rPr lang="en-US" smtClean="0"/>
              <a:t>‹#›</a:t>
            </a:fld>
            <a:endParaRPr lang="en-US"/>
          </a:p>
        </p:txBody>
      </p:sp>
    </p:spTree>
    <p:extLst>
      <p:ext uri="{BB962C8B-B14F-4D97-AF65-F5344CB8AC3E}">
        <p14:creationId xmlns:p14="http://schemas.microsoft.com/office/powerpoint/2010/main" val="4030678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courses.ed.asu.edu/berliner/readings/fuss/fuss.htm"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a:t>
            </a:r>
            <a:r>
              <a:rPr lang="en-US" dirty="0" err="1"/>
              <a:t>www.rtinetwork.org</a:t>
            </a:r>
            <a:r>
              <a:rPr lang="en-US" dirty="0"/>
              <a:t>/learn/what/</a:t>
            </a:r>
            <a:r>
              <a:rPr lang="en-US" dirty="0" err="1"/>
              <a:t>whatisrti</a:t>
            </a:r>
            <a:endParaRPr lang="en-US" dirty="0"/>
          </a:p>
        </p:txBody>
      </p:sp>
      <p:sp>
        <p:nvSpPr>
          <p:cNvPr id="4" name="Slide Number Placeholder 3"/>
          <p:cNvSpPr>
            <a:spLocks noGrp="1"/>
          </p:cNvSpPr>
          <p:nvPr>
            <p:ph type="sldNum" sz="quarter" idx="5"/>
          </p:nvPr>
        </p:nvSpPr>
        <p:spPr/>
        <p:txBody>
          <a:bodyPr/>
          <a:lstStyle/>
          <a:p>
            <a:fld id="{4AFE5FCC-9A8A-5D49-84CE-87517168A59C}" type="slidenum">
              <a:rPr lang="en-US" smtClean="0"/>
              <a:t>2</a:t>
            </a:fld>
            <a:endParaRPr lang="en-US"/>
          </a:p>
        </p:txBody>
      </p:sp>
    </p:spTree>
    <p:extLst>
      <p:ext uri="{BB962C8B-B14F-4D97-AF65-F5344CB8AC3E}">
        <p14:creationId xmlns:p14="http://schemas.microsoft.com/office/powerpoint/2010/main" val="3485435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Willingham, D.T, (2016). Knowledge and practice: The real keys to critical thinking. </a:t>
            </a:r>
          </a:p>
          <a:p>
            <a:r>
              <a:rPr lang="en-US" dirty="0"/>
              <a:t>http://</a:t>
            </a:r>
            <a:r>
              <a:rPr lang="en-US" dirty="0" err="1"/>
              <a:t>knowledgematterscampaign.org</a:t>
            </a:r>
            <a:r>
              <a:rPr lang="en-US" dirty="0"/>
              <a:t>/</a:t>
            </a:r>
            <a:r>
              <a:rPr lang="en-US" dirty="0" err="1"/>
              <a:t>wp</a:t>
            </a:r>
            <a:r>
              <a:rPr lang="en-US" dirty="0"/>
              <a:t>-content/uploads/2016/05/Willingham-</a:t>
            </a:r>
            <a:r>
              <a:rPr lang="en-US" dirty="0" err="1"/>
              <a:t>brief.pdf</a:t>
            </a:r>
            <a:endParaRPr lang="en-US" dirty="0"/>
          </a:p>
          <a:p>
            <a:endParaRPr lang="en-US" dirty="0"/>
          </a:p>
          <a:p>
            <a:r>
              <a:rPr lang="en-US" dirty="0"/>
              <a:t>Neuman, S.B. (2006). How we neglect knowledge—and why. American Educator, 24-27.</a:t>
            </a:r>
          </a:p>
        </p:txBody>
      </p:sp>
      <p:sp>
        <p:nvSpPr>
          <p:cNvPr id="4" name="Slide Number Placeholder 3"/>
          <p:cNvSpPr>
            <a:spLocks noGrp="1"/>
          </p:cNvSpPr>
          <p:nvPr>
            <p:ph type="sldNum" sz="quarter" idx="5"/>
          </p:nvPr>
        </p:nvSpPr>
        <p:spPr/>
        <p:txBody>
          <a:bodyPr/>
          <a:lstStyle/>
          <a:p>
            <a:fld id="{4AFE5FCC-9A8A-5D49-84CE-87517168A59C}" type="slidenum">
              <a:rPr lang="en-US" smtClean="0"/>
              <a:t>12</a:t>
            </a:fld>
            <a:endParaRPr lang="en-US"/>
          </a:p>
        </p:txBody>
      </p:sp>
    </p:spTree>
    <p:extLst>
      <p:ext uri="{BB962C8B-B14F-4D97-AF65-F5344CB8AC3E}">
        <p14:creationId xmlns:p14="http://schemas.microsoft.com/office/powerpoint/2010/main" val="716836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a:t>
            </a:r>
            <a:r>
              <a:rPr lang="en-US" dirty="0" err="1"/>
              <a:t>www.rtinetwork.org</a:t>
            </a:r>
            <a:r>
              <a:rPr lang="en-US" dirty="0"/>
              <a:t>/learn/</a:t>
            </a:r>
            <a:r>
              <a:rPr lang="en-US" dirty="0" err="1"/>
              <a:t>ld</a:t>
            </a:r>
            <a:r>
              <a:rPr lang="en-US" dirty="0"/>
              <a:t>/legal-implications-of-response-to-intervention-and-special-education-identification</a:t>
            </a:r>
          </a:p>
        </p:txBody>
      </p:sp>
      <p:sp>
        <p:nvSpPr>
          <p:cNvPr id="4" name="Slide Number Placeholder 3"/>
          <p:cNvSpPr>
            <a:spLocks noGrp="1"/>
          </p:cNvSpPr>
          <p:nvPr>
            <p:ph type="sldNum" sz="quarter" idx="5"/>
          </p:nvPr>
        </p:nvSpPr>
        <p:spPr/>
        <p:txBody>
          <a:bodyPr/>
          <a:lstStyle/>
          <a:p>
            <a:fld id="{4AFE5FCC-9A8A-5D49-84CE-87517168A59C}" type="slidenum">
              <a:rPr lang="en-US" smtClean="0"/>
              <a:t>13</a:t>
            </a:fld>
            <a:endParaRPr lang="en-US"/>
          </a:p>
        </p:txBody>
      </p:sp>
    </p:spTree>
    <p:extLst>
      <p:ext uri="{BB962C8B-B14F-4D97-AF65-F5344CB8AC3E}">
        <p14:creationId xmlns:p14="http://schemas.microsoft.com/office/powerpoint/2010/main" val="33682118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Vaughn, S., Denton, C.A., &amp; Fletcher, J. (2010). Why intensive interventions are necessary for students with severe reading difficulties. School Psychology, 47(5), 432-444.</a:t>
            </a:r>
          </a:p>
          <a:p>
            <a:endParaRPr lang="en-US" dirty="0"/>
          </a:p>
          <a:p>
            <a:r>
              <a:rPr lang="en-US" dirty="0"/>
              <a:t>http://</a:t>
            </a:r>
            <a:r>
              <a:rPr lang="en-US" dirty="0" err="1"/>
              <a:t>www.rtinetwork.org</a:t>
            </a:r>
            <a:r>
              <a:rPr lang="en-US" dirty="0"/>
              <a:t>/learn/</a:t>
            </a:r>
            <a:r>
              <a:rPr lang="en-US" dirty="0" err="1"/>
              <a:t>ld</a:t>
            </a:r>
            <a:r>
              <a:rPr lang="en-US" dirty="0"/>
              <a:t>/legal-implications-of-response-to-intervention-and-special-education-identification</a:t>
            </a:r>
          </a:p>
        </p:txBody>
      </p:sp>
      <p:sp>
        <p:nvSpPr>
          <p:cNvPr id="4" name="Slide Number Placeholder 3"/>
          <p:cNvSpPr>
            <a:spLocks noGrp="1"/>
          </p:cNvSpPr>
          <p:nvPr>
            <p:ph type="sldNum" sz="quarter" idx="5"/>
          </p:nvPr>
        </p:nvSpPr>
        <p:spPr/>
        <p:txBody>
          <a:bodyPr/>
          <a:lstStyle/>
          <a:p>
            <a:fld id="{4AFE5FCC-9A8A-5D49-84CE-87517168A59C}" type="slidenum">
              <a:rPr lang="en-US" smtClean="0"/>
              <a:t>14</a:t>
            </a:fld>
            <a:endParaRPr lang="en-US"/>
          </a:p>
        </p:txBody>
      </p:sp>
    </p:spTree>
    <p:extLst>
      <p:ext uri="{BB962C8B-B14F-4D97-AF65-F5344CB8AC3E}">
        <p14:creationId xmlns:p14="http://schemas.microsoft.com/office/powerpoint/2010/main" val="17867722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Sénéchal</a:t>
            </a:r>
            <a:r>
              <a:rPr lang="en-US" sz="1200" b="0" i="0" kern="1200" dirty="0">
                <a:solidFill>
                  <a:schemeClr val="tx1"/>
                </a:solidFill>
                <a:effectLst/>
                <a:latin typeface="+mn-lt"/>
                <a:ea typeface="+mn-ea"/>
                <a:cs typeface="+mn-cs"/>
              </a:rPr>
              <a:t>, M., &amp; Young, L. (2008). The effect of family literacy interventions on children’s acquisition of reading from kindergarten to grade 3: A meta-analytic review. </a:t>
            </a:r>
            <a:r>
              <a:rPr lang="en-US" sz="1200" b="0" i="1" kern="1200" dirty="0">
                <a:solidFill>
                  <a:schemeClr val="tx1"/>
                </a:solidFill>
                <a:effectLst/>
                <a:latin typeface="+mn-lt"/>
                <a:ea typeface="+mn-ea"/>
                <a:cs typeface="+mn-cs"/>
              </a:rPr>
              <a:t>Review of Educational Research, 78</a:t>
            </a:r>
            <a:r>
              <a:rPr lang="en-US" sz="1200" b="0" i="0" kern="1200" dirty="0">
                <a:solidFill>
                  <a:schemeClr val="tx1"/>
                </a:solidFill>
                <a:effectLst/>
                <a:latin typeface="+mn-lt"/>
                <a:ea typeface="+mn-ea"/>
                <a:cs typeface="+mn-cs"/>
              </a:rPr>
              <a:t>(4), 880-907.</a:t>
            </a: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4AFE5FCC-9A8A-5D49-84CE-87517168A59C}" type="slidenum">
              <a:rPr lang="en-US" smtClean="0"/>
              <a:t>15</a:t>
            </a:fld>
            <a:endParaRPr lang="en-US"/>
          </a:p>
        </p:txBody>
      </p:sp>
    </p:spTree>
    <p:extLst>
      <p:ext uri="{BB962C8B-B14F-4D97-AF65-F5344CB8AC3E}">
        <p14:creationId xmlns:p14="http://schemas.microsoft.com/office/powerpoint/2010/main" val="3211063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a:t>
            </a:r>
            <a:r>
              <a:rPr lang="en-US" dirty="0" err="1"/>
              <a:t>www.rtinetwork.org</a:t>
            </a:r>
            <a:r>
              <a:rPr lang="en-US" dirty="0"/>
              <a:t>/learn/what/</a:t>
            </a:r>
            <a:r>
              <a:rPr lang="en-US" dirty="0" err="1"/>
              <a:t>whatisrti</a:t>
            </a:r>
            <a:endParaRPr lang="en-US" dirty="0"/>
          </a:p>
          <a:p>
            <a:endParaRPr lang="en-US" dirty="0"/>
          </a:p>
        </p:txBody>
      </p:sp>
      <p:sp>
        <p:nvSpPr>
          <p:cNvPr id="4" name="Slide Number Placeholder 3"/>
          <p:cNvSpPr>
            <a:spLocks noGrp="1"/>
          </p:cNvSpPr>
          <p:nvPr>
            <p:ph type="sldNum" sz="quarter" idx="5"/>
          </p:nvPr>
        </p:nvSpPr>
        <p:spPr/>
        <p:txBody>
          <a:bodyPr/>
          <a:lstStyle/>
          <a:p>
            <a:fld id="{4AFE5FCC-9A8A-5D49-84CE-87517168A59C}" type="slidenum">
              <a:rPr lang="en-US" smtClean="0"/>
              <a:t>3</a:t>
            </a:fld>
            <a:endParaRPr lang="en-US"/>
          </a:p>
        </p:txBody>
      </p:sp>
    </p:spTree>
    <p:extLst>
      <p:ext uri="{BB962C8B-B14F-4D97-AF65-F5344CB8AC3E}">
        <p14:creationId xmlns:p14="http://schemas.microsoft.com/office/powerpoint/2010/main" val="3086269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Balu</a:t>
            </a:r>
            <a:r>
              <a:rPr lang="en-US" sz="1200" b="0" i="0" kern="1200" dirty="0">
                <a:solidFill>
                  <a:schemeClr val="tx1"/>
                </a:solidFill>
                <a:effectLst/>
                <a:latin typeface="+mn-lt"/>
                <a:ea typeface="+mn-ea"/>
                <a:cs typeface="+mn-cs"/>
              </a:rPr>
              <a:t>, R., Zhu, P., Doolittle, F., Schiller, E., Jenkins, J., </a:t>
            </a:r>
            <a:r>
              <a:rPr lang="en-US" sz="1200" b="0" i="0" kern="1200" dirty="0" err="1">
                <a:solidFill>
                  <a:schemeClr val="tx1"/>
                </a:solidFill>
                <a:effectLst/>
                <a:latin typeface="+mn-lt"/>
                <a:ea typeface="+mn-ea"/>
                <a:cs typeface="+mn-cs"/>
              </a:rPr>
              <a:t>Gersten</a:t>
            </a:r>
            <a:r>
              <a:rPr lang="en-US" sz="1200" b="0" i="0" kern="1200" dirty="0">
                <a:solidFill>
                  <a:schemeClr val="tx1"/>
                </a:solidFill>
                <a:effectLst/>
                <a:latin typeface="+mn-lt"/>
                <a:ea typeface="+mn-ea"/>
                <a:cs typeface="+mn-cs"/>
              </a:rPr>
              <a:t>, R. (2015) Evaluation of Response to Intervention Practices for Elementary School Reading, Executive Summary. Washington DC: U.S. Department of Education, Institute of Education Sciences.</a:t>
            </a:r>
            <a:endParaRPr lang="en-US" dirty="0"/>
          </a:p>
        </p:txBody>
      </p:sp>
      <p:sp>
        <p:nvSpPr>
          <p:cNvPr id="4" name="Slide Number Placeholder 3"/>
          <p:cNvSpPr>
            <a:spLocks noGrp="1"/>
          </p:cNvSpPr>
          <p:nvPr>
            <p:ph type="sldNum" sz="quarter" idx="5"/>
          </p:nvPr>
        </p:nvSpPr>
        <p:spPr/>
        <p:txBody>
          <a:bodyPr/>
          <a:lstStyle/>
          <a:p>
            <a:fld id="{4AFE5FCC-9A8A-5D49-84CE-87517168A59C}" type="slidenum">
              <a:rPr lang="en-US" smtClean="0"/>
              <a:t>4</a:t>
            </a:fld>
            <a:endParaRPr lang="en-US"/>
          </a:p>
        </p:txBody>
      </p:sp>
    </p:spTree>
    <p:extLst>
      <p:ext uri="{BB962C8B-B14F-4D97-AF65-F5344CB8AC3E}">
        <p14:creationId xmlns:p14="http://schemas.microsoft.com/office/powerpoint/2010/main" val="1718337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Gersten</a:t>
            </a:r>
            <a:r>
              <a:rPr lang="en-US" dirty="0"/>
              <a:t>, R., Compton, D., Connor, C.M., </a:t>
            </a:r>
            <a:r>
              <a:rPr lang="en-US" dirty="0" err="1"/>
              <a:t>Dimino</a:t>
            </a:r>
            <a:r>
              <a:rPr lang="en-US" dirty="0"/>
              <a:t>, J., Santoro, L., </a:t>
            </a:r>
            <a:r>
              <a:rPr lang="en-US" dirty="0" err="1"/>
              <a:t>Linan</a:t>
            </a:r>
            <a:r>
              <a:rPr lang="en-US" dirty="0"/>
              <a:t>-Thompson, S., and Tilly, W.D. (2008). Assisting students struggling with reading: Response to Intervention and multi-tier intervention for reading in the primary grades. A practice guide. (NCEE 2009-4045). Washington, DC: National Center for Education Evaluation and Regional Assistance, Institute of Education Sciences, U.S. Department of Education. Retrieved from http://</a:t>
            </a:r>
            <a:r>
              <a:rPr lang="en-US" dirty="0" err="1"/>
              <a:t>ies.ed.gov</a:t>
            </a:r>
            <a:r>
              <a:rPr lang="en-US" dirty="0"/>
              <a:t>/</a:t>
            </a:r>
            <a:r>
              <a:rPr lang="en-US" dirty="0" err="1"/>
              <a:t>ncee</a:t>
            </a:r>
            <a:r>
              <a:rPr lang="en-US" dirty="0"/>
              <a:t>/</a:t>
            </a:r>
            <a:r>
              <a:rPr lang="en-US" dirty="0" err="1"/>
              <a:t>wwc</a:t>
            </a:r>
            <a:r>
              <a:rPr lang="en-US" dirty="0"/>
              <a:t>/ publications/</a:t>
            </a:r>
            <a:r>
              <a:rPr lang="en-US" dirty="0" err="1"/>
              <a:t>practiceguides</a:t>
            </a:r>
            <a:r>
              <a:rPr lang="en-US" dirty="0"/>
              <a:t>/.</a:t>
            </a:r>
          </a:p>
        </p:txBody>
      </p:sp>
      <p:sp>
        <p:nvSpPr>
          <p:cNvPr id="4" name="Slide Number Placeholder 3"/>
          <p:cNvSpPr>
            <a:spLocks noGrp="1"/>
          </p:cNvSpPr>
          <p:nvPr>
            <p:ph type="sldNum" sz="quarter" idx="5"/>
          </p:nvPr>
        </p:nvSpPr>
        <p:spPr/>
        <p:txBody>
          <a:bodyPr/>
          <a:lstStyle/>
          <a:p>
            <a:fld id="{4AFE5FCC-9A8A-5D49-84CE-87517168A59C}" type="slidenum">
              <a:rPr lang="en-US" smtClean="0"/>
              <a:t>5</a:t>
            </a:fld>
            <a:endParaRPr lang="en-US"/>
          </a:p>
        </p:txBody>
      </p:sp>
    </p:spTree>
    <p:extLst>
      <p:ext uri="{BB962C8B-B14F-4D97-AF65-F5344CB8AC3E}">
        <p14:creationId xmlns:p14="http://schemas.microsoft.com/office/powerpoint/2010/main" val="999662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Gersten</a:t>
            </a:r>
            <a:r>
              <a:rPr lang="en-US" dirty="0"/>
              <a:t>, R., Compton, D., Connor, C.M., </a:t>
            </a:r>
            <a:r>
              <a:rPr lang="en-US" dirty="0" err="1"/>
              <a:t>Dimino</a:t>
            </a:r>
            <a:r>
              <a:rPr lang="en-US" dirty="0"/>
              <a:t>, J., Santoro, L., </a:t>
            </a:r>
            <a:r>
              <a:rPr lang="en-US" dirty="0" err="1"/>
              <a:t>Linan</a:t>
            </a:r>
            <a:r>
              <a:rPr lang="en-US" dirty="0"/>
              <a:t>-Thompson, S., and Tilly, W.D. (2008). Assisting students struggling with reading: Response to Intervention and multi-tier intervention for reading in the primary grades. A practice guide. (NCEE 2009-4045). Washington, DC: National Center for Education Evaluation and Regional Assistance, Institute of Education Sciences, U.S. Department of Education. Retrieved from http://</a:t>
            </a:r>
            <a:r>
              <a:rPr lang="en-US" dirty="0" err="1"/>
              <a:t>ies.ed.gov</a:t>
            </a:r>
            <a:r>
              <a:rPr lang="en-US" dirty="0"/>
              <a:t>/</a:t>
            </a:r>
            <a:r>
              <a:rPr lang="en-US" dirty="0" err="1"/>
              <a:t>ncee</a:t>
            </a:r>
            <a:r>
              <a:rPr lang="en-US" dirty="0"/>
              <a:t>/</a:t>
            </a:r>
            <a:r>
              <a:rPr lang="en-US" dirty="0" err="1"/>
              <a:t>wwc</a:t>
            </a:r>
            <a:r>
              <a:rPr lang="en-US" dirty="0"/>
              <a:t>/ publications/</a:t>
            </a:r>
            <a:r>
              <a:rPr lang="en-US" dirty="0" err="1"/>
              <a:t>practiceguides</a:t>
            </a:r>
            <a:r>
              <a:rPr lang="en-US" dirty="0"/>
              <a:t>/.</a:t>
            </a:r>
          </a:p>
        </p:txBody>
      </p:sp>
      <p:sp>
        <p:nvSpPr>
          <p:cNvPr id="4" name="Slide Number Placeholder 3"/>
          <p:cNvSpPr>
            <a:spLocks noGrp="1"/>
          </p:cNvSpPr>
          <p:nvPr>
            <p:ph type="sldNum" sz="quarter" idx="5"/>
          </p:nvPr>
        </p:nvSpPr>
        <p:spPr/>
        <p:txBody>
          <a:bodyPr/>
          <a:lstStyle/>
          <a:p>
            <a:fld id="{4AFE5FCC-9A8A-5D49-84CE-87517168A59C}" type="slidenum">
              <a:rPr lang="en-US" smtClean="0"/>
              <a:t>7</a:t>
            </a:fld>
            <a:endParaRPr lang="en-US"/>
          </a:p>
        </p:txBody>
      </p:sp>
    </p:spTree>
    <p:extLst>
      <p:ext uri="{BB962C8B-B14F-4D97-AF65-F5344CB8AC3E}">
        <p14:creationId xmlns:p14="http://schemas.microsoft.com/office/powerpoint/2010/main" val="2308809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McQuarrie, L., McRae, P., &amp; Stack-Cutler, H. (2008). Differentiated instruction Provincial Research Review. University of Alberta. http://</a:t>
            </a:r>
            <a:r>
              <a:rPr lang="en-US" dirty="0" err="1"/>
              <a:t>www.assembly.ab.ca</a:t>
            </a:r>
            <a:r>
              <a:rPr lang="en-US" dirty="0"/>
              <a:t>/lao/library/</a:t>
            </a:r>
            <a:r>
              <a:rPr lang="en-US" dirty="0" err="1"/>
              <a:t>egovdocs</a:t>
            </a:r>
            <a:r>
              <a:rPr lang="en-US" dirty="0"/>
              <a:t>/2008/</a:t>
            </a:r>
            <a:r>
              <a:rPr lang="en-US" dirty="0" err="1"/>
              <a:t>aled</a:t>
            </a:r>
            <a:r>
              <a:rPr lang="en-US" dirty="0"/>
              <a:t>/168784.pdf</a:t>
            </a:r>
          </a:p>
          <a:p>
            <a:endParaRPr lang="en-US" dirty="0"/>
          </a:p>
          <a:p>
            <a:r>
              <a:rPr lang="en-US" sz="1200" b="0" i="0" kern="1200" dirty="0">
                <a:solidFill>
                  <a:schemeClr val="tx1"/>
                </a:solidFill>
                <a:effectLst/>
                <a:latin typeface="+mn-lt"/>
                <a:ea typeface="+mn-ea"/>
                <a:cs typeface="+mn-cs"/>
              </a:rPr>
              <a:t>Rock, M., Gregg, M., Ellis, E., &amp; Gable, R. A. (2008). REACH: A framework for differentiating classroom instruction. </a:t>
            </a:r>
            <a:r>
              <a:rPr lang="en-US" sz="1200" b="0" i="1" kern="1200" dirty="0">
                <a:solidFill>
                  <a:schemeClr val="tx1"/>
                </a:solidFill>
                <a:effectLst/>
                <a:latin typeface="+mn-lt"/>
                <a:ea typeface="+mn-ea"/>
                <a:cs typeface="+mn-cs"/>
              </a:rPr>
              <a:t>Preventing School Failure, 52</a:t>
            </a:r>
            <a:r>
              <a:rPr lang="en-US" sz="1200" b="0" i="0" kern="1200" dirty="0">
                <a:solidFill>
                  <a:schemeClr val="tx1"/>
                </a:solidFill>
                <a:effectLst/>
                <a:latin typeface="+mn-lt"/>
                <a:ea typeface="+mn-ea"/>
                <a:cs typeface="+mn-cs"/>
              </a:rPr>
              <a:t>(2), 31–47.</a:t>
            </a:r>
            <a:endParaRPr lang="en-US" dirty="0"/>
          </a:p>
        </p:txBody>
      </p:sp>
      <p:sp>
        <p:nvSpPr>
          <p:cNvPr id="4" name="Slide Number Placeholder 3"/>
          <p:cNvSpPr>
            <a:spLocks noGrp="1"/>
          </p:cNvSpPr>
          <p:nvPr>
            <p:ph type="sldNum" sz="quarter" idx="5"/>
          </p:nvPr>
        </p:nvSpPr>
        <p:spPr/>
        <p:txBody>
          <a:bodyPr/>
          <a:lstStyle/>
          <a:p>
            <a:fld id="{4AFE5FCC-9A8A-5D49-84CE-87517168A59C}" type="slidenum">
              <a:rPr lang="en-US" smtClean="0"/>
              <a:t>8</a:t>
            </a:fld>
            <a:endParaRPr lang="en-US"/>
          </a:p>
        </p:txBody>
      </p:sp>
    </p:spTree>
    <p:extLst>
      <p:ext uri="{BB962C8B-B14F-4D97-AF65-F5344CB8AC3E}">
        <p14:creationId xmlns:p14="http://schemas.microsoft.com/office/powerpoint/2010/main" val="785483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Balu</a:t>
            </a:r>
            <a:r>
              <a:rPr lang="en-US" sz="1200" b="0" i="0" kern="1200" dirty="0">
                <a:solidFill>
                  <a:schemeClr val="tx1"/>
                </a:solidFill>
                <a:effectLst/>
                <a:latin typeface="+mn-lt"/>
                <a:ea typeface="+mn-ea"/>
                <a:cs typeface="+mn-cs"/>
              </a:rPr>
              <a:t>, R., Zhu, P., Doolittle, F., Schiller, E., Jenkins, J., </a:t>
            </a:r>
            <a:r>
              <a:rPr lang="en-US" sz="1200" b="0" i="0" kern="1200" dirty="0" err="1">
                <a:solidFill>
                  <a:schemeClr val="tx1"/>
                </a:solidFill>
                <a:effectLst/>
                <a:latin typeface="+mn-lt"/>
                <a:ea typeface="+mn-ea"/>
                <a:cs typeface="+mn-cs"/>
              </a:rPr>
              <a:t>Gersten</a:t>
            </a:r>
            <a:r>
              <a:rPr lang="en-US" sz="1200" b="0" i="0" kern="1200" dirty="0">
                <a:solidFill>
                  <a:schemeClr val="tx1"/>
                </a:solidFill>
                <a:effectLst/>
                <a:latin typeface="+mn-lt"/>
                <a:ea typeface="+mn-ea"/>
                <a:cs typeface="+mn-cs"/>
              </a:rPr>
              <a:t>, R. (2015) Evaluation of Response to Intervention Practices for Elementary School Reading, Executive Summary. Washington DC: U.S. Department of Education, Institute of Education Sciences.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Berliner, D. (1991). What's all the fuss about instructional time? In M. Ben-</a:t>
            </a:r>
            <a:r>
              <a:rPr lang="en-US" sz="1200" b="0" i="0" kern="1200" dirty="0" err="1">
                <a:solidFill>
                  <a:schemeClr val="tx1"/>
                </a:solidFill>
                <a:effectLst/>
                <a:latin typeface="+mn-lt"/>
                <a:ea typeface="+mn-ea"/>
                <a:cs typeface="+mn-cs"/>
              </a:rPr>
              <a:t>Peretz</a:t>
            </a:r>
            <a:r>
              <a:rPr lang="en-US" sz="1200" b="0" i="0" kern="1200" dirty="0">
                <a:solidFill>
                  <a:schemeClr val="tx1"/>
                </a:solidFill>
                <a:effectLst/>
                <a:latin typeface="+mn-lt"/>
                <a:ea typeface="+mn-ea"/>
                <a:cs typeface="+mn-cs"/>
              </a:rPr>
              <a:t> &amp; R. </a:t>
            </a:r>
            <a:r>
              <a:rPr lang="en-US" sz="1200" b="0" i="0" kern="1200" dirty="0" err="1">
                <a:solidFill>
                  <a:schemeClr val="tx1"/>
                </a:solidFill>
                <a:effectLst/>
                <a:latin typeface="+mn-lt"/>
                <a:ea typeface="+mn-ea"/>
                <a:cs typeface="+mn-cs"/>
              </a:rPr>
              <a:t>Bromme</a:t>
            </a:r>
            <a:r>
              <a:rPr lang="en-US" sz="1200" b="0" i="0" kern="1200" dirty="0">
                <a:solidFill>
                  <a:schemeClr val="tx1"/>
                </a:solidFill>
                <a:effectLst/>
                <a:latin typeface="+mn-lt"/>
                <a:ea typeface="+mn-ea"/>
                <a:cs typeface="+mn-cs"/>
              </a:rPr>
              <a:t> (Eds.), </a:t>
            </a:r>
            <a:r>
              <a:rPr lang="en-US" sz="1200" b="0" i="1" kern="1200" dirty="0">
                <a:solidFill>
                  <a:schemeClr val="tx1"/>
                </a:solidFill>
                <a:effectLst/>
                <a:latin typeface="+mn-lt"/>
                <a:ea typeface="+mn-ea"/>
                <a:cs typeface="+mn-cs"/>
              </a:rPr>
              <a:t>The nature of time in schools: Theoretical concepts, practitioner perceptions</a:t>
            </a:r>
            <a:r>
              <a:rPr lang="en-US" sz="1200" b="0" i="0" kern="1200" dirty="0">
                <a:solidFill>
                  <a:schemeClr val="tx1"/>
                </a:solidFill>
                <a:effectLst/>
                <a:latin typeface="+mn-lt"/>
                <a:ea typeface="+mn-ea"/>
                <a:cs typeface="+mn-cs"/>
              </a:rPr>
              <a:t>. New York: Teachers College Press. Retrieved April 2005, from </a:t>
            </a:r>
            <a:r>
              <a:rPr lang="en-US" sz="1200" b="0" i="0" kern="1200" dirty="0">
                <a:solidFill>
                  <a:schemeClr val="tx1"/>
                </a:solidFill>
                <a:effectLst/>
                <a:latin typeface="+mn-lt"/>
                <a:ea typeface="+mn-ea"/>
                <a:cs typeface="+mn-cs"/>
                <a:hlinkClick r:id="rId3"/>
              </a:rPr>
              <a:t>http://courses.ed.asu.edu/berliner/readings/fuss/fuss.htm</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Brady, M., Clinton, D., Sweeney, J. Peterson, M., &amp; </a:t>
            </a:r>
            <a:r>
              <a:rPr lang="en-US" sz="1200" b="0" i="0" kern="1200" dirty="0" err="1">
                <a:solidFill>
                  <a:schemeClr val="tx1"/>
                </a:solidFill>
                <a:effectLst/>
                <a:latin typeface="+mn-lt"/>
                <a:ea typeface="+mn-ea"/>
                <a:cs typeface="+mn-cs"/>
              </a:rPr>
              <a:t>Poynor</a:t>
            </a:r>
            <a:r>
              <a:rPr lang="en-US" sz="1200" b="0" i="0" kern="1200" dirty="0">
                <a:solidFill>
                  <a:schemeClr val="tx1"/>
                </a:solidFill>
                <a:effectLst/>
                <a:latin typeface="+mn-lt"/>
                <a:ea typeface="+mn-ea"/>
                <a:cs typeface="+mn-cs"/>
              </a:rPr>
              <a:t>, H. (1977). </a:t>
            </a:r>
            <a:r>
              <a:rPr lang="en-US" sz="1200" b="0" i="1" kern="1200" dirty="0">
                <a:solidFill>
                  <a:schemeClr val="tx1"/>
                </a:solidFill>
                <a:effectLst/>
                <a:latin typeface="+mn-lt"/>
                <a:ea typeface="+mn-ea"/>
                <a:cs typeface="+mn-cs"/>
              </a:rPr>
              <a:t>Instructional dimensions study</a:t>
            </a:r>
            <a:r>
              <a:rPr lang="en-US" sz="1200" b="0" i="0" kern="1200" dirty="0">
                <a:solidFill>
                  <a:schemeClr val="tx1"/>
                </a:solidFill>
                <a:effectLst/>
                <a:latin typeface="+mn-lt"/>
                <a:ea typeface="+mn-ea"/>
                <a:cs typeface="+mn-cs"/>
              </a:rPr>
              <a:t>. Washington, DC: Kirschner Associates, Inc.</a:t>
            </a:r>
          </a:p>
          <a:p>
            <a:r>
              <a:rPr lang="en-US" sz="1200" b="0" i="0" kern="1200" dirty="0">
                <a:solidFill>
                  <a:schemeClr val="tx1"/>
                </a:solidFill>
                <a:effectLst/>
                <a:latin typeface="+mn-lt"/>
                <a:ea typeface="+mn-ea"/>
                <a:cs typeface="+mn-cs"/>
              </a:rPr>
              <a:t>Carroll, J. (1963). A model of school learning. </a:t>
            </a:r>
            <a:r>
              <a:rPr lang="en-US" sz="1200" b="0" i="1" kern="1200" dirty="0">
                <a:solidFill>
                  <a:schemeClr val="tx1"/>
                </a:solidFill>
                <a:effectLst/>
                <a:latin typeface="+mn-lt"/>
                <a:ea typeface="+mn-ea"/>
                <a:cs typeface="+mn-cs"/>
              </a:rPr>
              <a:t>Teachers College Record, 64</a:t>
            </a:r>
            <a:r>
              <a:rPr lang="en-US" sz="1200" b="0" i="0" kern="1200" dirty="0">
                <a:solidFill>
                  <a:schemeClr val="tx1"/>
                </a:solidFill>
                <a:effectLst/>
                <a:latin typeface="+mn-lt"/>
                <a:ea typeface="+mn-ea"/>
                <a:cs typeface="+mn-cs"/>
              </a:rPr>
              <a:t>, 723-733.</a:t>
            </a:r>
          </a:p>
          <a:p>
            <a:r>
              <a:rPr lang="en-US" sz="1200" b="0" i="0" kern="1200" dirty="0">
                <a:solidFill>
                  <a:schemeClr val="tx1"/>
                </a:solidFill>
                <a:effectLst/>
                <a:latin typeface="+mn-lt"/>
                <a:ea typeface="+mn-ea"/>
                <a:cs typeface="+mn-cs"/>
              </a:rPr>
              <a:t>Fisher, C., </a:t>
            </a:r>
            <a:r>
              <a:rPr lang="en-US" sz="1200" b="0" i="0" kern="1200" dirty="0" err="1">
                <a:solidFill>
                  <a:schemeClr val="tx1"/>
                </a:solidFill>
                <a:effectLst/>
                <a:latin typeface="+mn-lt"/>
                <a:ea typeface="+mn-ea"/>
                <a:cs typeface="+mn-cs"/>
              </a:rPr>
              <a:t>Filby</a:t>
            </a:r>
            <a:r>
              <a:rPr lang="en-US" sz="1200" b="0" i="0" kern="1200" dirty="0">
                <a:solidFill>
                  <a:schemeClr val="tx1"/>
                </a:solidFill>
                <a:effectLst/>
                <a:latin typeface="+mn-lt"/>
                <a:ea typeface="+mn-ea"/>
                <a:cs typeface="+mn-cs"/>
              </a:rPr>
              <a:t>, N., </a:t>
            </a:r>
            <a:r>
              <a:rPr lang="en-US" sz="1200" b="0" i="0" kern="1200" dirty="0" err="1">
                <a:solidFill>
                  <a:schemeClr val="tx1"/>
                </a:solidFill>
                <a:effectLst/>
                <a:latin typeface="+mn-lt"/>
                <a:ea typeface="+mn-ea"/>
                <a:cs typeface="+mn-cs"/>
              </a:rPr>
              <a:t>Marliave</a:t>
            </a:r>
            <a:r>
              <a:rPr lang="en-US" sz="1200" b="0" i="0" kern="1200" dirty="0">
                <a:solidFill>
                  <a:schemeClr val="tx1"/>
                </a:solidFill>
                <a:effectLst/>
                <a:latin typeface="+mn-lt"/>
                <a:ea typeface="+mn-ea"/>
                <a:cs typeface="+mn-cs"/>
              </a:rPr>
              <a:t>, R., </a:t>
            </a:r>
            <a:r>
              <a:rPr lang="en-US" sz="1200" b="0" i="0" kern="1200" dirty="0" err="1">
                <a:solidFill>
                  <a:schemeClr val="tx1"/>
                </a:solidFill>
                <a:effectLst/>
                <a:latin typeface="+mn-lt"/>
                <a:ea typeface="+mn-ea"/>
                <a:cs typeface="+mn-cs"/>
              </a:rPr>
              <a:t>Cahen</a:t>
            </a:r>
            <a:r>
              <a:rPr lang="en-US" sz="1200" b="0" i="0" kern="1200" dirty="0">
                <a:solidFill>
                  <a:schemeClr val="tx1"/>
                </a:solidFill>
                <a:effectLst/>
                <a:latin typeface="+mn-lt"/>
                <a:ea typeface="+mn-ea"/>
                <a:cs typeface="+mn-cs"/>
              </a:rPr>
              <a:t>, L., </a:t>
            </a:r>
            <a:r>
              <a:rPr lang="en-US" sz="1200" b="0" i="0" kern="1200" dirty="0" err="1">
                <a:solidFill>
                  <a:schemeClr val="tx1"/>
                </a:solidFill>
                <a:effectLst/>
                <a:latin typeface="+mn-lt"/>
                <a:ea typeface="+mn-ea"/>
                <a:cs typeface="+mn-cs"/>
              </a:rPr>
              <a:t>Dishaw</a:t>
            </a:r>
            <a:r>
              <a:rPr lang="en-US" sz="1200" b="0" i="0" kern="1200" dirty="0">
                <a:solidFill>
                  <a:schemeClr val="tx1"/>
                </a:solidFill>
                <a:effectLst/>
                <a:latin typeface="+mn-lt"/>
                <a:ea typeface="+mn-ea"/>
                <a:cs typeface="+mn-cs"/>
              </a:rPr>
              <a:t>, M., Moore, J., and Berliner, D. (1978). </a:t>
            </a:r>
            <a:r>
              <a:rPr lang="en-US" sz="1200" b="0" i="1" kern="1200" dirty="0">
                <a:solidFill>
                  <a:schemeClr val="tx1"/>
                </a:solidFill>
                <a:effectLst/>
                <a:latin typeface="+mn-lt"/>
                <a:ea typeface="+mn-ea"/>
                <a:cs typeface="+mn-cs"/>
              </a:rPr>
              <a:t>Teaching behaviors: Academic Learning Time and student achievement: Final report of Phase III-B, Beginning Teacher Evaluation Study</a:t>
            </a:r>
            <a:r>
              <a:rPr lang="en-US" sz="1200" b="0" i="0" kern="1200" dirty="0">
                <a:solidFill>
                  <a:schemeClr val="tx1"/>
                </a:solidFill>
                <a:effectLst/>
                <a:latin typeface="+mn-lt"/>
                <a:ea typeface="+mn-ea"/>
                <a:cs typeface="+mn-cs"/>
              </a:rPr>
              <a:t>. San Francisco: Far West Laboratory for Educational Research and Development.</a:t>
            </a:r>
          </a:p>
          <a:p>
            <a:r>
              <a:rPr lang="en-US" sz="1200" b="0" i="0" kern="1200" dirty="0">
                <a:solidFill>
                  <a:schemeClr val="tx1"/>
                </a:solidFill>
                <a:effectLst/>
                <a:latin typeface="+mn-lt"/>
                <a:ea typeface="+mn-ea"/>
                <a:cs typeface="+mn-cs"/>
              </a:rPr>
              <a:t>Squires, D., </a:t>
            </a:r>
            <a:r>
              <a:rPr lang="en-US" sz="1200" b="0" i="0" kern="1200" dirty="0" err="1">
                <a:solidFill>
                  <a:schemeClr val="tx1"/>
                </a:solidFill>
                <a:effectLst/>
                <a:latin typeface="+mn-lt"/>
                <a:ea typeface="+mn-ea"/>
                <a:cs typeface="+mn-cs"/>
              </a:rPr>
              <a:t>Huitt</a:t>
            </a:r>
            <a:r>
              <a:rPr lang="en-US" sz="1200" b="0" i="0" kern="1200" dirty="0">
                <a:solidFill>
                  <a:schemeClr val="tx1"/>
                </a:solidFill>
                <a:effectLst/>
                <a:latin typeface="+mn-lt"/>
                <a:ea typeface="+mn-ea"/>
                <a:cs typeface="+mn-cs"/>
              </a:rPr>
              <a:t>, W., &amp; </a:t>
            </a:r>
            <a:r>
              <a:rPr lang="en-US" sz="1200" b="0" i="0" kern="1200" dirty="0" err="1">
                <a:solidFill>
                  <a:schemeClr val="tx1"/>
                </a:solidFill>
                <a:effectLst/>
                <a:latin typeface="+mn-lt"/>
                <a:ea typeface="+mn-ea"/>
                <a:cs typeface="+mn-cs"/>
              </a:rPr>
              <a:t>Segars</a:t>
            </a:r>
            <a:r>
              <a:rPr lang="en-US" sz="1200" b="0" i="0" kern="1200" dirty="0">
                <a:solidFill>
                  <a:schemeClr val="tx1"/>
                </a:solidFill>
                <a:effectLst/>
                <a:latin typeface="+mn-lt"/>
                <a:ea typeface="+mn-ea"/>
                <a:cs typeface="+mn-cs"/>
              </a:rPr>
              <a:t>, J. (1983). </a:t>
            </a:r>
            <a:r>
              <a:rPr lang="en-US" sz="1200" b="0" i="1" kern="1200" dirty="0">
                <a:solidFill>
                  <a:schemeClr val="tx1"/>
                </a:solidFill>
                <a:effectLst/>
                <a:latin typeface="+mn-lt"/>
                <a:ea typeface="+mn-ea"/>
                <a:cs typeface="+mn-cs"/>
              </a:rPr>
              <a:t>Effective schools and classrooms: A research-based perspective</a:t>
            </a:r>
            <a:r>
              <a:rPr lang="en-US" sz="1200" b="0" i="0" kern="1200" dirty="0">
                <a:solidFill>
                  <a:schemeClr val="tx1"/>
                </a:solidFill>
                <a:effectLst/>
                <a:latin typeface="+mn-lt"/>
                <a:ea typeface="+mn-ea"/>
                <a:cs typeface="+mn-cs"/>
              </a:rPr>
              <a:t>. Alexandria, VA: Association for Supervision and Curriculum Development.</a:t>
            </a:r>
          </a:p>
          <a:p>
            <a:r>
              <a:rPr lang="en-US" sz="1200" b="0" i="0" kern="1200" dirty="0">
                <a:solidFill>
                  <a:schemeClr val="tx1"/>
                </a:solidFill>
                <a:effectLst/>
                <a:latin typeface="+mn-lt"/>
                <a:ea typeface="+mn-ea"/>
                <a:cs typeface="+mn-cs"/>
              </a:rPr>
              <a:t>Stallings, J., &amp; </a:t>
            </a:r>
            <a:r>
              <a:rPr lang="en-US" sz="1200" b="0" i="0" kern="1200" dirty="0" err="1">
                <a:solidFill>
                  <a:schemeClr val="tx1"/>
                </a:solidFill>
                <a:effectLst/>
                <a:latin typeface="+mn-lt"/>
                <a:ea typeface="+mn-ea"/>
                <a:cs typeface="+mn-cs"/>
              </a:rPr>
              <a:t>Kaskowitz</a:t>
            </a:r>
            <a:r>
              <a:rPr lang="en-US" sz="1200" b="0" i="0" kern="1200" dirty="0">
                <a:solidFill>
                  <a:schemeClr val="tx1"/>
                </a:solidFill>
                <a:effectLst/>
                <a:latin typeface="+mn-lt"/>
                <a:ea typeface="+mn-ea"/>
                <a:cs typeface="+mn-cs"/>
              </a:rPr>
              <a:t>, D. (1974). </a:t>
            </a:r>
            <a:r>
              <a:rPr lang="en-US" sz="1200" b="0" i="1" kern="1200" dirty="0">
                <a:solidFill>
                  <a:schemeClr val="tx1"/>
                </a:solidFill>
                <a:effectLst/>
                <a:latin typeface="+mn-lt"/>
                <a:ea typeface="+mn-ea"/>
                <a:cs typeface="+mn-cs"/>
              </a:rPr>
              <a:t>Follow Through classroom observation evaluation, 1972-1973</a:t>
            </a:r>
            <a:r>
              <a:rPr lang="en-US" sz="1200" b="0" i="0" kern="1200" dirty="0">
                <a:solidFill>
                  <a:schemeClr val="tx1"/>
                </a:solidFill>
                <a:effectLst/>
                <a:latin typeface="+mn-lt"/>
                <a:ea typeface="+mn-ea"/>
                <a:cs typeface="+mn-cs"/>
              </a:rPr>
              <a:t>. Menlo Park, CA: Stanford Research Institute.</a:t>
            </a:r>
          </a:p>
          <a:p>
            <a:endParaRPr lang="en-US" dirty="0"/>
          </a:p>
        </p:txBody>
      </p:sp>
      <p:sp>
        <p:nvSpPr>
          <p:cNvPr id="4" name="Slide Number Placeholder 3"/>
          <p:cNvSpPr>
            <a:spLocks noGrp="1"/>
          </p:cNvSpPr>
          <p:nvPr>
            <p:ph type="sldNum" sz="quarter" idx="5"/>
          </p:nvPr>
        </p:nvSpPr>
        <p:spPr/>
        <p:txBody>
          <a:bodyPr/>
          <a:lstStyle/>
          <a:p>
            <a:fld id="{4AFE5FCC-9A8A-5D49-84CE-87517168A59C}" type="slidenum">
              <a:rPr lang="en-US" smtClean="0"/>
              <a:t>9</a:t>
            </a:fld>
            <a:endParaRPr lang="en-US"/>
          </a:p>
        </p:txBody>
      </p:sp>
    </p:spTree>
    <p:extLst>
      <p:ext uri="{BB962C8B-B14F-4D97-AF65-F5344CB8AC3E}">
        <p14:creationId xmlns:p14="http://schemas.microsoft.com/office/powerpoint/2010/main" val="14180141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Spencer, M., &amp; Wagner, R. K. (2016). The comprehension problems for second-language learners with poor reading comprehension despite adequate decoding: A meta-analysis. Journal of Research in Reading, 40(2), 199-217.</a:t>
            </a:r>
          </a:p>
          <a:p>
            <a:pPr fontAlgn="base"/>
            <a:endParaRPr lang="en-US" sz="1200" b="0" i="0" kern="1200" dirty="0">
              <a:solidFill>
                <a:schemeClr val="tx1"/>
              </a:solidFill>
              <a:effectLst/>
              <a:latin typeface="+mn-lt"/>
              <a:ea typeface="+mn-ea"/>
              <a:cs typeface="+mn-cs"/>
            </a:endParaRPr>
          </a:p>
          <a:p>
            <a:pPr fontAlgn="base"/>
            <a:r>
              <a:rPr lang="en-US" sz="1200" b="0" i="0" kern="1200" dirty="0">
                <a:solidFill>
                  <a:schemeClr val="tx1"/>
                </a:solidFill>
                <a:effectLst/>
                <a:latin typeface="+mn-lt"/>
                <a:ea typeface="+mn-ea"/>
                <a:cs typeface="+mn-cs"/>
              </a:rPr>
              <a:t>Spencer, M., &amp; Wagner, R.K. (2018). The comprehension problems of children with poor reading comprehension despite adequate decoding: A meta-analysis.</a:t>
            </a:r>
          </a:p>
          <a:p>
            <a:pPr fontAlgn="base"/>
            <a:r>
              <a:rPr lang="en-US" sz="1200" b="0" i="1" kern="1200" dirty="0">
                <a:solidFill>
                  <a:schemeClr val="tx1"/>
                </a:solidFill>
                <a:effectLst/>
                <a:latin typeface="+mn-lt"/>
                <a:ea typeface="+mn-ea"/>
                <a:cs typeface="+mn-cs"/>
              </a:rPr>
              <a:t>Review of Educational Research</a:t>
            </a:r>
            <a:r>
              <a:rPr lang="en-US" sz="1200" b="0" i="0" kern="1200" dirty="0">
                <a:solidFill>
                  <a:schemeClr val="tx1"/>
                </a:solidFill>
                <a:effectLst/>
                <a:latin typeface="+mn-lt"/>
                <a:ea typeface="+mn-ea"/>
                <a:cs typeface="+mn-cs"/>
              </a:rPr>
              <a:t>, 88(3), 366-400.</a:t>
            </a:r>
          </a:p>
          <a:p>
            <a:endParaRPr lang="en-US" dirty="0"/>
          </a:p>
          <a:p>
            <a:r>
              <a:rPr lang="en-US" dirty="0" err="1"/>
              <a:t>Gersten</a:t>
            </a:r>
            <a:r>
              <a:rPr lang="en-US" dirty="0"/>
              <a:t>, R., Compton, D., Connor, C.M., </a:t>
            </a:r>
            <a:r>
              <a:rPr lang="en-US" dirty="0" err="1"/>
              <a:t>Dimino</a:t>
            </a:r>
            <a:r>
              <a:rPr lang="en-US" dirty="0"/>
              <a:t>, J., Santoro, L., </a:t>
            </a:r>
            <a:r>
              <a:rPr lang="en-US" dirty="0" err="1"/>
              <a:t>Linan</a:t>
            </a:r>
            <a:r>
              <a:rPr lang="en-US" dirty="0"/>
              <a:t>-Thompson, S., and Tilly, W.D. (2008). Assisting students struggling with reading: Response to Intervention and multi-tier intervention for reading in the primary grades. A practice guide. (NCEE 2009-4045). Washington, DC: National Center for Education Evaluation and Regional Assistance, Institute of Education Sciences, U.S. Department of Education. Retrieved from http://</a:t>
            </a:r>
            <a:r>
              <a:rPr lang="en-US" dirty="0" err="1"/>
              <a:t>ies.ed.gov</a:t>
            </a:r>
            <a:r>
              <a:rPr lang="en-US" dirty="0"/>
              <a:t>/</a:t>
            </a:r>
            <a:r>
              <a:rPr lang="en-US" dirty="0" err="1"/>
              <a:t>ncee</a:t>
            </a:r>
            <a:r>
              <a:rPr lang="en-US" dirty="0"/>
              <a:t>/</a:t>
            </a:r>
            <a:r>
              <a:rPr lang="en-US" dirty="0" err="1"/>
              <a:t>wwc</a:t>
            </a:r>
            <a:r>
              <a:rPr lang="en-US" dirty="0"/>
              <a:t>/ publications/</a:t>
            </a:r>
            <a:r>
              <a:rPr lang="en-US" dirty="0" err="1"/>
              <a:t>practiceguides</a:t>
            </a:r>
            <a:r>
              <a:rPr lang="en-US" dirty="0"/>
              <a:t>/.</a:t>
            </a:r>
          </a:p>
        </p:txBody>
      </p:sp>
      <p:sp>
        <p:nvSpPr>
          <p:cNvPr id="4" name="Slide Number Placeholder 3"/>
          <p:cNvSpPr>
            <a:spLocks noGrp="1"/>
          </p:cNvSpPr>
          <p:nvPr>
            <p:ph type="sldNum" sz="quarter" idx="5"/>
          </p:nvPr>
        </p:nvSpPr>
        <p:spPr/>
        <p:txBody>
          <a:bodyPr/>
          <a:lstStyle/>
          <a:p>
            <a:fld id="{4AFE5FCC-9A8A-5D49-84CE-87517168A59C}" type="slidenum">
              <a:rPr lang="en-US" smtClean="0"/>
              <a:t>10</a:t>
            </a:fld>
            <a:endParaRPr lang="en-US"/>
          </a:p>
        </p:txBody>
      </p:sp>
    </p:spTree>
    <p:extLst>
      <p:ext uri="{BB962C8B-B14F-4D97-AF65-F5344CB8AC3E}">
        <p14:creationId xmlns:p14="http://schemas.microsoft.com/office/powerpoint/2010/main" val="2974242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Allington, R.L. (1993). Reducing the risk: Integrated language arts in restructured elementary schools. University of Albany: National Research Center on Literature, Teaching, and Learning. </a:t>
            </a:r>
          </a:p>
          <a:p>
            <a:r>
              <a:rPr lang="en-US" dirty="0"/>
              <a:t>https://</a:t>
            </a:r>
            <a:r>
              <a:rPr lang="en-US" dirty="0" err="1"/>
              <a:t>www.albany.edu</a:t>
            </a:r>
            <a:r>
              <a:rPr lang="en-US" dirty="0"/>
              <a:t>/</a:t>
            </a:r>
            <a:r>
              <a:rPr lang="en-US" dirty="0" err="1"/>
              <a:t>cela</a:t>
            </a:r>
            <a:r>
              <a:rPr lang="en-US" dirty="0"/>
              <a:t>/reports/</a:t>
            </a:r>
            <a:r>
              <a:rPr lang="en-US" dirty="0" err="1"/>
              <a:t>allington</a:t>
            </a:r>
            <a:r>
              <a:rPr lang="en-US" dirty="0"/>
              <a:t>/</a:t>
            </a:r>
            <a:r>
              <a:rPr lang="en-US" dirty="0" err="1"/>
              <a:t>allingtonreducing.pdf</a:t>
            </a:r>
            <a:endParaRPr lang="en-US" dirty="0"/>
          </a:p>
        </p:txBody>
      </p:sp>
      <p:sp>
        <p:nvSpPr>
          <p:cNvPr id="4" name="Slide Number Placeholder 3"/>
          <p:cNvSpPr>
            <a:spLocks noGrp="1"/>
          </p:cNvSpPr>
          <p:nvPr>
            <p:ph type="sldNum" sz="quarter" idx="5"/>
          </p:nvPr>
        </p:nvSpPr>
        <p:spPr/>
        <p:txBody>
          <a:bodyPr/>
          <a:lstStyle/>
          <a:p>
            <a:fld id="{4AFE5FCC-9A8A-5D49-84CE-87517168A59C}" type="slidenum">
              <a:rPr lang="en-US" smtClean="0"/>
              <a:t>11</a:t>
            </a:fld>
            <a:endParaRPr lang="en-US"/>
          </a:p>
        </p:txBody>
      </p:sp>
    </p:spTree>
    <p:extLst>
      <p:ext uri="{BB962C8B-B14F-4D97-AF65-F5344CB8AC3E}">
        <p14:creationId xmlns:p14="http://schemas.microsoft.com/office/powerpoint/2010/main" val="1938963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A6F0AB-B240-8840-9867-AEEC161E6034}" type="datetimeFigureOut">
              <a:rPr lang="en-US" smtClean="0"/>
              <a:t>10/15/18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626318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A6F0AB-B240-8840-9867-AEEC161E6034}" type="datetimeFigureOut">
              <a:rPr lang="en-US" smtClean="0"/>
              <a:t>10/15/18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1406195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A6F0AB-B240-8840-9867-AEEC161E6034}" type="datetimeFigureOut">
              <a:rPr lang="en-US" smtClean="0"/>
              <a:t>10/15/18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249193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A6F0AB-B240-8840-9867-AEEC161E6034}" type="datetimeFigureOut">
              <a:rPr lang="en-US" smtClean="0"/>
              <a:t>10/15/18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697015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A6F0AB-B240-8840-9867-AEEC161E6034}" type="datetimeFigureOut">
              <a:rPr lang="en-US" smtClean="0"/>
              <a:t>10/15/18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3826127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97A6F0AB-B240-8840-9867-AEEC161E6034}" type="datetimeFigureOut">
              <a:rPr lang="en-US" smtClean="0"/>
              <a:t>10/15/18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902740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97A6F0AB-B240-8840-9867-AEEC161E6034}" type="datetimeFigureOut">
              <a:rPr lang="en-US" smtClean="0"/>
              <a:t>10/15/18</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2353759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97A6F0AB-B240-8840-9867-AEEC161E6034}" type="datetimeFigureOut">
              <a:rPr lang="en-US" smtClean="0"/>
              <a:t>10/15/18</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250196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7A6F0AB-B240-8840-9867-AEEC161E6034}" type="datetimeFigureOut">
              <a:rPr lang="en-US" smtClean="0"/>
              <a:t>10/15/18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159615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97A6F0AB-B240-8840-9867-AEEC161E6034}" type="datetimeFigureOut">
              <a:rPr lang="en-US" smtClean="0"/>
              <a:t>10/15/18</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1632088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97A6F0AB-B240-8840-9867-AEEC161E6034}" type="datetimeFigureOut">
              <a:rPr lang="en-US" smtClean="0"/>
              <a:t>10/15/18</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5B52054A-C12E-0147-A75D-EC9E97B151D1}" type="slidenum">
              <a:rPr lang="en-US" smtClean="0"/>
              <a:t>‹#›</a:t>
            </a:fld>
            <a:endParaRPr lang="en-US"/>
          </a:p>
        </p:txBody>
      </p:sp>
    </p:spTree>
    <p:extLst>
      <p:ext uri="{BB962C8B-B14F-4D97-AF65-F5344CB8AC3E}">
        <p14:creationId xmlns:p14="http://schemas.microsoft.com/office/powerpoint/2010/main" val="1301089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97A6F0AB-B240-8840-9867-AEEC161E6034}" type="datetimeFigureOut">
              <a:rPr lang="en-US" smtClean="0"/>
              <a:t>10/15/18</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5B52054A-C12E-0147-A75D-EC9E97B151D1}" type="slidenum">
              <a:rPr lang="en-US" smtClean="0"/>
              <a:t>‹#›</a:t>
            </a:fld>
            <a:endParaRPr lang="en-US"/>
          </a:p>
        </p:txBody>
      </p:sp>
    </p:spTree>
    <p:extLst>
      <p:ext uri="{BB962C8B-B14F-4D97-AF65-F5344CB8AC3E}">
        <p14:creationId xmlns:p14="http://schemas.microsoft.com/office/powerpoint/2010/main" val="2836648207"/>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1D3B1-4062-AB43-B3EB-99A5DCB05F35}"/>
              </a:ext>
            </a:extLst>
          </p:cNvPr>
          <p:cNvSpPr>
            <a:spLocks noGrp="1"/>
          </p:cNvSpPr>
          <p:nvPr>
            <p:ph type="ctrTitle"/>
          </p:nvPr>
        </p:nvSpPr>
        <p:spPr/>
        <p:txBody>
          <a:bodyPr/>
          <a:lstStyle/>
          <a:p>
            <a:r>
              <a:rPr lang="en-US" dirty="0"/>
              <a:t>Meeting the Promises of </a:t>
            </a:r>
            <a:r>
              <a:rPr lang="en-US" dirty="0" err="1"/>
              <a:t>RtI</a:t>
            </a:r>
            <a:r>
              <a:rPr lang="en-US" dirty="0"/>
              <a:t>: Avoiding the Common Mistakes</a:t>
            </a:r>
          </a:p>
        </p:txBody>
      </p:sp>
      <p:sp>
        <p:nvSpPr>
          <p:cNvPr id="3" name="Subtitle 2">
            <a:extLst>
              <a:ext uri="{FF2B5EF4-FFF2-40B4-BE49-F238E27FC236}">
                <a16:creationId xmlns:a16="http://schemas.microsoft.com/office/drawing/2014/main" id="{9AFC7801-AA42-844F-B4B7-C5BD27A3888E}"/>
              </a:ext>
            </a:extLst>
          </p:cNvPr>
          <p:cNvSpPr>
            <a:spLocks noGrp="1"/>
          </p:cNvSpPr>
          <p:nvPr>
            <p:ph type="subTitle" idx="1"/>
          </p:nvPr>
        </p:nvSpPr>
        <p:spPr/>
        <p:txBody>
          <a:bodyPr>
            <a:normAutofit/>
          </a:bodyPr>
          <a:lstStyle/>
          <a:p>
            <a:r>
              <a:rPr lang="en-US" dirty="0"/>
              <a:t>Timothy Shanahan</a:t>
            </a:r>
          </a:p>
          <a:p>
            <a:r>
              <a:rPr lang="en-US" dirty="0"/>
              <a:t>University of Illinois at Chicago</a:t>
            </a:r>
          </a:p>
        </p:txBody>
      </p:sp>
    </p:spTree>
    <p:extLst>
      <p:ext uri="{BB962C8B-B14F-4D97-AF65-F5344CB8AC3E}">
        <p14:creationId xmlns:p14="http://schemas.microsoft.com/office/powerpoint/2010/main" val="33777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p:txBody>
          <a:bodyPr>
            <a:normAutofit/>
          </a:bodyPr>
          <a:lstStyle/>
          <a:p>
            <a:r>
              <a:rPr lang="en-US" dirty="0"/>
              <a:t>Provide multiple Tier 2 opportunities</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a:t>Too often Tier 2 interventions are “one-size fits all”</a:t>
            </a:r>
          </a:p>
          <a:p>
            <a:r>
              <a:rPr lang="en-US" dirty="0"/>
              <a:t>With reading achievement, for instance, there are two major categories of deficiency: decoding and language (or both)</a:t>
            </a:r>
          </a:p>
          <a:p>
            <a:r>
              <a:rPr lang="en-US" dirty="0"/>
              <a:t>Nevertheless, many schools only provide decoding interventions (and, even within decoding there are multiple issues—phonemic awareness, phonics, spelling, oral reading fluency)</a:t>
            </a:r>
          </a:p>
          <a:p>
            <a:r>
              <a:rPr lang="en-US" dirty="0"/>
              <a:t>It is important to provide alternative interventions aimed at addressing different patterns of need</a:t>
            </a:r>
          </a:p>
        </p:txBody>
      </p:sp>
    </p:spTree>
    <p:extLst>
      <p:ext uri="{BB962C8B-B14F-4D97-AF65-F5344CB8AC3E}">
        <p14:creationId xmlns:p14="http://schemas.microsoft.com/office/powerpoint/2010/main" val="3167461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p:txBody>
          <a:bodyPr>
            <a:normAutofit/>
          </a:bodyPr>
          <a:lstStyle/>
          <a:p>
            <a:r>
              <a:rPr lang="en-US" dirty="0"/>
              <a:t>Avoid disconnects between Tier 1 and Tier 2 </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a:t>All too often when students are struggling in the classroom, they are sent to a very different intervention (in terms of curriculum and instruction) </a:t>
            </a:r>
          </a:p>
          <a:p>
            <a:r>
              <a:rPr lang="en-US" dirty="0"/>
              <a:t>However, if the right things are being taught in Tier 1, then the same things should be taught in Tier 2</a:t>
            </a:r>
          </a:p>
          <a:p>
            <a:r>
              <a:rPr lang="en-US" dirty="0"/>
              <a:t>Ensure coordination between Tier 1 and Tier 2 teaching</a:t>
            </a:r>
          </a:p>
          <a:p>
            <a:endParaRPr lang="en-US" dirty="0"/>
          </a:p>
        </p:txBody>
      </p:sp>
    </p:spTree>
    <p:extLst>
      <p:ext uri="{BB962C8B-B14F-4D97-AF65-F5344CB8AC3E}">
        <p14:creationId xmlns:p14="http://schemas.microsoft.com/office/powerpoint/2010/main" val="3238039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a:xfrm>
            <a:off x="252918" y="1123837"/>
            <a:ext cx="3074481" cy="4601183"/>
          </a:xfrm>
        </p:spPr>
        <p:txBody>
          <a:bodyPr/>
          <a:lstStyle/>
          <a:p>
            <a:r>
              <a:rPr lang="en-US" dirty="0"/>
              <a:t>Protect content learning</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err="1"/>
              <a:t>RtI</a:t>
            </a:r>
            <a:r>
              <a:rPr lang="en-US" dirty="0"/>
              <a:t> efforts in literacy heavily emphasize basic reading and math skills in Tier 1 and 2 instruction</a:t>
            </a:r>
          </a:p>
          <a:p>
            <a:r>
              <a:rPr lang="en-US" dirty="0"/>
              <a:t>Interventions may require students to miss their classes in science, social studies, the arts, etc. </a:t>
            </a:r>
          </a:p>
          <a:p>
            <a:r>
              <a:rPr lang="en-US" dirty="0"/>
              <a:t>Important to minimize this loss and to replace it when possible (knowledge is critical in reading)</a:t>
            </a:r>
          </a:p>
          <a:p>
            <a:r>
              <a:rPr lang="en-US" dirty="0"/>
              <a:t>Instructional plans should indicate what intervention support students will receive and when this will take place, but also should identify the content students will miss and what will be done to avoid this or replace this </a:t>
            </a:r>
          </a:p>
          <a:p>
            <a:endParaRPr lang="en-US" dirty="0"/>
          </a:p>
        </p:txBody>
      </p:sp>
    </p:spTree>
    <p:extLst>
      <p:ext uri="{BB962C8B-B14F-4D97-AF65-F5344CB8AC3E}">
        <p14:creationId xmlns:p14="http://schemas.microsoft.com/office/powerpoint/2010/main" val="41133858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p:txBody>
          <a:bodyPr>
            <a:normAutofit/>
          </a:bodyPr>
          <a:lstStyle/>
          <a:p>
            <a:r>
              <a:rPr lang="en-US" dirty="0"/>
              <a:t>Don’t use </a:t>
            </a:r>
            <a:r>
              <a:rPr lang="en-US" dirty="0" err="1"/>
              <a:t>RtI</a:t>
            </a:r>
            <a:r>
              <a:rPr lang="en-US" dirty="0"/>
              <a:t> as a new bureaucratic way to access Special Education</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a:t>Although some students may eventually require direct instruction from a Special Education teacher in a special education setting </a:t>
            </a:r>
            <a:r>
              <a:rPr lang="en-US" dirty="0" err="1"/>
              <a:t>RtI</a:t>
            </a:r>
            <a:r>
              <a:rPr lang="en-US" dirty="0"/>
              <a:t> needs to be more than a pro-forma way of moving kids to special education</a:t>
            </a:r>
          </a:p>
          <a:p>
            <a:r>
              <a:rPr lang="en-US" dirty="0"/>
              <a:t>There is a need for school level monitoring of intensity and success of the overall effort</a:t>
            </a:r>
          </a:p>
          <a:p>
            <a:r>
              <a:rPr lang="en-US" dirty="0"/>
              <a:t>If the effort is not reducing the pool of students who would usually be referred for special education, then it needs to be improved</a:t>
            </a:r>
          </a:p>
        </p:txBody>
      </p:sp>
    </p:spTree>
    <p:extLst>
      <p:ext uri="{BB962C8B-B14F-4D97-AF65-F5344CB8AC3E}">
        <p14:creationId xmlns:p14="http://schemas.microsoft.com/office/powerpoint/2010/main" val="2332725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p:txBody>
          <a:bodyPr>
            <a:normAutofit/>
          </a:bodyPr>
          <a:lstStyle/>
          <a:p>
            <a:r>
              <a:rPr lang="en-US" dirty="0"/>
              <a:t>Do not use </a:t>
            </a:r>
            <a:r>
              <a:rPr lang="en-US" dirty="0" err="1"/>
              <a:t>RtI</a:t>
            </a:r>
            <a:r>
              <a:rPr lang="en-US" dirty="0"/>
              <a:t> to delay special education</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err="1"/>
              <a:t>RtI</a:t>
            </a:r>
            <a:r>
              <a:rPr lang="en-US" dirty="0"/>
              <a:t> aims to reduce special education case loads by guiding students to success with minimally disruptive (and minimally segregating) supports</a:t>
            </a:r>
          </a:p>
          <a:p>
            <a:r>
              <a:rPr lang="en-US" dirty="0"/>
              <a:t>Some students have problems so immediately serious and pressing that it is important to have quicker and more direct route to special education support </a:t>
            </a:r>
          </a:p>
          <a:p>
            <a:r>
              <a:rPr lang="en-US" dirty="0" err="1"/>
              <a:t>RtI</a:t>
            </a:r>
            <a:r>
              <a:rPr lang="en-US" dirty="0"/>
              <a:t> should not be a bureaucratic mechanism that slows or delays providing sufficient support for students (include mechanisms that allow </a:t>
            </a:r>
            <a:r>
              <a:rPr lang="en-US" dirty="0" err="1"/>
              <a:t>RtI</a:t>
            </a:r>
            <a:r>
              <a:rPr lang="en-US" dirty="0"/>
              <a:t> steps to be sped up or for </a:t>
            </a:r>
            <a:r>
              <a:rPr lang="en-US" dirty="0" err="1"/>
              <a:t>RtI</a:t>
            </a:r>
            <a:r>
              <a:rPr lang="en-US" dirty="0"/>
              <a:t> to be </a:t>
            </a:r>
          </a:p>
        </p:txBody>
      </p:sp>
    </p:spTree>
    <p:extLst>
      <p:ext uri="{BB962C8B-B14F-4D97-AF65-F5344CB8AC3E}">
        <p14:creationId xmlns:p14="http://schemas.microsoft.com/office/powerpoint/2010/main" val="16518146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3F890-F006-7C4F-BE1D-1E3E753BD5AC}"/>
              </a:ext>
            </a:extLst>
          </p:cNvPr>
          <p:cNvSpPr>
            <a:spLocks noGrp="1"/>
          </p:cNvSpPr>
          <p:nvPr>
            <p:ph type="title"/>
          </p:nvPr>
        </p:nvSpPr>
        <p:spPr/>
        <p:txBody>
          <a:bodyPr/>
          <a:lstStyle/>
          <a:p>
            <a:r>
              <a:rPr lang="en-US" dirty="0"/>
              <a:t>Involve parents</a:t>
            </a:r>
          </a:p>
        </p:txBody>
      </p:sp>
      <p:sp>
        <p:nvSpPr>
          <p:cNvPr id="3" name="Content Placeholder 2">
            <a:extLst>
              <a:ext uri="{FF2B5EF4-FFF2-40B4-BE49-F238E27FC236}">
                <a16:creationId xmlns:a16="http://schemas.microsoft.com/office/drawing/2014/main" id="{60940E24-C3C6-2840-819B-E3B8335D8C6D}"/>
              </a:ext>
            </a:extLst>
          </p:cNvPr>
          <p:cNvSpPr>
            <a:spLocks noGrp="1"/>
          </p:cNvSpPr>
          <p:nvPr>
            <p:ph idx="1"/>
          </p:nvPr>
        </p:nvSpPr>
        <p:spPr/>
        <p:txBody>
          <a:bodyPr>
            <a:normAutofit/>
          </a:bodyPr>
          <a:lstStyle/>
          <a:p>
            <a:r>
              <a:rPr lang="en-US" dirty="0"/>
              <a:t>Special Education tends to involve parents in terms of meeting legal obligations to informing them of decisions being made about their children or as advocates</a:t>
            </a:r>
          </a:p>
          <a:p>
            <a:r>
              <a:rPr lang="en-US" dirty="0"/>
              <a:t>However, involving parents early in the early stages of </a:t>
            </a:r>
            <a:r>
              <a:rPr lang="en-US" dirty="0" err="1"/>
              <a:t>RtI</a:t>
            </a:r>
            <a:r>
              <a:rPr lang="en-US" dirty="0"/>
              <a:t> can be another step in the intensification process</a:t>
            </a:r>
          </a:p>
          <a:p>
            <a:r>
              <a:rPr lang="en-US" dirty="0"/>
              <a:t>Research shows that many parents are able to successfully support and even provide teaching that will help their children to progress (despite this, most </a:t>
            </a:r>
            <a:r>
              <a:rPr lang="en-US" dirty="0" err="1"/>
              <a:t>RtI</a:t>
            </a:r>
            <a:r>
              <a:rPr lang="en-US" dirty="0"/>
              <a:t> efforts ignore this kind of parent involvement)</a:t>
            </a:r>
          </a:p>
        </p:txBody>
      </p:sp>
    </p:spTree>
    <p:extLst>
      <p:ext uri="{BB962C8B-B14F-4D97-AF65-F5344CB8AC3E}">
        <p14:creationId xmlns:p14="http://schemas.microsoft.com/office/powerpoint/2010/main" val="3625778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0C01F-75AC-5A49-8710-26531DC9FE16}"/>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C526881C-F965-D24A-97C6-1E4D20C3E5A9}"/>
              </a:ext>
            </a:extLst>
          </p:cNvPr>
          <p:cNvSpPr>
            <a:spLocks noGrp="1"/>
          </p:cNvSpPr>
          <p:nvPr>
            <p:ph idx="1"/>
          </p:nvPr>
        </p:nvSpPr>
        <p:spPr/>
        <p:txBody>
          <a:bodyPr/>
          <a:lstStyle/>
          <a:p>
            <a:r>
              <a:rPr lang="en-US" dirty="0" err="1"/>
              <a:t>RtI</a:t>
            </a:r>
            <a:r>
              <a:rPr lang="en-US" dirty="0"/>
              <a:t> can be a powerful way for meeting the needs of all students by providing close monitoring, high quality teaching, and gradually increasing intensification of teaching</a:t>
            </a:r>
          </a:p>
          <a:p>
            <a:r>
              <a:rPr lang="en-US" dirty="0"/>
              <a:t>It will only succeed, however, to the extent that it accurately and efficiently identifies educational needs, increases the amount and quality of instruction, effectively targets the skills the student is lacking, and has the flexibility and power to meet a wide variety of needs</a:t>
            </a:r>
          </a:p>
          <a:p>
            <a:pPr marL="0" indent="0">
              <a:buNone/>
            </a:pPr>
            <a:endParaRPr lang="en-US" dirty="0"/>
          </a:p>
        </p:txBody>
      </p:sp>
    </p:spTree>
    <p:extLst>
      <p:ext uri="{BB962C8B-B14F-4D97-AF65-F5344CB8AC3E}">
        <p14:creationId xmlns:p14="http://schemas.microsoft.com/office/powerpoint/2010/main" val="900889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482F-B8E4-7A41-A6D2-BBF28303628F}"/>
              </a:ext>
            </a:extLst>
          </p:cNvPr>
          <p:cNvSpPr>
            <a:spLocks noGrp="1"/>
          </p:cNvSpPr>
          <p:nvPr>
            <p:ph type="title"/>
          </p:nvPr>
        </p:nvSpPr>
        <p:spPr>
          <a:xfrm>
            <a:off x="0" y="1123837"/>
            <a:ext cx="3352799" cy="4601183"/>
          </a:xfrm>
        </p:spPr>
        <p:txBody>
          <a:bodyPr/>
          <a:lstStyle/>
          <a:p>
            <a:r>
              <a:rPr lang="en-US" dirty="0"/>
              <a:t>How to Make Response to Intervention Effective</a:t>
            </a:r>
            <a:br>
              <a:rPr lang="en-US" dirty="0"/>
            </a:br>
            <a:br>
              <a:rPr lang="en-US" dirty="0"/>
            </a:br>
            <a:r>
              <a:rPr lang="en-US" sz="2000" dirty="0"/>
              <a:t>Timothy Shanahan</a:t>
            </a:r>
            <a:br>
              <a:rPr lang="en-US" sz="2000" dirty="0"/>
            </a:br>
            <a:r>
              <a:rPr lang="en-US" sz="2000" dirty="0"/>
              <a:t>University of Illinois at Chicago</a:t>
            </a:r>
            <a:br>
              <a:rPr lang="en-US" sz="2000" dirty="0"/>
            </a:br>
            <a:r>
              <a:rPr lang="en-US" sz="2000" dirty="0" err="1"/>
              <a:t>www.shanahanonliteracy.com</a:t>
            </a:r>
            <a:endParaRPr lang="en-US" sz="2000" dirty="0"/>
          </a:p>
        </p:txBody>
      </p:sp>
      <p:sp>
        <p:nvSpPr>
          <p:cNvPr id="3" name="Content Placeholder 2">
            <a:extLst>
              <a:ext uri="{FF2B5EF4-FFF2-40B4-BE49-F238E27FC236}">
                <a16:creationId xmlns:a16="http://schemas.microsoft.com/office/drawing/2014/main" id="{85147A53-96B4-AE4F-9AE0-4617789CFBC1}"/>
              </a:ext>
            </a:extLst>
          </p:cNvPr>
          <p:cNvSpPr>
            <a:spLocks noGrp="1"/>
          </p:cNvSpPr>
          <p:nvPr>
            <p:ph idx="1"/>
          </p:nvPr>
        </p:nvSpPr>
        <p:spPr/>
        <p:txBody>
          <a:bodyPr/>
          <a:lstStyle/>
          <a:p>
            <a:r>
              <a:rPr lang="en-US" dirty="0"/>
              <a:t>A multi-tier approach to the identification and instructional support of students with special learning and behavioral needs</a:t>
            </a:r>
          </a:p>
          <a:p>
            <a:r>
              <a:rPr lang="en-US" dirty="0"/>
              <a:t>Begins with high quality instruction and universal screening of children</a:t>
            </a:r>
          </a:p>
          <a:p>
            <a:r>
              <a:rPr lang="en-US" dirty="0"/>
              <a:t>Provides additional instructional support (interventions) of varied levels of intensity</a:t>
            </a:r>
          </a:p>
        </p:txBody>
      </p:sp>
    </p:spTree>
    <p:extLst>
      <p:ext uri="{BB962C8B-B14F-4D97-AF65-F5344CB8AC3E}">
        <p14:creationId xmlns:p14="http://schemas.microsoft.com/office/powerpoint/2010/main" val="531779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482F-B8E4-7A41-A6D2-BBF28303628F}"/>
              </a:ext>
            </a:extLst>
          </p:cNvPr>
          <p:cNvSpPr>
            <a:spLocks noGrp="1"/>
          </p:cNvSpPr>
          <p:nvPr>
            <p:ph type="title"/>
          </p:nvPr>
        </p:nvSpPr>
        <p:spPr/>
        <p:txBody>
          <a:bodyPr/>
          <a:lstStyle/>
          <a:p>
            <a:r>
              <a:rPr lang="en-US" dirty="0"/>
              <a:t>What does it mean to “work”?</a:t>
            </a:r>
          </a:p>
        </p:txBody>
      </p:sp>
      <p:sp>
        <p:nvSpPr>
          <p:cNvPr id="3" name="Content Placeholder 2">
            <a:extLst>
              <a:ext uri="{FF2B5EF4-FFF2-40B4-BE49-F238E27FC236}">
                <a16:creationId xmlns:a16="http://schemas.microsoft.com/office/drawing/2014/main" id="{85147A53-96B4-AE4F-9AE0-4617789CFBC1}"/>
              </a:ext>
            </a:extLst>
          </p:cNvPr>
          <p:cNvSpPr>
            <a:spLocks noGrp="1"/>
          </p:cNvSpPr>
          <p:nvPr>
            <p:ph idx="1"/>
          </p:nvPr>
        </p:nvSpPr>
        <p:spPr/>
        <p:txBody>
          <a:bodyPr>
            <a:normAutofit/>
          </a:bodyPr>
          <a:lstStyle/>
          <a:p>
            <a:r>
              <a:rPr lang="en-US" dirty="0"/>
              <a:t>Historically, special education had serious problems in identifying learning problems—including having to wait until students were suffering from serious academic failure before help could be provided, identifying students in ways that offered no direction for remediation, and lack of validity (e.g., LD students were not different from others in their response to instruction)</a:t>
            </a:r>
          </a:p>
          <a:p>
            <a:r>
              <a:rPr lang="en-US" dirty="0"/>
              <a:t>Success can be measured in many ways including reductions in special education case loads, and improvement in achievement levels of those students (as well as the students in the general education population)</a:t>
            </a:r>
          </a:p>
          <a:p>
            <a:pPr marL="0" indent="0">
              <a:buNone/>
            </a:pPr>
            <a:endParaRPr lang="en-US" dirty="0"/>
          </a:p>
        </p:txBody>
      </p:sp>
    </p:spTree>
    <p:extLst>
      <p:ext uri="{BB962C8B-B14F-4D97-AF65-F5344CB8AC3E}">
        <p14:creationId xmlns:p14="http://schemas.microsoft.com/office/powerpoint/2010/main" val="2249869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9482F-B8E4-7A41-A6D2-BBF28303628F}"/>
              </a:ext>
            </a:extLst>
          </p:cNvPr>
          <p:cNvSpPr>
            <a:spLocks noGrp="1"/>
          </p:cNvSpPr>
          <p:nvPr>
            <p:ph type="title"/>
          </p:nvPr>
        </p:nvSpPr>
        <p:spPr/>
        <p:txBody>
          <a:bodyPr>
            <a:normAutofit/>
          </a:bodyPr>
          <a:lstStyle/>
          <a:p>
            <a:r>
              <a:rPr lang="en-US" dirty="0"/>
              <a:t>What have we learned about making </a:t>
            </a:r>
            <a:r>
              <a:rPr lang="en-US" dirty="0" err="1"/>
              <a:t>RtI</a:t>
            </a:r>
            <a:r>
              <a:rPr lang="en-US" dirty="0"/>
              <a:t> successful?</a:t>
            </a:r>
          </a:p>
        </p:txBody>
      </p:sp>
      <p:sp>
        <p:nvSpPr>
          <p:cNvPr id="3" name="Content Placeholder 2">
            <a:extLst>
              <a:ext uri="{FF2B5EF4-FFF2-40B4-BE49-F238E27FC236}">
                <a16:creationId xmlns:a16="http://schemas.microsoft.com/office/drawing/2014/main" id="{85147A53-96B4-AE4F-9AE0-4617789CFBC1}"/>
              </a:ext>
            </a:extLst>
          </p:cNvPr>
          <p:cNvSpPr>
            <a:spLocks noGrp="1"/>
          </p:cNvSpPr>
          <p:nvPr>
            <p:ph idx="1"/>
          </p:nvPr>
        </p:nvSpPr>
        <p:spPr/>
        <p:txBody>
          <a:bodyPr>
            <a:normAutofit/>
          </a:bodyPr>
          <a:lstStyle/>
          <a:p>
            <a:r>
              <a:rPr lang="en-US" dirty="0" err="1"/>
              <a:t>RtI</a:t>
            </a:r>
            <a:r>
              <a:rPr lang="en-US" dirty="0"/>
              <a:t> has become a widely used approach through U.S. schools over the past 15 years</a:t>
            </a:r>
          </a:p>
          <a:p>
            <a:r>
              <a:rPr lang="en-US" dirty="0"/>
              <a:t>Research has revealed that many of those efforts have not been successful (e.g., overall achievement levels have not changed, students receiving interventions have not made gains, special education case loads have not been reduced)</a:t>
            </a:r>
          </a:p>
          <a:p>
            <a:r>
              <a:rPr lang="en-US" dirty="0"/>
              <a:t>This presentation will explore some of the mistakes that should be avoided in future </a:t>
            </a:r>
            <a:r>
              <a:rPr lang="en-US" dirty="0" err="1"/>
              <a:t>RtI</a:t>
            </a:r>
            <a:r>
              <a:rPr lang="en-US" dirty="0"/>
              <a:t> implementation</a:t>
            </a:r>
          </a:p>
        </p:txBody>
      </p:sp>
    </p:spTree>
    <p:extLst>
      <p:ext uri="{BB962C8B-B14F-4D97-AF65-F5344CB8AC3E}">
        <p14:creationId xmlns:p14="http://schemas.microsoft.com/office/powerpoint/2010/main" val="324934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p:txBody>
          <a:bodyPr/>
          <a:lstStyle/>
          <a:p>
            <a:r>
              <a:rPr lang="en-US" dirty="0"/>
              <a:t>Make sure Tier 1 teaching is strong</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a:t>The most ignored feature in </a:t>
            </a:r>
            <a:r>
              <a:rPr lang="en-US" dirty="0" err="1"/>
              <a:t>RtI</a:t>
            </a:r>
            <a:r>
              <a:rPr lang="en-US" dirty="0"/>
              <a:t> is strong Tier 1 instruction</a:t>
            </a:r>
          </a:p>
          <a:p>
            <a:r>
              <a:rPr lang="en-US" dirty="0"/>
              <a:t>There are various reasons for learning problems (e.g., disabilities, lack of learning opportunity, poor instruction)</a:t>
            </a:r>
          </a:p>
          <a:p>
            <a:r>
              <a:rPr lang="en-US" dirty="0"/>
              <a:t>No matter what the problem—students will receive most of their instruction in the regular classroom so it is critical that this be made profitable</a:t>
            </a:r>
          </a:p>
          <a:p>
            <a:r>
              <a:rPr lang="en-US" dirty="0"/>
              <a:t>Don’t just look at program, but at implementation (how much teaching are students receiving in key skill areas, how good is this instruction)</a:t>
            </a:r>
          </a:p>
          <a:p>
            <a:r>
              <a:rPr lang="en-US" dirty="0"/>
              <a:t>What in-class supports are provided (to enhance attention, to increase responsiveness, etc.)?</a:t>
            </a:r>
          </a:p>
          <a:p>
            <a:endParaRPr lang="en-US" dirty="0"/>
          </a:p>
        </p:txBody>
      </p:sp>
    </p:spTree>
    <p:extLst>
      <p:ext uri="{BB962C8B-B14F-4D97-AF65-F5344CB8AC3E}">
        <p14:creationId xmlns:p14="http://schemas.microsoft.com/office/powerpoint/2010/main" val="3406758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p:txBody>
          <a:bodyPr>
            <a:normAutofit/>
          </a:bodyPr>
          <a:lstStyle/>
          <a:p>
            <a:r>
              <a:rPr lang="en-US" dirty="0"/>
              <a:t>Use only reliable and valid testing procedures</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a:t>Of course, it is important to select screening and monitoring tests that have good reliability and validity statistics</a:t>
            </a:r>
          </a:p>
          <a:p>
            <a:r>
              <a:rPr lang="en-US" dirty="0"/>
              <a:t>However, reliability and validity are not properties of tests, but of testing</a:t>
            </a:r>
          </a:p>
          <a:p>
            <a:r>
              <a:rPr lang="en-US" dirty="0"/>
              <a:t>It is crucial that test administrators are well-trained (and frequently recalibrated) and that the testing procedures match those in the reliability and validity studies</a:t>
            </a:r>
          </a:p>
        </p:txBody>
      </p:sp>
    </p:spTree>
    <p:extLst>
      <p:ext uri="{BB962C8B-B14F-4D97-AF65-F5344CB8AC3E}">
        <p14:creationId xmlns:p14="http://schemas.microsoft.com/office/powerpoint/2010/main" val="3915371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p:txBody>
          <a:bodyPr/>
          <a:lstStyle/>
          <a:p>
            <a:r>
              <a:rPr lang="en-US" dirty="0"/>
              <a:t>Limit the amount of assessment</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a:t>It is important to monitor students’ learning progress to ensure that they are receiving sufficiently intense learning experiences</a:t>
            </a:r>
          </a:p>
          <a:p>
            <a:r>
              <a:rPr lang="en-US" dirty="0"/>
              <a:t>However, frequent testing does not make </a:t>
            </a:r>
            <a:r>
              <a:rPr lang="en-US" dirty="0" err="1"/>
              <a:t>RtI</a:t>
            </a:r>
            <a:r>
              <a:rPr lang="en-US" dirty="0"/>
              <a:t> rigorous (or successful)</a:t>
            </a:r>
          </a:p>
          <a:p>
            <a:r>
              <a:rPr lang="en-US" dirty="0"/>
              <a:t>But testing time subtracts from instructional time (and it is instruction that improves achievement—not testing)</a:t>
            </a:r>
          </a:p>
          <a:p>
            <a:r>
              <a:rPr lang="en-US" dirty="0"/>
              <a:t>Only test when you are seeking actionable information</a:t>
            </a:r>
          </a:p>
          <a:p>
            <a:r>
              <a:rPr lang="en-US" dirty="0"/>
              <a:t>Use the standard error of measurement of a test along with the usual developmental progression of the skill it is measuring to determine how often to test</a:t>
            </a:r>
          </a:p>
        </p:txBody>
      </p:sp>
    </p:spTree>
    <p:extLst>
      <p:ext uri="{BB962C8B-B14F-4D97-AF65-F5344CB8AC3E}">
        <p14:creationId xmlns:p14="http://schemas.microsoft.com/office/powerpoint/2010/main" val="2162453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p:txBody>
          <a:bodyPr/>
          <a:lstStyle/>
          <a:p>
            <a:r>
              <a:rPr lang="en-US" dirty="0"/>
              <a:t>Don’t move to Tier 2 too quickly</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a:t>Often, </a:t>
            </a:r>
            <a:r>
              <a:rPr lang="en-US" dirty="0" err="1"/>
              <a:t>RtI</a:t>
            </a:r>
            <a:r>
              <a:rPr lang="en-US" dirty="0"/>
              <a:t> is just an alternative way of moving kids to special education</a:t>
            </a:r>
          </a:p>
          <a:p>
            <a:r>
              <a:rPr lang="en-US" dirty="0"/>
              <a:t>But the idea of </a:t>
            </a:r>
            <a:r>
              <a:rPr lang="en-US" dirty="0" err="1"/>
              <a:t>RtI</a:t>
            </a:r>
            <a:r>
              <a:rPr lang="en-US" dirty="0"/>
              <a:t> should be one of ever-increasing intensity and thoroughness</a:t>
            </a:r>
          </a:p>
          <a:p>
            <a:r>
              <a:rPr lang="en-US" dirty="0"/>
              <a:t>Tier 1 instruction itself can be intensified – through adjustments in seating, participation routines, frequent check ins, reteaching… (such responses are should be an important first step when success isn’t being accomplished)</a:t>
            </a:r>
          </a:p>
        </p:txBody>
      </p:sp>
    </p:spTree>
    <p:extLst>
      <p:ext uri="{BB962C8B-B14F-4D97-AF65-F5344CB8AC3E}">
        <p14:creationId xmlns:p14="http://schemas.microsoft.com/office/powerpoint/2010/main" val="2707717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E667-ED9A-CA4C-9D60-01FE6B6B71DD}"/>
              </a:ext>
            </a:extLst>
          </p:cNvPr>
          <p:cNvSpPr>
            <a:spLocks noGrp="1"/>
          </p:cNvSpPr>
          <p:nvPr>
            <p:ph type="title"/>
          </p:nvPr>
        </p:nvSpPr>
        <p:spPr/>
        <p:txBody>
          <a:bodyPr>
            <a:normAutofit/>
          </a:bodyPr>
          <a:lstStyle/>
          <a:p>
            <a:r>
              <a:rPr lang="en-US" dirty="0"/>
              <a:t>Increase instruction, don’t replace it</a:t>
            </a:r>
          </a:p>
        </p:txBody>
      </p:sp>
      <p:sp>
        <p:nvSpPr>
          <p:cNvPr id="3" name="Content Placeholder 2">
            <a:extLst>
              <a:ext uri="{FF2B5EF4-FFF2-40B4-BE49-F238E27FC236}">
                <a16:creationId xmlns:a16="http://schemas.microsoft.com/office/drawing/2014/main" id="{E847D14A-14A8-B144-839C-146D5EFC6EEA}"/>
              </a:ext>
            </a:extLst>
          </p:cNvPr>
          <p:cNvSpPr>
            <a:spLocks noGrp="1"/>
          </p:cNvSpPr>
          <p:nvPr>
            <p:ph idx="1"/>
          </p:nvPr>
        </p:nvSpPr>
        <p:spPr/>
        <p:txBody>
          <a:bodyPr>
            <a:normAutofit/>
          </a:bodyPr>
          <a:lstStyle/>
          <a:p>
            <a:r>
              <a:rPr lang="en-US" dirty="0"/>
              <a:t>Tier 2 interventions are provided to those students who are not making sufficient learning progress from Tier 1 instruction</a:t>
            </a:r>
          </a:p>
          <a:p>
            <a:r>
              <a:rPr lang="en-US" dirty="0"/>
              <a:t>Schools have two choices in how to offer these interventions</a:t>
            </a:r>
          </a:p>
          <a:p>
            <a:r>
              <a:rPr lang="en-US" dirty="0"/>
              <a:t>Interventions can either replace or supplement the Tier 1 teaching</a:t>
            </a:r>
          </a:p>
          <a:p>
            <a:r>
              <a:rPr lang="en-US" dirty="0"/>
              <a:t>The greatest learning results from interventions that </a:t>
            </a:r>
            <a:r>
              <a:rPr lang="en-US" i="1" dirty="0"/>
              <a:t>supplement</a:t>
            </a:r>
            <a:r>
              <a:rPr lang="en-US" dirty="0"/>
              <a:t> rather than replace classroom teaching</a:t>
            </a:r>
          </a:p>
          <a:p>
            <a:r>
              <a:rPr lang="en-US" dirty="0"/>
              <a:t>Schedule classroom instruction and Tier 2 interventions in ways that allow instruction to increased</a:t>
            </a:r>
          </a:p>
        </p:txBody>
      </p:sp>
    </p:spTree>
    <p:extLst>
      <p:ext uri="{BB962C8B-B14F-4D97-AF65-F5344CB8AC3E}">
        <p14:creationId xmlns:p14="http://schemas.microsoft.com/office/powerpoint/2010/main" val="93403296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{62D44B2A-7B60-9D4B-A33E-A309FAA98F7D}tf10001124</Template>
  <TotalTime>198</TotalTime>
  <Words>2026</Words>
  <Application>Microsoft Macintosh PowerPoint</Application>
  <PresentationFormat>Widescreen</PresentationFormat>
  <Paragraphs>115</Paragraphs>
  <Slides>16</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Calibri</vt:lpstr>
      <vt:lpstr>Corbel</vt:lpstr>
      <vt:lpstr>Wingdings 2</vt:lpstr>
      <vt:lpstr>Frame</vt:lpstr>
      <vt:lpstr>Meeting the Promises of RtI: Avoiding the Common Mistakes</vt:lpstr>
      <vt:lpstr>How to Make Response to Intervention Effective  Timothy Shanahan University of Illinois at Chicago www.shanahanonliteracy.com</vt:lpstr>
      <vt:lpstr>What does it mean to “work”?</vt:lpstr>
      <vt:lpstr>What have we learned about making RtI successful?</vt:lpstr>
      <vt:lpstr>Make sure Tier 1 teaching is strong</vt:lpstr>
      <vt:lpstr>Use only reliable and valid testing procedures</vt:lpstr>
      <vt:lpstr>Limit the amount of assessment</vt:lpstr>
      <vt:lpstr>Don’t move to Tier 2 too quickly</vt:lpstr>
      <vt:lpstr>Increase instruction, don’t replace it</vt:lpstr>
      <vt:lpstr>Provide multiple Tier 2 opportunities</vt:lpstr>
      <vt:lpstr>Avoid disconnects between Tier 1 and Tier 2 </vt:lpstr>
      <vt:lpstr>Protect content learning</vt:lpstr>
      <vt:lpstr>Don’t use RtI as a new bureaucratic way to access Special Education</vt:lpstr>
      <vt:lpstr>Do not use RtI to delay special education</vt:lpstr>
      <vt:lpstr>Involve parents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Response to Intervention Work</dc:title>
  <dc:creator>Shanahan, Timothy E</dc:creator>
  <cp:lastModifiedBy>Shanahan, Timothy E</cp:lastModifiedBy>
  <cp:revision>19</cp:revision>
  <dcterms:created xsi:type="dcterms:W3CDTF">2018-10-15T13:33:03Z</dcterms:created>
  <dcterms:modified xsi:type="dcterms:W3CDTF">2018-10-15T16:55:26Z</dcterms:modified>
</cp:coreProperties>
</file>