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64"/>
  </p:notesMasterIdLst>
  <p:sldIdLst>
    <p:sldId id="256" r:id="rId2"/>
    <p:sldId id="324" r:id="rId3"/>
    <p:sldId id="264" r:id="rId4"/>
    <p:sldId id="265" r:id="rId5"/>
    <p:sldId id="266" r:id="rId6"/>
    <p:sldId id="268" r:id="rId7"/>
    <p:sldId id="269" r:id="rId8"/>
    <p:sldId id="263" r:id="rId9"/>
    <p:sldId id="270" r:id="rId10"/>
    <p:sldId id="258" r:id="rId11"/>
    <p:sldId id="257" r:id="rId12"/>
    <p:sldId id="259" r:id="rId13"/>
    <p:sldId id="274" r:id="rId14"/>
    <p:sldId id="275" r:id="rId15"/>
    <p:sldId id="276" r:id="rId16"/>
    <p:sldId id="261" r:id="rId17"/>
    <p:sldId id="271" r:id="rId18"/>
    <p:sldId id="272" r:id="rId19"/>
    <p:sldId id="273" r:id="rId20"/>
    <p:sldId id="260" r:id="rId21"/>
    <p:sldId id="262" r:id="rId22"/>
    <p:sldId id="277" r:id="rId23"/>
    <p:sldId id="278" r:id="rId24"/>
    <p:sldId id="279" r:id="rId25"/>
    <p:sldId id="280" r:id="rId26"/>
    <p:sldId id="281" r:id="rId27"/>
    <p:sldId id="282" r:id="rId28"/>
    <p:sldId id="283" r:id="rId29"/>
    <p:sldId id="284" r:id="rId30"/>
    <p:sldId id="285" r:id="rId31"/>
    <p:sldId id="293" r:id="rId32"/>
    <p:sldId id="294" r:id="rId33"/>
    <p:sldId id="295" r:id="rId34"/>
    <p:sldId id="286" r:id="rId35"/>
    <p:sldId id="296" r:id="rId36"/>
    <p:sldId id="287" r:id="rId37"/>
    <p:sldId id="297" r:id="rId38"/>
    <p:sldId id="288" r:id="rId39"/>
    <p:sldId id="291" r:id="rId40"/>
    <p:sldId id="299" r:id="rId41"/>
    <p:sldId id="301" r:id="rId42"/>
    <p:sldId id="290" r:id="rId43"/>
    <p:sldId id="306" r:id="rId44"/>
    <p:sldId id="307" r:id="rId45"/>
    <p:sldId id="308" r:id="rId46"/>
    <p:sldId id="309" r:id="rId47"/>
    <p:sldId id="310" r:id="rId48"/>
    <p:sldId id="311" r:id="rId49"/>
    <p:sldId id="305" r:id="rId50"/>
    <p:sldId id="298" r:id="rId51"/>
    <p:sldId id="300" r:id="rId52"/>
    <p:sldId id="312" r:id="rId53"/>
    <p:sldId id="316" r:id="rId54"/>
    <p:sldId id="317" r:id="rId55"/>
    <p:sldId id="321" r:id="rId56"/>
    <p:sldId id="315" r:id="rId57"/>
    <p:sldId id="313" r:id="rId58"/>
    <p:sldId id="314" r:id="rId59"/>
    <p:sldId id="322" r:id="rId60"/>
    <p:sldId id="302" r:id="rId61"/>
    <p:sldId id="303" r:id="rId62"/>
    <p:sldId id="323"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9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printerSettings" Target="printerSettings/printerSettings1.bin"/><Relationship Id="rId66" Type="http://schemas.openxmlformats.org/officeDocument/2006/relationships/presProps" Target="presProps.xml"/><Relationship Id="rId67" Type="http://schemas.openxmlformats.org/officeDocument/2006/relationships/viewProps" Target="viewProps.xml"/><Relationship Id="rId68" Type="http://schemas.openxmlformats.org/officeDocument/2006/relationships/theme" Target="theme/theme1.xml"/><Relationship Id="rId69"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A3EE06-F85A-A04D-AB0B-0CC5BBC02E5D}" type="datetimeFigureOut">
              <a:rPr lang="en-US" smtClean="0"/>
              <a:t>1/3/17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677068-B47F-604F-A2CE-CFF8CBAAAFFB}" type="slidenum">
              <a:rPr lang="en-US" smtClean="0"/>
              <a:t>‹#›</a:t>
            </a:fld>
            <a:endParaRPr lang="en-US"/>
          </a:p>
        </p:txBody>
      </p:sp>
    </p:spTree>
    <p:extLst>
      <p:ext uri="{BB962C8B-B14F-4D97-AF65-F5344CB8AC3E}">
        <p14:creationId xmlns:p14="http://schemas.microsoft.com/office/powerpoint/2010/main" val="238709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6197F1D0-0F63-624C-8E16-2553F18863D7}" type="slidenum">
              <a:rPr lang="en-US" sz="1200">
                <a:latin typeface="Arial" charset="0"/>
              </a:rPr>
              <a:pPr/>
              <a:t>47</a:t>
            </a:fld>
            <a:endParaRPr lang="en-US" sz="1200">
              <a:latin typeface="Arial"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Helvetica" charset="0"/>
                <a:ea typeface="ＭＳ Ｐゴシック" charset="0"/>
                <a:cs typeface="ＭＳ Ｐゴシック" charset="0"/>
              </a:defRPr>
            </a:lvl1pPr>
            <a:lvl2pPr marL="742950" indent="-285750">
              <a:defRPr sz="2400">
                <a:solidFill>
                  <a:schemeClr val="tx1"/>
                </a:solidFill>
                <a:latin typeface="Helvetica" charset="0"/>
                <a:ea typeface="ＭＳ Ｐゴシック" charset="0"/>
              </a:defRPr>
            </a:lvl2pPr>
            <a:lvl3pPr marL="1143000" indent="-228600">
              <a:defRPr sz="2400">
                <a:solidFill>
                  <a:schemeClr val="tx1"/>
                </a:solidFill>
                <a:latin typeface="Helvetica" charset="0"/>
                <a:ea typeface="ＭＳ Ｐゴシック" charset="0"/>
              </a:defRPr>
            </a:lvl3pPr>
            <a:lvl4pPr marL="1600200" indent="-228600">
              <a:defRPr sz="2400">
                <a:solidFill>
                  <a:schemeClr val="tx1"/>
                </a:solidFill>
                <a:latin typeface="Helvetica" charset="0"/>
                <a:ea typeface="ＭＳ Ｐゴシック" charset="0"/>
              </a:defRPr>
            </a:lvl4pPr>
            <a:lvl5pPr marL="2057400" indent="-228600">
              <a:defRPr sz="2400">
                <a:solidFill>
                  <a:schemeClr val="tx1"/>
                </a:solidFill>
                <a:latin typeface="Helvetica" charset="0"/>
                <a:ea typeface="ＭＳ Ｐゴシック" charset="0"/>
              </a:defRPr>
            </a:lvl5pPr>
            <a:lvl6pPr marL="2514600" indent="-228600" eaLnBrk="0" fontAlgn="base" hangingPunct="0">
              <a:spcBef>
                <a:spcPct val="0"/>
              </a:spcBef>
              <a:spcAft>
                <a:spcPct val="0"/>
              </a:spcAft>
              <a:defRPr sz="2400">
                <a:solidFill>
                  <a:schemeClr val="tx1"/>
                </a:solidFill>
                <a:latin typeface="Helvetica" charset="0"/>
                <a:ea typeface="ＭＳ Ｐゴシック" charset="0"/>
              </a:defRPr>
            </a:lvl6pPr>
            <a:lvl7pPr marL="2971800" indent="-228600" eaLnBrk="0" fontAlgn="base" hangingPunct="0">
              <a:spcBef>
                <a:spcPct val="0"/>
              </a:spcBef>
              <a:spcAft>
                <a:spcPct val="0"/>
              </a:spcAft>
              <a:defRPr sz="2400">
                <a:solidFill>
                  <a:schemeClr val="tx1"/>
                </a:solidFill>
                <a:latin typeface="Helvetica" charset="0"/>
                <a:ea typeface="ＭＳ Ｐゴシック" charset="0"/>
              </a:defRPr>
            </a:lvl7pPr>
            <a:lvl8pPr marL="3429000" indent="-228600" eaLnBrk="0" fontAlgn="base" hangingPunct="0">
              <a:spcBef>
                <a:spcPct val="0"/>
              </a:spcBef>
              <a:spcAft>
                <a:spcPct val="0"/>
              </a:spcAft>
              <a:defRPr sz="2400">
                <a:solidFill>
                  <a:schemeClr val="tx1"/>
                </a:solidFill>
                <a:latin typeface="Helvetica" charset="0"/>
                <a:ea typeface="ＭＳ Ｐゴシック" charset="0"/>
              </a:defRPr>
            </a:lvl8pPr>
            <a:lvl9pPr marL="3886200" indent="-228600" eaLnBrk="0" fontAlgn="base" hangingPunct="0">
              <a:spcBef>
                <a:spcPct val="0"/>
              </a:spcBef>
              <a:spcAft>
                <a:spcPct val="0"/>
              </a:spcAft>
              <a:defRPr sz="2400">
                <a:solidFill>
                  <a:schemeClr val="tx1"/>
                </a:solidFill>
                <a:latin typeface="Helvetica" charset="0"/>
                <a:ea typeface="ＭＳ Ｐゴシック" charset="0"/>
              </a:defRPr>
            </a:lvl9pPr>
          </a:lstStyle>
          <a:p>
            <a:fld id="{AAA8C0B0-8498-AF41-BB72-CD0FF4020353}" type="slidenum">
              <a:rPr lang="en-US" sz="1200">
                <a:latin typeface="Arial" charset="0"/>
              </a:rPr>
              <a:pPr/>
              <a:t>48</a:t>
            </a:fld>
            <a:endParaRPr lang="en-US" sz="1200">
              <a:latin typeface="Arial"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DEC85F89-728A-EB40-A6D3-44F7F3389EDE}" type="slidenum">
              <a:rPr lang="en-US"/>
              <a:pPr eaLnBrk="1" hangingPunct="1"/>
              <a:t>53</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7E25261-826C-914F-B862-048E2897F6B7}" type="slidenum">
              <a:rPr lang="en-US"/>
              <a:pPr eaLnBrk="1" hangingPunct="1"/>
              <a:t>54</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7E25261-826C-914F-B862-048E2897F6B7}" type="slidenum">
              <a:rPr lang="en-US"/>
              <a:pPr eaLnBrk="1" hangingPunct="1"/>
              <a:t>55</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BB63ED-63A1-7644-BAF0-40130A4D5E85}"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9E8F6-C169-164B-A507-DB0554B55BEE}"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BB63ED-63A1-7644-BAF0-40130A4D5E85}"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B63ED-63A1-7644-BAF0-40130A4D5E85}"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rtlCol="0">
            <a:normAutofit/>
          </a:bodyPr>
          <a:lstStyle/>
          <a:p>
            <a:pPr lvl="0"/>
            <a:endParaRPr lang="en-US" noProof="0" smtClean="0"/>
          </a:p>
        </p:txBody>
      </p:sp>
      <p:sp>
        <p:nvSpPr>
          <p:cNvPr id="4" name="Date Placeholder 3"/>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smtClean="0"/>
            </a:lvl1pPr>
          </a:lstStyle>
          <a:p>
            <a:pPr>
              <a:defRPr/>
            </a:pPr>
            <a:fld id="{AEB10F80-B8B3-194E-83FF-471CE208767E}" type="slidenum">
              <a:rPr lang="en-US"/>
              <a:pPr>
                <a:defRPr/>
              </a:pPr>
              <a:t>‹#›</a:t>
            </a:fld>
            <a:endParaRPr lang="en-US"/>
          </a:p>
        </p:txBody>
      </p:sp>
    </p:spTree>
    <p:extLst>
      <p:ext uri="{BB962C8B-B14F-4D97-AF65-F5344CB8AC3E}">
        <p14:creationId xmlns:p14="http://schemas.microsoft.com/office/powerpoint/2010/main" val="766213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BB63ED-63A1-7644-BAF0-40130A4D5E85}"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BB63ED-63A1-7644-BAF0-40130A4D5E85}"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9E8F6-C169-164B-A507-DB0554B55BE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BB63ED-63A1-7644-BAF0-40130A4D5E85}"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BB63ED-63A1-7644-BAF0-40130A4D5E85}" type="datetimeFigureOut">
              <a:rPr lang="en-US" smtClean="0"/>
              <a:t>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B9E8F6-C169-164B-A507-DB0554B55BEE}"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BB63ED-63A1-7644-BAF0-40130A4D5E85}" type="datetimeFigureOut">
              <a:rPr lang="en-US" smtClean="0"/>
              <a:t>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B63ED-63A1-7644-BAF0-40130A4D5E85}" type="datetimeFigureOut">
              <a:rPr lang="en-US" smtClean="0"/>
              <a:t>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B63ED-63A1-7644-BAF0-40130A4D5E85}"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9E8F6-C169-164B-A507-DB0554B55BEE}"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B63ED-63A1-7644-BAF0-40130A4D5E85}"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9E8F6-C169-164B-A507-DB0554B55B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BB63ED-63A1-7644-BAF0-40130A4D5E85}" type="datetimeFigureOut">
              <a:rPr lang="en-US" smtClean="0"/>
              <a:t>1/3/17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8B9E8F6-C169-164B-A507-DB0554B55B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2.w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206" y="617800"/>
            <a:ext cx="7702994" cy="2522679"/>
          </a:xfrm>
        </p:spPr>
        <p:txBody>
          <a:bodyPr>
            <a:noAutofit/>
          </a:bodyPr>
          <a:lstStyle/>
          <a:p>
            <a:pPr algn="ctr"/>
            <a:r>
              <a:rPr lang="en-US" sz="4000" b="1" dirty="0" smtClean="0"/>
              <a:t>Federal Efforts to Improve Reading Achievement</a:t>
            </a:r>
            <a:endParaRPr lang="en-US" sz="4000" b="1" dirty="0"/>
          </a:p>
        </p:txBody>
      </p:sp>
      <p:sp>
        <p:nvSpPr>
          <p:cNvPr id="3" name="Subtitle 2"/>
          <p:cNvSpPr>
            <a:spLocks noGrp="1"/>
          </p:cNvSpPr>
          <p:nvPr>
            <p:ph type="subTitle" idx="1"/>
          </p:nvPr>
        </p:nvSpPr>
        <p:spPr>
          <a:xfrm>
            <a:off x="2179798" y="3809762"/>
            <a:ext cx="6278402" cy="1448038"/>
          </a:xfrm>
        </p:spPr>
        <p:txBody>
          <a:bodyPr>
            <a:normAutofit/>
          </a:bodyPr>
          <a:lstStyle/>
          <a:p>
            <a:r>
              <a:rPr lang="en-US" dirty="0" smtClean="0"/>
              <a:t>Timothy Shanahan</a:t>
            </a:r>
          </a:p>
          <a:p>
            <a:r>
              <a:rPr lang="en-US" dirty="0" smtClean="0"/>
              <a:t>University of Illinois at Chicago</a:t>
            </a:r>
          </a:p>
          <a:p>
            <a:r>
              <a:rPr lang="en-US" dirty="0" err="1" smtClean="0"/>
              <a:t>www.shanahanonliteracy.com</a:t>
            </a:r>
            <a:endParaRPr lang="en-US" dirty="0"/>
          </a:p>
        </p:txBody>
      </p:sp>
    </p:spTree>
    <p:extLst>
      <p:ext uri="{BB962C8B-B14F-4D97-AF65-F5344CB8AC3E}">
        <p14:creationId xmlns:p14="http://schemas.microsoft.com/office/powerpoint/2010/main" val="7049747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Excellence Act (1998)</a:t>
            </a:r>
            <a:endParaRPr lang="en-US" b="1" dirty="0"/>
          </a:p>
        </p:txBody>
      </p:sp>
      <p:sp>
        <p:nvSpPr>
          <p:cNvPr id="3" name="Content Placeholder 2"/>
          <p:cNvSpPr>
            <a:spLocks noGrp="1"/>
          </p:cNvSpPr>
          <p:nvPr>
            <p:ph idx="1"/>
          </p:nvPr>
        </p:nvSpPr>
        <p:spPr/>
        <p:txBody>
          <a:bodyPr>
            <a:normAutofit/>
          </a:bodyPr>
          <a:lstStyle/>
          <a:p>
            <a:r>
              <a:rPr lang="en-US" dirty="0" smtClean="0"/>
              <a:t>First specific legislation focused on improving reading achievement</a:t>
            </a:r>
          </a:p>
          <a:p>
            <a:r>
              <a:rPr lang="en-US" dirty="0" smtClean="0"/>
              <a:t>Provided $520 million over two years</a:t>
            </a:r>
          </a:p>
          <a:p>
            <a:r>
              <a:rPr lang="en-US" dirty="0" smtClean="0"/>
              <a:t>Distributed to states on competitive basis</a:t>
            </a:r>
          </a:p>
          <a:p>
            <a:r>
              <a:rPr lang="en-US" dirty="0" smtClean="0"/>
              <a:t>Local Reading Improvement (LRI) – professional development</a:t>
            </a:r>
          </a:p>
          <a:p>
            <a:r>
              <a:rPr lang="en-US" dirty="0" smtClean="0"/>
              <a:t>Tutoring Assistance (TAS) – tutoring and family literacy programs </a:t>
            </a:r>
          </a:p>
        </p:txBody>
      </p:sp>
    </p:spTree>
    <p:extLst>
      <p:ext uri="{BB962C8B-B14F-4D97-AF65-F5344CB8AC3E}">
        <p14:creationId xmlns:p14="http://schemas.microsoft.com/office/powerpoint/2010/main" val="695697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Excellence Act (cont.)</a:t>
            </a:r>
            <a:endParaRPr lang="en-US" b="1" dirty="0"/>
          </a:p>
        </p:txBody>
      </p:sp>
      <p:sp>
        <p:nvSpPr>
          <p:cNvPr id="3" name="Content Placeholder 2"/>
          <p:cNvSpPr>
            <a:spLocks noGrp="1"/>
          </p:cNvSpPr>
          <p:nvPr>
            <p:ph idx="1"/>
          </p:nvPr>
        </p:nvSpPr>
        <p:spPr/>
        <p:txBody>
          <a:bodyPr>
            <a:normAutofit/>
          </a:bodyPr>
          <a:lstStyle/>
          <a:p>
            <a:r>
              <a:rPr lang="en-US" dirty="0" smtClean="0"/>
              <a:t>Emphasized scientifically-based reading research (based on reliable, replicable research)</a:t>
            </a:r>
          </a:p>
          <a:p>
            <a:r>
              <a:rPr lang="en-US" dirty="0" smtClean="0"/>
              <a:t>Described reading as including phoneme connection to print, ability to decode unfamiliar words, fluent reading, knowledge of background information and vocabulary to facilitate comprehension</a:t>
            </a:r>
          </a:p>
          <a:p>
            <a:pPr marL="0" indent="0">
              <a:buNone/>
            </a:pPr>
            <a:endParaRPr lang="en-US" dirty="0"/>
          </a:p>
        </p:txBody>
      </p:sp>
    </p:spTree>
    <p:extLst>
      <p:ext uri="{BB962C8B-B14F-4D97-AF65-F5344CB8AC3E}">
        <p14:creationId xmlns:p14="http://schemas.microsoft.com/office/powerpoint/2010/main" val="750956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Excellence Act (cont.)</a:t>
            </a:r>
            <a:endParaRPr lang="en-US" b="1" dirty="0"/>
          </a:p>
        </p:txBody>
      </p:sp>
      <p:sp>
        <p:nvSpPr>
          <p:cNvPr id="3" name="Content Placeholder 2"/>
          <p:cNvSpPr>
            <a:spLocks noGrp="1"/>
          </p:cNvSpPr>
          <p:nvPr>
            <p:ph idx="1"/>
          </p:nvPr>
        </p:nvSpPr>
        <p:spPr/>
        <p:txBody>
          <a:bodyPr>
            <a:normAutofit/>
          </a:bodyPr>
          <a:lstStyle/>
          <a:p>
            <a:r>
              <a:rPr lang="en-US" dirty="0" smtClean="0"/>
              <a:t>95% of monies distributed to LEAs by states</a:t>
            </a:r>
          </a:p>
          <a:p>
            <a:r>
              <a:rPr lang="en-US" dirty="0" smtClean="0"/>
              <a:t>Neither the National Institute for Literacy that was to guide the states with regard to research findings nor the states that were to evaluate LEA proposals were prepared to do this</a:t>
            </a:r>
          </a:p>
          <a:p>
            <a:r>
              <a:rPr lang="en-US" dirty="0" smtClean="0"/>
              <a:t>National Reading Panel was beginning to work, but could not respond quickly enough</a:t>
            </a:r>
          </a:p>
          <a:p>
            <a:r>
              <a:rPr lang="en-US" dirty="0" smtClean="0"/>
              <a:t>No improvements evident</a:t>
            </a:r>
          </a:p>
          <a:p>
            <a:pPr marL="0" indent="0">
              <a:buNone/>
            </a:pPr>
            <a:endParaRPr lang="en-US" dirty="0"/>
          </a:p>
        </p:txBody>
      </p:sp>
    </p:spTree>
    <p:extLst>
      <p:ext uri="{BB962C8B-B14F-4D97-AF65-F5344CB8AC3E}">
        <p14:creationId xmlns:p14="http://schemas.microsoft.com/office/powerpoint/2010/main" val="4223161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Reading Panel (2000)</a:t>
            </a:r>
            <a:endParaRPr lang="en-US" b="1" dirty="0"/>
          </a:p>
        </p:txBody>
      </p:sp>
      <p:sp>
        <p:nvSpPr>
          <p:cNvPr id="3" name="Content Placeholder 2"/>
          <p:cNvSpPr>
            <a:spLocks noGrp="1"/>
          </p:cNvSpPr>
          <p:nvPr>
            <p:ph idx="1"/>
          </p:nvPr>
        </p:nvSpPr>
        <p:spPr/>
        <p:txBody>
          <a:bodyPr>
            <a:normAutofit/>
          </a:bodyPr>
          <a:lstStyle/>
          <a:p>
            <a:r>
              <a:rPr lang="en-US" dirty="0" smtClean="0"/>
              <a:t>In 1997, DOE and NICHD empaneled a group of scientists and educators to review research on reading instruction</a:t>
            </a:r>
          </a:p>
          <a:p>
            <a:r>
              <a:rPr lang="en-US" dirty="0" smtClean="0"/>
              <a:t>Panel required reliable experimental evidence showing that something worked</a:t>
            </a:r>
          </a:p>
          <a:p>
            <a:r>
              <a:rPr lang="en-US" dirty="0" smtClean="0"/>
              <a:t>Determined that there was clear evidence showing that instruction in phonemic awareness, phonics, oral reading fluency, vocabulary, and reading comprehension led to achievement gains</a:t>
            </a:r>
            <a:endParaRPr lang="en-US" dirty="0"/>
          </a:p>
        </p:txBody>
      </p:sp>
    </p:spTree>
    <p:extLst>
      <p:ext uri="{BB962C8B-B14F-4D97-AF65-F5344CB8AC3E}">
        <p14:creationId xmlns:p14="http://schemas.microsoft.com/office/powerpoint/2010/main" val="731594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Reading Panel (2000)</a:t>
            </a:r>
            <a:endParaRPr lang="en-US" b="1" dirty="0"/>
          </a:p>
        </p:txBody>
      </p:sp>
      <p:sp>
        <p:nvSpPr>
          <p:cNvPr id="3" name="Content Placeholder 2"/>
          <p:cNvSpPr>
            <a:spLocks noGrp="1"/>
          </p:cNvSpPr>
          <p:nvPr>
            <p:ph idx="1"/>
          </p:nvPr>
        </p:nvSpPr>
        <p:spPr/>
        <p:txBody>
          <a:bodyPr>
            <a:normAutofit/>
          </a:bodyPr>
          <a:lstStyle/>
          <a:p>
            <a:r>
              <a:rPr lang="en-US" dirty="0" smtClean="0"/>
              <a:t>This was the report that Congress hoped would be the basis of REA, but too late for that</a:t>
            </a:r>
          </a:p>
          <a:p>
            <a:r>
              <a:rPr lang="en-US" dirty="0" smtClean="0"/>
              <a:t>NRP becomes the basis of the reading legislation in No Child Left Behind</a:t>
            </a:r>
          </a:p>
          <a:p>
            <a:r>
              <a:rPr lang="en-US" dirty="0" smtClean="0"/>
              <a:t>Many re-reviews, but the basic findings continue to be accepted (highly cited, replicated, and new evidence consistent with the findings)</a:t>
            </a:r>
            <a:endParaRPr lang="en-US" dirty="0"/>
          </a:p>
        </p:txBody>
      </p:sp>
    </p:spTree>
    <p:extLst>
      <p:ext uri="{BB962C8B-B14F-4D97-AF65-F5344CB8AC3E}">
        <p14:creationId xmlns:p14="http://schemas.microsoft.com/office/powerpoint/2010/main" val="2840758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Reading Panel (2000)</a:t>
            </a:r>
            <a:endParaRPr lang="en-US" b="1" dirty="0"/>
          </a:p>
        </p:txBody>
      </p:sp>
      <p:sp>
        <p:nvSpPr>
          <p:cNvPr id="3" name="Content Placeholder 2"/>
          <p:cNvSpPr>
            <a:spLocks noGrp="1"/>
          </p:cNvSpPr>
          <p:nvPr>
            <p:ph idx="1"/>
          </p:nvPr>
        </p:nvSpPr>
        <p:spPr/>
        <p:txBody>
          <a:bodyPr>
            <a:normAutofit/>
          </a:bodyPr>
          <a:lstStyle/>
          <a:p>
            <a:r>
              <a:rPr lang="en-US" dirty="0" smtClean="0"/>
              <a:t>Follow up reports and initiatives</a:t>
            </a:r>
          </a:p>
          <a:p>
            <a:r>
              <a:rPr lang="en-US" dirty="0" smtClean="0"/>
              <a:t>National Early Literacy Panel </a:t>
            </a:r>
          </a:p>
          <a:p>
            <a:r>
              <a:rPr lang="en-US" dirty="0" smtClean="0"/>
              <a:t>National Literacy Panel for Language Minority Children and Youth</a:t>
            </a:r>
          </a:p>
          <a:p>
            <a:r>
              <a:rPr lang="en-US" dirty="0" smtClean="0"/>
              <a:t>What Works Clearinghouse</a:t>
            </a:r>
          </a:p>
          <a:p>
            <a:pPr marL="0" indent="0">
              <a:buNone/>
            </a:pPr>
            <a:endParaRPr lang="en-US" dirty="0"/>
          </a:p>
        </p:txBody>
      </p:sp>
    </p:spTree>
    <p:extLst>
      <p:ext uri="{BB962C8B-B14F-4D97-AF65-F5344CB8AC3E}">
        <p14:creationId xmlns:p14="http://schemas.microsoft.com/office/powerpoint/2010/main" val="1969733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First (2001)</a:t>
            </a:r>
            <a:endParaRPr lang="en-US" b="1" dirty="0"/>
          </a:p>
        </p:txBody>
      </p:sp>
      <p:sp>
        <p:nvSpPr>
          <p:cNvPr id="3" name="Content Placeholder 2"/>
          <p:cNvSpPr>
            <a:spLocks noGrp="1"/>
          </p:cNvSpPr>
          <p:nvPr>
            <p:ph idx="1"/>
          </p:nvPr>
        </p:nvSpPr>
        <p:spPr/>
        <p:txBody>
          <a:bodyPr>
            <a:normAutofit/>
          </a:bodyPr>
          <a:lstStyle/>
          <a:p>
            <a:r>
              <a:rPr lang="en-US" dirty="0" smtClean="0"/>
              <a:t>$5 billion program aimed at improving reading achievement in Title I schools (K-3)</a:t>
            </a:r>
          </a:p>
          <a:p>
            <a:r>
              <a:rPr lang="en-US" dirty="0" smtClean="0"/>
              <a:t>SBRR carried over from REA, but now this is specific to the findings of the National Reading Panel </a:t>
            </a:r>
          </a:p>
          <a:p>
            <a:r>
              <a:rPr lang="en-US" dirty="0" smtClean="0"/>
              <a:t>Aimed at high poverty schools that were not meeting achievement goals </a:t>
            </a:r>
          </a:p>
          <a:p>
            <a:r>
              <a:rPr lang="en-US" dirty="0" smtClean="0"/>
              <a:t>Funds focused on professional development, purchase of core programs, screening/monitoring assessments, targeted interventions</a:t>
            </a:r>
            <a:endParaRPr lang="en-US" dirty="0"/>
          </a:p>
        </p:txBody>
      </p:sp>
    </p:spTree>
    <p:extLst>
      <p:ext uri="{BB962C8B-B14F-4D97-AF65-F5344CB8AC3E}">
        <p14:creationId xmlns:p14="http://schemas.microsoft.com/office/powerpoint/2010/main" val="3987394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First (cont.)</a:t>
            </a:r>
            <a:endParaRPr lang="en-US" b="1" dirty="0"/>
          </a:p>
        </p:txBody>
      </p:sp>
      <p:sp>
        <p:nvSpPr>
          <p:cNvPr id="3" name="Content Placeholder 2"/>
          <p:cNvSpPr>
            <a:spLocks noGrp="1"/>
          </p:cNvSpPr>
          <p:nvPr>
            <p:ph idx="1"/>
          </p:nvPr>
        </p:nvSpPr>
        <p:spPr/>
        <p:txBody>
          <a:bodyPr>
            <a:normAutofit/>
          </a:bodyPr>
          <a:lstStyle/>
          <a:p>
            <a:r>
              <a:rPr lang="en-US" dirty="0" smtClean="0"/>
              <a:t>Schools agreed to provide 90 minutes per day of uninterrupted reading instruction aimed at “5 pillars”</a:t>
            </a:r>
          </a:p>
          <a:p>
            <a:r>
              <a:rPr lang="en-US" dirty="0" smtClean="0"/>
              <a:t>75% of the money went to LEAS; the other funding was for states to use to encourage other districts to do the same thing elsewhere</a:t>
            </a:r>
          </a:p>
          <a:p>
            <a:r>
              <a:rPr lang="en-US" dirty="0" smtClean="0"/>
              <a:t>Simultaneously, Title I schools were encouraged directly by the federal government to teach SBRR</a:t>
            </a:r>
          </a:p>
        </p:txBody>
      </p:sp>
    </p:spTree>
    <p:extLst>
      <p:ext uri="{BB962C8B-B14F-4D97-AF65-F5344CB8AC3E}">
        <p14:creationId xmlns:p14="http://schemas.microsoft.com/office/powerpoint/2010/main" val="2660246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First (cont.)</a:t>
            </a:r>
            <a:endParaRPr lang="en-US" b="1" dirty="0"/>
          </a:p>
        </p:txBody>
      </p:sp>
      <p:sp>
        <p:nvSpPr>
          <p:cNvPr id="3" name="Content Placeholder 2"/>
          <p:cNvSpPr>
            <a:spLocks noGrp="1"/>
          </p:cNvSpPr>
          <p:nvPr>
            <p:ph idx="1"/>
          </p:nvPr>
        </p:nvSpPr>
        <p:spPr/>
        <p:txBody>
          <a:bodyPr>
            <a:normAutofit/>
          </a:bodyPr>
          <a:lstStyle/>
          <a:p>
            <a:r>
              <a:rPr lang="en-US" dirty="0" smtClean="0"/>
              <a:t>Lots of problems</a:t>
            </a:r>
          </a:p>
          <a:p>
            <a:r>
              <a:rPr lang="en-US" dirty="0" smtClean="0"/>
              <a:t>Inspector General report found that Reading First was providing advantages to particular commercial instructional programs</a:t>
            </a:r>
            <a:r>
              <a:rPr lang="en-US" dirty="0"/>
              <a:t> </a:t>
            </a:r>
            <a:r>
              <a:rPr lang="en-US" dirty="0" smtClean="0"/>
              <a:t>(director was fired)</a:t>
            </a:r>
          </a:p>
          <a:p>
            <a:r>
              <a:rPr lang="en-US" dirty="0" smtClean="0"/>
              <a:t>Implementation report found that RF was leading to only about 34 minutes per day of reading instruction, not the 90 promised (still a bit better than non-RF schools)</a:t>
            </a:r>
          </a:p>
        </p:txBody>
      </p:sp>
    </p:spTree>
    <p:extLst>
      <p:ext uri="{BB962C8B-B14F-4D97-AF65-F5344CB8AC3E}">
        <p14:creationId xmlns:p14="http://schemas.microsoft.com/office/powerpoint/2010/main" val="655718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First (cont.)</a:t>
            </a:r>
            <a:endParaRPr lang="en-US" b="1" dirty="0"/>
          </a:p>
        </p:txBody>
      </p:sp>
      <p:sp>
        <p:nvSpPr>
          <p:cNvPr id="3" name="Content Placeholder 2"/>
          <p:cNvSpPr>
            <a:spLocks noGrp="1"/>
          </p:cNvSpPr>
          <p:nvPr>
            <p:ph idx="1"/>
          </p:nvPr>
        </p:nvSpPr>
        <p:spPr/>
        <p:txBody>
          <a:bodyPr>
            <a:normAutofit/>
          </a:bodyPr>
          <a:lstStyle/>
          <a:p>
            <a:r>
              <a:rPr lang="en-US" dirty="0" smtClean="0"/>
              <a:t>Some state studies reported achievement gains (at least in some districts)</a:t>
            </a:r>
          </a:p>
          <a:p>
            <a:r>
              <a:rPr lang="en-US" dirty="0" smtClean="0"/>
              <a:t>However, national evaluation found no reading comprehension improvement on average for Grade 3 students in RF schools, despite approximately $500K spent per school</a:t>
            </a:r>
          </a:p>
          <a:p>
            <a:r>
              <a:rPr lang="en-US" dirty="0" smtClean="0"/>
              <a:t>RF was not re-authorized, though it clearly had influenced the design of commercial reading materials, and states were emphasizing PA, phonics, vocabulary, fluency, reading comprehension in their standards</a:t>
            </a:r>
          </a:p>
        </p:txBody>
      </p:sp>
    </p:spTree>
    <p:extLst>
      <p:ext uri="{BB962C8B-B14F-4D97-AF65-F5344CB8AC3E}">
        <p14:creationId xmlns:p14="http://schemas.microsoft.com/office/powerpoint/2010/main" val="3496280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036" y="533400"/>
            <a:ext cx="8229600" cy="990600"/>
          </a:xfrm>
        </p:spPr>
        <p:txBody>
          <a:bodyPr/>
          <a:lstStyle/>
          <a:p>
            <a:r>
              <a:rPr lang="en-US" b="1" dirty="0" smtClean="0"/>
              <a:t>Today’s Plan</a:t>
            </a:r>
            <a:endParaRPr lang="en-US" b="1" dirty="0"/>
          </a:p>
        </p:txBody>
      </p:sp>
      <p:sp>
        <p:nvSpPr>
          <p:cNvPr id="3" name="Content Placeholder 2"/>
          <p:cNvSpPr>
            <a:spLocks noGrp="1"/>
          </p:cNvSpPr>
          <p:nvPr>
            <p:ph idx="1"/>
          </p:nvPr>
        </p:nvSpPr>
        <p:spPr/>
        <p:txBody>
          <a:bodyPr/>
          <a:lstStyle/>
          <a:p>
            <a:r>
              <a:rPr lang="en-US" dirty="0" smtClean="0"/>
              <a:t>Review previous federal efforts to improve reading achievement</a:t>
            </a:r>
          </a:p>
          <a:p>
            <a:r>
              <a:rPr lang="en-US" dirty="0" smtClean="0"/>
              <a:t>Review research basis of past efforts</a:t>
            </a:r>
          </a:p>
          <a:p>
            <a:r>
              <a:rPr lang="en-US" dirty="0" smtClean="0"/>
              <a:t>Consider newer studies relevant to upcoming LEARN program and to other efforts to improve literacy achievement</a:t>
            </a:r>
            <a:endParaRPr lang="en-US" dirty="0"/>
          </a:p>
        </p:txBody>
      </p:sp>
    </p:spTree>
    <p:extLst>
      <p:ext uri="{BB962C8B-B14F-4D97-AF65-F5344CB8AC3E}">
        <p14:creationId xmlns:p14="http://schemas.microsoft.com/office/powerpoint/2010/main" val="2123371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Early Reading First (2002)</a:t>
            </a:r>
            <a:endParaRPr lang="en-US" b="1" dirty="0"/>
          </a:p>
        </p:txBody>
      </p:sp>
      <p:sp>
        <p:nvSpPr>
          <p:cNvPr id="3" name="Content Placeholder 2"/>
          <p:cNvSpPr>
            <a:spLocks noGrp="1"/>
          </p:cNvSpPr>
          <p:nvPr>
            <p:ph idx="1"/>
          </p:nvPr>
        </p:nvSpPr>
        <p:spPr/>
        <p:txBody>
          <a:bodyPr>
            <a:normAutofit/>
          </a:bodyPr>
          <a:lstStyle/>
          <a:p>
            <a:r>
              <a:rPr lang="en-US" dirty="0" smtClean="0"/>
              <a:t>Similar in purpose, methodology, and focus of RF, but aimed at preschool populations</a:t>
            </a:r>
          </a:p>
          <a:p>
            <a:r>
              <a:rPr lang="en-US" dirty="0" smtClean="0"/>
              <a:t>Because aimed at young children the instructional focus on materials, PD, and assessment were aimed at phonological awareness, oral language, print awareness, and alphabetic knowledge</a:t>
            </a:r>
          </a:p>
          <a:p>
            <a:r>
              <a:rPr lang="en-US" dirty="0" smtClean="0"/>
              <a:t>Studies showed that it had a small impact on learning and it was discontinued in 2010</a:t>
            </a:r>
          </a:p>
          <a:p>
            <a:endParaRPr lang="en-US" dirty="0" smtClean="0"/>
          </a:p>
          <a:p>
            <a:endParaRPr lang="en-US" dirty="0"/>
          </a:p>
        </p:txBody>
      </p:sp>
    </p:spTree>
    <p:extLst>
      <p:ext uri="{BB962C8B-B14F-4D97-AF65-F5344CB8AC3E}">
        <p14:creationId xmlns:p14="http://schemas.microsoft.com/office/powerpoint/2010/main" val="2442510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Striving Readers (2006)</a:t>
            </a:r>
            <a:endParaRPr lang="en-US" b="1" dirty="0"/>
          </a:p>
        </p:txBody>
      </p:sp>
      <p:sp>
        <p:nvSpPr>
          <p:cNvPr id="3" name="Content Placeholder 2"/>
          <p:cNvSpPr>
            <a:spLocks noGrp="1"/>
          </p:cNvSpPr>
          <p:nvPr>
            <p:ph idx="1"/>
          </p:nvPr>
        </p:nvSpPr>
        <p:spPr/>
        <p:txBody>
          <a:bodyPr>
            <a:normAutofit/>
          </a:bodyPr>
          <a:lstStyle/>
          <a:p>
            <a:r>
              <a:rPr lang="en-US" dirty="0" smtClean="0"/>
              <a:t>Funding aimed at improving literacy achievement in Title I districts for middle school and high school students</a:t>
            </a:r>
          </a:p>
          <a:p>
            <a:r>
              <a:rPr lang="en-US" dirty="0" smtClean="0"/>
              <a:t>$25-35 million appropriated each year for state grants initially (eventually reached $190 million)</a:t>
            </a:r>
          </a:p>
          <a:p>
            <a:r>
              <a:rPr lang="en-US" dirty="0" smtClean="0"/>
              <a:t>Targeted remediation for striving readers, efforts at improving reading achievement in regular classrooms across curriculum areas</a:t>
            </a:r>
          </a:p>
          <a:p>
            <a:endParaRPr lang="en-US" dirty="0"/>
          </a:p>
        </p:txBody>
      </p:sp>
    </p:spTree>
    <p:extLst>
      <p:ext uri="{BB962C8B-B14F-4D97-AF65-F5344CB8AC3E}">
        <p14:creationId xmlns:p14="http://schemas.microsoft.com/office/powerpoint/2010/main" val="84478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Striving Readers (cont.)</a:t>
            </a:r>
            <a:endParaRPr lang="en-US" b="1" dirty="0"/>
          </a:p>
        </p:txBody>
      </p:sp>
      <p:sp>
        <p:nvSpPr>
          <p:cNvPr id="3" name="Content Placeholder 2"/>
          <p:cNvSpPr>
            <a:spLocks noGrp="1"/>
          </p:cNvSpPr>
          <p:nvPr>
            <p:ph idx="1"/>
          </p:nvPr>
        </p:nvSpPr>
        <p:spPr/>
        <p:txBody>
          <a:bodyPr>
            <a:normAutofit/>
          </a:bodyPr>
          <a:lstStyle/>
          <a:p>
            <a:r>
              <a:rPr lang="en-US" dirty="0" smtClean="0"/>
              <a:t>Research based instruction, professional development, intervention programs</a:t>
            </a:r>
          </a:p>
          <a:p>
            <a:r>
              <a:rPr lang="en-US" dirty="0" smtClean="0"/>
              <a:t>Initially, given to small number of urban school districts directly from federal government</a:t>
            </a:r>
          </a:p>
          <a:p>
            <a:r>
              <a:rPr lang="en-US" dirty="0" smtClean="0"/>
              <a:t>Later, the funding was given to states to support targeted work in LEAs (fewer than 15 states funded during the life of the program)</a:t>
            </a:r>
          </a:p>
          <a:p>
            <a:r>
              <a:rPr lang="en-US" dirty="0" smtClean="0"/>
              <a:t>Given the small size of the program and the diversity of efforts, there was no overall evaluation</a:t>
            </a:r>
          </a:p>
          <a:p>
            <a:endParaRPr lang="en-US" dirty="0" smtClean="0"/>
          </a:p>
          <a:p>
            <a:endParaRPr lang="en-US" dirty="0"/>
          </a:p>
        </p:txBody>
      </p:sp>
    </p:spTree>
    <p:extLst>
      <p:ext uri="{BB962C8B-B14F-4D97-AF65-F5344CB8AC3E}">
        <p14:creationId xmlns:p14="http://schemas.microsoft.com/office/powerpoint/2010/main" val="3463772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 (2015)</a:t>
            </a:r>
            <a:endParaRPr lang="en-US" b="1" dirty="0"/>
          </a:p>
        </p:txBody>
      </p:sp>
      <p:sp>
        <p:nvSpPr>
          <p:cNvPr id="3" name="Content Placeholder 2"/>
          <p:cNvSpPr>
            <a:spLocks noGrp="1"/>
          </p:cNvSpPr>
          <p:nvPr>
            <p:ph idx="1"/>
          </p:nvPr>
        </p:nvSpPr>
        <p:spPr/>
        <p:txBody>
          <a:bodyPr/>
          <a:lstStyle/>
          <a:p>
            <a:r>
              <a:rPr lang="en-US" dirty="0" smtClean="0"/>
              <a:t>Part of ESSA Reauthorization (2015)</a:t>
            </a:r>
          </a:p>
          <a:p>
            <a:r>
              <a:rPr lang="en-US" dirty="0" smtClean="0"/>
              <a:t>$190 million funding (about same as Striving Readers by the end)</a:t>
            </a:r>
          </a:p>
          <a:p>
            <a:r>
              <a:rPr lang="en-US" dirty="0" smtClean="0"/>
              <a:t>Funding aimed at preschool (15%); K-5 (40%); Grades 6-12 (40%)—less targeted than previous efforts</a:t>
            </a:r>
          </a:p>
          <a:p>
            <a:r>
              <a:rPr lang="en-US" dirty="0" smtClean="0"/>
              <a:t>Support for states to improve the delivery of reading instruction—less prescriptive than RF</a:t>
            </a:r>
          </a:p>
          <a:p>
            <a:endParaRPr lang="en-US" dirty="0"/>
          </a:p>
        </p:txBody>
      </p:sp>
    </p:spTree>
    <p:extLst>
      <p:ext uri="{BB962C8B-B14F-4D97-AF65-F5344CB8AC3E}">
        <p14:creationId xmlns:p14="http://schemas.microsoft.com/office/powerpoint/2010/main" val="349735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 (2015)</a:t>
            </a:r>
            <a:endParaRPr lang="en-US" b="1" dirty="0"/>
          </a:p>
        </p:txBody>
      </p:sp>
      <p:sp>
        <p:nvSpPr>
          <p:cNvPr id="3" name="Content Placeholder 2"/>
          <p:cNvSpPr>
            <a:spLocks noGrp="1"/>
          </p:cNvSpPr>
          <p:nvPr>
            <p:ph idx="1"/>
          </p:nvPr>
        </p:nvSpPr>
        <p:spPr/>
        <p:txBody>
          <a:bodyPr>
            <a:normAutofit fontScale="85000" lnSpcReduction="20000"/>
          </a:bodyPr>
          <a:lstStyle/>
          <a:p>
            <a:pPr marL="0" indent="0">
              <a:buNone/>
            </a:pPr>
            <a:r>
              <a:rPr lang="en-US" sz="4500" b="1" dirty="0" smtClean="0"/>
              <a:t>Comprehensive </a:t>
            </a:r>
            <a:r>
              <a:rPr lang="en-US" sz="4500" b="1" dirty="0"/>
              <a:t>literacy </a:t>
            </a:r>
            <a:r>
              <a:rPr lang="en-US" sz="4500" b="1" dirty="0" smtClean="0"/>
              <a:t>instruction</a:t>
            </a:r>
          </a:p>
          <a:p>
            <a:r>
              <a:rPr lang="en-US" dirty="0" smtClean="0"/>
              <a:t>(</a:t>
            </a:r>
            <a:r>
              <a:rPr lang="en-US" dirty="0"/>
              <a:t>A) includes developmentally appropriate, contextually explicit, and systematic instruction, and frequent practice, in reading and writing across content areas; </a:t>
            </a:r>
            <a:endParaRPr lang="en-US" dirty="0" smtClean="0"/>
          </a:p>
          <a:p>
            <a:r>
              <a:rPr lang="en-US" dirty="0" smtClean="0"/>
              <a:t>(</a:t>
            </a:r>
            <a:r>
              <a:rPr lang="en-US" dirty="0"/>
              <a:t>B) includes age-appropriate, explicit, systematic, and intentional instruction in phonological awareness, phonic decoding, vocabulary, language structure, reading fluency, and reading comprehension; </a:t>
            </a:r>
          </a:p>
          <a:p>
            <a:r>
              <a:rPr lang="en-US" dirty="0" smtClean="0"/>
              <a:t>(</a:t>
            </a:r>
            <a:r>
              <a:rPr lang="en-US" dirty="0"/>
              <a:t>C) includes age-appropriate, explicit instruction in writing, including opportunities for children to write with clear purposes, with critical reasoning appropriate to the topic and purpose, and with specific instruction and feedback from instructional staff; </a:t>
            </a:r>
            <a:endParaRPr lang="en-US" dirty="0" smtClean="0"/>
          </a:p>
          <a:p>
            <a:r>
              <a:rPr lang="en-US" dirty="0" smtClean="0"/>
              <a:t>(</a:t>
            </a:r>
            <a:r>
              <a:rPr lang="en-US" dirty="0"/>
              <a:t>D) makes available and uses diverse, high-quality print materials that reflect the reading and development levels, and interests, of children; </a:t>
            </a:r>
            <a:endParaRPr lang="en-US" dirty="0" smtClean="0"/>
          </a:p>
          <a:p>
            <a:r>
              <a:rPr lang="en-US" dirty="0" smtClean="0"/>
              <a:t>(</a:t>
            </a:r>
            <a:r>
              <a:rPr lang="en-US" dirty="0"/>
              <a:t>E) uses </a:t>
            </a:r>
            <a:r>
              <a:rPr lang="en-US" dirty="0" smtClean="0"/>
              <a:t>differentiated </a:t>
            </a:r>
            <a:r>
              <a:rPr lang="en-US" dirty="0"/>
              <a:t>instructional approaches, including individual and small group instruction and discussion; </a:t>
            </a:r>
            <a:endParaRPr lang="en-US" dirty="0" smtClean="0"/>
          </a:p>
          <a:p>
            <a:endParaRPr lang="en-US" dirty="0"/>
          </a:p>
        </p:txBody>
      </p:sp>
    </p:spTree>
    <p:extLst>
      <p:ext uri="{BB962C8B-B14F-4D97-AF65-F5344CB8AC3E}">
        <p14:creationId xmlns:p14="http://schemas.microsoft.com/office/powerpoint/2010/main" val="2122219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 (2015)</a:t>
            </a:r>
            <a:endParaRPr lang="en-US" b="1" dirty="0"/>
          </a:p>
        </p:txBody>
      </p:sp>
      <p:sp>
        <p:nvSpPr>
          <p:cNvPr id="3" name="Content Placeholder 2"/>
          <p:cNvSpPr>
            <a:spLocks noGrp="1"/>
          </p:cNvSpPr>
          <p:nvPr>
            <p:ph idx="1"/>
          </p:nvPr>
        </p:nvSpPr>
        <p:spPr>
          <a:xfrm>
            <a:off x="457200" y="1600200"/>
            <a:ext cx="8229600" cy="5006819"/>
          </a:xfrm>
        </p:spPr>
        <p:txBody>
          <a:bodyPr>
            <a:normAutofit fontScale="55000" lnSpcReduction="20000"/>
          </a:bodyPr>
          <a:lstStyle/>
          <a:p>
            <a:pPr marL="0" indent="0">
              <a:buNone/>
            </a:pPr>
            <a:r>
              <a:rPr lang="en-US" sz="5100" b="1" dirty="0" smtClean="0"/>
              <a:t>Comprehensive </a:t>
            </a:r>
            <a:r>
              <a:rPr lang="en-US" sz="5100" b="1" dirty="0"/>
              <a:t>literacy </a:t>
            </a:r>
            <a:r>
              <a:rPr lang="en-US" sz="5100" b="1" dirty="0" smtClean="0"/>
              <a:t>instruction (cont.)</a:t>
            </a:r>
          </a:p>
          <a:p>
            <a:r>
              <a:rPr lang="en-US" sz="3600" dirty="0" smtClean="0"/>
              <a:t>(</a:t>
            </a:r>
            <a:r>
              <a:rPr lang="en-US" sz="3600" dirty="0"/>
              <a:t>F) provides opportunities for children to use language with peers and adults in order to develop language skills, including developing vocabulary; </a:t>
            </a:r>
            <a:endParaRPr lang="en-US" sz="3600" dirty="0" smtClean="0"/>
          </a:p>
          <a:p>
            <a:r>
              <a:rPr lang="en-US" sz="3600" dirty="0" smtClean="0"/>
              <a:t>(</a:t>
            </a:r>
            <a:r>
              <a:rPr lang="en-US" sz="3600" dirty="0"/>
              <a:t>G) includes frequent practice of reading and writing strategies; </a:t>
            </a:r>
            <a:endParaRPr lang="en-US" sz="3600" dirty="0" smtClean="0"/>
          </a:p>
          <a:p>
            <a:r>
              <a:rPr lang="en-US" sz="3600" dirty="0" smtClean="0"/>
              <a:t>(</a:t>
            </a:r>
            <a:r>
              <a:rPr lang="en-US" sz="3600" dirty="0"/>
              <a:t>H) uses age-appropriate, valid, and reliable screening assessments, diagnostic assessments, formative assessment processes, and summative assessments to identify a child’s learning needs, to inform instruction, and to monitor the child’s progress and the effects of instruction; </a:t>
            </a:r>
            <a:endParaRPr lang="en-US" sz="3600" dirty="0" smtClean="0"/>
          </a:p>
          <a:p>
            <a:r>
              <a:rPr lang="en-US" sz="3600" dirty="0" smtClean="0"/>
              <a:t>(</a:t>
            </a:r>
            <a:r>
              <a:rPr lang="en-US" sz="3600" dirty="0"/>
              <a:t>I) uses strategies to enhance children’s motivation to read and write and children’s engagement in self-directed learning; </a:t>
            </a:r>
            <a:endParaRPr lang="en-US" sz="3600" dirty="0" smtClean="0"/>
          </a:p>
          <a:p>
            <a:r>
              <a:rPr lang="en-US" sz="3600" dirty="0" smtClean="0"/>
              <a:t>(</a:t>
            </a:r>
            <a:r>
              <a:rPr lang="en-US" sz="3600" dirty="0"/>
              <a:t>J) incorporates the principles of universal design for learning; </a:t>
            </a:r>
            <a:endParaRPr lang="en-US" sz="3600" dirty="0" smtClean="0"/>
          </a:p>
          <a:p>
            <a:r>
              <a:rPr lang="en-US" sz="3600" dirty="0" smtClean="0"/>
              <a:t>(</a:t>
            </a:r>
            <a:r>
              <a:rPr lang="en-US" sz="3600" dirty="0"/>
              <a:t>K) depends on teachers’ collaboration in planning, instruction, and assessing a child’s </a:t>
            </a:r>
            <a:r>
              <a:rPr lang="en-US" sz="3600" dirty="0" smtClean="0"/>
              <a:t>progress</a:t>
            </a:r>
          </a:p>
          <a:p>
            <a:r>
              <a:rPr lang="en-US" sz="3600" dirty="0" smtClean="0"/>
              <a:t>(</a:t>
            </a:r>
            <a:r>
              <a:rPr lang="en-US" sz="3600" dirty="0"/>
              <a:t>L) links literacy instruction to the challenging </a:t>
            </a:r>
            <a:r>
              <a:rPr lang="en-US" sz="3600" dirty="0" smtClean="0"/>
              <a:t>State academic </a:t>
            </a:r>
            <a:r>
              <a:rPr lang="en-US" sz="3600" dirty="0"/>
              <a:t>standards, including the ability to navigate</a:t>
            </a:r>
            <a:r>
              <a:rPr lang="en-US" sz="3600" dirty="0" smtClean="0"/>
              <a:t>, understand</a:t>
            </a:r>
            <a:r>
              <a:rPr lang="en-US" sz="3600" dirty="0"/>
              <a:t>, and write about, complex print and </a:t>
            </a:r>
            <a:r>
              <a:rPr lang="en-US" sz="3600" dirty="0" smtClean="0"/>
              <a:t>digital subject </a:t>
            </a:r>
            <a:r>
              <a:rPr lang="en-US" sz="3600" dirty="0"/>
              <a:t>matter.</a:t>
            </a:r>
          </a:p>
          <a:p>
            <a:endParaRPr lang="en-US" dirty="0"/>
          </a:p>
          <a:p>
            <a:endParaRPr lang="en-US" dirty="0"/>
          </a:p>
        </p:txBody>
      </p:sp>
    </p:spTree>
    <p:extLst>
      <p:ext uri="{BB962C8B-B14F-4D97-AF65-F5344CB8AC3E}">
        <p14:creationId xmlns:p14="http://schemas.microsoft.com/office/powerpoint/2010/main" val="3561276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 (2015)</a:t>
            </a:r>
            <a:endParaRPr lang="en-US" b="1" dirty="0"/>
          </a:p>
        </p:txBody>
      </p:sp>
      <p:sp>
        <p:nvSpPr>
          <p:cNvPr id="3" name="Content Placeholder 2"/>
          <p:cNvSpPr>
            <a:spLocks noGrp="1"/>
          </p:cNvSpPr>
          <p:nvPr>
            <p:ph idx="1"/>
          </p:nvPr>
        </p:nvSpPr>
        <p:spPr/>
        <p:txBody>
          <a:bodyPr/>
          <a:lstStyle/>
          <a:p>
            <a:r>
              <a:rPr lang="en-US" dirty="0" smtClean="0"/>
              <a:t>States are to use 5% of funds to provide technical assistance, improve teacher education, support coaching</a:t>
            </a:r>
            <a:r>
              <a:rPr lang="is-IS" dirty="0" smtClean="0"/>
              <a:t>…</a:t>
            </a:r>
          </a:p>
          <a:p>
            <a:r>
              <a:rPr lang="is-IS" dirty="0" smtClean="0"/>
              <a:t>The rest of the funding is to be provided to LEAs to provide professional development, implement programs aimed at struggling readers</a:t>
            </a:r>
          </a:p>
          <a:p>
            <a:r>
              <a:rPr lang="en-US" dirty="0" smtClean="0"/>
              <a:t>To implement “evidence-based practices”</a:t>
            </a:r>
            <a:endParaRPr lang="en-US" dirty="0"/>
          </a:p>
        </p:txBody>
      </p:sp>
    </p:spTree>
    <p:extLst>
      <p:ext uri="{BB962C8B-B14F-4D97-AF65-F5344CB8AC3E}">
        <p14:creationId xmlns:p14="http://schemas.microsoft.com/office/powerpoint/2010/main" val="1578363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Where does that leave us?</a:t>
            </a:r>
            <a:endParaRPr lang="en-US" b="1" dirty="0"/>
          </a:p>
        </p:txBody>
      </p:sp>
      <p:sp>
        <p:nvSpPr>
          <p:cNvPr id="3" name="Content Placeholder 2"/>
          <p:cNvSpPr>
            <a:spLocks noGrp="1"/>
          </p:cNvSpPr>
          <p:nvPr>
            <p:ph idx="1"/>
          </p:nvPr>
        </p:nvSpPr>
        <p:spPr/>
        <p:txBody>
          <a:bodyPr>
            <a:normAutofit/>
          </a:bodyPr>
          <a:lstStyle/>
          <a:p>
            <a:r>
              <a:rPr lang="en-US" dirty="0" smtClean="0"/>
              <a:t>Reading achievement has not risen meaningfully above 1970 levels, despite our efforts </a:t>
            </a:r>
            <a:r>
              <a:rPr lang="en-US" dirty="0" err="1" smtClean="0"/>
              <a:t>ane</a:t>
            </a:r>
            <a:r>
              <a:rPr lang="en-US" dirty="0" smtClean="0"/>
              <a:t> expenditures</a:t>
            </a:r>
          </a:p>
          <a:p>
            <a:r>
              <a:rPr lang="en-US" dirty="0" smtClean="0"/>
              <a:t>The federal government, despite substantial political controversy and pressure, still is trying to promote higher reading achievement</a:t>
            </a:r>
          </a:p>
          <a:p>
            <a:r>
              <a:rPr lang="en-US" dirty="0" smtClean="0"/>
              <a:t>The funding is less (relatively)</a:t>
            </a:r>
          </a:p>
          <a:p>
            <a:r>
              <a:rPr lang="en-US" dirty="0" smtClean="0"/>
              <a:t>The amount of explicit federal direction is lower</a:t>
            </a:r>
          </a:p>
          <a:p>
            <a:endParaRPr lang="en-US" dirty="0"/>
          </a:p>
        </p:txBody>
      </p:sp>
    </p:spTree>
    <p:extLst>
      <p:ext uri="{BB962C8B-B14F-4D97-AF65-F5344CB8AC3E}">
        <p14:creationId xmlns:p14="http://schemas.microsoft.com/office/powerpoint/2010/main" val="3787638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Where does that leave us? (cont.)</a:t>
            </a:r>
            <a:endParaRPr lang="en-US" b="1" dirty="0"/>
          </a:p>
        </p:txBody>
      </p:sp>
      <p:sp>
        <p:nvSpPr>
          <p:cNvPr id="3" name="Content Placeholder 2"/>
          <p:cNvSpPr>
            <a:spLocks noGrp="1"/>
          </p:cNvSpPr>
          <p:nvPr>
            <p:ph idx="1"/>
          </p:nvPr>
        </p:nvSpPr>
        <p:spPr/>
        <p:txBody>
          <a:bodyPr>
            <a:normAutofit/>
          </a:bodyPr>
          <a:lstStyle/>
          <a:p>
            <a:r>
              <a:rPr lang="en-US" dirty="0" smtClean="0"/>
              <a:t>The age-level emphasis is comprehensive and focuses on heavily on coordination</a:t>
            </a:r>
          </a:p>
          <a:p>
            <a:r>
              <a:rPr lang="en-US" dirty="0" smtClean="0"/>
              <a:t>But the instructional focus is still largely the same (phonological awareness, phonics, fluency, reading comprehension, vocabulary, language, reading comprehension)</a:t>
            </a:r>
          </a:p>
          <a:p>
            <a:r>
              <a:rPr lang="en-US" dirty="0" smtClean="0"/>
              <a:t>And the evidence-based requirements stand (it only makes sense to try things that work given the students that are the focus)</a:t>
            </a:r>
            <a:endParaRPr lang="en-US" dirty="0"/>
          </a:p>
        </p:txBody>
      </p:sp>
    </p:spTree>
    <p:extLst>
      <p:ext uri="{BB962C8B-B14F-4D97-AF65-F5344CB8AC3E}">
        <p14:creationId xmlns:p14="http://schemas.microsoft.com/office/powerpoint/2010/main" val="622891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 what does the research tell us?</a:t>
            </a:r>
            <a:endParaRPr lang="en-US" b="1" dirty="0"/>
          </a:p>
        </p:txBody>
      </p:sp>
      <p:sp>
        <p:nvSpPr>
          <p:cNvPr id="3" name="Content Placeholder 2"/>
          <p:cNvSpPr>
            <a:spLocks noGrp="1"/>
          </p:cNvSpPr>
          <p:nvPr>
            <p:ph idx="1"/>
          </p:nvPr>
        </p:nvSpPr>
        <p:spPr/>
        <p:txBody>
          <a:bodyPr/>
          <a:lstStyle/>
          <a:p>
            <a:r>
              <a:rPr lang="en-US" dirty="0" smtClean="0"/>
              <a:t>Reading First, Early Reading First, and Striving Readers heavily relied upon those public research reviews conducted under its auspices</a:t>
            </a:r>
          </a:p>
          <a:p>
            <a:r>
              <a:rPr lang="en-US" dirty="0" smtClean="0"/>
              <a:t>Makes sense given their “disinterestedness” and their scientific basis</a:t>
            </a:r>
          </a:p>
          <a:p>
            <a:r>
              <a:rPr lang="en-US" dirty="0" smtClean="0"/>
              <a:t>Let’s start there</a:t>
            </a:r>
            <a:r>
              <a:rPr lang="is-IS" dirty="0" smtClean="0"/>
              <a:t>…</a:t>
            </a:r>
            <a:endParaRPr lang="en-US" dirty="0" smtClean="0"/>
          </a:p>
          <a:p>
            <a:endParaRPr lang="en-US" dirty="0"/>
          </a:p>
        </p:txBody>
      </p:sp>
    </p:spTree>
    <p:extLst>
      <p:ext uri="{BB962C8B-B14F-4D97-AF65-F5344CB8AC3E}">
        <p14:creationId xmlns:p14="http://schemas.microsoft.com/office/powerpoint/2010/main" val="1285780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Early Federal Education Programs</a:t>
            </a:r>
            <a:endParaRPr lang="en-US" b="1" dirty="0"/>
          </a:p>
        </p:txBody>
      </p:sp>
      <p:sp>
        <p:nvSpPr>
          <p:cNvPr id="3" name="Content Placeholder 2"/>
          <p:cNvSpPr>
            <a:spLocks noGrp="1"/>
          </p:cNvSpPr>
          <p:nvPr>
            <p:ph idx="1"/>
          </p:nvPr>
        </p:nvSpPr>
        <p:spPr/>
        <p:txBody>
          <a:bodyPr/>
          <a:lstStyle/>
          <a:p>
            <a:r>
              <a:rPr lang="en-US" dirty="0" smtClean="0"/>
              <a:t>Since 1964, the federal government has supported educational programming that could be used to support literacy teaching (preschool through adult)</a:t>
            </a:r>
          </a:p>
          <a:p>
            <a:r>
              <a:rPr lang="en-US" dirty="0" smtClean="0"/>
              <a:t>Adult and Vocational Education (1964)</a:t>
            </a:r>
          </a:p>
          <a:p>
            <a:r>
              <a:rPr lang="en-US" dirty="0" smtClean="0"/>
              <a:t>Head Start (1965)</a:t>
            </a:r>
          </a:p>
          <a:p>
            <a:r>
              <a:rPr lang="en-US" dirty="0" smtClean="0"/>
              <a:t>Title I (1965)</a:t>
            </a:r>
          </a:p>
          <a:p>
            <a:r>
              <a:rPr lang="en-US" dirty="0" smtClean="0"/>
              <a:t>IDEA (1975)</a:t>
            </a:r>
          </a:p>
        </p:txBody>
      </p:sp>
    </p:spTree>
    <p:extLst>
      <p:ext uri="{BB962C8B-B14F-4D97-AF65-F5344CB8AC3E}">
        <p14:creationId xmlns:p14="http://schemas.microsoft.com/office/powerpoint/2010/main" val="35840583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Phonological Awareness</a:t>
            </a:r>
            <a:endParaRPr lang="en-US" b="1" dirty="0"/>
          </a:p>
        </p:txBody>
      </p:sp>
      <p:sp>
        <p:nvSpPr>
          <p:cNvPr id="3" name="Content Placeholder 2"/>
          <p:cNvSpPr>
            <a:spLocks noGrp="1"/>
          </p:cNvSpPr>
          <p:nvPr>
            <p:ph idx="1"/>
          </p:nvPr>
        </p:nvSpPr>
        <p:spPr/>
        <p:txBody>
          <a:bodyPr>
            <a:normAutofit/>
          </a:bodyPr>
          <a:lstStyle/>
          <a:p>
            <a:r>
              <a:rPr lang="en-US" dirty="0" smtClean="0"/>
              <a:t>The ability to perceive and manipulate the sound of language separately from its meaning. </a:t>
            </a:r>
          </a:p>
          <a:p>
            <a:r>
              <a:rPr lang="en-US" dirty="0" smtClean="0"/>
              <a:t>PA includes phonemic awareness which refers to the ability to perceive and manipulate the phonemes (the smallest perceptible unit of language sound)</a:t>
            </a:r>
          </a:p>
          <a:p>
            <a:r>
              <a:rPr lang="en-US" dirty="0" smtClean="0"/>
              <a:t>The value of PA is bound up in the fact that English is an alphabetic language and it would be helpful in learning if the learner could perceive the sound units</a:t>
            </a:r>
            <a:endParaRPr lang="en-US" dirty="0"/>
          </a:p>
        </p:txBody>
      </p:sp>
    </p:spTree>
    <p:extLst>
      <p:ext uri="{BB962C8B-B14F-4D97-AF65-F5344CB8AC3E}">
        <p14:creationId xmlns:p14="http://schemas.microsoft.com/office/powerpoint/2010/main" val="2516788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Phonological Awareness (cont.)</a:t>
            </a:r>
            <a:endParaRPr lang="en-US" b="1" dirty="0"/>
          </a:p>
        </p:txBody>
      </p:sp>
      <p:sp>
        <p:nvSpPr>
          <p:cNvPr id="3" name="Content Placeholder 2"/>
          <p:cNvSpPr>
            <a:spLocks noGrp="1"/>
          </p:cNvSpPr>
          <p:nvPr>
            <p:ph idx="1"/>
          </p:nvPr>
        </p:nvSpPr>
        <p:spPr/>
        <p:txBody>
          <a:bodyPr>
            <a:normAutofit/>
          </a:bodyPr>
          <a:lstStyle/>
          <a:p>
            <a:r>
              <a:rPr lang="en-US" dirty="0" smtClean="0"/>
              <a:t>Research set out to determine whether teaching could accelerate this aspect of language development and whether doing so would facilitate learning to read</a:t>
            </a:r>
          </a:p>
          <a:p>
            <a:r>
              <a:rPr lang="en-US" dirty="0" smtClean="0"/>
              <a:t>NELP: 69 studies showed correlation of .40 with later decoding, and 20 studies with a correlation of .44 with later comprehension </a:t>
            </a:r>
          </a:p>
          <a:p>
            <a:r>
              <a:rPr lang="en-US" dirty="0" smtClean="0"/>
              <a:t>NRP reviewed 52 studies and NELP reviewed 78* experimental studies</a:t>
            </a:r>
          </a:p>
          <a:p>
            <a:r>
              <a:rPr lang="en-US" dirty="0" smtClean="0"/>
              <a:t>NLP reviewed 4* studies with similar results (more since)</a:t>
            </a:r>
            <a:endParaRPr lang="en-US" dirty="0"/>
          </a:p>
        </p:txBody>
      </p:sp>
    </p:spTree>
    <p:extLst>
      <p:ext uri="{BB962C8B-B14F-4D97-AF65-F5344CB8AC3E}">
        <p14:creationId xmlns:p14="http://schemas.microsoft.com/office/powerpoint/2010/main" val="14107053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Phonological Awareness (cont.)</a:t>
            </a:r>
            <a:endParaRPr lang="en-US" b="1" dirty="0"/>
          </a:p>
        </p:txBody>
      </p:sp>
      <p:sp>
        <p:nvSpPr>
          <p:cNvPr id="3" name="Content Placeholder 2"/>
          <p:cNvSpPr>
            <a:spLocks noGrp="1"/>
          </p:cNvSpPr>
          <p:nvPr>
            <p:ph idx="1"/>
          </p:nvPr>
        </p:nvSpPr>
        <p:spPr/>
        <p:txBody>
          <a:bodyPr>
            <a:normAutofit/>
          </a:bodyPr>
          <a:lstStyle/>
          <a:p>
            <a:r>
              <a:rPr lang="en-US" dirty="0" smtClean="0"/>
              <a:t>PA instruction leads to improved PA, which in turn is associated with gains in decoding of words and </a:t>
            </a:r>
            <a:r>
              <a:rPr lang="en-US" dirty="0" err="1" smtClean="0"/>
              <a:t>nonwords</a:t>
            </a:r>
            <a:r>
              <a:rPr lang="en-US" dirty="0" smtClean="0"/>
              <a:t>, spelling, and reading comprehension</a:t>
            </a:r>
          </a:p>
          <a:p>
            <a:r>
              <a:rPr lang="en-US" dirty="0" smtClean="0"/>
              <a:t>PA was effective in preschool, kindergarten, and grade 1 with full range of students, and with older students who struggled with PA (effects smaller for them)</a:t>
            </a:r>
          </a:p>
        </p:txBody>
      </p:sp>
    </p:spTree>
    <p:extLst>
      <p:ext uri="{BB962C8B-B14F-4D97-AF65-F5344CB8AC3E}">
        <p14:creationId xmlns:p14="http://schemas.microsoft.com/office/powerpoint/2010/main" val="10156136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Phonological Awareness (cont.)</a:t>
            </a:r>
            <a:endParaRPr lang="en-US" b="1" dirty="0"/>
          </a:p>
        </p:txBody>
      </p:sp>
      <p:sp>
        <p:nvSpPr>
          <p:cNvPr id="3" name="Content Placeholder 2"/>
          <p:cNvSpPr>
            <a:spLocks noGrp="1"/>
          </p:cNvSpPr>
          <p:nvPr>
            <p:ph idx="1"/>
          </p:nvPr>
        </p:nvSpPr>
        <p:spPr/>
        <p:txBody>
          <a:bodyPr>
            <a:normAutofit/>
          </a:bodyPr>
          <a:lstStyle/>
          <a:p>
            <a:r>
              <a:rPr lang="en-US" dirty="0" smtClean="0"/>
              <a:t>NRP found 14-16 hours of instruction was effective</a:t>
            </a:r>
          </a:p>
          <a:p>
            <a:r>
              <a:rPr lang="en-US" dirty="0" smtClean="0"/>
              <a:t>NELP found that progress goes from gross sounds (words, syllables) to phonemes</a:t>
            </a:r>
          </a:p>
          <a:p>
            <a:r>
              <a:rPr lang="en-US" dirty="0" smtClean="0"/>
              <a:t>Alphabet knowledge plays important role</a:t>
            </a:r>
          </a:p>
          <a:p>
            <a:r>
              <a:rPr lang="en-US" dirty="0" smtClean="0"/>
              <a:t>Highest level of attainment is full segmentation</a:t>
            </a:r>
          </a:p>
          <a:p>
            <a:r>
              <a:rPr lang="en-US" dirty="0" smtClean="0"/>
              <a:t>WWC: includes analyses of many commercial programs that improve PA</a:t>
            </a:r>
          </a:p>
          <a:p>
            <a:r>
              <a:rPr lang="en-US" dirty="0" smtClean="0"/>
              <a:t>Research continues to accumulate showing the importance and effectiveness of teaching PA to a variety of populations (</a:t>
            </a:r>
            <a:r>
              <a:rPr lang="en-US" dirty="0" err="1" smtClean="0"/>
              <a:t>Kieldsen</a:t>
            </a:r>
            <a:r>
              <a:rPr lang="en-US" dirty="0" smtClean="0"/>
              <a:t>, et al., 2014)</a:t>
            </a:r>
          </a:p>
        </p:txBody>
      </p:sp>
    </p:spTree>
    <p:extLst>
      <p:ext uri="{BB962C8B-B14F-4D97-AF65-F5344CB8AC3E}">
        <p14:creationId xmlns:p14="http://schemas.microsoft.com/office/powerpoint/2010/main" val="115146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Phonics/Decoding</a:t>
            </a:r>
            <a:endParaRPr lang="en-US" b="1" dirty="0"/>
          </a:p>
        </p:txBody>
      </p:sp>
      <p:sp>
        <p:nvSpPr>
          <p:cNvPr id="3" name="Content Placeholder 2"/>
          <p:cNvSpPr>
            <a:spLocks noGrp="1"/>
          </p:cNvSpPr>
          <p:nvPr>
            <p:ph idx="1"/>
          </p:nvPr>
        </p:nvSpPr>
        <p:spPr>
          <a:xfrm>
            <a:off x="457200" y="1600200"/>
            <a:ext cx="8229600" cy="4955336"/>
          </a:xfrm>
        </p:spPr>
        <p:txBody>
          <a:bodyPr>
            <a:normAutofit/>
          </a:bodyPr>
          <a:lstStyle/>
          <a:p>
            <a:r>
              <a:rPr lang="en-US" dirty="0" smtClean="0"/>
              <a:t>Decoding refers to the ability to translate print into pronunciation by sounding out the letters and spelling patterns (phonics is explicit method of teaching these relationships)</a:t>
            </a:r>
          </a:p>
          <a:p>
            <a:r>
              <a:rPr lang="en-US" dirty="0" smtClean="0"/>
              <a:t>NELP analyzed early decoding and its ability to predict later decoding and later reading comprehension (9 studies, .40)</a:t>
            </a:r>
          </a:p>
          <a:p>
            <a:r>
              <a:rPr lang="en-US" dirty="0" smtClean="0"/>
              <a:t>NRP analyzed 38 experimental studies and found phonics instruction for students in K-2 led to improvements in decoding, spelling, and comprehension (worked with older poor readers too, but then only improved decoding)</a:t>
            </a:r>
            <a:endParaRPr lang="en-US" dirty="0"/>
          </a:p>
        </p:txBody>
      </p:sp>
    </p:spTree>
    <p:extLst>
      <p:ext uri="{BB962C8B-B14F-4D97-AF65-F5344CB8AC3E}">
        <p14:creationId xmlns:p14="http://schemas.microsoft.com/office/powerpoint/2010/main" val="37996904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Phonics/Decoding</a:t>
            </a:r>
            <a:endParaRPr lang="en-US" b="1" dirty="0"/>
          </a:p>
        </p:txBody>
      </p:sp>
      <p:sp>
        <p:nvSpPr>
          <p:cNvPr id="3" name="Content Placeholder 2"/>
          <p:cNvSpPr>
            <a:spLocks noGrp="1"/>
          </p:cNvSpPr>
          <p:nvPr>
            <p:ph idx="1"/>
          </p:nvPr>
        </p:nvSpPr>
        <p:spPr/>
        <p:txBody>
          <a:bodyPr>
            <a:normAutofit/>
          </a:bodyPr>
          <a:lstStyle/>
          <a:p>
            <a:r>
              <a:rPr lang="en-US" dirty="0" smtClean="0"/>
              <a:t>NELP reviewed 78* experimental studies and found similar gains</a:t>
            </a:r>
          </a:p>
          <a:p>
            <a:r>
              <a:rPr lang="en-US" dirty="0" smtClean="0"/>
              <a:t>NLP reviewed 4* studies and found similar gains, but with smaller effects</a:t>
            </a:r>
          </a:p>
          <a:p>
            <a:r>
              <a:rPr lang="en-US" dirty="0" smtClean="0"/>
              <a:t>Systematic phonics instruction was most effective</a:t>
            </a:r>
          </a:p>
          <a:p>
            <a:r>
              <a:rPr lang="en-US" dirty="0" smtClean="0"/>
              <a:t>WWC includes analyses of many effective phonics programs</a:t>
            </a:r>
          </a:p>
          <a:p>
            <a:r>
              <a:rPr lang="en-US" dirty="0" smtClean="0"/>
              <a:t>Research continues to accumulate showing the importance and value of phonics instruction for a variety of populations</a:t>
            </a:r>
          </a:p>
          <a:p>
            <a:endParaRPr lang="en-US" dirty="0"/>
          </a:p>
        </p:txBody>
      </p:sp>
    </p:spTree>
    <p:extLst>
      <p:ext uri="{BB962C8B-B14F-4D97-AF65-F5344CB8AC3E}">
        <p14:creationId xmlns:p14="http://schemas.microsoft.com/office/powerpoint/2010/main" val="14226379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Fluency</a:t>
            </a:r>
            <a:endParaRPr lang="en-US" b="1" dirty="0"/>
          </a:p>
        </p:txBody>
      </p:sp>
      <p:sp>
        <p:nvSpPr>
          <p:cNvPr id="3" name="Content Placeholder 2"/>
          <p:cNvSpPr>
            <a:spLocks noGrp="1"/>
          </p:cNvSpPr>
          <p:nvPr>
            <p:ph idx="1"/>
          </p:nvPr>
        </p:nvSpPr>
        <p:spPr/>
        <p:txBody>
          <a:bodyPr>
            <a:normAutofit/>
          </a:bodyPr>
          <a:lstStyle/>
          <a:p>
            <a:r>
              <a:rPr lang="en-US" dirty="0" smtClean="0"/>
              <a:t>Oral reading fluency refers to the ability to read text with accuracy, speed, and proper expression</a:t>
            </a:r>
          </a:p>
          <a:p>
            <a:r>
              <a:rPr lang="en-US" dirty="0" smtClean="0"/>
              <a:t>Fluency is important in silent reading as well, though it is more difficult to monitor</a:t>
            </a:r>
          </a:p>
          <a:p>
            <a:r>
              <a:rPr lang="en-US" dirty="0" smtClean="0"/>
              <a:t>NRP reviewed 16 group experiments showing that fluency instruction led to improvements in word reading, oral reading fluency, and reading comprehension</a:t>
            </a:r>
          </a:p>
          <a:p>
            <a:r>
              <a:rPr lang="en-US" dirty="0" smtClean="0"/>
              <a:t>NLP reviewed 2 studies with similar findings (but smaller effects)</a:t>
            </a:r>
            <a:endParaRPr lang="en-US" dirty="0"/>
          </a:p>
        </p:txBody>
      </p:sp>
    </p:spTree>
    <p:extLst>
      <p:ext uri="{BB962C8B-B14F-4D97-AF65-F5344CB8AC3E}">
        <p14:creationId xmlns:p14="http://schemas.microsoft.com/office/powerpoint/2010/main" val="28688225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Fluency (cont.) </a:t>
            </a:r>
            <a:endParaRPr lang="en-US" b="1" dirty="0"/>
          </a:p>
        </p:txBody>
      </p:sp>
      <p:sp>
        <p:nvSpPr>
          <p:cNvPr id="3" name="Content Placeholder 2"/>
          <p:cNvSpPr>
            <a:spLocks noGrp="1"/>
          </p:cNvSpPr>
          <p:nvPr>
            <p:ph idx="1"/>
          </p:nvPr>
        </p:nvSpPr>
        <p:spPr/>
        <p:txBody>
          <a:bodyPr>
            <a:normAutofit/>
          </a:bodyPr>
          <a:lstStyle/>
          <a:p>
            <a:r>
              <a:rPr lang="en-US" dirty="0" smtClean="0"/>
              <a:t>Fluency instruction was found to be effective in Grades 1-4 in regular classrooms and in Grades 1-12 with struggling readers</a:t>
            </a:r>
          </a:p>
          <a:p>
            <a:r>
              <a:rPr lang="en-US" dirty="0" smtClean="0"/>
              <a:t>Oral reading fluency instruction is teachable through guided oral reading with repetition</a:t>
            </a:r>
          </a:p>
          <a:p>
            <a:r>
              <a:rPr lang="en-US" dirty="0" smtClean="0"/>
              <a:t>Texts should be relatively difficult for students</a:t>
            </a:r>
          </a:p>
          <a:p>
            <a:r>
              <a:rPr lang="en-US" dirty="0" smtClean="0"/>
              <a:t>Fluency is a combination of decoding and comprehension; texts used for earlier instruction should have a lot of word overlap</a:t>
            </a:r>
          </a:p>
          <a:p>
            <a:r>
              <a:rPr lang="en-US" dirty="0" smtClean="0"/>
              <a:t>WWC includes analyses of some commercial programs found to be effective in teaching ORF</a:t>
            </a:r>
            <a:endParaRPr lang="en-US" dirty="0"/>
          </a:p>
        </p:txBody>
      </p:sp>
    </p:spTree>
    <p:extLst>
      <p:ext uri="{BB962C8B-B14F-4D97-AF65-F5344CB8AC3E}">
        <p14:creationId xmlns:p14="http://schemas.microsoft.com/office/powerpoint/2010/main" val="11139926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Vocabulary</a:t>
            </a:r>
            <a:endParaRPr lang="en-US" b="1" dirty="0"/>
          </a:p>
        </p:txBody>
      </p:sp>
      <p:sp>
        <p:nvSpPr>
          <p:cNvPr id="3" name="Content Placeholder 2"/>
          <p:cNvSpPr>
            <a:spLocks noGrp="1"/>
          </p:cNvSpPr>
          <p:nvPr>
            <p:ph idx="1"/>
          </p:nvPr>
        </p:nvSpPr>
        <p:spPr/>
        <p:txBody>
          <a:bodyPr>
            <a:normAutofit/>
          </a:bodyPr>
          <a:lstStyle/>
          <a:p>
            <a:r>
              <a:rPr lang="en-US" dirty="0" smtClean="0"/>
              <a:t>Vocabulary refers to knowledge of the meanings of words</a:t>
            </a:r>
          </a:p>
          <a:p>
            <a:r>
              <a:rPr lang="en-US" dirty="0" smtClean="0"/>
              <a:t>NRP reviewed 45 studies showing that explicit vocabulary instruction improved reading comprehension in Grades 1-12</a:t>
            </a:r>
          </a:p>
          <a:p>
            <a:r>
              <a:rPr lang="en-US" dirty="0" smtClean="0"/>
              <a:t>Effective instruction included deep analysis of word meanings, consideration of relationships among word meanings, review</a:t>
            </a:r>
          </a:p>
          <a:p>
            <a:r>
              <a:rPr lang="en-US" dirty="0"/>
              <a:t>NLP reviewed 3 studies of vocabulary with positive impacts (bigger than for L1 students)</a:t>
            </a:r>
          </a:p>
          <a:p>
            <a:endParaRPr lang="en-US" dirty="0"/>
          </a:p>
        </p:txBody>
      </p:sp>
    </p:spTree>
    <p:extLst>
      <p:ext uri="{BB962C8B-B14F-4D97-AF65-F5344CB8AC3E}">
        <p14:creationId xmlns:p14="http://schemas.microsoft.com/office/powerpoint/2010/main" val="37377476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Comprehension</a:t>
            </a:r>
            <a:endParaRPr lang="en-US" b="1" dirty="0"/>
          </a:p>
        </p:txBody>
      </p:sp>
      <p:sp>
        <p:nvSpPr>
          <p:cNvPr id="3" name="Content Placeholder 2"/>
          <p:cNvSpPr>
            <a:spLocks noGrp="1"/>
          </p:cNvSpPr>
          <p:nvPr>
            <p:ph idx="1"/>
          </p:nvPr>
        </p:nvSpPr>
        <p:spPr/>
        <p:txBody>
          <a:bodyPr/>
          <a:lstStyle/>
          <a:p>
            <a:r>
              <a:rPr lang="en-US" dirty="0" smtClean="0"/>
              <a:t>NRP reviewed 205 studies on comprehension strategy instruction and found that such instruction led to higher reading achievement</a:t>
            </a:r>
            <a:endParaRPr lang="en-US" dirty="0"/>
          </a:p>
          <a:p>
            <a:r>
              <a:rPr lang="en-US" dirty="0" smtClean="0"/>
              <a:t>Strategy instruction included summarization, questioning, review of prior knowledge, monitoring, text structure, visualization</a:t>
            </a:r>
          </a:p>
          <a:p>
            <a:r>
              <a:rPr lang="en-US" dirty="0" smtClean="0"/>
              <a:t>Multiple strategies were most effective</a:t>
            </a:r>
          </a:p>
          <a:p>
            <a:endParaRPr lang="en-US" dirty="0" smtClean="0"/>
          </a:p>
          <a:p>
            <a:endParaRPr lang="en-US" dirty="0"/>
          </a:p>
        </p:txBody>
      </p:sp>
    </p:spTree>
    <p:extLst>
      <p:ext uri="{BB962C8B-B14F-4D97-AF65-F5344CB8AC3E}">
        <p14:creationId xmlns:p14="http://schemas.microsoft.com/office/powerpoint/2010/main" val="2545667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Early Federal Programs (cont.)</a:t>
            </a:r>
            <a:endParaRPr lang="en-US" b="1" dirty="0"/>
          </a:p>
        </p:txBody>
      </p:sp>
      <p:sp>
        <p:nvSpPr>
          <p:cNvPr id="3" name="Content Placeholder 2"/>
          <p:cNvSpPr>
            <a:spLocks noGrp="1"/>
          </p:cNvSpPr>
          <p:nvPr>
            <p:ph idx="1"/>
          </p:nvPr>
        </p:nvSpPr>
        <p:spPr/>
        <p:txBody>
          <a:bodyPr/>
          <a:lstStyle/>
          <a:p>
            <a:r>
              <a:rPr lang="en-US" dirty="0" smtClean="0"/>
              <a:t>All these provide(d) funds by formula that could be, were, and are used to deliver, enhance, or extend literacy teaching</a:t>
            </a:r>
          </a:p>
          <a:p>
            <a:r>
              <a:rPr lang="en-US" dirty="0" smtClean="0"/>
              <a:t>Most of these aimed at ensuring that the states delivered teaching to students who had been ignored previously (e.g., adults, preschoolers, poverty children, the disabled)</a:t>
            </a:r>
          </a:p>
          <a:p>
            <a:endParaRPr lang="en-US" dirty="0" smtClean="0"/>
          </a:p>
          <a:p>
            <a:endParaRPr lang="en-US" dirty="0"/>
          </a:p>
        </p:txBody>
      </p:sp>
    </p:spTree>
    <p:extLst>
      <p:ext uri="{BB962C8B-B14F-4D97-AF65-F5344CB8AC3E}">
        <p14:creationId xmlns:p14="http://schemas.microsoft.com/office/powerpoint/2010/main" val="651232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Comprehension</a:t>
            </a:r>
            <a:endParaRPr lang="en-US" b="1" dirty="0"/>
          </a:p>
        </p:txBody>
      </p:sp>
      <p:sp>
        <p:nvSpPr>
          <p:cNvPr id="3" name="Content Placeholder 2"/>
          <p:cNvSpPr>
            <a:spLocks noGrp="1"/>
          </p:cNvSpPr>
          <p:nvPr>
            <p:ph idx="1"/>
          </p:nvPr>
        </p:nvSpPr>
        <p:spPr/>
        <p:txBody>
          <a:bodyPr/>
          <a:lstStyle/>
          <a:p>
            <a:r>
              <a:rPr lang="en-US" dirty="0" smtClean="0"/>
              <a:t>WWC found that strategy instruction was effective even with younger children K-3</a:t>
            </a:r>
          </a:p>
          <a:p>
            <a:r>
              <a:rPr lang="en-US" dirty="0" smtClean="0"/>
              <a:t>And that gradual release of control approaches were effective in teaching strategies</a:t>
            </a:r>
          </a:p>
          <a:p>
            <a:endParaRPr lang="en-US" dirty="0"/>
          </a:p>
        </p:txBody>
      </p:sp>
    </p:spTree>
    <p:extLst>
      <p:ext uri="{BB962C8B-B14F-4D97-AF65-F5344CB8AC3E}">
        <p14:creationId xmlns:p14="http://schemas.microsoft.com/office/powerpoint/2010/main" val="6217631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Continues to Accumulate</a:t>
            </a:r>
            <a:endParaRPr lang="en-US" b="1" dirty="0"/>
          </a:p>
        </p:txBody>
      </p:sp>
      <p:sp>
        <p:nvSpPr>
          <p:cNvPr id="3" name="Content Placeholder 2"/>
          <p:cNvSpPr>
            <a:spLocks noGrp="1"/>
          </p:cNvSpPr>
          <p:nvPr>
            <p:ph idx="1"/>
          </p:nvPr>
        </p:nvSpPr>
        <p:spPr/>
        <p:txBody>
          <a:bodyPr/>
          <a:lstStyle/>
          <a:p>
            <a:r>
              <a:rPr lang="en-US" dirty="0" smtClean="0"/>
              <a:t>The age/grade level scope of LEARN is greater than of any single previous program</a:t>
            </a:r>
          </a:p>
          <a:p>
            <a:r>
              <a:rPr lang="en-US" dirty="0" smtClean="0"/>
              <a:t>The span of literacy components to be addressed is likewise wider</a:t>
            </a:r>
          </a:p>
          <a:p>
            <a:r>
              <a:rPr lang="en-US" dirty="0" smtClean="0"/>
              <a:t>And, research and syntheses have continued to accumulate on these topics and others over the past several years</a:t>
            </a:r>
            <a:endParaRPr lang="en-US" dirty="0"/>
          </a:p>
        </p:txBody>
      </p:sp>
    </p:spTree>
    <p:extLst>
      <p:ext uri="{BB962C8B-B14F-4D97-AF65-F5344CB8AC3E}">
        <p14:creationId xmlns:p14="http://schemas.microsoft.com/office/powerpoint/2010/main" val="7784058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Language Structure</a:t>
            </a:r>
            <a:endParaRPr lang="en-US" b="1" dirty="0"/>
          </a:p>
        </p:txBody>
      </p:sp>
      <p:sp>
        <p:nvSpPr>
          <p:cNvPr id="3" name="Content Placeholder 2"/>
          <p:cNvSpPr>
            <a:spLocks noGrp="1"/>
          </p:cNvSpPr>
          <p:nvPr>
            <p:ph idx="1"/>
          </p:nvPr>
        </p:nvSpPr>
        <p:spPr/>
        <p:txBody>
          <a:bodyPr>
            <a:normAutofit/>
          </a:bodyPr>
          <a:lstStyle/>
          <a:p>
            <a:r>
              <a:rPr lang="en-US" dirty="0" smtClean="0"/>
              <a:t>Language structure refers to phonology, semantics, and syntax, but is realized in assessment and instruction through activities like listening comprehension, following directions, cohesion, etc.</a:t>
            </a:r>
          </a:p>
          <a:p>
            <a:r>
              <a:rPr lang="en-US" dirty="0" smtClean="0"/>
              <a:t>NRP only considered phonology and vocabulary and NLP looked at issue somewhat indirectly (L2 reading comprehension is better for those with the greatest facility in English)</a:t>
            </a:r>
          </a:p>
          <a:p>
            <a:r>
              <a:rPr lang="en-US" dirty="0" smtClean="0"/>
              <a:t>However, NELP did look at language (preschool)</a:t>
            </a:r>
          </a:p>
        </p:txBody>
      </p:sp>
    </p:spTree>
    <p:extLst>
      <p:ext uri="{BB962C8B-B14F-4D97-AF65-F5344CB8AC3E}">
        <p14:creationId xmlns:p14="http://schemas.microsoft.com/office/powerpoint/2010/main" val="2282974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88772"/>
            <a:ext cx="7772400" cy="617799"/>
          </a:xfrm>
        </p:spPr>
        <p:txBody>
          <a:bodyPr rtlCol="0">
            <a:normAutofit fontScale="90000"/>
          </a:bodyPr>
          <a:lstStyle/>
          <a:p>
            <a:pPr eaLnBrk="1" fontAlgn="auto" hangingPunct="1">
              <a:spcAft>
                <a:spcPts val="0"/>
              </a:spcAft>
              <a:defRPr/>
            </a:pPr>
            <a:endParaRPr lang="en-US" dirty="0" smtClean="0">
              <a:ea typeface="+mj-ea"/>
              <a:cs typeface="+mj-cs"/>
            </a:endParaRPr>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3598703235"/>
              </p:ext>
            </p:extLst>
          </p:nvPr>
        </p:nvGraphicFramePr>
        <p:xfrm>
          <a:off x="0" y="188772"/>
          <a:ext cx="9144000" cy="6305712"/>
        </p:xfrm>
        <a:graphic>
          <a:graphicData uri="http://schemas.openxmlformats.org/drawingml/2006/table">
            <a:tbl>
              <a:tblPr firstRow="1" bandRow="1">
                <a:tableStyleId>{5C22544A-7EE6-4342-B048-85BDC9FD1C3A}</a:tableStyleId>
              </a:tblPr>
              <a:tblGrid>
                <a:gridCol w="2868706"/>
                <a:gridCol w="1792941"/>
                <a:gridCol w="2196353"/>
                <a:gridCol w="2286000"/>
              </a:tblGrid>
              <a:tr h="495652">
                <a:tc>
                  <a:txBody>
                    <a:bodyPr/>
                    <a:lstStyle/>
                    <a:p>
                      <a:pPr algn="ctr"/>
                      <a:r>
                        <a:rPr lang="en-US" sz="1800" dirty="0" smtClean="0"/>
                        <a:t>Predictor</a:t>
                      </a:r>
                      <a:endParaRPr lang="en-US" sz="1800" dirty="0"/>
                    </a:p>
                  </a:txBody>
                  <a:tcPr marT="45723" marB="45723"/>
                </a:tc>
                <a:tc>
                  <a:txBody>
                    <a:bodyPr/>
                    <a:lstStyle/>
                    <a:p>
                      <a:pPr algn="ctr"/>
                      <a:r>
                        <a:rPr lang="en-US" sz="1800" dirty="0" smtClean="0"/>
                        <a:t>Average</a:t>
                      </a:r>
                      <a:r>
                        <a:rPr lang="en-US" sz="1800" baseline="0" dirty="0" smtClean="0"/>
                        <a:t> r</a:t>
                      </a:r>
                      <a:endParaRPr lang="en-US" sz="1800" dirty="0"/>
                    </a:p>
                  </a:txBody>
                  <a:tcPr marT="45723" marB="45723"/>
                </a:tc>
                <a:tc>
                  <a:txBody>
                    <a:bodyPr/>
                    <a:lstStyle/>
                    <a:p>
                      <a:pPr algn="ctr"/>
                      <a:r>
                        <a:rPr lang="en-US" sz="1800" dirty="0" smtClean="0"/>
                        <a:t>N </a:t>
                      </a:r>
                      <a:r>
                        <a:rPr lang="en-US" sz="1800" baseline="0" dirty="0" smtClean="0"/>
                        <a:t> of studies</a:t>
                      </a:r>
                      <a:endParaRPr lang="en-US" sz="1800" dirty="0"/>
                    </a:p>
                  </a:txBody>
                  <a:tcPr marT="45723" marB="45723"/>
                </a:tc>
                <a:tc>
                  <a:txBody>
                    <a:bodyPr/>
                    <a:lstStyle/>
                    <a:p>
                      <a:pPr algn="ctr"/>
                      <a:r>
                        <a:rPr lang="en-US" sz="1800" dirty="0" smtClean="0"/>
                        <a:t>N of</a:t>
                      </a:r>
                      <a:r>
                        <a:rPr lang="en-US" sz="1800" baseline="0" dirty="0" smtClean="0"/>
                        <a:t> children</a:t>
                      </a:r>
                      <a:endParaRPr lang="en-US" sz="1800" dirty="0"/>
                    </a:p>
                  </a:txBody>
                  <a:tcPr marT="45723" marB="45723"/>
                </a:tc>
              </a:tr>
              <a:tr h="402028">
                <a:tc>
                  <a:txBody>
                    <a:bodyPr/>
                    <a:lstStyle/>
                    <a:p>
                      <a:r>
                        <a:rPr lang="en-US" sz="1800" dirty="0" smtClean="0"/>
                        <a:t>Decoding</a:t>
                      </a:r>
                      <a:r>
                        <a:rPr lang="en-US" sz="1800" baseline="0" dirty="0" smtClean="0"/>
                        <a:t> </a:t>
                      </a:r>
                      <a:r>
                        <a:rPr lang="en-US" sz="1800" baseline="0" dirty="0" err="1" smtClean="0"/>
                        <a:t>nonwords</a:t>
                      </a:r>
                      <a:endParaRPr lang="en-US" sz="1800" dirty="0"/>
                    </a:p>
                  </a:txBody>
                  <a:tcPr marT="45723" marB="45723"/>
                </a:tc>
                <a:tc>
                  <a:txBody>
                    <a:bodyPr/>
                    <a:lstStyle/>
                    <a:p>
                      <a:pPr algn="ctr"/>
                      <a:r>
                        <a:rPr lang="en-US" sz="1800" dirty="0" smtClean="0"/>
                        <a:t>.72</a:t>
                      </a:r>
                      <a:endParaRPr lang="en-US" sz="1800" dirty="0"/>
                    </a:p>
                  </a:txBody>
                  <a:tcPr marT="45723" marB="45723"/>
                </a:tc>
                <a:tc>
                  <a:txBody>
                    <a:bodyPr/>
                    <a:lstStyle/>
                    <a:p>
                      <a:pPr algn="ctr"/>
                      <a:r>
                        <a:rPr lang="en-US" sz="1800" dirty="0" smtClean="0"/>
                        <a:t>8</a:t>
                      </a:r>
                      <a:endParaRPr lang="en-US" sz="1800" dirty="0"/>
                    </a:p>
                  </a:txBody>
                  <a:tcPr marT="45723" marB="45723"/>
                </a:tc>
                <a:tc>
                  <a:txBody>
                    <a:bodyPr/>
                    <a:lstStyle/>
                    <a:p>
                      <a:pPr algn="ctr"/>
                      <a:r>
                        <a:rPr lang="en-US" sz="1800" dirty="0" smtClean="0"/>
                        <a:t>763</a:t>
                      </a:r>
                      <a:endParaRPr lang="en-US" sz="1800" dirty="0"/>
                    </a:p>
                  </a:txBody>
                  <a:tcPr marT="45723" marB="45723"/>
                </a:tc>
              </a:tr>
              <a:tr h="402028">
                <a:tc>
                  <a:txBody>
                    <a:bodyPr/>
                    <a:lstStyle/>
                    <a:p>
                      <a:r>
                        <a:rPr lang="en-US" sz="1800" dirty="0" smtClean="0"/>
                        <a:t>Spelling</a:t>
                      </a:r>
                      <a:endParaRPr lang="en-US" sz="1800" dirty="0"/>
                    </a:p>
                  </a:txBody>
                  <a:tcPr marT="45723" marB="45723"/>
                </a:tc>
                <a:tc>
                  <a:txBody>
                    <a:bodyPr/>
                    <a:lstStyle/>
                    <a:p>
                      <a:pPr algn="ctr"/>
                      <a:r>
                        <a:rPr lang="en-US" sz="1800" dirty="0" smtClean="0"/>
                        <a:t>.60</a:t>
                      </a:r>
                      <a:endParaRPr lang="en-US" sz="1800" dirty="0"/>
                    </a:p>
                  </a:txBody>
                  <a:tcPr marT="45723" marB="45723"/>
                </a:tc>
                <a:tc>
                  <a:txBody>
                    <a:bodyPr/>
                    <a:lstStyle/>
                    <a:p>
                      <a:pPr algn="ctr"/>
                      <a:r>
                        <a:rPr lang="en-US" sz="1800" dirty="0" smtClean="0"/>
                        <a:t>7</a:t>
                      </a:r>
                      <a:endParaRPr lang="en-US" sz="1800" dirty="0"/>
                    </a:p>
                  </a:txBody>
                  <a:tcPr marT="45723" marB="45723"/>
                </a:tc>
                <a:tc>
                  <a:txBody>
                    <a:bodyPr/>
                    <a:lstStyle/>
                    <a:p>
                      <a:pPr algn="ctr"/>
                      <a:r>
                        <a:rPr lang="en-US" sz="1800" dirty="0" smtClean="0"/>
                        <a:t>1,184</a:t>
                      </a:r>
                      <a:endParaRPr lang="en-US" sz="1800" dirty="0"/>
                    </a:p>
                  </a:txBody>
                  <a:tcPr marT="45723" marB="45723"/>
                </a:tc>
              </a:tr>
              <a:tr h="402028">
                <a:tc>
                  <a:txBody>
                    <a:bodyPr/>
                    <a:lstStyle/>
                    <a:p>
                      <a:r>
                        <a:rPr lang="en-US" sz="1800" dirty="0" smtClean="0"/>
                        <a:t>Invented spelling</a:t>
                      </a:r>
                      <a:endParaRPr lang="en-US" sz="1800" dirty="0"/>
                    </a:p>
                  </a:txBody>
                  <a:tcPr marT="45723" marB="45723"/>
                </a:tc>
                <a:tc>
                  <a:txBody>
                    <a:bodyPr/>
                    <a:lstStyle/>
                    <a:p>
                      <a:pPr algn="ctr"/>
                      <a:r>
                        <a:rPr lang="en-US" sz="1800" dirty="0" smtClean="0"/>
                        <a:t>.58</a:t>
                      </a:r>
                      <a:endParaRPr lang="en-US" sz="1800" dirty="0"/>
                    </a:p>
                  </a:txBody>
                  <a:tcPr marT="45723" marB="45723"/>
                </a:tc>
                <a:tc>
                  <a:txBody>
                    <a:bodyPr/>
                    <a:lstStyle/>
                    <a:p>
                      <a:pPr algn="ctr"/>
                      <a:r>
                        <a:rPr lang="en-US" sz="1800" dirty="0" smtClean="0"/>
                        <a:t>10</a:t>
                      </a:r>
                      <a:endParaRPr lang="en-US" sz="1800" dirty="0"/>
                    </a:p>
                  </a:txBody>
                  <a:tcPr marT="45723" marB="45723"/>
                </a:tc>
                <a:tc>
                  <a:txBody>
                    <a:bodyPr/>
                    <a:lstStyle/>
                    <a:p>
                      <a:pPr algn="ctr"/>
                      <a:r>
                        <a:rPr lang="en-US" sz="1800" dirty="0" smtClean="0"/>
                        <a:t>778</a:t>
                      </a:r>
                      <a:endParaRPr lang="en-US" sz="1800" dirty="0"/>
                    </a:p>
                  </a:txBody>
                  <a:tcPr marT="45723" marB="45723"/>
                </a:tc>
              </a:tr>
              <a:tr h="402028">
                <a:tc>
                  <a:txBody>
                    <a:bodyPr/>
                    <a:lstStyle/>
                    <a:p>
                      <a:r>
                        <a:rPr lang="en-US" sz="1800" dirty="0" smtClean="0"/>
                        <a:t>Reading NOS</a:t>
                      </a:r>
                      <a:endParaRPr lang="en-US" sz="1800" dirty="0"/>
                    </a:p>
                  </a:txBody>
                  <a:tcPr marT="45723" marB="45723"/>
                </a:tc>
                <a:tc>
                  <a:txBody>
                    <a:bodyPr/>
                    <a:lstStyle/>
                    <a:p>
                      <a:pPr algn="ctr"/>
                      <a:r>
                        <a:rPr lang="en-US" sz="1800" dirty="0" smtClean="0"/>
                        <a:t>.57</a:t>
                      </a:r>
                      <a:endParaRPr lang="en-US" sz="1800" dirty="0"/>
                    </a:p>
                  </a:txBody>
                  <a:tcPr marT="45723" marB="45723"/>
                </a:tc>
                <a:tc>
                  <a:txBody>
                    <a:bodyPr/>
                    <a:lstStyle/>
                    <a:p>
                      <a:pPr algn="ctr"/>
                      <a:r>
                        <a:rPr lang="en-US" sz="1800" dirty="0" smtClean="0"/>
                        <a:t>3</a:t>
                      </a:r>
                      <a:endParaRPr lang="en-US" sz="1800" dirty="0"/>
                    </a:p>
                  </a:txBody>
                  <a:tcPr marT="45723" marB="45723"/>
                </a:tc>
                <a:tc>
                  <a:txBody>
                    <a:bodyPr/>
                    <a:lstStyle/>
                    <a:p>
                      <a:pPr algn="ctr"/>
                      <a:r>
                        <a:rPr lang="en-US" sz="1800" dirty="0" smtClean="0"/>
                        <a:t>1,739</a:t>
                      </a:r>
                      <a:endParaRPr lang="en-US" sz="1800" dirty="0"/>
                    </a:p>
                  </a:txBody>
                  <a:tcPr marT="45723" marB="45723"/>
                </a:tc>
              </a:tr>
              <a:tr h="402028">
                <a:tc>
                  <a:txBody>
                    <a:bodyPr/>
                    <a:lstStyle/>
                    <a:p>
                      <a:r>
                        <a:rPr lang="en-US" sz="1800" dirty="0" smtClean="0"/>
                        <a:t>Decoding NOS</a:t>
                      </a:r>
                      <a:endParaRPr lang="en-US" sz="1800" dirty="0"/>
                    </a:p>
                  </a:txBody>
                  <a:tcPr marT="45723" marB="45723"/>
                </a:tc>
                <a:tc>
                  <a:txBody>
                    <a:bodyPr/>
                    <a:lstStyle/>
                    <a:p>
                      <a:pPr algn="ctr"/>
                      <a:r>
                        <a:rPr lang="en-US" sz="1800" dirty="0" smtClean="0"/>
                        <a:t>.53</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877</a:t>
                      </a:r>
                      <a:endParaRPr lang="en-US" sz="1800" dirty="0"/>
                    </a:p>
                  </a:txBody>
                  <a:tcPr marT="45723" marB="45723"/>
                </a:tc>
              </a:tr>
              <a:tr h="402028">
                <a:tc>
                  <a:txBody>
                    <a:bodyPr/>
                    <a:lstStyle/>
                    <a:p>
                      <a:r>
                        <a:rPr lang="en-US" sz="1800" dirty="0" smtClean="0"/>
                        <a:t>Decoding words</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21</a:t>
                      </a:r>
                      <a:endParaRPr lang="en-US" sz="1800" dirty="0"/>
                    </a:p>
                  </a:txBody>
                  <a:tcPr marT="45723" marB="45723"/>
                </a:tc>
                <a:tc>
                  <a:txBody>
                    <a:bodyPr/>
                    <a:lstStyle/>
                    <a:p>
                      <a:pPr algn="ctr"/>
                      <a:r>
                        <a:rPr lang="en-US" sz="1800" dirty="0" smtClean="0"/>
                        <a:t>4,121</a:t>
                      </a:r>
                      <a:endParaRPr lang="en-US" sz="1800" dirty="0"/>
                    </a:p>
                  </a:txBody>
                  <a:tcPr marT="45723" marB="45723"/>
                </a:tc>
              </a:tr>
              <a:tr h="693876">
                <a:tc>
                  <a:txBody>
                    <a:bodyPr/>
                    <a:lstStyle/>
                    <a:p>
                      <a:r>
                        <a:rPr lang="en-US" sz="1800" dirty="0" smtClean="0"/>
                        <a:t>Reading comprehension</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700</a:t>
                      </a:r>
                      <a:endParaRPr lang="en-US" sz="1800" dirty="0"/>
                    </a:p>
                  </a:txBody>
                  <a:tcPr marT="45723" marB="45723"/>
                </a:tc>
              </a:tr>
              <a:tr h="402028">
                <a:tc>
                  <a:txBody>
                    <a:bodyPr/>
                    <a:lstStyle/>
                    <a:p>
                      <a:r>
                        <a:rPr lang="en-US" sz="1800" dirty="0" smtClean="0"/>
                        <a:t>ABC knowledge</a:t>
                      </a:r>
                      <a:endParaRPr lang="en-US" sz="1800" dirty="0"/>
                    </a:p>
                  </a:txBody>
                  <a:tcPr marT="45723" marB="45723"/>
                </a:tc>
                <a:tc>
                  <a:txBody>
                    <a:bodyPr/>
                    <a:lstStyle/>
                    <a:p>
                      <a:pPr algn="ctr"/>
                      <a:r>
                        <a:rPr lang="en-US" sz="1800" dirty="0" smtClean="0"/>
                        <a:t>.50</a:t>
                      </a:r>
                      <a:endParaRPr lang="en-US" sz="1800" dirty="0"/>
                    </a:p>
                  </a:txBody>
                  <a:tcPr marT="45723" marB="45723"/>
                </a:tc>
                <a:tc>
                  <a:txBody>
                    <a:bodyPr/>
                    <a:lstStyle/>
                    <a:p>
                      <a:pPr algn="ctr"/>
                      <a:r>
                        <a:rPr lang="en-US" sz="1800" dirty="0" smtClean="0"/>
                        <a:t>52</a:t>
                      </a:r>
                      <a:endParaRPr lang="en-US" sz="1800" dirty="0"/>
                    </a:p>
                  </a:txBody>
                  <a:tcPr marT="45723" marB="45723"/>
                </a:tc>
                <a:tc>
                  <a:txBody>
                    <a:bodyPr/>
                    <a:lstStyle/>
                    <a:p>
                      <a:pPr algn="ctr"/>
                      <a:r>
                        <a:rPr lang="en-US" sz="1800" dirty="0" smtClean="0"/>
                        <a:t>7,570</a:t>
                      </a:r>
                      <a:endParaRPr lang="en-US" sz="1800" dirty="0"/>
                    </a:p>
                  </a:txBody>
                  <a:tcPr marT="45723" marB="45723"/>
                </a:tc>
              </a:tr>
              <a:tr h="402028">
                <a:tc>
                  <a:txBody>
                    <a:bodyPr/>
                    <a:lstStyle/>
                    <a:p>
                      <a:r>
                        <a:rPr lang="en-US" sz="1800" dirty="0" smtClean="0"/>
                        <a:t>Readiness</a:t>
                      </a:r>
                      <a:endParaRPr lang="en-US" sz="1800" dirty="0"/>
                    </a:p>
                  </a:txBody>
                  <a:tcPr marT="45723" marB="45723"/>
                </a:tc>
                <a:tc>
                  <a:txBody>
                    <a:bodyPr/>
                    <a:lstStyle/>
                    <a:p>
                      <a:pPr algn="ctr"/>
                      <a:r>
                        <a:rPr lang="en-US" sz="1800" dirty="0" smtClean="0"/>
                        <a:t>.50</a:t>
                      </a:r>
                      <a:endParaRPr lang="en-US" sz="1800" dirty="0"/>
                    </a:p>
                  </a:txBody>
                  <a:tcPr marT="45723" marB="45723"/>
                </a:tc>
                <a:tc>
                  <a:txBody>
                    <a:bodyPr/>
                    <a:lstStyle/>
                    <a:p>
                      <a:pPr algn="ctr"/>
                      <a:r>
                        <a:rPr lang="en-US" sz="1800" dirty="0" smtClean="0"/>
                        <a:t>5</a:t>
                      </a:r>
                      <a:endParaRPr lang="en-US" sz="1800" dirty="0"/>
                    </a:p>
                  </a:txBody>
                  <a:tcPr marT="45723" marB="45723"/>
                </a:tc>
                <a:tc>
                  <a:txBody>
                    <a:bodyPr/>
                    <a:lstStyle/>
                    <a:p>
                      <a:pPr algn="ctr"/>
                      <a:r>
                        <a:rPr lang="en-US" sz="1800" dirty="0" smtClean="0"/>
                        <a:t>1,988</a:t>
                      </a:r>
                      <a:endParaRPr lang="en-US" sz="1800" dirty="0"/>
                    </a:p>
                  </a:txBody>
                  <a:tcPr marT="45723" marB="45723"/>
                </a:tc>
              </a:tr>
              <a:tr h="402028">
                <a:tc>
                  <a:txBody>
                    <a:bodyPr/>
                    <a:lstStyle/>
                    <a:p>
                      <a:r>
                        <a:rPr lang="en-US" sz="1800" dirty="0" smtClean="0"/>
                        <a:t>Writing/writing</a:t>
                      </a:r>
                      <a:r>
                        <a:rPr lang="en-US" sz="1800" baseline="0" dirty="0" smtClean="0"/>
                        <a:t> name</a:t>
                      </a:r>
                      <a:endParaRPr lang="en-US" sz="1800" dirty="0"/>
                    </a:p>
                  </a:txBody>
                  <a:tcPr marT="45723" marB="45723"/>
                </a:tc>
                <a:tc>
                  <a:txBody>
                    <a:bodyPr/>
                    <a:lstStyle/>
                    <a:p>
                      <a:pPr algn="ctr"/>
                      <a:r>
                        <a:rPr lang="en-US" sz="1800" dirty="0" smtClean="0"/>
                        <a:t>.49</a:t>
                      </a:r>
                      <a:endParaRPr lang="en-US" sz="1800" dirty="0"/>
                    </a:p>
                  </a:txBody>
                  <a:tcPr marT="45723" marB="45723"/>
                </a:tc>
                <a:tc>
                  <a:txBody>
                    <a:bodyPr/>
                    <a:lstStyle/>
                    <a:p>
                      <a:pPr algn="ctr"/>
                      <a:r>
                        <a:rPr lang="en-US" sz="1800" dirty="0" smtClean="0"/>
                        <a:t>10</a:t>
                      </a:r>
                      <a:endParaRPr lang="en-US" sz="1800" dirty="0"/>
                    </a:p>
                  </a:txBody>
                  <a:tcPr marT="45723" marB="45723"/>
                </a:tc>
                <a:tc>
                  <a:txBody>
                    <a:bodyPr/>
                    <a:lstStyle/>
                    <a:p>
                      <a:pPr algn="ctr"/>
                      <a:r>
                        <a:rPr lang="en-US" sz="1800" dirty="0" smtClean="0"/>
                        <a:t>1,650</a:t>
                      </a:r>
                      <a:endParaRPr lang="en-US" sz="1800" dirty="0"/>
                    </a:p>
                  </a:txBody>
                  <a:tcPr marT="45723" marB="45723"/>
                </a:tc>
              </a:tr>
              <a:tr h="402028">
                <a:tc>
                  <a:txBody>
                    <a:bodyPr/>
                    <a:lstStyle/>
                    <a:p>
                      <a:r>
                        <a:rPr lang="en-US" sz="1800" dirty="0" smtClean="0"/>
                        <a:t>Arithmetic</a:t>
                      </a:r>
                      <a:endParaRPr lang="en-US" sz="1800" dirty="0"/>
                    </a:p>
                  </a:txBody>
                  <a:tcPr marT="45723" marB="45723"/>
                </a:tc>
                <a:tc>
                  <a:txBody>
                    <a:bodyPr/>
                    <a:lstStyle/>
                    <a:p>
                      <a:pPr algn="ctr"/>
                      <a:r>
                        <a:rPr lang="en-US" sz="1800" dirty="0" smtClean="0"/>
                        <a:t>.45</a:t>
                      </a:r>
                      <a:endParaRPr lang="en-US" sz="1800" dirty="0"/>
                    </a:p>
                  </a:txBody>
                  <a:tcPr marT="45723" marB="45723"/>
                </a:tc>
                <a:tc>
                  <a:txBody>
                    <a:bodyPr/>
                    <a:lstStyle/>
                    <a:p>
                      <a:pPr algn="ctr"/>
                      <a:r>
                        <a:rPr lang="en-US" sz="1800" dirty="0" smtClean="0"/>
                        <a:t>14</a:t>
                      </a:r>
                      <a:endParaRPr lang="en-US" sz="1800" dirty="0"/>
                    </a:p>
                  </a:txBody>
                  <a:tcPr marT="45723" marB="45723"/>
                </a:tc>
                <a:tc>
                  <a:txBody>
                    <a:bodyPr/>
                    <a:lstStyle/>
                    <a:p>
                      <a:pPr algn="ctr"/>
                      <a:r>
                        <a:rPr lang="en-US" sz="1800" dirty="0" smtClean="0"/>
                        <a:t>3,929</a:t>
                      </a:r>
                      <a:endParaRPr lang="en-US" sz="1800" dirty="0"/>
                    </a:p>
                  </a:txBody>
                  <a:tcPr marT="45723" marB="45723"/>
                </a:tc>
              </a:tr>
              <a:tr h="402028">
                <a:tc>
                  <a:txBody>
                    <a:bodyPr/>
                    <a:lstStyle/>
                    <a:p>
                      <a:r>
                        <a:rPr lang="en-US" sz="1800" dirty="0" smtClean="0"/>
                        <a:t>IQ</a:t>
                      </a:r>
                      <a:endParaRPr lang="en-US" sz="1800" dirty="0"/>
                    </a:p>
                  </a:txBody>
                  <a:tcPr marT="45723" marB="45723"/>
                </a:tc>
                <a:tc>
                  <a:txBody>
                    <a:bodyPr/>
                    <a:lstStyle/>
                    <a:p>
                      <a:pPr algn="ctr"/>
                      <a:r>
                        <a:rPr lang="en-US" sz="1800" dirty="0" smtClean="0"/>
                        <a:t>.45</a:t>
                      </a:r>
                      <a:endParaRPr lang="en-US" sz="1800" dirty="0"/>
                    </a:p>
                  </a:txBody>
                  <a:tcPr marT="45723" marB="45723"/>
                </a:tc>
                <a:tc>
                  <a:txBody>
                    <a:bodyPr/>
                    <a:lstStyle/>
                    <a:p>
                      <a:pPr algn="ctr"/>
                      <a:r>
                        <a:rPr lang="en-US" sz="1800" dirty="0" smtClean="0"/>
                        <a:t>13</a:t>
                      </a:r>
                      <a:endParaRPr lang="en-US" sz="1800" dirty="0"/>
                    </a:p>
                  </a:txBody>
                  <a:tcPr marT="45723" marB="45723"/>
                </a:tc>
                <a:tc>
                  <a:txBody>
                    <a:bodyPr/>
                    <a:lstStyle/>
                    <a:p>
                      <a:pPr algn="ctr"/>
                      <a:r>
                        <a:rPr lang="en-US" sz="1800" dirty="0" smtClean="0"/>
                        <a:t>2,015</a:t>
                      </a:r>
                      <a:endParaRPr lang="en-US" sz="1800" dirty="0"/>
                    </a:p>
                  </a:txBody>
                  <a:tcPr marT="45723" marB="45723"/>
                </a:tc>
              </a:tr>
              <a:tr h="693876">
                <a:tc>
                  <a:txBody>
                    <a:bodyPr/>
                    <a:lstStyle/>
                    <a:p>
                      <a:r>
                        <a:rPr lang="en-US" sz="1800" dirty="0" smtClean="0"/>
                        <a:t>Phonological awareness</a:t>
                      </a:r>
                      <a:endParaRPr lang="en-US" sz="1800" dirty="0"/>
                    </a:p>
                  </a:txBody>
                  <a:tcPr marT="45723" marB="45723"/>
                </a:tc>
                <a:tc>
                  <a:txBody>
                    <a:bodyPr/>
                    <a:lstStyle/>
                    <a:p>
                      <a:pPr algn="ctr"/>
                      <a:r>
                        <a:rPr lang="en-US" sz="1800" dirty="0" smtClean="0"/>
                        <a:t>.40</a:t>
                      </a:r>
                      <a:endParaRPr lang="en-US" sz="1800" dirty="0"/>
                    </a:p>
                  </a:txBody>
                  <a:tcPr marT="45723" marB="45723"/>
                </a:tc>
                <a:tc>
                  <a:txBody>
                    <a:bodyPr/>
                    <a:lstStyle/>
                    <a:p>
                      <a:pPr algn="ctr"/>
                      <a:r>
                        <a:rPr lang="en-US" sz="1800" dirty="0" smtClean="0"/>
                        <a:t>69</a:t>
                      </a:r>
                      <a:endParaRPr lang="en-US" sz="1800" dirty="0"/>
                    </a:p>
                  </a:txBody>
                  <a:tcPr marT="45723" marB="45723"/>
                </a:tc>
                <a:tc>
                  <a:txBody>
                    <a:bodyPr/>
                    <a:lstStyle/>
                    <a:p>
                      <a:pPr algn="ctr"/>
                      <a:r>
                        <a:rPr lang="en-US" sz="1800" dirty="0" smtClean="0"/>
                        <a:t>8,443</a:t>
                      </a:r>
                      <a:endParaRPr lang="en-US" sz="1800" dirty="0"/>
                    </a:p>
                  </a:txBody>
                  <a:tcPr marT="45723" marB="45723"/>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Decoding (cont).</a:t>
            </a:r>
          </a:p>
        </p:txBody>
      </p:sp>
      <p:graphicFrame>
        <p:nvGraphicFramePr>
          <p:cNvPr id="4" name="Table Placeholder 3"/>
          <p:cNvGraphicFramePr>
            <a:graphicFrameLocks noGrp="1"/>
          </p:cNvGraphicFramePr>
          <p:nvPr>
            <p:ph type="tbl" idx="1"/>
          </p:nvPr>
        </p:nvGraphicFramePr>
        <p:xfrm>
          <a:off x="609600" y="1295400"/>
          <a:ext cx="7772400" cy="4906962"/>
        </p:xfrm>
        <a:graphic>
          <a:graphicData uri="http://schemas.openxmlformats.org/drawingml/2006/table">
            <a:tbl>
              <a:tblPr firstRow="1" bandRow="1">
                <a:tableStyleId>{5C22544A-7EE6-4342-B048-85BDC9FD1C3A}</a:tableStyleId>
              </a:tblPr>
              <a:tblGrid>
                <a:gridCol w="2438400"/>
                <a:gridCol w="1524000"/>
                <a:gridCol w="1866900"/>
                <a:gridCol w="1943100"/>
              </a:tblGrid>
              <a:tr h="457170">
                <a:tc>
                  <a:txBody>
                    <a:bodyPr/>
                    <a:lstStyle/>
                    <a:p>
                      <a:pPr algn="ctr"/>
                      <a:r>
                        <a:rPr lang="en-US" sz="1800" dirty="0" smtClean="0"/>
                        <a:t>Predictor</a:t>
                      </a:r>
                      <a:endParaRPr lang="en-US" sz="1800" dirty="0"/>
                    </a:p>
                  </a:txBody>
                  <a:tcPr marT="45717" marB="45717"/>
                </a:tc>
                <a:tc>
                  <a:txBody>
                    <a:bodyPr/>
                    <a:lstStyle/>
                    <a:p>
                      <a:pPr algn="ctr"/>
                      <a:r>
                        <a:rPr lang="en-US" sz="1800" dirty="0" smtClean="0"/>
                        <a:t>Average</a:t>
                      </a:r>
                      <a:r>
                        <a:rPr lang="en-US" sz="1800" baseline="0" dirty="0" smtClean="0"/>
                        <a:t> r</a:t>
                      </a:r>
                      <a:endParaRPr lang="en-US" sz="1800" dirty="0"/>
                    </a:p>
                  </a:txBody>
                  <a:tcPr marT="45717" marB="45717"/>
                </a:tc>
                <a:tc>
                  <a:txBody>
                    <a:bodyPr/>
                    <a:lstStyle/>
                    <a:p>
                      <a:pPr algn="ctr"/>
                      <a:r>
                        <a:rPr lang="en-US" sz="1800" dirty="0" smtClean="0"/>
                        <a:t>N </a:t>
                      </a:r>
                      <a:r>
                        <a:rPr lang="en-US" sz="1800" baseline="0" dirty="0" smtClean="0"/>
                        <a:t> of studies</a:t>
                      </a:r>
                      <a:endParaRPr lang="en-US" sz="1800" dirty="0"/>
                    </a:p>
                  </a:txBody>
                  <a:tcPr marT="45717" marB="45717"/>
                </a:tc>
                <a:tc>
                  <a:txBody>
                    <a:bodyPr/>
                    <a:lstStyle/>
                    <a:p>
                      <a:pPr algn="ctr"/>
                      <a:r>
                        <a:rPr lang="en-US" sz="1800" dirty="0" smtClean="0"/>
                        <a:t>N of</a:t>
                      </a:r>
                      <a:r>
                        <a:rPr lang="en-US" sz="1800" baseline="0" dirty="0" smtClean="0"/>
                        <a:t> children</a:t>
                      </a:r>
                      <a:endParaRPr lang="en-US" sz="1800" dirty="0"/>
                    </a:p>
                  </a:txBody>
                  <a:tcPr marT="45717" marB="45717"/>
                </a:tc>
              </a:tr>
              <a:tr h="370816">
                <a:tc>
                  <a:txBody>
                    <a:bodyPr/>
                    <a:lstStyle/>
                    <a:p>
                      <a:r>
                        <a:rPr lang="en-US" sz="1800" dirty="0" smtClean="0"/>
                        <a:t>RAN letters/digits</a:t>
                      </a:r>
                      <a:endParaRPr lang="en-US" sz="1800" dirty="0"/>
                    </a:p>
                  </a:txBody>
                  <a:tcPr marT="45717" marB="45717"/>
                </a:tc>
                <a:tc>
                  <a:txBody>
                    <a:bodyPr/>
                    <a:lstStyle/>
                    <a:p>
                      <a:pPr algn="ctr"/>
                      <a:r>
                        <a:rPr lang="en-US" sz="1800" dirty="0" smtClean="0"/>
                        <a:t>.40</a:t>
                      </a:r>
                      <a:endParaRPr lang="en-US" sz="1800" dirty="0"/>
                    </a:p>
                  </a:txBody>
                  <a:tcPr marT="45717" marB="45717"/>
                </a:tc>
                <a:tc>
                  <a:txBody>
                    <a:bodyPr/>
                    <a:lstStyle/>
                    <a:p>
                      <a:pPr algn="ctr"/>
                      <a:r>
                        <a:rPr lang="en-US" sz="1800" dirty="0" smtClean="0"/>
                        <a:t>12</a:t>
                      </a:r>
                      <a:endParaRPr lang="en-US" sz="1800" dirty="0"/>
                    </a:p>
                  </a:txBody>
                  <a:tcPr marT="45717" marB="45717"/>
                </a:tc>
                <a:tc>
                  <a:txBody>
                    <a:bodyPr/>
                    <a:lstStyle/>
                    <a:p>
                      <a:pPr algn="ctr"/>
                      <a:r>
                        <a:rPr lang="en-US" sz="1800" dirty="0" smtClean="0"/>
                        <a:t>2,081</a:t>
                      </a:r>
                      <a:endParaRPr lang="en-US" sz="1800" dirty="0"/>
                    </a:p>
                  </a:txBody>
                  <a:tcPr marT="45717" marB="45717"/>
                </a:tc>
              </a:tr>
              <a:tr h="370816">
                <a:tc>
                  <a:txBody>
                    <a:bodyPr/>
                    <a:lstStyle/>
                    <a:p>
                      <a:r>
                        <a:rPr lang="en-US" sz="1800" dirty="0" smtClean="0"/>
                        <a:t>Concepts about print</a:t>
                      </a:r>
                      <a:endParaRPr lang="en-US" sz="1800" dirty="0"/>
                    </a:p>
                  </a:txBody>
                  <a:tcPr marT="45717" marB="45717"/>
                </a:tc>
                <a:tc>
                  <a:txBody>
                    <a:bodyPr/>
                    <a:lstStyle/>
                    <a:p>
                      <a:pPr algn="ctr"/>
                      <a:r>
                        <a:rPr lang="en-US" sz="1800" dirty="0" smtClean="0"/>
                        <a:t>.34</a:t>
                      </a:r>
                      <a:endParaRPr lang="en-US" sz="1800" dirty="0"/>
                    </a:p>
                  </a:txBody>
                  <a:tcPr marT="45717" marB="45717"/>
                </a:tc>
                <a:tc>
                  <a:txBody>
                    <a:bodyPr/>
                    <a:lstStyle/>
                    <a:p>
                      <a:pPr algn="ctr"/>
                      <a:r>
                        <a:rPr lang="en-US" sz="1800" dirty="0" smtClean="0"/>
                        <a:t>12</a:t>
                      </a:r>
                      <a:endParaRPr lang="en-US" sz="1800" dirty="0"/>
                    </a:p>
                  </a:txBody>
                  <a:tcPr marT="45717" marB="45717"/>
                </a:tc>
                <a:tc>
                  <a:txBody>
                    <a:bodyPr/>
                    <a:lstStyle/>
                    <a:p>
                      <a:pPr algn="ctr"/>
                      <a:r>
                        <a:rPr lang="en-US" sz="1800" dirty="0" smtClean="0"/>
                        <a:t>2,604</a:t>
                      </a:r>
                      <a:endParaRPr lang="en-US" sz="1800" dirty="0"/>
                    </a:p>
                  </a:txBody>
                  <a:tcPr marT="45717" marB="45717"/>
                </a:tc>
              </a:tr>
              <a:tr h="370816">
                <a:tc>
                  <a:txBody>
                    <a:bodyPr/>
                    <a:lstStyle/>
                    <a:p>
                      <a:r>
                        <a:rPr lang="en-US" sz="1800" dirty="0" smtClean="0"/>
                        <a:t>Oral language</a:t>
                      </a:r>
                      <a:endParaRPr lang="en-US" sz="1800" dirty="0"/>
                    </a:p>
                  </a:txBody>
                  <a:tcPr marT="45717" marB="45717"/>
                </a:tc>
                <a:tc>
                  <a:txBody>
                    <a:bodyPr/>
                    <a:lstStyle/>
                    <a:p>
                      <a:pPr algn="ctr"/>
                      <a:r>
                        <a:rPr lang="en-US" sz="1800" dirty="0" smtClean="0"/>
                        <a:t>.33</a:t>
                      </a:r>
                      <a:endParaRPr lang="en-US" sz="1800" dirty="0"/>
                    </a:p>
                  </a:txBody>
                  <a:tcPr marT="45717" marB="45717"/>
                </a:tc>
                <a:tc>
                  <a:txBody>
                    <a:bodyPr/>
                    <a:lstStyle/>
                    <a:p>
                      <a:pPr algn="ctr"/>
                      <a:r>
                        <a:rPr lang="en-US" sz="1800" dirty="0" smtClean="0"/>
                        <a:t>63</a:t>
                      </a:r>
                      <a:endParaRPr lang="en-US" sz="1800" dirty="0"/>
                    </a:p>
                  </a:txBody>
                  <a:tcPr marT="45717" marB="45717"/>
                </a:tc>
                <a:tc>
                  <a:txBody>
                    <a:bodyPr/>
                    <a:lstStyle/>
                    <a:p>
                      <a:pPr algn="ctr"/>
                      <a:r>
                        <a:rPr lang="en-US" sz="1800" dirty="0" smtClean="0"/>
                        <a:t>9,358</a:t>
                      </a:r>
                      <a:endParaRPr lang="en-US" sz="1800" dirty="0"/>
                    </a:p>
                  </a:txBody>
                  <a:tcPr marT="45717" marB="45717"/>
                </a:tc>
              </a:tr>
              <a:tr h="370816">
                <a:tc>
                  <a:txBody>
                    <a:bodyPr/>
                    <a:lstStyle/>
                    <a:p>
                      <a:r>
                        <a:rPr lang="en-US" sz="1800" dirty="0" smtClean="0"/>
                        <a:t>RAN objects/colors</a:t>
                      </a:r>
                      <a:endParaRPr lang="en-US" sz="1800" dirty="0"/>
                    </a:p>
                  </a:txBody>
                  <a:tcPr marT="45717" marB="45717"/>
                </a:tc>
                <a:tc>
                  <a:txBody>
                    <a:bodyPr/>
                    <a:lstStyle/>
                    <a:p>
                      <a:pPr algn="ctr"/>
                      <a:r>
                        <a:rPr lang="en-US" sz="1800" dirty="0" smtClean="0"/>
                        <a:t>.32</a:t>
                      </a:r>
                      <a:endParaRPr lang="en-US" sz="1800" dirty="0"/>
                    </a:p>
                  </a:txBody>
                  <a:tcPr marT="45717" marB="45717"/>
                </a:tc>
                <a:tc>
                  <a:txBody>
                    <a:bodyPr/>
                    <a:lstStyle/>
                    <a:p>
                      <a:pPr algn="ctr"/>
                      <a:r>
                        <a:rPr lang="en-US" sz="1800" dirty="0" smtClean="0"/>
                        <a:t>16</a:t>
                      </a:r>
                      <a:endParaRPr lang="en-US" sz="1800" dirty="0"/>
                    </a:p>
                  </a:txBody>
                  <a:tcPr marT="45717" marB="45717"/>
                </a:tc>
                <a:tc>
                  <a:txBody>
                    <a:bodyPr/>
                    <a:lstStyle/>
                    <a:p>
                      <a:pPr algn="ctr"/>
                      <a:r>
                        <a:rPr lang="en-US" sz="1800" dirty="0" smtClean="0"/>
                        <a:t>3,100</a:t>
                      </a:r>
                      <a:endParaRPr lang="en-US" sz="1800" dirty="0"/>
                    </a:p>
                  </a:txBody>
                  <a:tcPr marT="45717" marB="45717"/>
                </a:tc>
              </a:tr>
              <a:tr h="370816">
                <a:tc>
                  <a:txBody>
                    <a:bodyPr/>
                    <a:lstStyle/>
                    <a:p>
                      <a:r>
                        <a:rPr lang="en-US" sz="1800" dirty="0" smtClean="0"/>
                        <a:t>Phonological NOS</a:t>
                      </a:r>
                      <a:endParaRPr lang="en-US" sz="1800" dirty="0"/>
                    </a:p>
                  </a:txBody>
                  <a:tcPr marT="45717" marB="45717"/>
                </a:tc>
                <a:tc>
                  <a:txBody>
                    <a:bodyPr/>
                    <a:lstStyle/>
                    <a:p>
                      <a:pPr algn="ctr"/>
                      <a:r>
                        <a:rPr lang="en-US" sz="1800" dirty="0" smtClean="0"/>
                        <a:t>.31</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174</a:t>
                      </a:r>
                      <a:endParaRPr lang="en-US" sz="1800" dirty="0"/>
                    </a:p>
                  </a:txBody>
                  <a:tcPr marT="45717" marB="45717"/>
                </a:tc>
              </a:tr>
              <a:tr h="370816">
                <a:tc>
                  <a:txBody>
                    <a:bodyPr/>
                    <a:lstStyle/>
                    <a:p>
                      <a:r>
                        <a:rPr lang="en-US" sz="1800" dirty="0" smtClean="0"/>
                        <a:t>Performance IQ</a:t>
                      </a:r>
                      <a:endParaRPr lang="en-US" sz="1800" dirty="0"/>
                    </a:p>
                  </a:txBody>
                  <a:tcPr marT="45717" marB="45717"/>
                </a:tc>
                <a:tc>
                  <a:txBody>
                    <a:bodyPr/>
                    <a:lstStyle/>
                    <a:p>
                      <a:pPr algn="ctr"/>
                      <a:r>
                        <a:rPr lang="en-US" sz="1800" dirty="0" smtClean="0"/>
                        <a:t>.30</a:t>
                      </a:r>
                      <a:endParaRPr lang="en-US" sz="1800" dirty="0"/>
                    </a:p>
                  </a:txBody>
                  <a:tcPr marT="45717" marB="45717"/>
                </a:tc>
                <a:tc>
                  <a:txBody>
                    <a:bodyPr/>
                    <a:lstStyle/>
                    <a:p>
                      <a:pPr algn="ctr"/>
                      <a:r>
                        <a:rPr lang="en-US" sz="1800" dirty="0" smtClean="0"/>
                        <a:t>15</a:t>
                      </a:r>
                      <a:endParaRPr lang="en-US" sz="1800" dirty="0"/>
                    </a:p>
                  </a:txBody>
                  <a:tcPr marT="45717" marB="45717"/>
                </a:tc>
                <a:tc>
                  <a:txBody>
                    <a:bodyPr/>
                    <a:lstStyle/>
                    <a:p>
                      <a:pPr algn="ctr"/>
                      <a:r>
                        <a:rPr lang="en-US" sz="1800" dirty="0" smtClean="0"/>
                        <a:t>2.792</a:t>
                      </a:r>
                      <a:endParaRPr lang="en-US" sz="1800" dirty="0"/>
                    </a:p>
                  </a:txBody>
                  <a:tcPr marT="45717" marB="45717"/>
                </a:tc>
              </a:tr>
              <a:tr h="370816">
                <a:tc>
                  <a:txBody>
                    <a:bodyPr/>
                    <a:lstStyle/>
                    <a:p>
                      <a:r>
                        <a:rPr lang="en-US" sz="1800" dirty="0" smtClean="0"/>
                        <a:t>Print awareness</a:t>
                      </a:r>
                      <a:endParaRPr lang="en-US" sz="1800" dirty="0"/>
                    </a:p>
                  </a:txBody>
                  <a:tcPr marT="45717" marB="45717"/>
                </a:tc>
                <a:tc>
                  <a:txBody>
                    <a:bodyPr/>
                    <a:lstStyle/>
                    <a:p>
                      <a:pPr algn="ctr"/>
                      <a:r>
                        <a:rPr lang="en-US" sz="1800" dirty="0" smtClean="0"/>
                        <a:t>.29</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683</a:t>
                      </a:r>
                      <a:endParaRPr lang="en-US" sz="1800" dirty="0"/>
                    </a:p>
                  </a:txBody>
                  <a:tcPr marT="45717" marB="45717"/>
                </a:tc>
              </a:tr>
              <a:tr h="370816">
                <a:tc>
                  <a:txBody>
                    <a:bodyPr/>
                    <a:lstStyle/>
                    <a:p>
                      <a:r>
                        <a:rPr lang="en-US" sz="1800" dirty="0" smtClean="0"/>
                        <a:t>Environmental print</a:t>
                      </a:r>
                      <a:endParaRPr lang="en-US" sz="1800" dirty="0"/>
                    </a:p>
                  </a:txBody>
                  <a:tcPr marT="45717" marB="45717"/>
                </a:tc>
                <a:tc>
                  <a:txBody>
                    <a:bodyPr/>
                    <a:lstStyle/>
                    <a:p>
                      <a:pPr algn="ctr"/>
                      <a:r>
                        <a:rPr lang="en-US" sz="1800" dirty="0" smtClean="0"/>
                        <a:t>.28</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1,042</a:t>
                      </a:r>
                      <a:endParaRPr lang="en-US" sz="1800" dirty="0"/>
                    </a:p>
                  </a:txBody>
                  <a:tcPr marT="45717" marB="45717"/>
                </a:tc>
              </a:tr>
              <a:tr h="370816">
                <a:tc>
                  <a:txBody>
                    <a:bodyPr/>
                    <a:lstStyle/>
                    <a:p>
                      <a:r>
                        <a:rPr lang="en-US" sz="1800" dirty="0" smtClean="0"/>
                        <a:t>Phonological</a:t>
                      </a:r>
                      <a:r>
                        <a:rPr lang="en-US" sz="1800" baseline="0" dirty="0" smtClean="0"/>
                        <a:t> STM</a:t>
                      </a:r>
                      <a:endParaRPr lang="en-US" sz="1800" dirty="0"/>
                    </a:p>
                  </a:txBody>
                  <a:tcPr marT="45717" marB="45717"/>
                </a:tc>
                <a:tc>
                  <a:txBody>
                    <a:bodyPr/>
                    <a:lstStyle/>
                    <a:p>
                      <a:pPr algn="ctr"/>
                      <a:r>
                        <a:rPr lang="en-US" sz="1800" dirty="0" smtClean="0"/>
                        <a:t>.26</a:t>
                      </a:r>
                      <a:endParaRPr lang="en-US" sz="1800" dirty="0"/>
                    </a:p>
                  </a:txBody>
                  <a:tcPr marT="45717" marB="45717"/>
                </a:tc>
                <a:tc>
                  <a:txBody>
                    <a:bodyPr/>
                    <a:lstStyle/>
                    <a:p>
                      <a:pPr algn="ctr"/>
                      <a:r>
                        <a:rPr lang="en-US" sz="1800" dirty="0" smtClean="0"/>
                        <a:t>33</a:t>
                      </a:r>
                      <a:endParaRPr lang="en-US" sz="1800" dirty="0"/>
                    </a:p>
                  </a:txBody>
                  <a:tcPr marT="45717" marB="45717"/>
                </a:tc>
                <a:tc>
                  <a:txBody>
                    <a:bodyPr/>
                    <a:lstStyle/>
                    <a:p>
                      <a:pPr algn="ctr"/>
                      <a:r>
                        <a:rPr lang="en-US" sz="1800" dirty="0" smtClean="0"/>
                        <a:t>4,863</a:t>
                      </a:r>
                      <a:endParaRPr lang="en-US" sz="1800" dirty="0"/>
                    </a:p>
                  </a:txBody>
                  <a:tcPr marT="45717" marB="45717"/>
                </a:tc>
              </a:tr>
              <a:tr h="370816">
                <a:tc>
                  <a:txBody>
                    <a:bodyPr/>
                    <a:lstStyle/>
                    <a:p>
                      <a:r>
                        <a:rPr lang="en-US" sz="1800" dirty="0" smtClean="0"/>
                        <a:t>Visual motor</a:t>
                      </a:r>
                      <a:endParaRPr lang="en-US" sz="1800" dirty="0"/>
                    </a:p>
                  </a:txBody>
                  <a:tcPr marT="45717" marB="45717"/>
                </a:tc>
                <a:tc>
                  <a:txBody>
                    <a:bodyPr/>
                    <a:lstStyle/>
                    <a:p>
                      <a:pPr algn="ctr"/>
                      <a:r>
                        <a:rPr lang="en-US" sz="1800" dirty="0" smtClean="0"/>
                        <a:t>.25</a:t>
                      </a:r>
                      <a:endParaRPr lang="en-US" sz="1800" dirty="0"/>
                    </a:p>
                  </a:txBody>
                  <a:tcPr marT="45717" marB="45717"/>
                </a:tc>
                <a:tc>
                  <a:txBody>
                    <a:bodyPr/>
                    <a:lstStyle/>
                    <a:p>
                      <a:pPr algn="ctr"/>
                      <a:r>
                        <a:rPr lang="en-US" sz="1800" dirty="0" smtClean="0"/>
                        <a:t>14</a:t>
                      </a:r>
                      <a:endParaRPr lang="en-US" sz="1800" dirty="0"/>
                    </a:p>
                  </a:txBody>
                  <a:tcPr marT="45717" marB="45717"/>
                </a:tc>
                <a:tc>
                  <a:txBody>
                    <a:bodyPr/>
                    <a:lstStyle/>
                    <a:p>
                      <a:pPr algn="ctr"/>
                      <a:r>
                        <a:rPr lang="en-US" sz="1800" dirty="0" smtClean="0"/>
                        <a:t>1,316</a:t>
                      </a:r>
                      <a:endParaRPr lang="en-US" sz="1800" dirty="0"/>
                    </a:p>
                  </a:txBody>
                  <a:tcPr marT="45717" marB="45717"/>
                </a:tc>
              </a:tr>
              <a:tr h="370816">
                <a:tc>
                  <a:txBody>
                    <a:bodyPr/>
                    <a:lstStyle/>
                    <a:p>
                      <a:r>
                        <a:rPr lang="en-US" sz="1800" dirty="0" smtClean="0"/>
                        <a:t>Visual memory</a:t>
                      </a:r>
                      <a:endParaRPr lang="en-US" sz="1800" dirty="0"/>
                    </a:p>
                  </a:txBody>
                  <a:tcPr marT="45717" marB="45717"/>
                </a:tc>
                <a:tc>
                  <a:txBody>
                    <a:bodyPr/>
                    <a:lstStyle/>
                    <a:p>
                      <a:pPr algn="ctr"/>
                      <a:r>
                        <a:rPr lang="en-US" sz="1800" dirty="0" smtClean="0"/>
                        <a:t>.22</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1,708</a:t>
                      </a:r>
                      <a:endParaRPr lang="en-US" sz="1800" dirty="0"/>
                    </a:p>
                  </a:txBody>
                  <a:tcPr marT="45717" marB="45717"/>
                </a:tc>
              </a:tr>
              <a:tr h="370816">
                <a:tc>
                  <a:txBody>
                    <a:bodyPr/>
                    <a:lstStyle/>
                    <a:p>
                      <a:r>
                        <a:rPr lang="en-US" sz="1800" dirty="0" smtClean="0"/>
                        <a:t>Visual perception</a:t>
                      </a:r>
                      <a:endParaRPr lang="en-US" sz="1800" dirty="0"/>
                    </a:p>
                  </a:txBody>
                  <a:tcPr marT="45717" marB="45717"/>
                </a:tc>
                <a:tc>
                  <a:txBody>
                    <a:bodyPr/>
                    <a:lstStyle/>
                    <a:p>
                      <a:pPr algn="ctr"/>
                      <a:r>
                        <a:rPr lang="en-US" sz="1800" dirty="0" smtClean="0"/>
                        <a:t>.22</a:t>
                      </a:r>
                      <a:endParaRPr lang="en-US" sz="1800" dirty="0"/>
                    </a:p>
                  </a:txBody>
                  <a:tcPr marT="45717" marB="45717"/>
                </a:tc>
                <a:tc>
                  <a:txBody>
                    <a:bodyPr/>
                    <a:lstStyle/>
                    <a:p>
                      <a:pPr algn="ctr"/>
                      <a:r>
                        <a:rPr lang="en-US" sz="1800" dirty="0" smtClean="0"/>
                        <a:t>16</a:t>
                      </a:r>
                      <a:endParaRPr lang="en-US" sz="1800" dirty="0"/>
                    </a:p>
                  </a:txBody>
                  <a:tcPr marT="45717" marB="45717"/>
                </a:tc>
                <a:tc>
                  <a:txBody>
                    <a:bodyPr/>
                    <a:lstStyle/>
                    <a:p>
                      <a:pPr algn="ctr"/>
                      <a:r>
                        <a:rPr lang="en-US" sz="1800" dirty="0" smtClean="0"/>
                        <a:t>2,551</a:t>
                      </a:r>
                      <a:endParaRPr lang="en-US" sz="1800" dirty="0"/>
                    </a:p>
                  </a:txBody>
                  <a:tcPr marT="45717" marB="45717"/>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Comprehension</a:t>
            </a:r>
          </a:p>
        </p:txBody>
      </p:sp>
      <p:graphicFrame>
        <p:nvGraphicFramePr>
          <p:cNvPr id="4" name="Table Placeholder 3"/>
          <p:cNvGraphicFramePr>
            <a:graphicFrameLocks noGrp="1"/>
          </p:cNvGraphicFramePr>
          <p:nvPr>
            <p:ph type="tbl" idx="1"/>
          </p:nvPr>
        </p:nvGraphicFramePr>
        <p:xfrm>
          <a:off x="609600" y="1295400"/>
          <a:ext cx="7772400" cy="5176220"/>
        </p:xfrm>
        <a:graphic>
          <a:graphicData uri="http://schemas.openxmlformats.org/drawingml/2006/table">
            <a:tbl>
              <a:tblPr firstRow="1" bandRow="1">
                <a:tableStyleId>{5C22544A-7EE6-4342-B048-85BDC9FD1C3A}</a:tableStyleId>
              </a:tblPr>
              <a:tblGrid>
                <a:gridCol w="2438400"/>
                <a:gridCol w="1524000"/>
                <a:gridCol w="1866900"/>
                <a:gridCol w="1943100"/>
              </a:tblGrid>
              <a:tr h="457170">
                <a:tc>
                  <a:txBody>
                    <a:bodyPr/>
                    <a:lstStyle/>
                    <a:p>
                      <a:pPr algn="ctr"/>
                      <a:r>
                        <a:rPr lang="en-US" sz="1800" dirty="0" smtClean="0"/>
                        <a:t>Predictor</a:t>
                      </a:r>
                      <a:endParaRPr lang="en-US" sz="1800" dirty="0"/>
                    </a:p>
                  </a:txBody>
                  <a:tcPr marT="45717" marB="45717"/>
                </a:tc>
                <a:tc>
                  <a:txBody>
                    <a:bodyPr/>
                    <a:lstStyle/>
                    <a:p>
                      <a:pPr algn="ctr"/>
                      <a:r>
                        <a:rPr lang="en-US" sz="1800" dirty="0" smtClean="0"/>
                        <a:t>Average</a:t>
                      </a:r>
                      <a:r>
                        <a:rPr lang="en-US" sz="1800" baseline="0" dirty="0" smtClean="0"/>
                        <a:t> r</a:t>
                      </a:r>
                      <a:endParaRPr lang="en-US" sz="1800" dirty="0"/>
                    </a:p>
                  </a:txBody>
                  <a:tcPr marT="45717" marB="45717"/>
                </a:tc>
                <a:tc>
                  <a:txBody>
                    <a:bodyPr/>
                    <a:lstStyle/>
                    <a:p>
                      <a:pPr algn="ctr"/>
                      <a:r>
                        <a:rPr lang="en-US" sz="1800" dirty="0" smtClean="0"/>
                        <a:t>N </a:t>
                      </a:r>
                      <a:r>
                        <a:rPr lang="en-US" sz="1800" baseline="0" dirty="0" smtClean="0"/>
                        <a:t> of studies</a:t>
                      </a:r>
                      <a:endParaRPr lang="en-US" sz="1800" dirty="0"/>
                    </a:p>
                  </a:txBody>
                  <a:tcPr marT="45717" marB="45717"/>
                </a:tc>
                <a:tc>
                  <a:txBody>
                    <a:bodyPr/>
                    <a:lstStyle/>
                    <a:p>
                      <a:pPr algn="ctr"/>
                      <a:r>
                        <a:rPr lang="en-US" sz="1800" dirty="0" smtClean="0"/>
                        <a:t>N of</a:t>
                      </a:r>
                      <a:r>
                        <a:rPr lang="en-US" sz="1800" baseline="0" dirty="0" smtClean="0"/>
                        <a:t> children</a:t>
                      </a:r>
                      <a:endParaRPr lang="en-US" sz="1800" dirty="0"/>
                    </a:p>
                  </a:txBody>
                  <a:tcPr marT="45717" marB="45717"/>
                </a:tc>
              </a:tr>
              <a:tr h="370816">
                <a:tc>
                  <a:txBody>
                    <a:bodyPr/>
                    <a:lstStyle/>
                    <a:p>
                      <a:r>
                        <a:rPr lang="en-US" sz="1800" dirty="0" smtClean="0"/>
                        <a:t>Readiness</a:t>
                      </a:r>
                      <a:endParaRPr lang="en-US" sz="1800" dirty="0"/>
                    </a:p>
                  </a:txBody>
                  <a:tcPr marT="45717" marB="45717"/>
                </a:tc>
                <a:tc>
                  <a:txBody>
                    <a:bodyPr/>
                    <a:lstStyle/>
                    <a:p>
                      <a:pPr algn="ctr"/>
                      <a:r>
                        <a:rPr lang="en-US" sz="1800" dirty="0" smtClean="0"/>
                        <a:t>.59</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348</a:t>
                      </a:r>
                      <a:endParaRPr lang="en-US" sz="1800" dirty="0"/>
                    </a:p>
                  </a:txBody>
                  <a:tcPr marT="45717" marB="45717"/>
                </a:tc>
              </a:tr>
              <a:tr h="370816">
                <a:tc>
                  <a:txBody>
                    <a:bodyPr/>
                    <a:lstStyle/>
                    <a:p>
                      <a:r>
                        <a:rPr lang="en-US" sz="1800" dirty="0" smtClean="0"/>
                        <a:t>Concepts about print</a:t>
                      </a:r>
                      <a:endParaRPr lang="en-US" sz="1800" dirty="0"/>
                    </a:p>
                  </a:txBody>
                  <a:tcPr marT="45717" marB="45717"/>
                </a:tc>
                <a:tc>
                  <a:txBody>
                    <a:bodyPr/>
                    <a:lstStyle/>
                    <a:p>
                      <a:pPr algn="ctr"/>
                      <a:r>
                        <a:rPr lang="en-US" sz="1800" dirty="0" smtClean="0"/>
                        <a:t>.54</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535</a:t>
                      </a:r>
                      <a:endParaRPr lang="en-US" sz="1800" dirty="0"/>
                    </a:p>
                  </a:txBody>
                  <a:tcPr marT="45717" marB="45717"/>
                </a:tc>
              </a:tr>
              <a:tr h="370816">
                <a:tc>
                  <a:txBody>
                    <a:bodyPr/>
                    <a:lstStyle/>
                    <a:p>
                      <a:r>
                        <a:rPr lang="en-US" sz="1800" dirty="0" smtClean="0"/>
                        <a:t>ABC knowledge</a:t>
                      </a:r>
                      <a:endParaRPr lang="en-US" sz="1800" dirty="0"/>
                    </a:p>
                  </a:txBody>
                  <a:tcPr marT="45717" marB="45717"/>
                </a:tc>
                <a:tc>
                  <a:txBody>
                    <a:bodyPr/>
                    <a:lstStyle/>
                    <a:p>
                      <a:pPr algn="ctr"/>
                      <a:r>
                        <a:rPr lang="en-US" sz="1800" dirty="0" smtClean="0"/>
                        <a:t>.48</a:t>
                      </a:r>
                      <a:endParaRPr lang="en-US" sz="1800" dirty="0"/>
                    </a:p>
                  </a:txBody>
                  <a:tcPr marT="45717" marB="45717"/>
                </a:tc>
                <a:tc>
                  <a:txBody>
                    <a:bodyPr/>
                    <a:lstStyle/>
                    <a:p>
                      <a:pPr algn="ctr"/>
                      <a:r>
                        <a:rPr lang="en-US" sz="1800" dirty="0" smtClean="0"/>
                        <a:t>17</a:t>
                      </a:r>
                      <a:endParaRPr lang="en-US" sz="1800" dirty="0"/>
                    </a:p>
                  </a:txBody>
                  <a:tcPr marT="45717" marB="45717"/>
                </a:tc>
                <a:tc>
                  <a:txBody>
                    <a:bodyPr/>
                    <a:lstStyle/>
                    <a:p>
                      <a:pPr algn="ctr"/>
                      <a:r>
                        <a:rPr lang="en-US" sz="1800" dirty="0" smtClean="0"/>
                        <a:t>2,038</a:t>
                      </a:r>
                      <a:endParaRPr lang="en-US" sz="1800" dirty="0"/>
                    </a:p>
                  </a:txBody>
                  <a:tcPr marT="45717" marB="45717"/>
                </a:tc>
              </a:tr>
              <a:tr h="370816">
                <a:tc>
                  <a:txBody>
                    <a:bodyPr/>
                    <a:lstStyle/>
                    <a:p>
                      <a:r>
                        <a:rPr lang="en-US" sz="1800" dirty="0" smtClean="0"/>
                        <a:t>Print awareness</a:t>
                      </a:r>
                      <a:endParaRPr lang="en-US" sz="1800" dirty="0"/>
                    </a:p>
                  </a:txBody>
                  <a:tcPr marT="45717" marB="45717"/>
                </a:tc>
                <a:tc>
                  <a:txBody>
                    <a:bodyPr/>
                    <a:lstStyle/>
                    <a:p>
                      <a:pPr algn="ctr"/>
                      <a:r>
                        <a:rPr lang="en-US" sz="1800" dirty="0" smtClean="0"/>
                        <a:t>.48</a:t>
                      </a:r>
                      <a:endParaRPr lang="en-US" sz="1800" dirty="0"/>
                    </a:p>
                  </a:txBody>
                  <a:tcPr marT="45717" marB="45717"/>
                </a:tc>
                <a:tc>
                  <a:txBody>
                    <a:bodyPr/>
                    <a:lstStyle/>
                    <a:p>
                      <a:pPr algn="ctr"/>
                      <a:r>
                        <a:rPr lang="en-US" sz="1800" dirty="0" smtClean="0"/>
                        <a:t>4</a:t>
                      </a:r>
                      <a:endParaRPr lang="en-US" sz="1800" dirty="0"/>
                    </a:p>
                  </a:txBody>
                  <a:tcPr marT="45717" marB="45717"/>
                </a:tc>
                <a:tc>
                  <a:txBody>
                    <a:bodyPr/>
                    <a:lstStyle/>
                    <a:p>
                      <a:pPr algn="ctr"/>
                      <a:r>
                        <a:rPr lang="en-US" sz="1800" dirty="0" smtClean="0"/>
                        <a:t>347</a:t>
                      </a:r>
                      <a:endParaRPr lang="en-US" sz="1800" dirty="0"/>
                    </a:p>
                  </a:txBody>
                  <a:tcPr marT="45717" marB="45717"/>
                </a:tc>
              </a:tr>
              <a:tr h="370816">
                <a:tc>
                  <a:txBody>
                    <a:bodyPr/>
                    <a:lstStyle/>
                    <a:p>
                      <a:r>
                        <a:rPr lang="en-US" sz="1800" dirty="0" smtClean="0"/>
                        <a:t>Phonological</a:t>
                      </a:r>
                      <a:r>
                        <a:rPr lang="en-US" sz="1800" baseline="0" dirty="0" smtClean="0"/>
                        <a:t> awareness</a:t>
                      </a:r>
                      <a:endParaRPr lang="en-US" sz="1800" dirty="0"/>
                    </a:p>
                  </a:txBody>
                  <a:tcPr marT="45717" marB="45717"/>
                </a:tc>
                <a:tc>
                  <a:txBody>
                    <a:bodyPr/>
                    <a:lstStyle/>
                    <a:p>
                      <a:pPr algn="ctr"/>
                      <a:r>
                        <a:rPr lang="en-US" sz="1800" dirty="0" smtClean="0"/>
                        <a:t>.44</a:t>
                      </a:r>
                      <a:endParaRPr lang="en-US" sz="1800" dirty="0"/>
                    </a:p>
                  </a:txBody>
                  <a:tcPr marT="45717" marB="45717"/>
                </a:tc>
                <a:tc>
                  <a:txBody>
                    <a:bodyPr/>
                    <a:lstStyle/>
                    <a:p>
                      <a:pPr algn="ctr"/>
                      <a:r>
                        <a:rPr lang="en-US" sz="1800" dirty="0" smtClean="0"/>
                        <a:t>20</a:t>
                      </a:r>
                      <a:endParaRPr lang="en-US" sz="1800" dirty="0"/>
                    </a:p>
                  </a:txBody>
                  <a:tcPr marT="45717" marB="45717"/>
                </a:tc>
                <a:tc>
                  <a:txBody>
                    <a:bodyPr/>
                    <a:lstStyle/>
                    <a:p>
                      <a:pPr algn="ctr"/>
                      <a:r>
                        <a:rPr lang="en-US" sz="1800" dirty="0" smtClean="0"/>
                        <a:t>2,461</a:t>
                      </a:r>
                      <a:endParaRPr lang="en-US" sz="1800" dirty="0"/>
                    </a:p>
                  </a:txBody>
                  <a:tcPr marT="45717" marB="45717"/>
                </a:tc>
              </a:tr>
              <a:tr h="370816">
                <a:tc>
                  <a:txBody>
                    <a:bodyPr/>
                    <a:lstStyle/>
                    <a:p>
                      <a:r>
                        <a:rPr lang="en-US" sz="1800" dirty="0" smtClean="0"/>
                        <a:t>RAN letters/digits</a:t>
                      </a:r>
                      <a:endParaRPr lang="en-US" sz="1800" dirty="0"/>
                    </a:p>
                  </a:txBody>
                  <a:tcPr marT="45717" marB="45717"/>
                </a:tc>
                <a:tc>
                  <a:txBody>
                    <a:bodyPr/>
                    <a:lstStyle/>
                    <a:p>
                      <a:pPr algn="ctr"/>
                      <a:r>
                        <a:rPr lang="en-US" sz="1800" dirty="0" smtClean="0"/>
                        <a:t>.43</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333</a:t>
                      </a:r>
                      <a:endParaRPr lang="en-US" sz="1800" dirty="0"/>
                    </a:p>
                  </a:txBody>
                  <a:tcPr marT="45717" marB="45717"/>
                </a:tc>
              </a:tr>
              <a:tr h="370816">
                <a:tc>
                  <a:txBody>
                    <a:bodyPr/>
                    <a:lstStyle/>
                    <a:p>
                      <a:r>
                        <a:rPr lang="en-US" sz="1800" dirty="0" smtClean="0"/>
                        <a:t>RAN objects/colors</a:t>
                      </a:r>
                      <a:endParaRPr lang="en-US" sz="1800" dirty="0"/>
                    </a:p>
                  </a:txBody>
                  <a:tcPr marT="45717" marB="45717"/>
                </a:tc>
                <a:tc>
                  <a:txBody>
                    <a:bodyPr/>
                    <a:lstStyle/>
                    <a:p>
                      <a:pPr algn="ctr"/>
                      <a:r>
                        <a:rPr lang="en-US" sz="1800" dirty="0" smtClean="0"/>
                        <a:t>.42</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1,146</a:t>
                      </a:r>
                      <a:endParaRPr lang="en-US" sz="1800" dirty="0"/>
                    </a:p>
                  </a:txBody>
                  <a:tcPr marT="45717" marB="45717"/>
                </a:tc>
              </a:tr>
              <a:tr h="370816">
                <a:tc>
                  <a:txBody>
                    <a:bodyPr/>
                    <a:lstStyle/>
                    <a:p>
                      <a:r>
                        <a:rPr lang="en-US" sz="1800" dirty="0" smtClean="0"/>
                        <a:t>Decoding </a:t>
                      </a:r>
                      <a:r>
                        <a:rPr lang="en-US" sz="1800" dirty="0" err="1" smtClean="0"/>
                        <a:t>nonwords</a:t>
                      </a:r>
                      <a:endParaRPr lang="en-US" sz="1800" dirty="0"/>
                    </a:p>
                  </a:txBody>
                  <a:tcPr marT="45717" marB="45717"/>
                </a:tc>
                <a:tc>
                  <a:txBody>
                    <a:bodyPr/>
                    <a:lstStyle/>
                    <a:p>
                      <a:pPr algn="ctr"/>
                      <a:r>
                        <a:rPr lang="en-US" sz="1800" dirty="0" smtClean="0"/>
                        <a:t>.41</a:t>
                      </a:r>
                      <a:endParaRPr lang="en-US" sz="1800" dirty="0"/>
                    </a:p>
                  </a:txBody>
                  <a:tcPr marT="45717" marB="45717"/>
                </a:tc>
                <a:tc>
                  <a:txBody>
                    <a:bodyPr/>
                    <a:lstStyle/>
                    <a:p>
                      <a:pPr algn="ctr"/>
                      <a:r>
                        <a:rPr lang="en-US" sz="1800" dirty="0" smtClean="0"/>
                        <a:t>3</a:t>
                      </a:r>
                      <a:endParaRPr lang="en-US" sz="1800" dirty="0"/>
                    </a:p>
                  </a:txBody>
                  <a:tcPr marT="45717" marB="45717"/>
                </a:tc>
                <a:tc>
                  <a:txBody>
                    <a:bodyPr/>
                    <a:lstStyle/>
                    <a:p>
                      <a:pPr algn="ctr"/>
                      <a:r>
                        <a:rPr lang="en-US" sz="1800" dirty="0" smtClean="0"/>
                        <a:t>282</a:t>
                      </a:r>
                      <a:endParaRPr lang="en-US" sz="1800" dirty="0"/>
                    </a:p>
                  </a:txBody>
                  <a:tcPr marT="45717" marB="45717"/>
                </a:tc>
              </a:tr>
              <a:tr h="370816">
                <a:tc>
                  <a:txBody>
                    <a:bodyPr/>
                    <a:lstStyle/>
                    <a:p>
                      <a:r>
                        <a:rPr lang="en-US" sz="1800" dirty="0" smtClean="0"/>
                        <a:t>Decoding words</a:t>
                      </a:r>
                      <a:endParaRPr lang="en-US" sz="1800" dirty="0"/>
                    </a:p>
                  </a:txBody>
                  <a:tcPr marT="45717" marB="45717"/>
                </a:tc>
                <a:tc>
                  <a:txBody>
                    <a:bodyPr/>
                    <a:lstStyle/>
                    <a:p>
                      <a:pPr algn="ctr"/>
                      <a:r>
                        <a:rPr lang="en-US" sz="1800" dirty="0" smtClean="0"/>
                        <a:t>.40</a:t>
                      </a:r>
                      <a:endParaRPr lang="en-US" sz="1800" dirty="0"/>
                    </a:p>
                  </a:txBody>
                  <a:tcPr marT="45717" marB="45717"/>
                </a:tc>
                <a:tc>
                  <a:txBody>
                    <a:bodyPr/>
                    <a:lstStyle/>
                    <a:p>
                      <a:pPr algn="ctr"/>
                      <a:r>
                        <a:rPr lang="en-US" sz="1800" dirty="0" smtClean="0"/>
                        <a:t>6</a:t>
                      </a:r>
                      <a:endParaRPr lang="en-US" sz="1800" dirty="0"/>
                    </a:p>
                  </a:txBody>
                  <a:tcPr marT="45717" marB="45717"/>
                </a:tc>
                <a:tc>
                  <a:txBody>
                    <a:bodyPr/>
                    <a:lstStyle/>
                    <a:p>
                      <a:pPr algn="ctr"/>
                      <a:r>
                        <a:rPr lang="en-US" sz="1800" dirty="0" smtClean="0"/>
                        <a:t>1,091</a:t>
                      </a:r>
                      <a:endParaRPr lang="en-US" sz="1800" dirty="0"/>
                    </a:p>
                  </a:txBody>
                  <a:tcPr marT="45717" marB="45717"/>
                </a:tc>
              </a:tr>
              <a:tr h="370816">
                <a:tc>
                  <a:txBody>
                    <a:bodyPr/>
                    <a:lstStyle/>
                    <a:p>
                      <a:r>
                        <a:rPr lang="en-US" sz="1800" dirty="0" smtClean="0"/>
                        <a:t>Phonological STM</a:t>
                      </a:r>
                      <a:endParaRPr lang="en-US" sz="1800" dirty="0"/>
                    </a:p>
                  </a:txBody>
                  <a:tcPr marT="45717" marB="45717"/>
                </a:tc>
                <a:tc>
                  <a:txBody>
                    <a:bodyPr/>
                    <a:lstStyle/>
                    <a:p>
                      <a:pPr algn="ctr"/>
                      <a:r>
                        <a:rPr lang="en-US" sz="1800" dirty="0" smtClean="0"/>
                        <a:t>.39</a:t>
                      </a:r>
                      <a:endParaRPr lang="en-US" sz="1800" dirty="0"/>
                    </a:p>
                  </a:txBody>
                  <a:tcPr marT="45717" marB="45717"/>
                </a:tc>
                <a:tc>
                  <a:txBody>
                    <a:bodyPr/>
                    <a:lstStyle/>
                    <a:p>
                      <a:pPr algn="ctr"/>
                      <a:r>
                        <a:rPr lang="en-US" sz="1800" dirty="0" smtClean="0"/>
                        <a:t>13</a:t>
                      </a:r>
                      <a:endParaRPr lang="en-US" sz="1800" dirty="0"/>
                    </a:p>
                  </a:txBody>
                  <a:tcPr marT="45717" marB="45717"/>
                </a:tc>
                <a:tc>
                  <a:txBody>
                    <a:bodyPr/>
                    <a:lstStyle/>
                    <a:p>
                      <a:pPr algn="ctr"/>
                      <a:r>
                        <a:rPr lang="en-US" sz="1800" dirty="0" smtClean="0"/>
                        <a:t>1,911</a:t>
                      </a:r>
                      <a:endParaRPr lang="en-US" sz="1800" dirty="0"/>
                    </a:p>
                  </a:txBody>
                  <a:tcPr marT="45717" marB="45717"/>
                </a:tc>
              </a:tr>
              <a:tr h="370816">
                <a:tc>
                  <a:txBody>
                    <a:bodyPr/>
                    <a:lstStyle/>
                    <a:p>
                      <a:r>
                        <a:rPr lang="en-US" sz="1800" dirty="0" smtClean="0"/>
                        <a:t>Arithmetic</a:t>
                      </a:r>
                      <a:endParaRPr lang="en-US" sz="1800" dirty="0"/>
                    </a:p>
                  </a:txBody>
                  <a:tcPr marT="45717" marB="45717"/>
                </a:tc>
                <a:tc>
                  <a:txBody>
                    <a:bodyPr/>
                    <a:lstStyle/>
                    <a:p>
                      <a:pPr algn="ctr"/>
                      <a:r>
                        <a:rPr lang="en-US" sz="1800" dirty="0" smtClean="0"/>
                        <a:t>.35</a:t>
                      </a:r>
                      <a:endParaRPr lang="en-US" sz="1800" dirty="0"/>
                    </a:p>
                  </a:txBody>
                  <a:tcPr marT="45717" marB="45717"/>
                </a:tc>
                <a:tc>
                  <a:txBody>
                    <a:bodyPr/>
                    <a:lstStyle/>
                    <a:p>
                      <a:pPr algn="ctr"/>
                      <a:r>
                        <a:rPr lang="en-US" sz="1800" dirty="0" smtClean="0"/>
                        <a:t>8</a:t>
                      </a:r>
                      <a:endParaRPr lang="en-US" sz="1800" dirty="0"/>
                    </a:p>
                  </a:txBody>
                  <a:tcPr marT="45717" marB="45717"/>
                </a:tc>
                <a:tc>
                  <a:txBody>
                    <a:bodyPr/>
                    <a:lstStyle/>
                    <a:p>
                      <a:pPr algn="ctr"/>
                      <a:r>
                        <a:rPr lang="en-US" sz="1800" dirty="0" smtClean="0"/>
                        <a:t>1,197</a:t>
                      </a:r>
                      <a:endParaRPr lang="en-US" sz="1800" dirty="0"/>
                    </a:p>
                  </a:txBody>
                  <a:tcPr marT="45717" marB="45717"/>
                </a:tc>
              </a:tr>
              <a:tr h="370816">
                <a:tc>
                  <a:txBody>
                    <a:bodyPr/>
                    <a:lstStyle/>
                    <a:p>
                      <a:r>
                        <a:rPr lang="en-US" sz="1800" dirty="0" smtClean="0"/>
                        <a:t>Performance IQ</a:t>
                      </a:r>
                      <a:endParaRPr lang="en-US" sz="1800" dirty="0"/>
                    </a:p>
                  </a:txBody>
                  <a:tcPr marT="45717" marB="45717"/>
                </a:tc>
                <a:tc>
                  <a:txBody>
                    <a:bodyPr/>
                    <a:lstStyle/>
                    <a:p>
                      <a:pPr algn="ctr"/>
                      <a:r>
                        <a:rPr lang="en-US" sz="1800" dirty="0" smtClean="0"/>
                        <a:t>.34</a:t>
                      </a:r>
                      <a:endParaRPr lang="en-US" sz="1800" dirty="0"/>
                    </a:p>
                  </a:txBody>
                  <a:tcPr marT="45717" marB="45717"/>
                </a:tc>
                <a:tc>
                  <a:txBody>
                    <a:bodyPr/>
                    <a:lstStyle/>
                    <a:p>
                      <a:pPr algn="ctr"/>
                      <a:r>
                        <a:rPr lang="en-US" sz="1800" dirty="0" smtClean="0"/>
                        <a:t>5</a:t>
                      </a:r>
                      <a:endParaRPr lang="en-US" sz="1800" dirty="0"/>
                    </a:p>
                  </a:txBody>
                  <a:tcPr marT="45717" marB="45717"/>
                </a:tc>
                <a:tc>
                  <a:txBody>
                    <a:bodyPr/>
                    <a:lstStyle/>
                    <a:p>
                      <a:pPr algn="ctr"/>
                      <a:r>
                        <a:rPr lang="en-US" sz="1800" dirty="0" smtClean="0"/>
                        <a:t>253</a:t>
                      </a:r>
                      <a:endParaRPr lang="en-US" sz="1800" dirty="0"/>
                    </a:p>
                  </a:txBody>
                  <a:tcPr marT="45717" marB="45717"/>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rtlCol="0">
            <a:normAutofit fontScale="90000"/>
          </a:bodyPr>
          <a:lstStyle/>
          <a:p>
            <a:pPr eaLnBrk="1" fontAlgn="auto" hangingPunct="1">
              <a:spcAft>
                <a:spcPts val="0"/>
              </a:spcAft>
              <a:defRPr/>
            </a:pPr>
            <a:r>
              <a:rPr lang="en-US" dirty="0" smtClean="0">
                <a:ea typeface="+mj-ea"/>
                <a:cs typeface="+mj-cs"/>
              </a:rPr>
              <a:t>Comprehension (cont).</a:t>
            </a:r>
          </a:p>
        </p:txBody>
      </p:sp>
      <p:graphicFrame>
        <p:nvGraphicFramePr>
          <p:cNvPr id="4" name="Table Placeholder 3"/>
          <p:cNvGraphicFramePr>
            <a:graphicFrameLocks noGrp="1"/>
          </p:cNvGraphicFramePr>
          <p:nvPr>
            <p:ph type="tbl" idx="1"/>
          </p:nvPr>
        </p:nvGraphicFramePr>
        <p:xfrm>
          <a:off x="609600" y="1295400"/>
          <a:ext cx="7772400" cy="2682876"/>
        </p:xfrm>
        <a:graphic>
          <a:graphicData uri="http://schemas.openxmlformats.org/drawingml/2006/table">
            <a:tbl>
              <a:tblPr firstRow="1" bandRow="1">
                <a:tableStyleId>{5C22544A-7EE6-4342-B048-85BDC9FD1C3A}</a:tableStyleId>
              </a:tblPr>
              <a:tblGrid>
                <a:gridCol w="2438400"/>
                <a:gridCol w="1524000"/>
                <a:gridCol w="1866900"/>
                <a:gridCol w="1943100"/>
              </a:tblGrid>
              <a:tr h="457308">
                <a:tc>
                  <a:txBody>
                    <a:bodyPr/>
                    <a:lstStyle/>
                    <a:p>
                      <a:pPr algn="ctr"/>
                      <a:r>
                        <a:rPr lang="en-US" sz="1800" dirty="0" smtClean="0"/>
                        <a:t>Predictor</a:t>
                      </a:r>
                      <a:endParaRPr lang="en-US" sz="1800" dirty="0"/>
                    </a:p>
                  </a:txBody>
                  <a:tcPr marT="45731" marB="45731"/>
                </a:tc>
                <a:tc>
                  <a:txBody>
                    <a:bodyPr/>
                    <a:lstStyle/>
                    <a:p>
                      <a:pPr algn="ctr"/>
                      <a:r>
                        <a:rPr lang="en-US" sz="1800" dirty="0" smtClean="0"/>
                        <a:t>Average</a:t>
                      </a:r>
                      <a:r>
                        <a:rPr lang="en-US" sz="1800" baseline="0" dirty="0" smtClean="0"/>
                        <a:t> r</a:t>
                      </a:r>
                      <a:endParaRPr lang="en-US" sz="1800" dirty="0"/>
                    </a:p>
                  </a:txBody>
                  <a:tcPr marT="45731" marB="45731"/>
                </a:tc>
                <a:tc>
                  <a:txBody>
                    <a:bodyPr/>
                    <a:lstStyle/>
                    <a:p>
                      <a:pPr algn="ctr"/>
                      <a:r>
                        <a:rPr lang="en-US" sz="1800" dirty="0" smtClean="0"/>
                        <a:t>N </a:t>
                      </a:r>
                      <a:r>
                        <a:rPr lang="en-US" sz="1800" baseline="0" dirty="0" smtClean="0"/>
                        <a:t> of studies</a:t>
                      </a:r>
                      <a:endParaRPr lang="en-US" sz="1800" dirty="0"/>
                    </a:p>
                  </a:txBody>
                  <a:tcPr marT="45731" marB="45731"/>
                </a:tc>
                <a:tc>
                  <a:txBody>
                    <a:bodyPr/>
                    <a:lstStyle/>
                    <a:p>
                      <a:pPr algn="ctr"/>
                      <a:r>
                        <a:rPr lang="en-US" sz="1800" dirty="0" smtClean="0"/>
                        <a:t>N of</a:t>
                      </a:r>
                      <a:r>
                        <a:rPr lang="en-US" sz="1800" baseline="0" dirty="0" smtClean="0"/>
                        <a:t> children</a:t>
                      </a:r>
                      <a:endParaRPr lang="en-US" sz="1800" dirty="0"/>
                    </a:p>
                  </a:txBody>
                  <a:tcPr marT="45731" marB="45731"/>
                </a:tc>
              </a:tr>
              <a:tr h="370928">
                <a:tc>
                  <a:txBody>
                    <a:bodyPr/>
                    <a:lstStyle/>
                    <a:p>
                      <a:r>
                        <a:rPr lang="en-US" sz="1800" dirty="0" smtClean="0"/>
                        <a:t>Oral language</a:t>
                      </a:r>
                      <a:endParaRPr lang="en-US" sz="1800" dirty="0"/>
                    </a:p>
                  </a:txBody>
                  <a:tcPr marT="45731" marB="45731"/>
                </a:tc>
                <a:tc>
                  <a:txBody>
                    <a:bodyPr/>
                    <a:lstStyle/>
                    <a:p>
                      <a:pPr algn="ctr"/>
                      <a:r>
                        <a:rPr lang="en-US" sz="1800" dirty="0" smtClean="0"/>
                        <a:t>.33</a:t>
                      </a:r>
                      <a:endParaRPr lang="en-US" sz="1800" dirty="0"/>
                    </a:p>
                  </a:txBody>
                  <a:tcPr marT="45731" marB="45731"/>
                </a:tc>
                <a:tc>
                  <a:txBody>
                    <a:bodyPr/>
                    <a:lstStyle/>
                    <a:p>
                      <a:pPr algn="ctr"/>
                      <a:r>
                        <a:rPr lang="en-US" sz="1800" dirty="0" smtClean="0"/>
                        <a:t>30</a:t>
                      </a:r>
                      <a:endParaRPr lang="en-US" sz="1800" dirty="0"/>
                    </a:p>
                  </a:txBody>
                  <a:tcPr marT="45731" marB="45731"/>
                </a:tc>
                <a:tc>
                  <a:txBody>
                    <a:bodyPr/>
                    <a:lstStyle/>
                    <a:p>
                      <a:pPr algn="ctr"/>
                      <a:r>
                        <a:rPr lang="en-US" sz="1800" dirty="0" smtClean="0"/>
                        <a:t>4,015</a:t>
                      </a:r>
                      <a:endParaRPr lang="en-US" sz="1800" dirty="0"/>
                    </a:p>
                  </a:txBody>
                  <a:tcPr marT="45731" marB="45731"/>
                </a:tc>
              </a:tr>
              <a:tr h="370928">
                <a:tc>
                  <a:txBody>
                    <a:bodyPr/>
                    <a:lstStyle/>
                    <a:p>
                      <a:r>
                        <a:rPr lang="en-US" sz="1800" dirty="0" smtClean="0"/>
                        <a:t>Writing/writing name</a:t>
                      </a:r>
                      <a:endParaRPr lang="en-US" sz="1800" dirty="0"/>
                    </a:p>
                  </a:txBody>
                  <a:tcPr marT="45731" marB="45731"/>
                </a:tc>
                <a:tc>
                  <a:txBody>
                    <a:bodyPr/>
                    <a:lstStyle/>
                    <a:p>
                      <a:pPr algn="ctr"/>
                      <a:r>
                        <a:rPr lang="en-US" sz="1800" dirty="0" smtClean="0"/>
                        <a:t>.33</a:t>
                      </a:r>
                      <a:endParaRPr lang="en-US" sz="1800" dirty="0"/>
                    </a:p>
                  </a:txBody>
                  <a:tcPr marT="45731" marB="45731"/>
                </a:tc>
                <a:tc>
                  <a:txBody>
                    <a:bodyPr/>
                    <a:lstStyle/>
                    <a:p>
                      <a:pPr algn="ctr"/>
                      <a:r>
                        <a:rPr lang="en-US" sz="1800" dirty="0" smtClean="0"/>
                        <a:t>4</a:t>
                      </a:r>
                      <a:endParaRPr lang="en-US" sz="1800" dirty="0"/>
                    </a:p>
                  </a:txBody>
                  <a:tcPr marT="45731" marB="45731"/>
                </a:tc>
                <a:tc>
                  <a:txBody>
                    <a:bodyPr/>
                    <a:lstStyle/>
                    <a:p>
                      <a:pPr algn="ctr"/>
                      <a:r>
                        <a:rPr lang="en-US" sz="1800" dirty="0" smtClean="0"/>
                        <a:t>565</a:t>
                      </a:r>
                      <a:endParaRPr lang="en-US" sz="1800" dirty="0"/>
                    </a:p>
                  </a:txBody>
                  <a:tcPr marT="45731" marB="45731"/>
                </a:tc>
              </a:tr>
              <a:tr h="370928">
                <a:tc>
                  <a:txBody>
                    <a:bodyPr/>
                    <a:lstStyle/>
                    <a:p>
                      <a:r>
                        <a:rPr lang="en-US" sz="1800" dirty="0" smtClean="0"/>
                        <a:t>Visual perception</a:t>
                      </a:r>
                      <a:endParaRPr lang="en-US" sz="1800" dirty="0"/>
                    </a:p>
                  </a:txBody>
                  <a:tcPr marT="45731" marB="45731"/>
                </a:tc>
                <a:tc>
                  <a:txBody>
                    <a:bodyPr/>
                    <a:lstStyle/>
                    <a:p>
                      <a:pPr algn="ctr"/>
                      <a:r>
                        <a:rPr lang="en-US" sz="1800" dirty="0" smtClean="0"/>
                        <a:t>.26</a:t>
                      </a:r>
                      <a:endParaRPr lang="en-US" sz="1800" dirty="0"/>
                    </a:p>
                  </a:txBody>
                  <a:tcPr marT="45731" marB="45731"/>
                </a:tc>
                <a:tc>
                  <a:txBody>
                    <a:bodyPr/>
                    <a:lstStyle/>
                    <a:p>
                      <a:pPr algn="ctr"/>
                      <a:r>
                        <a:rPr lang="en-US" sz="1800" dirty="0" smtClean="0"/>
                        <a:t>9</a:t>
                      </a:r>
                      <a:endParaRPr lang="en-US" sz="1800" dirty="0"/>
                    </a:p>
                  </a:txBody>
                  <a:tcPr marT="45731" marB="45731"/>
                </a:tc>
                <a:tc>
                  <a:txBody>
                    <a:bodyPr/>
                    <a:lstStyle/>
                    <a:p>
                      <a:pPr algn="ctr"/>
                      <a:r>
                        <a:rPr lang="en-US" sz="1800" dirty="0" smtClean="0"/>
                        <a:t>1,438</a:t>
                      </a:r>
                      <a:endParaRPr lang="en-US" sz="1800" dirty="0"/>
                    </a:p>
                  </a:txBody>
                  <a:tcPr marT="45731" marB="45731"/>
                </a:tc>
              </a:tr>
              <a:tr h="370928">
                <a:tc>
                  <a:txBody>
                    <a:bodyPr/>
                    <a:lstStyle/>
                    <a:p>
                      <a:r>
                        <a:rPr lang="en-US" sz="1800" dirty="0" smtClean="0"/>
                        <a:t>Visual motor</a:t>
                      </a:r>
                      <a:endParaRPr lang="en-US" sz="1800" dirty="0"/>
                    </a:p>
                  </a:txBody>
                  <a:tcPr marT="45731" marB="45731"/>
                </a:tc>
                <a:tc>
                  <a:txBody>
                    <a:bodyPr/>
                    <a:lstStyle/>
                    <a:p>
                      <a:pPr algn="ctr"/>
                      <a:r>
                        <a:rPr lang="en-US" sz="1800" dirty="0" smtClean="0"/>
                        <a:t>.22</a:t>
                      </a:r>
                      <a:endParaRPr lang="en-US" sz="1800" dirty="0"/>
                    </a:p>
                  </a:txBody>
                  <a:tcPr marT="45731" marB="45731"/>
                </a:tc>
                <a:tc>
                  <a:txBody>
                    <a:bodyPr/>
                    <a:lstStyle/>
                    <a:p>
                      <a:pPr algn="ctr"/>
                      <a:r>
                        <a:rPr lang="en-US" sz="1800" dirty="0" smtClean="0"/>
                        <a:t>9</a:t>
                      </a:r>
                      <a:endParaRPr lang="en-US" sz="1800" dirty="0"/>
                    </a:p>
                  </a:txBody>
                  <a:tcPr marT="45731" marB="45731"/>
                </a:tc>
                <a:tc>
                  <a:txBody>
                    <a:bodyPr/>
                    <a:lstStyle/>
                    <a:p>
                      <a:pPr algn="ctr"/>
                      <a:r>
                        <a:rPr lang="en-US" sz="1800" dirty="0" smtClean="0"/>
                        <a:t>1,333</a:t>
                      </a:r>
                      <a:endParaRPr lang="en-US" sz="1800" dirty="0"/>
                    </a:p>
                  </a:txBody>
                  <a:tcPr marT="45731" marB="45731"/>
                </a:tc>
              </a:tr>
              <a:tr h="370928">
                <a:tc>
                  <a:txBody>
                    <a:bodyPr/>
                    <a:lstStyle/>
                    <a:p>
                      <a:r>
                        <a:rPr lang="en-US" sz="1800" dirty="0" smtClean="0"/>
                        <a:t>Concept knowledge</a:t>
                      </a:r>
                      <a:endParaRPr lang="en-US" sz="1800" dirty="0"/>
                    </a:p>
                  </a:txBody>
                  <a:tcPr marT="45731" marB="45731"/>
                </a:tc>
                <a:tc>
                  <a:txBody>
                    <a:bodyPr/>
                    <a:lstStyle/>
                    <a:p>
                      <a:pPr algn="ctr"/>
                      <a:r>
                        <a:rPr lang="en-US" sz="1800" dirty="0" smtClean="0"/>
                        <a:t>.20</a:t>
                      </a:r>
                      <a:endParaRPr lang="en-US" sz="1800" dirty="0"/>
                    </a:p>
                  </a:txBody>
                  <a:tcPr marT="45731" marB="45731"/>
                </a:tc>
                <a:tc>
                  <a:txBody>
                    <a:bodyPr/>
                    <a:lstStyle/>
                    <a:p>
                      <a:pPr algn="ctr"/>
                      <a:r>
                        <a:rPr lang="en-US" sz="1800" dirty="0" smtClean="0"/>
                        <a:t>3</a:t>
                      </a:r>
                      <a:endParaRPr lang="en-US" sz="1800" dirty="0"/>
                    </a:p>
                  </a:txBody>
                  <a:tcPr marT="45731" marB="45731"/>
                </a:tc>
                <a:tc>
                  <a:txBody>
                    <a:bodyPr/>
                    <a:lstStyle/>
                    <a:p>
                      <a:pPr algn="ctr"/>
                      <a:r>
                        <a:rPr lang="en-US" sz="1800" dirty="0" smtClean="0"/>
                        <a:t>873</a:t>
                      </a:r>
                      <a:endParaRPr lang="en-US" sz="1800" dirty="0"/>
                    </a:p>
                  </a:txBody>
                  <a:tcPr marT="45731" marB="45731"/>
                </a:tc>
              </a:tr>
              <a:tr h="370928">
                <a:tc>
                  <a:txBody>
                    <a:bodyPr/>
                    <a:lstStyle/>
                    <a:p>
                      <a:r>
                        <a:rPr lang="en-US" sz="1800" dirty="0" smtClean="0"/>
                        <a:t>Visual memory</a:t>
                      </a:r>
                      <a:endParaRPr lang="en-US" sz="1800" dirty="0"/>
                    </a:p>
                  </a:txBody>
                  <a:tcPr marT="45731" marB="45731"/>
                </a:tc>
                <a:tc>
                  <a:txBody>
                    <a:bodyPr/>
                    <a:lstStyle/>
                    <a:p>
                      <a:pPr algn="ctr"/>
                      <a:r>
                        <a:rPr lang="en-US" sz="1800" dirty="0" smtClean="0"/>
                        <a:t>.17</a:t>
                      </a:r>
                      <a:endParaRPr lang="en-US" sz="1800" dirty="0"/>
                    </a:p>
                  </a:txBody>
                  <a:tcPr marT="45731" marB="45731"/>
                </a:tc>
                <a:tc>
                  <a:txBody>
                    <a:bodyPr/>
                    <a:lstStyle/>
                    <a:p>
                      <a:pPr algn="ctr"/>
                      <a:r>
                        <a:rPr lang="en-US" sz="1800" dirty="0" smtClean="0"/>
                        <a:t>5</a:t>
                      </a:r>
                      <a:endParaRPr lang="en-US" sz="1800" dirty="0"/>
                    </a:p>
                  </a:txBody>
                  <a:tcPr marT="45731" marB="45731"/>
                </a:tc>
                <a:tc>
                  <a:txBody>
                    <a:bodyPr/>
                    <a:lstStyle/>
                    <a:p>
                      <a:pPr algn="ctr"/>
                      <a:r>
                        <a:rPr lang="en-US" sz="1800" dirty="0" smtClean="0"/>
                        <a:t>875</a:t>
                      </a:r>
                      <a:endParaRPr lang="en-US" sz="1800" dirty="0"/>
                    </a:p>
                  </a:txBody>
                  <a:tcPr marT="45731" marB="45731"/>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normAutofit fontScale="90000"/>
          </a:bodyPr>
          <a:lstStyle/>
          <a:p>
            <a:pPr eaLnBrk="1" fontAlgn="auto" hangingPunct="1">
              <a:spcAft>
                <a:spcPts val="0"/>
              </a:spcAft>
              <a:defRPr/>
            </a:pPr>
            <a:r>
              <a:rPr lang="en-US" b="1" dirty="0" smtClean="0">
                <a:ea typeface="+mj-ea"/>
                <a:cs typeface="+mj-cs"/>
              </a:rPr>
              <a:t>Does oral language definition matter?</a:t>
            </a:r>
          </a:p>
        </p:txBody>
      </p:sp>
      <p:sp>
        <p:nvSpPr>
          <p:cNvPr id="67585" name="Rectangle 3"/>
          <p:cNvSpPr>
            <a:spLocks noGrp="1" noChangeArrowheads="1"/>
          </p:cNvSpPr>
          <p:nvPr>
            <p:ph idx="1"/>
          </p:nvPr>
        </p:nvSpPr>
        <p:spPr>
          <a:xfrm>
            <a:off x="762000" y="1752600"/>
            <a:ext cx="7696200" cy="3886200"/>
          </a:xfrm>
        </p:spPr>
        <p:txBody>
          <a:bodyPr/>
          <a:lstStyle/>
          <a:p>
            <a:pPr eaLnBrk="1" hangingPunct="1"/>
            <a:r>
              <a:rPr lang="en-US" sz="2800">
                <a:latin typeface="Calibri" charset="0"/>
              </a:rPr>
              <a:t>What parts of oral language are examined matters a lot.</a:t>
            </a:r>
          </a:p>
          <a:p>
            <a:pPr eaLnBrk="1" hangingPunct="1"/>
            <a:r>
              <a:rPr lang="en-US" sz="2800">
                <a:latin typeface="Calibri" charset="0"/>
              </a:rPr>
              <a:t>Vocabulary is a weak predictor of later decoding and comprehension.</a:t>
            </a:r>
          </a:p>
          <a:p>
            <a:pPr eaLnBrk="1" hangingPunct="1"/>
            <a:r>
              <a:rPr lang="en-US" sz="2800">
                <a:latin typeface="Calibri" charset="0"/>
              </a:rPr>
              <a:t>More complex aspects of oral language, like grammar and definitional vocabulary, are very strong predictors of decoding and comprehension.</a:t>
            </a:r>
          </a:p>
          <a:p>
            <a:pPr eaLnBrk="1" hangingPunct="1">
              <a:buFontTx/>
              <a:buNone/>
            </a:pPr>
            <a:endParaRPr lang="en-US" sz="2800">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a:xfrm>
            <a:off x="533400" y="152400"/>
            <a:ext cx="8610600" cy="685800"/>
          </a:xfrm>
        </p:spPr>
        <p:txBody>
          <a:bodyPr>
            <a:normAutofit/>
          </a:bodyPr>
          <a:lstStyle/>
          <a:p>
            <a:pPr eaLnBrk="1" hangingPunct="1">
              <a:defRPr/>
            </a:pPr>
            <a:r>
              <a:rPr lang="en-US" sz="2400" b="1" dirty="0">
                <a:solidFill>
                  <a:srgbClr val="0D0D0D"/>
                </a:solidFill>
                <a:effectLst>
                  <a:outerShdw blurRad="38100" dist="38100" dir="2700000" algn="tl">
                    <a:srgbClr val="DDDDDD"/>
                  </a:outerShdw>
                </a:effectLst>
                <a:latin typeface="Helvetica" charset="0"/>
                <a:cs typeface="+mj-cs"/>
              </a:rPr>
              <a:t>Oral Language Predictors</a:t>
            </a:r>
          </a:p>
        </p:txBody>
      </p:sp>
      <p:graphicFrame>
        <p:nvGraphicFramePr>
          <p:cNvPr id="69634" name="Object 6"/>
          <p:cNvGraphicFramePr>
            <a:graphicFrameLocks noGrp="1" noChangeAspect="1"/>
          </p:cNvGraphicFramePr>
          <p:nvPr>
            <p:ph type="tbl" idx="1"/>
            <p:extLst>
              <p:ext uri="{D42A27DB-BD31-4B8C-83A1-F6EECF244321}">
                <p14:modId xmlns:p14="http://schemas.microsoft.com/office/powerpoint/2010/main" val="391339797"/>
              </p:ext>
            </p:extLst>
          </p:nvPr>
        </p:nvGraphicFramePr>
        <p:xfrm>
          <a:off x="533400" y="1066799"/>
          <a:ext cx="8328253" cy="5741872"/>
        </p:xfrm>
        <a:graphic>
          <a:graphicData uri="http://schemas.openxmlformats.org/presentationml/2006/ole">
            <mc:AlternateContent xmlns:mc="http://schemas.openxmlformats.org/markup-compatibility/2006">
              <mc:Choice xmlns:v="urn:schemas-microsoft-com:vml" Requires="v">
                <p:oleObj spid="_x0000_s1035" name="Document" r:id="rId4" imgW="6686550" imgH="4610100" progId="Word.Document.8">
                  <p:embed/>
                </p:oleObj>
              </mc:Choice>
              <mc:Fallback>
                <p:oleObj name="Document" r:id="rId4" imgW="6686550" imgH="461010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066799"/>
                        <a:ext cx="8328253" cy="5741872"/>
                      </a:xfrm>
                      <a:prstGeom prst="rect">
                        <a:avLst/>
                      </a:prstGeom>
                      <a:noFill/>
                      <a:ln>
                        <a:noFill/>
                      </a:ln>
                      <a:effectLs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Language Structure (cont.)</a:t>
            </a:r>
            <a:endParaRPr lang="en-US" b="1" dirty="0"/>
          </a:p>
        </p:txBody>
      </p:sp>
      <p:sp>
        <p:nvSpPr>
          <p:cNvPr id="3" name="Content Placeholder 2"/>
          <p:cNvSpPr>
            <a:spLocks noGrp="1"/>
          </p:cNvSpPr>
          <p:nvPr>
            <p:ph idx="1"/>
          </p:nvPr>
        </p:nvSpPr>
        <p:spPr/>
        <p:txBody>
          <a:bodyPr>
            <a:normAutofit/>
          </a:bodyPr>
          <a:lstStyle/>
          <a:p>
            <a:r>
              <a:rPr lang="en-US" dirty="0" smtClean="0"/>
              <a:t>Growing body of research showing the relationship between grammar/syntax and comprehension (</a:t>
            </a:r>
            <a:r>
              <a:rPr lang="en-US" dirty="0" err="1" smtClean="0"/>
              <a:t>Poulsen</a:t>
            </a:r>
            <a:r>
              <a:rPr lang="en-US" dirty="0" smtClean="0"/>
              <a:t>, et al., 2016; Silverman, et al., 2015; Kim, et al., 2015, etc.) and listening comprehension, too (</a:t>
            </a:r>
            <a:r>
              <a:rPr lang="en-US" dirty="0" err="1" smtClean="0"/>
              <a:t>Jeon</a:t>
            </a:r>
            <a:r>
              <a:rPr lang="en-US" dirty="0" smtClean="0"/>
              <a:t>, et al., 2014)</a:t>
            </a:r>
          </a:p>
          <a:p>
            <a:r>
              <a:rPr lang="en-US" dirty="0" smtClean="0"/>
              <a:t>But no studies showing instruction in that improves comprehension</a:t>
            </a:r>
          </a:p>
          <a:p>
            <a:r>
              <a:rPr lang="en-US" dirty="0" smtClean="0"/>
              <a:t>NELP looked at studies of language programs in preschool; possible to teach language, particularly to younger students, but no reading outcomes measured</a:t>
            </a:r>
            <a:endParaRPr lang="en-US" dirty="0"/>
          </a:p>
        </p:txBody>
      </p:sp>
    </p:spTree>
    <p:extLst>
      <p:ext uri="{BB962C8B-B14F-4D97-AF65-F5344CB8AC3E}">
        <p14:creationId xmlns:p14="http://schemas.microsoft.com/office/powerpoint/2010/main" val="2449244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Early Federal Programs (cont.)</a:t>
            </a:r>
            <a:endParaRPr lang="en-US" b="1" dirty="0"/>
          </a:p>
        </p:txBody>
      </p:sp>
      <p:sp>
        <p:nvSpPr>
          <p:cNvPr id="3" name="Content Placeholder 2"/>
          <p:cNvSpPr>
            <a:spLocks noGrp="1"/>
          </p:cNvSpPr>
          <p:nvPr>
            <p:ph idx="1"/>
          </p:nvPr>
        </p:nvSpPr>
        <p:spPr/>
        <p:txBody>
          <a:bodyPr/>
          <a:lstStyle/>
          <a:p>
            <a:r>
              <a:rPr lang="en-US" dirty="0" smtClean="0"/>
              <a:t>Initially, these programs included no specific mandates to improve literacy rates or to improve reading achievement</a:t>
            </a:r>
          </a:p>
          <a:p>
            <a:r>
              <a:rPr lang="en-US" dirty="0" smtClean="0"/>
              <a:t>Even accountability checks that were included were there more to ensure the services were being delivered, rather than to evaluate learning outcomes (e.g., testing in Title I)</a:t>
            </a:r>
          </a:p>
          <a:p>
            <a:pPr marL="0" indent="0">
              <a:buNone/>
            </a:pPr>
            <a:endParaRPr lang="en-US" dirty="0" smtClean="0"/>
          </a:p>
          <a:p>
            <a:endParaRPr lang="en-US" dirty="0"/>
          </a:p>
        </p:txBody>
      </p:sp>
    </p:spTree>
    <p:extLst>
      <p:ext uri="{BB962C8B-B14F-4D97-AF65-F5344CB8AC3E}">
        <p14:creationId xmlns:p14="http://schemas.microsoft.com/office/powerpoint/2010/main" val="38527015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Fluency </a:t>
            </a:r>
            <a:endParaRPr lang="en-US" b="1" dirty="0"/>
          </a:p>
        </p:txBody>
      </p:sp>
      <p:sp>
        <p:nvSpPr>
          <p:cNvPr id="3" name="Content Placeholder 2"/>
          <p:cNvSpPr>
            <a:spLocks noGrp="1"/>
          </p:cNvSpPr>
          <p:nvPr>
            <p:ph idx="1"/>
          </p:nvPr>
        </p:nvSpPr>
        <p:spPr/>
        <p:txBody>
          <a:bodyPr>
            <a:normAutofit/>
          </a:bodyPr>
          <a:lstStyle/>
          <a:p>
            <a:r>
              <a:rPr lang="en-US" dirty="0" smtClean="0"/>
              <a:t>Recent research has focused heavily on identifying the role of prosody in fluency (</a:t>
            </a:r>
            <a:r>
              <a:rPr lang="en-US" dirty="0" err="1" smtClean="0"/>
              <a:t>Veenendaal</a:t>
            </a:r>
            <a:r>
              <a:rPr lang="en-US" dirty="0" smtClean="0"/>
              <a:t>, et al., 2015) and its connection to comprehension and syntax</a:t>
            </a:r>
          </a:p>
          <a:p>
            <a:r>
              <a:rPr lang="en-US" dirty="0" smtClean="0"/>
              <a:t>Value of fluency instruction declines over years, but remains high into high school (</a:t>
            </a:r>
            <a:r>
              <a:rPr lang="en-US" dirty="0" err="1" smtClean="0"/>
              <a:t>Klauda</a:t>
            </a:r>
            <a:r>
              <a:rPr lang="en-US" dirty="0"/>
              <a:t>,, 2015; Paige, et al., </a:t>
            </a:r>
            <a:r>
              <a:rPr lang="en-US" dirty="0" smtClean="0"/>
              <a:t>2014; </a:t>
            </a:r>
            <a:r>
              <a:rPr lang="en-US" dirty="0" err="1" smtClean="0"/>
              <a:t>Rasinski</a:t>
            </a:r>
            <a:r>
              <a:rPr lang="en-US" dirty="0"/>
              <a:t>, </a:t>
            </a:r>
            <a:r>
              <a:rPr lang="en-US" dirty="0" smtClean="0"/>
              <a:t>2005) </a:t>
            </a:r>
            <a:endParaRPr lang="en-US" dirty="0"/>
          </a:p>
          <a:p>
            <a:r>
              <a:rPr lang="en-US" dirty="0" smtClean="0"/>
              <a:t>Silent reading fluency instruction via computer has been successful (</a:t>
            </a:r>
            <a:r>
              <a:rPr lang="en-US" dirty="0" err="1" smtClean="0"/>
              <a:t>Reutzel</a:t>
            </a:r>
            <a:r>
              <a:rPr lang="en-US" dirty="0" smtClean="0"/>
              <a:t>, et al., 2012)</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74179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Vocabulary</a:t>
            </a:r>
            <a:endParaRPr lang="en-US" b="1" dirty="0"/>
          </a:p>
        </p:txBody>
      </p:sp>
      <p:sp>
        <p:nvSpPr>
          <p:cNvPr id="3" name="Content Placeholder 2"/>
          <p:cNvSpPr>
            <a:spLocks noGrp="1"/>
          </p:cNvSpPr>
          <p:nvPr>
            <p:ph idx="1"/>
          </p:nvPr>
        </p:nvSpPr>
        <p:spPr/>
        <p:txBody>
          <a:bodyPr/>
          <a:lstStyle/>
          <a:p>
            <a:r>
              <a:rPr lang="en-US" dirty="0"/>
              <a:t>Vocabulary research continues to accumulate showing the important role that vocabulary plays in reading comprehension</a:t>
            </a:r>
          </a:p>
          <a:p>
            <a:r>
              <a:rPr lang="en-US" dirty="0"/>
              <a:t>The role of morphology has been explored extensively showing the value of working on morphemes and not just on words</a:t>
            </a:r>
          </a:p>
          <a:p>
            <a:endParaRPr lang="en-US" dirty="0"/>
          </a:p>
        </p:txBody>
      </p:sp>
    </p:spTree>
    <p:extLst>
      <p:ext uri="{BB962C8B-B14F-4D97-AF65-F5344CB8AC3E}">
        <p14:creationId xmlns:p14="http://schemas.microsoft.com/office/powerpoint/2010/main" val="27905571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8077200" cy="1143000"/>
          </a:xfrm>
        </p:spPr>
        <p:txBody>
          <a:bodyPr>
            <a:normAutofit/>
          </a:bodyPr>
          <a:lstStyle/>
          <a:p>
            <a:pPr eaLnBrk="1" fontAlgn="auto" hangingPunct="1">
              <a:spcAft>
                <a:spcPts val="0"/>
              </a:spcAft>
              <a:defRPr/>
            </a:pPr>
            <a:r>
              <a:rPr lang="en-US" b="1" dirty="0" smtClean="0"/>
              <a:t>Writing</a:t>
            </a:r>
            <a:endParaRPr lang="en-US" b="1" dirty="0"/>
          </a:p>
        </p:txBody>
      </p:sp>
      <p:sp>
        <p:nvSpPr>
          <p:cNvPr id="15363" name="Content Placeholder 2"/>
          <p:cNvSpPr>
            <a:spLocks noGrp="1"/>
          </p:cNvSpPr>
          <p:nvPr>
            <p:ph idx="1"/>
          </p:nvPr>
        </p:nvSpPr>
        <p:spPr/>
        <p:txBody>
          <a:bodyPr/>
          <a:lstStyle/>
          <a:p>
            <a:pPr eaLnBrk="1" hangingPunct="1"/>
            <a:r>
              <a:rPr lang="en-US" dirty="0" smtClean="0"/>
              <a:t>Past initiatives ignored writing and research reviews omitted it too</a:t>
            </a:r>
          </a:p>
          <a:p>
            <a:pPr eaLnBrk="1" hangingPunct="1"/>
            <a:r>
              <a:rPr lang="en-US" dirty="0" smtClean="0"/>
              <a:t>But LEARN calls for an emphasis on writing</a:t>
            </a:r>
          </a:p>
          <a:p>
            <a:pPr eaLnBrk="1" hangingPunct="1"/>
            <a:r>
              <a:rPr lang="en-US" dirty="0" smtClean="0"/>
              <a:t>Graham &amp; Perrin (2007): Meta-analysis of writing instruction grades 3-12</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72" name="Rectangle 208"/>
          <p:cNvSpPr>
            <a:spLocks noGrp="1" noChangeArrowheads="1"/>
          </p:cNvSpPr>
          <p:nvPr>
            <p:ph type="title"/>
          </p:nvPr>
        </p:nvSpPr>
        <p:spPr>
          <a:xfrm>
            <a:off x="457200" y="274638"/>
            <a:ext cx="8229600" cy="639762"/>
          </a:xfrm>
        </p:spPr>
        <p:txBody>
          <a:bodyPr wrap="square" lIns="91440" tIns="45720" rIns="91440" bIns="45720" numCol="1" anchorCtr="0" compatLnSpc="1">
            <a:prstTxWarp prst="textNoShape">
              <a:avLst/>
            </a:prstTxWarp>
            <a:normAutofit fontScale="90000"/>
          </a:bodyPr>
          <a:lstStyle/>
          <a:p>
            <a:pPr eaLnBrk="1" hangingPunct="1"/>
            <a:r>
              <a:rPr lang="en-US">
                <a:effectLst>
                  <a:outerShdw blurRad="38100" dist="38100" dir="2700000" algn="tl">
                    <a:srgbClr val="000000"/>
                  </a:outerShdw>
                </a:effectLst>
                <a:latin typeface="Verdana" charset="0"/>
              </a:rPr>
              <a:t>Graham &amp; Perin Results</a:t>
            </a:r>
          </a:p>
        </p:txBody>
      </p:sp>
      <p:graphicFrame>
        <p:nvGraphicFramePr>
          <p:cNvPr id="37107" name="Group 243"/>
          <p:cNvGraphicFramePr>
            <a:graphicFrameLocks noGrp="1"/>
          </p:cNvGraphicFramePr>
          <p:nvPr>
            <p:ph type="tbl" idx="1"/>
          </p:nvPr>
        </p:nvGraphicFramePr>
        <p:xfrm>
          <a:off x="990600" y="1371600"/>
          <a:ext cx="6553200" cy="4876800"/>
        </p:xfrm>
        <a:graphic>
          <a:graphicData uri="http://schemas.openxmlformats.org/drawingml/2006/table">
            <a:tbl>
              <a:tblPr/>
              <a:tblGrid>
                <a:gridCol w="3506788"/>
                <a:gridCol w="1477962"/>
                <a:gridCol w="1568450"/>
              </a:tblGrid>
              <a:tr h="5181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Strategy instruction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.82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Summarization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.82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Peer assistance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Product goals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Word processing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Sentence combining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Prewriting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Process approach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Inquiry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Models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Grammar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503238" y="530225"/>
            <a:ext cx="8183562" cy="4575175"/>
          </a:xfrm>
        </p:spPr>
        <p:txBody>
          <a:bodyPr>
            <a:normAutofit/>
          </a:bodyPr>
          <a:lstStyle/>
          <a:p>
            <a:pPr marL="0" indent="0" eaLnBrk="1" fontAlgn="auto" hangingPunct="1">
              <a:lnSpc>
                <a:spcPct val="90000"/>
              </a:lnSpc>
              <a:spcAft>
                <a:spcPts val="0"/>
              </a:spcAft>
              <a:buNone/>
              <a:defRPr/>
            </a:pPr>
            <a:r>
              <a:rPr lang="en-US" sz="4000" b="1" dirty="0" smtClean="0">
                <a:solidFill>
                  <a:srgbClr val="FF0000"/>
                </a:solidFill>
                <a:ea typeface="+mn-ea"/>
              </a:rPr>
              <a:t>Writing (cont.)</a:t>
            </a:r>
          </a:p>
          <a:p>
            <a:pPr marL="265176" indent="-265176" eaLnBrk="1" fontAlgn="auto" hangingPunct="1">
              <a:lnSpc>
                <a:spcPct val="90000"/>
              </a:lnSpc>
              <a:spcAft>
                <a:spcPts val="0"/>
              </a:spcAft>
              <a:buFont typeface="Wingdings 2"/>
              <a:buChar char=""/>
              <a:defRPr/>
            </a:pPr>
            <a:endParaRPr lang="en-US" dirty="0"/>
          </a:p>
          <a:p>
            <a:pPr marL="265176" indent="-265176" eaLnBrk="1" fontAlgn="auto" hangingPunct="1">
              <a:lnSpc>
                <a:spcPct val="90000"/>
              </a:lnSpc>
              <a:spcAft>
                <a:spcPts val="0"/>
              </a:spcAft>
              <a:buFont typeface="Wingdings 2"/>
              <a:buChar char=""/>
              <a:defRPr/>
            </a:pPr>
            <a:r>
              <a:rPr lang="en-US" dirty="0" smtClean="0">
                <a:ea typeface="+mn-ea"/>
              </a:rPr>
              <a:t>Process </a:t>
            </a:r>
            <a:r>
              <a:rPr lang="en-US" dirty="0">
                <a:ea typeface="+mn-ea"/>
              </a:rPr>
              <a:t>writing had a moderate effect on student writing in grades 4-6 when the teachers received professional development and no effects in grades </a:t>
            </a:r>
            <a:r>
              <a:rPr lang="en-US" dirty="0" smtClean="0">
                <a:ea typeface="+mn-ea"/>
              </a:rPr>
              <a:t>7-12</a:t>
            </a:r>
            <a:endParaRPr lang="en-US" dirty="0">
              <a:ea typeface="+mn-ea"/>
            </a:endParaRPr>
          </a:p>
          <a:p>
            <a:pPr marL="265176" indent="-265176" eaLnBrk="1" fontAlgn="auto" hangingPunct="1">
              <a:lnSpc>
                <a:spcPct val="90000"/>
              </a:lnSpc>
              <a:spcAft>
                <a:spcPts val="0"/>
              </a:spcAft>
              <a:buFont typeface="Wingdings 2"/>
              <a:buChar char=""/>
              <a:defRPr/>
            </a:pPr>
            <a:r>
              <a:rPr lang="en-US" dirty="0">
                <a:ea typeface="+mn-ea"/>
              </a:rPr>
              <a:t>Grammar was the control in all but one study (it was not effective in any study</a:t>
            </a:r>
            <a:r>
              <a:rPr lang="en-US" dirty="0" smtClean="0">
                <a:ea typeface="+mn-ea"/>
              </a:rPr>
              <a:t>)</a:t>
            </a:r>
            <a:endParaRPr lang="en-US" dirty="0">
              <a:ea typeface="+mn-ea"/>
            </a:endParaRPr>
          </a:p>
          <a:p>
            <a:pPr marL="265176" indent="-265176" eaLnBrk="1" fontAlgn="auto" hangingPunct="1">
              <a:lnSpc>
                <a:spcPct val="90000"/>
              </a:lnSpc>
              <a:spcAft>
                <a:spcPts val="0"/>
              </a:spcAft>
              <a:buFont typeface="Wingdings 2"/>
              <a:buChar char=""/>
              <a:defRPr/>
            </a:pPr>
            <a:r>
              <a:rPr lang="en-US" dirty="0">
                <a:ea typeface="+mn-ea"/>
              </a:rPr>
              <a:t>Strategy instruction was effective across all grade levels, but bigger effects on struggling students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503238" y="530225"/>
            <a:ext cx="8183562" cy="4575175"/>
          </a:xfrm>
        </p:spPr>
        <p:txBody>
          <a:bodyPr>
            <a:normAutofit/>
          </a:bodyPr>
          <a:lstStyle/>
          <a:p>
            <a:pPr marL="0" indent="0" eaLnBrk="1" fontAlgn="auto" hangingPunct="1">
              <a:lnSpc>
                <a:spcPct val="90000"/>
              </a:lnSpc>
              <a:spcAft>
                <a:spcPts val="0"/>
              </a:spcAft>
              <a:buNone/>
              <a:defRPr/>
            </a:pPr>
            <a:r>
              <a:rPr lang="en-US" sz="4000" b="1" dirty="0" smtClean="0">
                <a:solidFill>
                  <a:srgbClr val="FF0000"/>
                </a:solidFill>
                <a:ea typeface="+mn-ea"/>
              </a:rPr>
              <a:t>Writing (cont.)</a:t>
            </a:r>
          </a:p>
          <a:p>
            <a:pPr marL="265176" indent="-265176" eaLnBrk="1" fontAlgn="auto" hangingPunct="1">
              <a:lnSpc>
                <a:spcPct val="90000"/>
              </a:lnSpc>
              <a:spcAft>
                <a:spcPts val="0"/>
              </a:spcAft>
              <a:buFont typeface="Wingdings 2"/>
              <a:buChar char=""/>
              <a:defRPr/>
            </a:pPr>
            <a:endParaRPr lang="en-US" dirty="0"/>
          </a:p>
          <a:p>
            <a:pPr marL="265176" indent="-265176">
              <a:lnSpc>
                <a:spcPct val="90000"/>
              </a:lnSpc>
              <a:buFont typeface="Wingdings 2"/>
              <a:buChar char=""/>
              <a:defRPr/>
            </a:pPr>
            <a:r>
              <a:rPr lang="en-US" dirty="0"/>
              <a:t>Impossible to draw meaningful conclusions on text structure instruction (too few students, results too varied, etc.</a:t>
            </a:r>
            <a:r>
              <a:rPr lang="en-US" dirty="0" smtClean="0"/>
              <a:t>)</a:t>
            </a:r>
            <a:endParaRPr lang="en-US" dirty="0"/>
          </a:p>
          <a:p>
            <a:pPr marL="265176" indent="-265176">
              <a:lnSpc>
                <a:spcPct val="90000"/>
              </a:lnSpc>
              <a:buFont typeface="Wingdings 2"/>
              <a:buChar char=""/>
              <a:defRPr/>
            </a:pPr>
            <a:r>
              <a:rPr lang="en-US" dirty="0"/>
              <a:t>Inquiry studies were all done at grades 7-12 and had small-to-moderate </a:t>
            </a:r>
            <a:r>
              <a:rPr lang="en-US" dirty="0" smtClean="0"/>
              <a:t>effects</a:t>
            </a:r>
            <a:endParaRPr lang="en-US" dirty="0"/>
          </a:p>
          <a:p>
            <a:pPr marL="265176" indent="-265176">
              <a:lnSpc>
                <a:spcPct val="90000"/>
              </a:lnSpc>
              <a:buFont typeface="Wingdings 2"/>
              <a:buChar char=""/>
              <a:defRPr/>
            </a:pPr>
            <a:r>
              <a:rPr lang="en-US" dirty="0"/>
              <a:t>All of the peer assistance studies were significant (grades 4-12</a:t>
            </a:r>
            <a:r>
              <a:rPr lang="en-US" dirty="0" smtClean="0"/>
              <a:t>)</a:t>
            </a:r>
            <a:endParaRPr lang="en-US" dirty="0"/>
          </a:p>
          <a:p>
            <a:pPr marL="265176" indent="-265176">
              <a:lnSpc>
                <a:spcPct val="90000"/>
              </a:lnSpc>
              <a:buFont typeface="Wingdings 2"/>
              <a:buChar char=""/>
              <a:defRPr/>
            </a:pPr>
            <a:r>
              <a:rPr lang="en-US" dirty="0"/>
              <a:t>Lots of unexplained variability in size of effect for word processing</a:t>
            </a:r>
          </a:p>
        </p:txBody>
      </p:sp>
    </p:spTree>
    <p:extLst>
      <p:ext uri="{BB962C8B-B14F-4D97-AF65-F5344CB8AC3E}">
        <p14:creationId xmlns:p14="http://schemas.microsoft.com/office/powerpoint/2010/main" val="41157300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8077200" cy="1143000"/>
          </a:xfrm>
        </p:spPr>
        <p:txBody>
          <a:bodyPr>
            <a:normAutofit/>
          </a:bodyPr>
          <a:lstStyle/>
          <a:p>
            <a:pPr eaLnBrk="1" fontAlgn="auto" hangingPunct="1">
              <a:spcAft>
                <a:spcPts val="0"/>
              </a:spcAft>
              <a:defRPr/>
            </a:pPr>
            <a:r>
              <a:rPr lang="en-US" b="1" dirty="0" smtClean="0"/>
              <a:t>Writing (cont.)</a:t>
            </a:r>
            <a:endParaRPr lang="en-US" b="1" dirty="0"/>
          </a:p>
        </p:txBody>
      </p:sp>
      <p:sp>
        <p:nvSpPr>
          <p:cNvPr id="15363" name="Content Placeholder 2"/>
          <p:cNvSpPr>
            <a:spLocks noGrp="1"/>
          </p:cNvSpPr>
          <p:nvPr>
            <p:ph idx="1"/>
          </p:nvPr>
        </p:nvSpPr>
        <p:spPr/>
        <p:txBody>
          <a:bodyPr>
            <a:normAutofit/>
          </a:bodyPr>
          <a:lstStyle/>
          <a:p>
            <a:pPr eaLnBrk="1" hangingPunct="1"/>
            <a:r>
              <a:rPr lang="en-US" dirty="0" smtClean="0"/>
              <a:t>But even if you only focus on reading outcomes, you’d be wise to focus on writing, too</a:t>
            </a:r>
          </a:p>
          <a:p>
            <a:pPr eaLnBrk="1" hangingPunct="1"/>
            <a:r>
              <a:rPr lang="en-US" dirty="0" smtClean="0"/>
              <a:t>Past studies have shown relationship between reading and writing ability (e.g., Shanahan, 2015)</a:t>
            </a:r>
          </a:p>
          <a:p>
            <a:pPr eaLnBrk="1" hangingPunct="1"/>
            <a:r>
              <a:rPr lang="en-US" dirty="0" smtClean="0"/>
              <a:t>Graham &amp; Hebert (2010): Meta-analyses of experimental studies show that writing about text can have a powerful impact on writing and reading achievement</a:t>
            </a:r>
          </a:p>
          <a:p>
            <a:r>
              <a:rPr lang="en-US" dirty="0"/>
              <a:t>Substantial evidence on writing about texts</a:t>
            </a:r>
            <a:endParaRPr lang="en-US" dirty="0" smtClean="0"/>
          </a:p>
        </p:txBody>
      </p:sp>
    </p:spTree>
    <p:extLst>
      <p:ext uri="{BB962C8B-B14F-4D97-AF65-F5344CB8AC3E}">
        <p14:creationId xmlns:p14="http://schemas.microsoft.com/office/powerpoint/2010/main" val="1991501417"/>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35284" y="0"/>
            <a:ext cx="8956315" cy="6858000"/>
          </a:xfrm>
        </p:spPr>
      </p:pic>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a:bodyPr>
          <a:lstStyle/>
          <a:p>
            <a:pPr eaLnBrk="1" fontAlgn="auto" hangingPunct="1">
              <a:spcAft>
                <a:spcPts val="0"/>
              </a:spcAft>
              <a:defRPr/>
            </a:pPr>
            <a:r>
              <a:rPr lang="en-US" b="1" dirty="0" smtClean="0"/>
              <a:t>Writing (cont.)</a:t>
            </a:r>
            <a:endParaRPr lang="en-US" b="1" dirty="0"/>
          </a:p>
        </p:txBody>
      </p:sp>
      <p:sp>
        <p:nvSpPr>
          <p:cNvPr id="17411" name="Content Placeholder 2"/>
          <p:cNvSpPr>
            <a:spLocks noGrp="1"/>
          </p:cNvSpPr>
          <p:nvPr>
            <p:ph idx="1"/>
          </p:nvPr>
        </p:nvSpPr>
        <p:spPr/>
        <p:txBody>
          <a:bodyPr>
            <a:normAutofit/>
          </a:bodyPr>
          <a:lstStyle/>
          <a:p>
            <a:pPr eaLnBrk="1" hangingPunct="1"/>
            <a:r>
              <a:rPr lang="en-US" dirty="0" smtClean="0"/>
              <a:t>93% of study outcomes in which students wrote about text showed positive impacts (grades 2-12)</a:t>
            </a:r>
          </a:p>
          <a:p>
            <a:pPr eaLnBrk="1" hangingPunct="1"/>
            <a:r>
              <a:rPr lang="en-US" dirty="0" smtClean="0"/>
              <a:t>There were better effects for the good writers, but when students were explicitly taught how to write (not just assigned writing), then these impacts were equally large for poor readers</a:t>
            </a:r>
          </a:p>
          <a:p>
            <a:pPr eaLnBrk="1" hangingPunct="1"/>
            <a:r>
              <a:rPr lang="en-US" dirty="0" smtClean="0"/>
              <a:t>Writing about text was more powerful than just reading, or reading/rereading/studying text, or discussing text</a:t>
            </a:r>
          </a:p>
          <a:p>
            <a:pPr eaLnBrk="1" hangingPunct="1"/>
            <a:r>
              <a:rPr lang="en-US" dirty="0" smtClean="0"/>
              <a:t>Average effect sizes .40 (11 studies with standardized tests) and .51 (50 studies with other assessments)</a:t>
            </a:r>
          </a:p>
        </p:txBody>
      </p:sp>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Comprehension </a:t>
            </a:r>
            <a:endParaRPr lang="en-US" b="1" dirty="0"/>
          </a:p>
        </p:txBody>
      </p:sp>
      <p:sp>
        <p:nvSpPr>
          <p:cNvPr id="3" name="Content Placeholder 2"/>
          <p:cNvSpPr>
            <a:spLocks noGrp="1"/>
          </p:cNvSpPr>
          <p:nvPr>
            <p:ph idx="1"/>
          </p:nvPr>
        </p:nvSpPr>
        <p:spPr/>
        <p:txBody>
          <a:bodyPr>
            <a:normAutofit/>
          </a:bodyPr>
          <a:lstStyle/>
          <a:p>
            <a:r>
              <a:rPr lang="en-US" dirty="0" smtClean="0"/>
              <a:t>Dissatisfaction with strategy approach alone</a:t>
            </a:r>
          </a:p>
          <a:p>
            <a:r>
              <a:rPr lang="en-US" dirty="0" smtClean="0"/>
              <a:t>Lots of studies about the role of different factors in reading comprehension, not many on instruction</a:t>
            </a:r>
          </a:p>
          <a:p>
            <a:r>
              <a:rPr lang="en-US" dirty="0" smtClean="0"/>
              <a:t>Explorations of reasoning (Foy, et al., 2014; Franks</a:t>
            </a:r>
            <a:r>
              <a:rPr lang="is-IS" dirty="0" smtClean="0"/>
              <a:t>… 2013; Kendeou... 2016; </a:t>
            </a:r>
            <a:r>
              <a:rPr lang="en-US" dirty="0" err="1" smtClean="0"/>
              <a:t>Ribeiro</a:t>
            </a:r>
            <a:r>
              <a:rPr lang="en-US" dirty="0" smtClean="0"/>
              <a:t>, </a:t>
            </a:r>
            <a:r>
              <a:rPr lang="is-IS" dirty="0" smtClean="0"/>
              <a:t>…, </a:t>
            </a:r>
            <a:r>
              <a:rPr lang="en-US" dirty="0" smtClean="0"/>
              <a:t>2016; </a:t>
            </a:r>
            <a:r>
              <a:rPr lang="en-US" dirty="0" err="1" smtClean="0"/>
              <a:t>Schaffner</a:t>
            </a:r>
            <a:r>
              <a:rPr lang="is-IS" dirty="0" smtClean="0"/>
              <a:t>…2013; </a:t>
            </a:r>
            <a:r>
              <a:rPr lang="en-US" dirty="0" err="1" smtClean="0"/>
              <a:t>Segers</a:t>
            </a:r>
            <a:r>
              <a:rPr lang="is-IS" dirty="0" smtClean="0"/>
              <a:t>…</a:t>
            </a:r>
            <a:r>
              <a:rPr lang="en-US" dirty="0" smtClean="0"/>
              <a:t>2016; </a:t>
            </a:r>
            <a:r>
              <a:rPr lang="en-US" dirty="0" err="1" smtClean="0"/>
              <a:t>Tighe</a:t>
            </a:r>
            <a:r>
              <a:rPr lang="is-IS" dirty="0" smtClean="0"/>
              <a:t>…2015; van Wingerden, 2014)</a:t>
            </a:r>
            <a:r>
              <a:rPr lang="en-US" dirty="0" smtClean="0"/>
              <a:t> </a:t>
            </a:r>
          </a:p>
          <a:p>
            <a:r>
              <a:rPr lang="en-US" dirty="0" smtClean="0"/>
              <a:t>But no instructional studies so no practical value as of yet</a:t>
            </a:r>
          </a:p>
          <a:p>
            <a:endParaRPr lang="en-US" dirty="0"/>
          </a:p>
        </p:txBody>
      </p:sp>
    </p:spTree>
    <p:extLst>
      <p:ext uri="{BB962C8B-B14F-4D97-AF65-F5344CB8AC3E}">
        <p14:creationId xmlns:p14="http://schemas.microsoft.com/office/powerpoint/2010/main" val="3863238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Early Federal Programs (cont.)</a:t>
            </a:r>
            <a:endParaRPr lang="en-US" b="1" dirty="0"/>
          </a:p>
        </p:txBody>
      </p:sp>
      <p:sp>
        <p:nvSpPr>
          <p:cNvPr id="3" name="Content Placeholder 2"/>
          <p:cNvSpPr>
            <a:spLocks noGrp="1"/>
          </p:cNvSpPr>
          <p:nvPr>
            <p:ph idx="1"/>
          </p:nvPr>
        </p:nvSpPr>
        <p:spPr/>
        <p:txBody>
          <a:bodyPr>
            <a:normAutofit/>
          </a:bodyPr>
          <a:lstStyle/>
          <a:p>
            <a:r>
              <a:rPr lang="en-US" dirty="0" smtClean="0"/>
              <a:t>All of these programs continue</a:t>
            </a:r>
          </a:p>
          <a:p>
            <a:r>
              <a:rPr lang="en-US" dirty="0" smtClean="0"/>
              <a:t>However, they have all been influenced by newer federal efforts aimed more specifically at literacy improvement</a:t>
            </a:r>
          </a:p>
          <a:p>
            <a:r>
              <a:rPr lang="en-US" dirty="0" smtClean="0"/>
              <a:t>Initially the federal government was prescriptive of who was to receive the funding, but they were silent about the nature and quality of any literacy programming that was provided (in fact, literacy itself was not usually the prime target)</a:t>
            </a:r>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9026855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Reading Comprehension (cont.)</a:t>
            </a:r>
            <a:endParaRPr lang="en-US" b="1" dirty="0"/>
          </a:p>
        </p:txBody>
      </p:sp>
      <p:sp>
        <p:nvSpPr>
          <p:cNvPr id="3" name="Content Placeholder 2"/>
          <p:cNvSpPr>
            <a:spLocks noGrp="1"/>
          </p:cNvSpPr>
          <p:nvPr>
            <p:ph idx="1"/>
          </p:nvPr>
        </p:nvSpPr>
        <p:spPr/>
        <p:txBody>
          <a:bodyPr>
            <a:normAutofit/>
          </a:bodyPr>
          <a:lstStyle/>
          <a:p>
            <a:r>
              <a:rPr lang="en-US" dirty="0" smtClean="0"/>
              <a:t>Similarly, cohesion is getting a great deal of research attention—again as a correlate (Hall, et al., 2016; </a:t>
            </a:r>
            <a:r>
              <a:rPr lang="en-US" dirty="0" err="1" smtClean="0"/>
              <a:t>Carretti</a:t>
            </a:r>
            <a:r>
              <a:rPr lang="en-US" dirty="0" smtClean="0"/>
              <a:t>, et al., 2016; Reed, et al., 2016; Hamilton, et al., 2016; </a:t>
            </a:r>
            <a:r>
              <a:rPr lang="en-US" dirty="0" err="1" smtClean="0"/>
              <a:t>Fajardo</a:t>
            </a:r>
            <a:r>
              <a:rPr lang="en-US" dirty="0" smtClean="0"/>
              <a:t>, et al., 2016)</a:t>
            </a:r>
          </a:p>
          <a:p>
            <a:r>
              <a:rPr lang="en-US" dirty="0" smtClean="0"/>
              <a:t>But older studies (e.g., Baumann, 1986) shows that this kind of teaching does give students a comprehension advantage</a:t>
            </a:r>
          </a:p>
          <a:p>
            <a:r>
              <a:rPr lang="en-US" dirty="0" smtClean="0"/>
              <a:t>Particularly important now that text complexity is a big issue in so many states</a:t>
            </a:r>
            <a:endParaRPr lang="en-US" dirty="0"/>
          </a:p>
        </p:txBody>
      </p:sp>
    </p:spTree>
    <p:extLst>
      <p:ext uri="{BB962C8B-B14F-4D97-AF65-F5344CB8AC3E}">
        <p14:creationId xmlns:p14="http://schemas.microsoft.com/office/powerpoint/2010/main" val="23612697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Disciplinary Literacy</a:t>
            </a:r>
            <a:endParaRPr lang="en-US" b="1" dirty="0"/>
          </a:p>
        </p:txBody>
      </p:sp>
      <p:sp>
        <p:nvSpPr>
          <p:cNvPr id="3" name="Content Placeholder 2"/>
          <p:cNvSpPr>
            <a:spLocks noGrp="1"/>
          </p:cNvSpPr>
          <p:nvPr>
            <p:ph idx="1"/>
          </p:nvPr>
        </p:nvSpPr>
        <p:spPr/>
        <p:txBody>
          <a:bodyPr/>
          <a:lstStyle/>
          <a:p>
            <a:r>
              <a:rPr lang="en-US" dirty="0" smtClean="0"/>
              <a:t>Increasing recognition that reading and text are specialized to different disciplines (Shanahan &amp; Shanahan, 2008)</a:t>
            </a:r>
          </a:p>
          <a:p>
            <a:r>
              <a:rPr lang="en-US" dirty="0" smtClean="0"/>
              <a:t>Emphasizes the limits of general reading comprehension approaches</a:t>
            </a:r>
          </a:p>
          <a:p>
            <a:r>
              <a:rPr lang="en-US" dirty="0" smtClean="0"/>
              <a:t>Need to teach students to comprehend within disciplinary classes, linked to the specific purposes of the disciplines</a:t>
            </a:r>
          </a:p>
          <a:p>
            <a:endParaRPr lang="en-US" dirty="0"/>
          </a:p>
        </p:txBody>
      </p:sp>
    </p:spTree>
    <p:extLst>
      <p:ext uri="{BB962C8B-B14F-4D97-AF65-F5344CB8AC3E}">
        <p14:creationId xmlns:p14="http://schemas.microsoft.com/office/powerpoint/2010/main" val="32230330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Disciplinary Literacy (cont.)</a:t>
            </a:r>
            <a:endParaRPr lang="en-US" b="1" dirty="0"/>
          </a:p>
        </p:txBody>
      </p:sp>
      <p:sp>
        <p:nvSpPr>
          <p:cNvPr id="3" name="Content Placeholder 2"/>
          <p:cNvSpPr>
            <a:spLocks noGrp="1"/>
          </p:cNvSpPr>
          <p:nvPr>
            <p:ph idx="1"/>
          </p:nvPr>
        </p:nvSpPr>
        <p:spPr/>
        <p:txBody>
          <a:bodyPr>
            <a:normAutofit/>
          </a:bodyPr>
          <a:lstStyle/>
          <a:p>
            <a:r>
              <a:rPr lang="en-US" dirty="0" smtClean="0"/>
              <a:t>Most of the research on this has focused on identifying what makes literacy different in disciplines, but increasingly there is instructional research to go on</a:t>
            </a:r>
          </a:p>
          <a:p>
            <a:r>
              <a:rPr lang="en-US" dirty="0" smtClean="0"/>
              <a:t>Multiple document comprehension (Kobayashi</a:t>
            </a:r>
            <a:r>
              <a:rPr lang="is-IS" dirty="0" smtClean="0"/>
              <a:t>…2014; Braasch...2013)</a:t>
            </a:r>
          </a:p>
          <a:p>
            <a:r>
              <a:rPr lang="is-IS" dirty="0" smtClean="0"/>
              <a:t>Argument (De La Paz, et al., 2012)</a:t>
            </a:r>
          </a:p>
          <a:p>
            <a:r>
              <a:rPr lang="is-IS" dirty="0" smtClean="0"/>
              <a:t>Historical thinking (Baron, 2012; Reisman, 2012)</a:t>
            </a:r>
            <a:endParaRPr lang="en-US" dirty="0" smtClean="0"/>
          </a:p>
          <a:p>
            <a:endParaRPr lang="en-US" dirty="0"/>
          </a:p>
        </p:txBody>
      </p:sp>
    </p:spTree>
    <p:extLst>
      <p:ext uri="{BB962C8B-B14F-4D97-AF65-F5344CB8AC3E}">
        <p14:creationId xmlns:p14="http://schemas.microsoft.com/office/powerpoint/2010/main" val="300541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Right to Read Campaign (1973)</a:t>
            </a:r>
            <a:endParaRPr lang="en-US" b="1" dirty="0"/>
          </a:p>
        </p:txBody>
      </p:sp>
      <p:sp>
        <p:nvSpPr>
          <p:cNvPr id="3" name="Content Placeholder 2"/>
          <p:cNvSpPr>
            <a:spLocks noGrp="1"/>
          </p:cNvSpPr>
          <p:nvPr>
            <p:ph idx="1"/>
          </p:nvPr>
        </p:nvSpPr>
        <p:spPr/>
        <p:txBody>
          <a:bodyPr>
            <a:normAutofit/>
          </a:bodyPr>
          <a:lstStyle/>
          <a:p>
            <a:r>
              <a:rPr lang="en-US" dirty="0" smtClean="0"/>
              <a:t>Effort to respond to the needs of 19 million adults and 7 million children estimated to be illiterate</a:t>
            </a:r>
          </a:p>
          <a:p>
            <a:r>
              <a:rPr lang="en-US" dirty="0" smtClean="0"/>
              <a:t>$24 million program (funded by  U.S., but to be combined with state, local, and private funds)</a:t>
            </a:r>
          </a:p>
          <a:p>
            <a:r>
              <a:rPr lang="en-US" dirty="0" smtClean="0"/>
              <a:t>Idea was to improve reading instruction to eradicate illiteracy by 1980</a:t>
            </a:r>
          </a:p>
          <a:p>
            <a:r>
              <a:rPr lang="en-US" dirty="0" smtClean="0"/>
              <a:t>Funded demonstration projects, funding to encourage states to set up their own projects, and to coordinate existing programs</a:t>
            </a:r>
          </a:p>
          <a:p>
            <a:endParaRPr lang="en-US" dirty="0" smtClean="0"/>
          </a:p>
          <a:p>
            <a:endParaRPr lang="en-US" dirty="0" smtClean="0"/>
          </a:p>
          <a:p>
            <a:endParaRPr lang="en-US" dirty="0"/>
          </a:p>
        </p:txBody>
      </p:sp>
    </p:spTree>
    <p:extLst>
      <p:ext uri="{BB962C8B-B14F-4D97-AF65-F5344CB8AC3E}">
        <p14:creationId xmlns:p14="http://schemas.microsoft.com/office/powerpoint/2010/main" val="4148683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Even Start (1988</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Federal program established in 1988, but transferred to states in 1992 on formula basis (at that point $60 million per year)</a:t>
            </a:r>
          </a:p>
          <a:p>
            <a:r>
              <a:rPr lang="en-US" dirty="0" smtClean="0"/>
              <a:t>Program aimed at adults eligible for adult basic education, with children 8 or under, living in Title I districts </a:t>
            </a:r>
          </a:p>
          <a:p>
            <a:r>
              <a:rPr lang="en-US" dirty="0" smtClean="0"/>
              <a:t>Notion was to deliver reading instruction to the adult, the child, along with some bridging activities</a:t>
            </a:r>
            <a:endParaRPr lang="en-US" dirty="0"/>
          </a:p>
        </p:txBody>
      </p:sp>
    </p:spTree>
    <p:extLst>
      <p:ext uri="{BB962C8B-B14F-4D97-AF65-F5344CB8AC3E}">
        <p14:creationId xmlns:p14="http://schemas.microsoft.com/office/powerpoint/2010/main" val="2996367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Even Start (1988)</a:t>
            </a:r>
            <a:endParaRPr lang="en-US" b="1" dirty="0"/>
          </a:p>
        </p:txBody>
      </p:sp>
      <p:sp>
        <p:nvSpPr>
          <p:cNvPr id="3" name="Content Placeholder 2"/>
          <p:cNvSpPr>
            <a:spLocks noGrp="1"/>
          </p:cNvSpPr>
          <p:nvPr>
            <p:ph idx="1"/>
          </p:nvPr>
        </p:nvSpPr>
        <p:spPr/>
        <p:txBody>
          <a:bodyPr/>
          <a:lstStyle/>
          <a:p>
            <a:r>
              <a:rPr lang="en-US" dirty="0" smtClean="0"/>
              <a:t>Studies showed the Even Start programs were generally ineffective at improving reading achievement</a:t>
            </a:r>
          </a:p>
          <a:p>
            <a:r>
              <a:rPr lang="en-US" dirty="0" smtClean="0"/>
              <a:t>The program was ended in 2010 along with several other small federal efforts related to literacy (e.g., National Institute for Literacy, Reading is Fundamental, National Writing Project)</a:t>
            </a:r>
            <a:endParaRPr lang="en-US" dirty="0"/>
          </a:p>
        </p:txBody>
      </p:sp>
    </p:spTree>
    <p:extLst>
      <p:ext uri="{BB962C8B-B14F-4D97-AF65-F5344CB8AC3E}">
        <p14:creationId xmlns:p14="http://schemas.microsoft.com/office/powerpoint/2010/main" val="2989359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1035</TotalTime>
  <Words>4047</Words>
  <Application>Microsoft Macintosh PowerPoint</Application>
  <PresentationFormat>On-screen Show (4:3)</PresentationFormat>
  <Paragraphs>484</Paragraphs>
  <Slides>62</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62</vt:i4>
      </vt:variant>
    </vt:vector>
  </HeadingPairs>
  <TitlesOfParts>
    <vt:vector size="64" baseType="lpstr">
      <vt:lpstr>Clarity</vt:lpstr>
      <vt:lpstr>Document</vt:lpstr>
      <vt:lpstr>Federal Efforts to Improve Reading Achievement</vt:lpstr>
      <vt:lpstr>Today’s Plan</vt:lpstr>
      <vt:lpstr>Early Federal Education Programs</vt:lpstr>
      <vt:lpstr>Early Federal Programs (cont.)</vt:lpstr>
      <vt:lpstr>Early Federal Programs (cont.)</vt:lpstr>
      <vt:lpstr>Early Federal Programs (cont.)</vt:lpstr>
      <vt:lpstr>Right to Read Campaign (1973)</vt:lpstr>
      <vt:lpstr>Even Start (1988)</vt:lpstr>
      <vt:lpstr>Even Start (1988)</vt:lpstr>
      <vt:lpstr>Reading Excellence Act (1998)</vt:lpstr>
      <vt:lpstr>Reading Excellence Act (cont.)</vt:lpstr>
      <vt:lpstr>Reading Excellence Act (cont.)</vt:lpstr>
      <vt:lpstr>National Reading Panel (2000)</vt:lpstr>
      <vt:lpstr>National Reading Panel (2000)</vt:lpstr>
      <vt:lpstr>National Reading Panel (2000)</vt:lpstr>
      <vt:lpstr>Reading First (2001)</vt:lpstr>
      <vt:lpstr>Reading First (cont.)</vt:lpstr>
      <vt:lpstr>Reading First (cont.)</vt:lpstr>
      <vt:lpstr>Reading First (cont.)</vt:lpstr>
      <vt:lpstr>Early Reading First (2002)</vt:lpstr>
      <vt:lpstr>Striving Readers (2006)</vt:lpstr>
      <vt:lpstr>Striving Readers (cont.)</vt:lpstr>
      <vt:lpstr>LEARN (2015)</vt:lpstr>
      <vt:lpstr>LEARN (2015)</vt:lpstr>
      <vt:lpstr>LEARN (2015)</vt:lpstr>
      <vt:lpstr>LEARN (2015)</vt:lpstr>
      <vt:lpstr>Where does that leave us?</vt:lpstr>
      <vt:lpstr>Where does that leave us? (cont.)</vt:lpstr>
      <vt:lpstr>So what does the research tell us?</vt:lpstr>
      <vt:lpstr>Phonological Awareness</vt:lpstr>
      <vt:lpstr>Phonological Awareness (cont.)</vt:lpstr>
      <vt:lpstr>Phonological Awareness (cont.)</vt:lpstr>
      <vt:lpstr>Phonological Awareness (cont.)</vt:lpstr>
      <vt:lpstr>Phonics/Decoding</vt:lpstr>
      <vt:lpstr>Phonics/Decoding</vt:lpstr>
      <vt:lpstr>Reading Fluency</vt:lpstr>
      <vt:lpstr>Reading Fluency (cont.) </vt:lpstr>
      <vt:lpstr>Vocabulary</vt:lpstr>
      <vt:lpstr>Reading Comprehension</vt:lpstr>
      <vt:lpstr>Reading Comprehension</vt:lpstr>
      <vt:lpstr>Research Continues to Accumulate</vt:lpstr>
      <vt:lpstr>Language Structure</vt:lpstr>
      <vt:lpstr>PowerPoint Presentation</vt:lpstr>
      <vt:lpstr>Decoding (cont).</vt:lpstr>
      <vt:lpstr>Comprehension</vt:lpstr>
      <vt:lpstr>Comprehension (cont).</vt:lpstr>
      <vt:lpstr>Does oral language definition matter?</vt:lpstr>
      <vt:lpstr>Oral Language Predictors</vt:lpstr>
      <vt:lpstr>Language Structure (cont.)</vt:lpstr>
      <vt:lpstr>Reading Fluency </vt:lpstr>
      <vt:lpstr>Vocabulary</vt:lpstr>
      <vt:lpstr>Writing</vt:lpstr>
      <vt:lpstr>Graham &amp; Perin Results</vt:lpstr>
      <vt:lpstr>PowerPoint Presentation</vt:lpstr>
      <vt:lpstr>PowerPoint Presentation</vt:lpstr>
      <vt:lpstr>Writing (cont.)</vt:lpstr>
      <vt:lpstr>PowerPoint Presentation</vt:lpstr>
      <vt:lpstr>Writing (cont.)</vt:lpstr>
      <vt:lpstr>Reading Comprehension </vt:lpstr>
      <vt:lpstr>Reading Comprehension (cont.)</vt:lpstr>
      <vt:lpstr>Disciplinary Literacy</vt:lpstr>
      <vt:lpstr>Disciplinary Literacy (cont.)</vt:lpstr>
    </vt:vector>
  </TitlesOfParts>
  <Company>Shanahan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Efforts to Improve Reading Achievement: Exercises in Futility</dc:title>
  <dc:creator>Timothy Shanahan</dc:creator>
  <cp:lastModifiedBy>Timothy Shanahan</cp:lastModifiedBy>
  <cp:revision>48</cp:revision>
  <dcterms:created xsi:type="dcterms:W3CDTF">2016-09-11T22:29:28Z</dcterms:created>
  <dcterms:modified xsi:type="dcterms:W3CDTF">2017-01-03T23:06:18Z</dcterms:modified>
</cp:coreProperties>
</file>