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01"/>
  </p:notesMasterIdLst>
  <p:sldIdLst>
    <p:sldId id="395" r:id="rId2"/>
    <p:sldId id="396" r:id="rId3"/>
    <p:sldId id="417" r:id="rId4"/>
    <p:sldId id="418" r:id="rId5"/>
    <p:sldId id="420" r:id="rId6"/>
    <p:sldId id="471" r:id="rId7"/>
    <p:sldId id="423" r:id="rId8"/>
    <p:sldId id="424" r:id="rId9"/>
    <p:sldId id="453" r:id="rId10"/>
    <p:sldId id="399" r:id="rId11"/>
    <p:sldId id="400" r:id="rId12"/>
    <p:sldId id="401" r:id="rId13"/>
    <p:sldId id="469" r:id="rId14"/>
    <p:sldId id="629" r:id="rId15"/>
    <p:sldId id="632" r:id="rId16"/>
    <p:sldId id="633" r:id="rId17"/>
    <p:sldId id="634" r:id="rId18"/>
    <p:sldId id="635" r:id="rId19"/>
    <p:sldId id="636" r:id="rId20"/>
    <p:sldId id="637" r:id="rId21"/>
    <p:sldId id="638" r:id="rId22"/>
    <p:sldId id="639" r:id="rId23"/>
    <p:sldId id="640" r:id="rId24"/>
    <p:sldId id="630" r:id="rId25"/>
    <p:sldId id="631" r:id="rId26"/>
    <p:sldId id="641" r:id="rId27"/>
    <p:sldId id="642" r:id="rId28"/>
    <p:sldId id="643" r:id="rId29"/>
    <p:sldId id="472" r:id="rId30"/>
    <p:sldId id="473" r:id="rId31"/>
    <p:sldId id="270" r:id="rId32"/>
    <p:sldId id="402" r:id="rId33"/>
    <p:sldId id="403" r:id="rId34"/>
    <p:sldId id="595" r:id="rId35"/>
    <p:sldId id="438" r:id="rId36"/>
    <p:sldId id="573" r:id="rId37"/>
    <p:sldId id="574" r:id="rId38"/>
    <p:sldId id="575" r:id="rId39"/>
    <p:sldId id="576" r:id="rId40"/>
    <p:sldId id="577" r:id="rId41"/>
    <p:sldId id="579" r:id="rId42"/>
    <p:sldId id="580" r:id="rId43"/>
    <p:sldId id="581" r:id="rId44"/>
    <p:sldId id="582" r:id="rId45"/>
    <p:sldId id="583" r:id="rId46"/>
    <p:sldId id="584" r:id="rId47"/>
    <p:sldId id="585" r:id="rId48"/>
    <p:sldId id="599" r:id="rId49"/>
    <p:sldId id="600" r:id="rId50"/>
    <p:sldId id="601" r:id="rId51"/>
    <p:sldId id="596" r:id="rId52"/>
    <p:sldId id="586" r:id="rId53"/>
    <p:sldId id="587" r:id="rId54"/>
    <p:sldId id="588" r:id="rId55"/>
    <p:sldId id="589" r:id="rId56"/>
    <p:sldId id="590" r:id="rId57"/>
    <p:sldId id="591" r:id="rId58"/>
    <p:sldId id="592" r:id="rId59"/>
    <p:sldId id="593" r:id="rId60"/>
    <p:sldId id="594" r:id="rId61"/>
    <p:sldId id="408" r:id="rId62"/>
    <p:sldId id="462" r:id="rId63"/>
    <p:sldId id="611" r:id="rId64"/>
    <p:sldId id="604" r:id="rId65"/>
    <p:sldId id="267" r:id="rId66"/>
    <p:sldId id="467" r:id="rId67"/>
    <p:sldId id="606" r:id="rId68"/>
    <p:sldId id="607" r:id="rId69"/>
    <p:sldId id="608" r:id="rId70"/>
    <p:sldId id="609" r:id="rId71"/>
    <p:sldId id="610" r:id="rId72"/>
    <p:sldId id="602" r:id="rId73"/>
    <p:sldId id="464" r:id="rId74"/>
    <p:sldId id="603" r:id="rId75"/>
    <p:sldId id="605" r:id="rId76"/>
    <p:sldId id="612" r:id="rId77"/>
    <p:sldId id="613" r:id="rId78"/>
    <p:sldId id="615" r:id="rId79"/>
    <p:sldId id="616" r:id="rId80"/>
    <p:sldId id="617" r:id="rId81"/>
    <p:sldId id="618" r:id="rId82"/>
    <p:sldId id="619" r:id="rId83"/>
    <p:sldId id="620" r:id="rId84"/>
    <p:sldId id="621" r:id="rId85"/>
    <p:sldId id="622" r:id="rId86"/>
    <p:sldId id="623" r:id="rId87"/>
    <p:sldId id="624" r:id="rId88"/>
    <p:sldId id="626" r:id="rId89"/>
    <p:sldId id="627" r:id="rId90"/>
    <p:sldId id="614" r:id="rId91"/>
    <p:sldId id="628" r:id="rId92"/>
    <p:sldId id="625" r:id="rId93"/>
    <p:sldId id="416" r:id="rId94"/>
    <p:sldId id="388" r:id="rId95"/>
    <p:sldId id="521" r:id="rId96"/>
    <p:sldId id="393" r:id="rId97"/>
    <p:sldId id="528" r:id="rId98"/>
    <p:sldId id="529" r:id="rId99"/>
    <p:sldId id="455" r:id="rId10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71"/>
    <p:restoredTop sz="66667" autoAdjust="0"/>
  </p:normalViewPr>
  <p:slideViewPr>
    <p:cSldViewPr>
      <p:cViewPr varScale="1">
        <p:scale>
          <a:sx n="71" d="100"/>
          <a:sy n="71" d="100"/>
        </p:scale>
        <p:origin x="1808"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16"/>
    </p:cViewPr>
  </p:sorterViewPr>
  <p:notesViewPr>
    <p:cSldViewPr>
      <p:cViewPr varScale="1">
        <p:scale>
          <a:sx n="58" d="100"/>
          <a:sy n="58" d="100"/>
        </p:scale>
        <p:origin x="-176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DE5064-5073-4DDF-BAD5-611C7E5DF72F}" type="doc">
      <dgm:prSet loTypeId="urn:microsoft.com/office/officeart/2005/8/layout/pyramid1" loCatId="pyramid" qsTypeId="urn:microsoft.com/office/officeart/2005/8/quickstyle/simple1" qsCatId="simple" csTypeId="urn:microsoft.com/office/officeart/2005/8/colors/accent1_2" csCatId="accent1"/>
      <dgm:spPr/>
    </dgm:pt>
    <dgm:pt modelId="{4E8F88BA-4EB2-4526-A626-EE3480ABD15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latin typeface="Arial Narrow" pitchFamily="34" charset="0"/>
              <a:cs typeface="Arial" charset="0"/>
            </a:rPr>
            <a:t>Disciplinary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latin typeface="Arial Narrow" pitchFamily="34" charset="0"/>
              <a:cs typeface="Arial" charset="0"/>
            </a:rPr>
            <a:t>Literacy</a:t>
          </a:r>
          <a:endParaRPr kumimoji="0" lang="en-US" b="1" i="0" u="none" strike="noStrike" cap="none" normalizeH="0" baseline="0">
            <a:ln>
              <a:noFill/>
            </a:ln>
            <a:solidFill>
              <a:schemeClr val="tx1"/>
            </a:solidFill>
            <a:effectLst/>
            <a:latin typeface="Arial" charset="0"/>
            <a:cs typeface="Arial" charset="0"/>
          </a:endParaRPr>
        </a:p>
      </dgm:t>
    </dgm:pt>
    <dgm:pt modelId="{BF68CDED-BA69-4AA8-8635-A4008CAD9C4D}" type="parTrans" cxnId="{DDE923A6-94A8-4C52-9DA6-14F024644B49}">
      <dgm:prSet/>
      <dgm:spPr/>
    </dgm:pt>
    <dgm:pt modelId="{A8179D26-4A52-4817-9083-A4B910DCC392}" type="sibTrans" cxnId="{DDE923A6-94A8-4C52-9DA6-14F024644B49}">
      <dgm:prSet/>
      <dgm:spPr/>
    </dgm:pt>
    <dgm:pt modelId="{E63117BE-E488-46F8-8638-A15EEFA733A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latin typeface="Arial Narrow" pitchFamily="34" charset="0"/>
              <a:cs typeface="Arial" charset="0"/>
            </a:rPr>
            <a:t>Intermediate Literacy</a:t>
          </a:r>
          <a:endParaRPr kumimoji="0" lang="en-US" b="0" i="0" u="none" strike="noStrike" cap="none" normalizeH="0" baseline="0">
            <a:ln>
              <a:noFill/>
            </a:ln>
            <a:solidFill>
              <a:schemeClr val="tx1"/>
            </a:solidFill>
            <a:effectLst/>
            <a:latin typeface="Arial" charset="0"/>
            <a:cs typeface="Arial" charset="0"/>
          </a:endParaRPr>
        </a:p>
      </dgm:t>
    </dgm:pt>
    <dgm:pt modelId="{04DC0172-3DC1-4F6B-9784-CC7D4F8A82E5}" type="parTrans" cxnId="{86272BF0-1D55-4B33-AEDE-E3664FF27546}">
      <dgm:prSet/>
      <dgm:spPr/>
    </dgm:pt>
    <dgm:pt modelId="{1DF0E69A-6D21-44DC-A3E8-B07987BF2330}" type="sibTrans" cxnId="{86272BF0-1D55-4B33-AEDE-E3664FF27546}">
      <dgm:prSet/>
      <dgm:spPr/>
    </dgm:pt>
    <dgm:pt modelId="{A85C7A1B-59E2-4308-808B-0289896D2830}">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latin typeface="Arial Narrow" pitchFamily="34" charset="0"/>
              <a:cs typeface="Arial" charset="0"/>
            </a:rPr>
            <a:t>Basic Literacy</a:t>
          </a:r>
          <a:endParaRPr kumimoji="0" lang="en-US" b="0" i="0" u="none" strike="noStrike" cap="none" normalizeH="0" baseline="0">
            <a:ln>
              <a:noFill/>
            </a:ln>
            <a:solidFill>
              <a:schemeClr val="tx1"/>
            </a:solidFill>
            <a:effectLst/>
            <a:latin typeface="Arial" charset="0"/>
            <a:cs typeface="Arial" charset="0"/>
          </a:endParaRPr>
        </a:p>
      </dgm:t>
    </dgm:pt>
    <dgm:pt modelId="{AACFE1FA-A300-4555-B55C-ED350C5639A0}" type="parTrans" cxnId="{7F7B5853-A754-4DDB-8E7A-FB626BAB081C}">
      <dgm:prSet/>
      <dgm:spPr/>
    </dgm:pt>
    <dgm:pt modelId="{DD238FAA-7E6B-4A4B-BD23-ACFE317020C2}" type="sibTrans" cxnId="{7F7B5853-A754-4DDB-8E7A-FB626BAB081C}">
      <dgm:prSet/>
      <dgm:spPr/>
    </dgm:pt>
    <dgm:pt modelId="{7029292E-F83A-4521-ADE3-9F45F00E1383}" type="pres">
      <dgm:prSet presAssocID="{21DE5064-5073-4DDF-BAD5-611C7E5DF72F}" presName="Name0" presStyleCnt="0">
        <dgm:presLayoutVars>
          <dgm:dir/>
          <dgm:animLvl val="lvl"/>
          <dgm:resizeHandles val="exact"/>
        </dgm:presLayoutVars>
      </dgm:prSet>
      <dgm:spPr/>
    </dgm:pt>
    <dgm:pt modelId="{E659DFE9-2983-417B-AA17-830282A43E0A}" type="pres">
      <dgm:prSet presAssocID="{4E8F88BA-4EB2-4526-A626-EE3480ABD153}" presName="Name8" presStyleCnt="0"/>
      <dgm:spPr/>
    </dgm:pt>
    <dgm:pt modelId="{8A68178D-7389-4071-8C9A-663D1E424E51}" type="pres">
      <dgm:prSet presAssocID="{4E8F88BA-4EB2-4526-A626-EE3480ABD153}" presName="level" presStyleLbl="node1" presStyleIdx="0" presStyleCnt="3">
        <dgm:presLayoutVars>
          <dgm:chMax val="1"/>
          <dgm:bulletEnabled val="1"/>
        </dgm:presLayoutVars>
      </dgm:prSet>
      <dgm:spPr/>
    </dgm:pt>
    <dgm:pt modelId="{4A33469B-D01D-4448-86B3-EA7606461AA3}" type="pres">
      <dgm:prSet presAssocID="{4E8F88BA-4EB2-4526-A626-EE3480ABD153}" presName="levelTx" presStyleLbl="revTx" presStyleIdx="0" presStyleCnt="0">
        <dgm:presLayoutVars>
          <dgm:chMax val="1"/>
          <dgm:bulletEnabled val="1"/>
        </dgm:presLayoutVars>
      </dgm:prSet>
      <dgm:spPr/>
    </dgm:pt>
    <dgm:pt modelId="{4E4E339E-EA3B-43FE-B96C-0419034AB890}" type="pres">
      <dgm:prSet presAssocID="{E63117BE-E488-46F8-8638-A15EEFA733A3}" presName="Name8" presStyleCnt="0"/>
      <dgm:spPr/>
    </dgm:pt>
    <dgm:pt modelId="{5AC67AE6-F57B-4900-BA4D-D40C5E3CD27F}" type="pres">
      <dgm:prSet presAssocID="{E63117BE-E488-46F8-8638-A15EEFA733A3}" presName="level" presStyleLbl="node1" presStyleIdx="1" presStyleCnt="3">
        <dgm:presLayoutVars>
          <dgm:chMax val="1"/>
          <dgm:bulletEnabled val="1"/>
        </dgm:presLayoutVars>
      </dgm:prSet>
      <dgm:spPr/>
    </dgm:pt>
    <dgm:pt modelId="{7E0D80E8-D6DE-4B21-802E-F61AAD61BB20}" type="pres">
      <dgm:prSet presAssocID="{E63117BE-E488-46F8-8638-A15EEFA733A3}" presName="levelTx" presStyleLbl="revTx" presStyleIdx="0" presStyleCnt="0">
        <dgm:presLayoutVars>
          <dgm:chMax val="1"/>
          <dgm:bulletEnabled val="1"/>
        </dgm:presLayoutVars>
      </dgm:prSet>
      <dgm:spPr/>
    </dgm:pt>
    <dgm:pt modelId="{93B2A037-11D0-4DB5-ABE8-CE3244D0EAAD}" type="pres">
      <dgm:prSet presAssocID="{A85C7A1B-59E2-4308-808B-0289896D2830}" presName="Name8" presStyleCnt="0"/>
      <dgm:spPr/>
    </dgm:pt>
    <dgm:pt modelId="{D7837EA7-F01F-4F78-B201-F279FADC72E5}" type="pres">
      <dgm:prSet presAssocID="{A85C7A1B-59E2-4308-808B-0289896D2830}" presName="level" presStyleLbl="node1" presStyleIdx="2" presStyleCnt="3">
        <dgm:presLayoutVars>
          <dgm:chMax val="1"/>
          <dgm:bulletEnabled val="1"/>
        </dgm:presLayoutVars>
      </dgm:prSet>
      <dgm:spPr/>
    </dgm:pt>
    <dgm:pt modelId="{26D7633B-73F4-464C-A353-0D9BF294CACD}" type="pres">
      <dgm:prSet presAssocID="{A85C7A1B-59E2-4308-808B-0289896D2830}" presName="levelTx" presStyleLbl="revTx" presStyleIdx="0" presStyleCnt="0">
        <dgm:presLayoutVars>
          <dgm:chMax val="1"/>
          <dgm:bulletEnabled val="1"/>
        </dgm:presLayoutVars>
      </dgm:prSet>
      <dgm:spPr/>
    </dgm:pt>
  </dgm:ptLst>
  <dgm:cxnLst>
    <dgm:cxn modelId="{0BB29529-035A-1A4C-9CD0-8A355F6ED511}" type="presOf" srcId="{A85C7A1B-59E2-4308-808B-0289896D2830}" destId="{26D7633B-73F4-464C-A353-0D9BF294CACD}" srcOrd="1" destOrd="0" presId="urn:microsoft.com/office/officeart/2005/8/layout/pyramid1"/>
    <dgm:cxn modelId="{7F7B5853-A754-4DDB-8E7A-FB626BAB081C}" srcId="{21DE5064-5073-4DDF-BAD5-611C7E5DF72F}" destId="{A85C7A1B-59E2-4308-808B-0289896D2830}" srcOrd="2" destOrd="0" parTransId="{AACFE1FA-A300-4555-B55C-ED350C5639A0}" sibTransId="{DD238FAA-7E6B-4A4B-BD23-ACFE317020C2}"/>
    <dgm:cxn modelId="{5D98095C-EEFE-D94F-92EA-E5C92D927FE1}" type="presOf" srcId="{4E8F88BA-4EB2-4526-A626-EE3480ABD153}" destId="{4A33469B-D01D-4448-86B3-EA7606461AA3}" srcOrd="1" destOrd="0" presId="urn:microsoft.com/office/officeart/2005/8/layout/pyramid1"/>
    <dgm:cxn modelId="{57E9006F-1FFC-AC41-9204-11A63DB702F0}" type="presOf" srcId="{21DE5064-5073-4DDF-BAD5-611C7E5DF72F}" destId="{7029292E-F83A-4521-ADE3-9F45F00E1383}" srcOrd="0" destOrd="0" presId="urn:microsoft.com/office/officeart/2005/8/layout/pyramid1"/>
    <dgm:cxn modelId="{66206E91-5CAD-8A4F-B5F0-99A5AEB4B7BA}" type="presOf" srcId="{E63117BE-E488-46F8-8638-A15EEFA733A3}" destId="{5AC67AE6-F57B-4900-BA4D-D40C5E3CD27F}" srcOrd="0" destOrd="0" presId="urn:microsoft.com/office/officeart/2005/8/layout/pyramid1"/>
    <dgm:cxn modelId="{7FBBAD9D-1E57-F54B-830C-68B0629CFB9E}" type="presOf" srcId="{E63117BE-E488-46F8-8638-A15EEFA733A3}" destId="{7E0D80E8-D6DE-4B21-802E-F61AAD61BB20}" srcOrd="1" destOrd="0" presId="urn:microsoft.com/office/officeart/2005/8/layout/pyramid1"/>
    <dgm:cxn modelId="{470A6EA5-6FD6-B64A-AF8C-F1151C8FDD10}" type="presOf" srcId="{4E8F88BA-4EB2-4526-A626-EE3480ABD153}" destId="{8A68178D-7389-4071-8C9A-663D1E424E51}" srcOrd="0" destOrd="0" presId="urn:microsoft.com/office/officeart/2005/8/layout/pyramid1"/>
    <dgm:cxn modelId="{DDE923A6-94A8-4C52-9DA6-14F024644B49}" srcId="{21DE5064-5073-4DDF-BAD5-611C7E5DF72F}" destId="{4E8F88BA-4EB2-4526-A626-EE3480ABD153}" srcOrd="0" destOrd="0" parTransId="{BF68CDED-BA69-4AA8-8635-A4008CAD9C4D}" sibTransId="{A8179D26-4A52-4817-9083-A4B910DCC392}"/>
    <dgm:cxn modelId="{86272BF0-1D55-4B33-AEDE-E3664FF27546}" srcId="{21DE5064-5073-4DDF-BAD5-611C7E5DF72F}" destId="{E63117BE-E488-46F8-8638-A15EEFA733A3}" srcOrd="1" destOrd="0" parTransId="{04DC0172-3DC1-4F6B-9784-CC7D4F8A82E5}" sibTransId="{1DF0E69A-6D21-44DC-A3E8-B07987BF2330}"/>
    <dgm:cxn modelId="{589DD2F1-DBBB-304D-8E3F-F4C5D06AF7CE}" type="presOf" srcId="{A85C7A1B-59E2-4308-808B-0289896D2830}" destId="{D7837EA7-F01F-4F78-B201-F279FADC72E5}" srcOrd="0" destOrd="0" presId="urn:microsoft.com/office/officeart/2005/8/layout/pyramid1"/>
    <dgm:cxn modelId="{DC6E8DC2-0B44-6E4E-842E-6225CE224173}" type="presParOf" srcId="{7029292E-F83A-4521-ADE3-9F45F00E1383}" destId="{E659DFE9-2983-417B-AA17-830282A43E0A}" srcOrd="0" destOrd="0" presId="urn:microsoft.com/office/officeart/2005/8/layout/pyramid1"/>
    <dgm:cxn modelId="{0247B78E-3EB7-EA4B-8AA7-650036D8599C}" type="presParOf" srcId="{E659DFE9-2983-417B-AA17-830282A43E0A}" destId="{8A68178D-7389-4071-8C9A-663D1E424E51}" srcOrd="0" destOrd="0" presId="urn:microsoft.com/office/officeart/2005/8/layout/pyramid1"/>
    <dgm:cxn modelId="{32228B00-D86E-E948-BBA8-9CA5338AFA12}" type="presParOf" srcId="{E659DFE9-2983-417B-AA17-830282A43E0A}" destId="{4A33469B-D01D-4448-86B3-EA7606461AA3}" srcOrd="1" destOrd="0" presId="urn:microsoft.com/office/officeart/2005/8/layout/pyramid1"/>
    <dgm:cxn modelId="{09025AD3-ED90-9648-9724-1030981358A1}" type="presParOf" srcId="{7029292E-F83A-4521-ADE3-9F45F00E1383}" destId="{4E4E339E-EA3B-43FE-B96C-0419034AB890}" srcOrd="1" destOrd="0" presId="urn:microsoft.com/office/officeart/2005/8/layout/pyramid1"/>
    <dgm:cxn modelId="{FBA9793F-1725-734B-BB73-9C9B27B28D67}" type="presParOf" srcId="{4E4E339E-EA3B-43FE-B96C-0419034AB890}" destId="{5AC67AE6-F57B-4900-BA4D-D40C5E3CD27F}" srcOrd="0" destOrd="0" presId="urn:microsoft.com/office/officeart/2005/8/layout/pyramid1"/>
    <dgm:cxn modelId="{32707726-EA2C-B143-8DD8-20EB5F1456E4}" type="presParOf" srcId="{4E4E339E-EA3B-43FE-B96C-0419034AB890}" destId="{7E0D80E8-D6DE-4B21-802E-F61AAD61BB20}" srcOrd="1" destOrd="0" presId="urn:microsoft.com/office/officeart/2005/8/layout/pyramid1"/>
    <dgm:cxn modelId="{D3C1B67E-A5BB-C549-A60B-F77D11499D2C}" type="presParOf" srcId="{7029292E-F83A-4521-ADE3-9F45F00E1383}" destId="{93B2A037-11D0-4DB5-ABE8-CE3244D0EAAD}" srcOrd="2" destOrd="0" presId="urn:microsoft.com/office/officeart/2005/8/layout/pyramid1"/>
    <dgm:cxn modelId="{326056B2-B458-1D45-AC2A-FE62D30FADA7}" type="presParOf" srcId="{93B2A037-11D0-4DB5-ABE8-CE3244D0EAAD}" destId="{D7837EA7-F01F-4F78-B201-F279FADC72E5}" srcOrd="0" destOrd="0" presId="urn:microsoft.com/office/officeart/2005/8/layout/pyramid1"/>
    <dgm:cxn modelId="{55EC4199-8615-5440-B9E8-A46726BE1920}" type="presParOf" srcId="{93B2A037-11D0-4DB5-ABE8-CE3244D0EAAD}" destId="{26D7633B-73F4-464C-A353-0D9BF294CAC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8178D-7389-4071-8C9A-663D1E424E51}">
      <dsp:nvSpPr>
        <dsp:cNvPr id="0" name=""/>
        <dsp:cNvSpPr/>
      </dsp:nvSpPr>
      <dsp:spPr>
        <a:xfrm>
          <a:off x="2997200" y="0"/>
          <a:ext cx="2997200" cy="1828800"/>
        </a:xfrm>
        <a:prstGeom prst="trapezoid">
          <a:avLst>
            <a:gd name="adj" fmla="val 8194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kern="1200"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kern="1200"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kern="1200"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kern="1200"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kern="1200"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kern="1200"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kern="1200" cap="none" normalizeH="0" baseline="0">
              <a:ln>
                <a:noFill/>
              </a:ln>
              <a:solidFill>
                <a:schemeClr val="tx1"/>
              </a:solidFill>
              <a:effectLst/>
              <a:latin typeface="Arial Narrow" pitchFamily="34" charset="0"/>
              <a:cs typeface="Arial" charset="0"/>
            </a:rPr>
            <a:t>Disciplinary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kern="1200" cap="none" normalizeH="0" baseline="0">
              <a:ln>
                <a:noFill/>
              </a:ln>
              <a:solidFill>
                <a:schemeClr val="tx1"/>
              </a:solidFill>
              <a:effectLst/>
              <a:latin typeface="Arial Narrow" pitchFamily="34" charset="0"/>
              <a:cs typeface="Arial" charset="0"/>
            </a:rPr>
            <a:t>Literacy</a:t>
          </a:r>
          <a:endParaRPr kumimoji="0" lang="en-US" sz="1500" b="1" i="0" u="none" strike="noStrike" kern="1200" cap="none" normalizeH="0" baseline="0">
            <a:ln>
              <a:noFill/>
            </a:ln>
            <a:solidFill>
              <a:schemeClr val="tx1"/>
            </a:solidFill>
            <a:effectLst/>
            <a:latin typeface="Arial" charset="0"/>
            <a:cs typeface="Arial" charset="0"/>
          </a:endParaRPr>
        </a:p>
      </dsp:txBody>
      <dsp:txXfrm>
        <a:off x="2997200" y="0"/>
        <a:ext cx="2997200" cy="1828800"/>
      </dsp:txXfrm>
    </dsp:sp>
    <dsp:sp modelId="{5AC67AE6-F57B-4900-BA4D-D40C5E3CD27F}">
      <dsp:nvSpPr>
        <dsp:cNvPr id="0" name=""/>
        <dsp:cNvSpPr/>
      </dsp:nvSpPr>
      <dsp:spPr>
        <a:xfrm>
          <a:off x="1498600" y="1828800"/>
          <a:ext cx="5994400" cy="1828800"/>
        </a:xfrm>
        <a:prstGeom prst="trapezoid">
          <a:avLst>
            <a:gd name="adj" fmla="val 8194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kern="1200"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kern="1200" cap="none" normalizeH="0" baseline="0">
              <a:ln>
                <a:noFill/>
              </a:ln>
              <a:solidFill>
                <a:schemeClr val="tx1"/>
              </a:solidFill>
              <a:effectLst/>
              <a:latin typeface="Arial Narrow" pitchFamily="34" charset="0"/>
              <a:cs typeface="Arial" charset="0"/>
            </a:rPr>
            <a:t>Intermediate Literacy</a:t>
          </a:r>
          <a:endParaRPr kumimoji="0" lang="en-US" sz="1500" b="0" i="0" u="none" strike="noStrike" kern="1200" cap="none" normalizeH="0" baseline="0">
            <a:ln>
              <a:noFill/>
            </a:ln>
            <a:solidFill>
              <a:schemeClr val="tx1"/>
            </a:solidFill>
            <a:effectLst/>
            <a:latin typeface="Arial" charset="0"/>
            <a:cs typeface="Arial" charset="0"/>
          </a:endParaRPr>
        </a:p>
      </dsp:txBody>
      <dsp:txXfrm>
        <a:off x="2547619" y="1828800"/>
        <a:ext cx="3896360" cy="1828800"/>
      </dsp:txXfrm>
    </dsp:sp>
    <dsp:sp modelId="{D7837EA7-F01F-4F78-B201-F279FADC72E5}">
      <dsp:nvSpPr>
        <dsp:cNvPr id="0" name=""/>
        <dsp:cNvSpPr/>
      </dsp:nvSpPr>
      <dsp:spPr>
        <a:xfrm>
          <a:off x="0" y="3657600"/>
          <a:ext cx="8991600" cy="1828800"/>
        </a:xfrm>
        <a:prstGeom prst="trapezoid">
          <a:avLst>
            <a:gd name="adj" fmla="val 8194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1" i="0" u="none" strike="noStrike" kern="1200"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kern="1200" cap="none" normalizeH="0" baseline="0">
              <a:ln>
                <a:noFill/>
              </a:ln>
              <a:solidFill>
                <a:schemeClr val="tx1"/>
              </a:solidFill>
              <a:effectLst/>
              <a:latin typeface="Arial Narrow" pitchFamily="34" charset="0"/>
              <a:cs typeface="Arial" charset="0"/>
            </a:rPr>
            <a:t>Basic Literacy</a:t>
          </a:r>
          <a:endParaRPr kumimoji="0" lang="en-US" sz="1500" b="0" i="0" u="none" strike="noStrike" kern="1200" cap="none" normalizeH="0" baseline="0">
            <a:ln>
              <a:noFill/>
            </a:ln>
            <a:solidFill>
              <a:schemeClr val="tx1"/>
            </a:solidFill>
            <a:effectLst/>
            <a:latin typeface="Arial" charset="0"/>
            <a:cs typeface="Arial" charset="0"/>
          </a:endParaRPr>
        </a:p>
      </dsp:txBody>
      <dsp:txXfrm>
        <a:off x="1573529" y="3657600"/>
        <a:ext cx="5844540" cy="18288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58016FC-C516-4A8B-8530-000C1D91BF7C}" type="slidenum">
              <a:rPr lang="en-US"/>
              <a:pPr>
                <a:defRPr/>
              </a:pPr>
              <a:t>‹#›</a:t>
            </a:fld>
            <a:endParaRPr lang="en-US"/>
          </a:p>
        </p:txBody>
      </p:sp>
    </p:spTree>
    <p:extLst>
      <p:ext uri="{BB962C8B-B14F-4D97-AF65-F5344CB8AC3E}">
        <p14:creationId xmlns:p14="http://schemas.microsoft.com/office/powerpoint/2010/main" val="774975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Haploid: cell with a single</a:t>
            </a:r>
            <a:r>
              <a:rPr lang="en-US" baseline="0" dirty="0"/>
              <a:t> set of unpaired chromosomes (half the normal number, not from both parents)</a:t>
            </a:r>
            <a:endParaRPr lang="en-US" dirty="0"/>
          </a:p>
          <a:p>
            <a:r>
              <a:rPr lang="en-US" dirty="0"/>
              <a:t>Diploid: cell with two complete sets of chromosomes, one from each parent</a:t>
            </a:r>
          </a:p>
          <a:p>
            <a:endParaRPr lang="en-US" dirty="0"/>
          </a:p>
          <a:p>
            <a:r>
              <a:rPr lang="en-US" dirty="0"/>
              <a:t>Meiosis: cell division in which the new cells are not identical to the parent cells   </a:t>
            </a:r>
            <a:r>
              <a:rPr lang="en-US" dirty="0" err="1"/>
              <a:t>osis</a:t>
            </a:r>
            <a:r>
              <a:rPr lang="en-US" dirty="0"/>
              <a:t> (less process or action)</a:t>
            </a:r>
          </a:p>
          <a:p>
            <a:r>
              <a:rPr lang="en-US" dirty="0"/>
              <a:t>Mitosis: cell division in which the new cells are identical to the parent cells     (thread process)</a:t>
            </a:r>
          </a:p>
          <a:p>
            <a:endParaRPr lang="en-US" dirty="0"/>
          </a:p>
          <a:p>
            <a:r>
              <a:rPr lang="en-US" dirty="0"/>
              <a:t>Allopatric: non overlapping distribution</a:t>
            </a:r>
            <a:r>
              <a:rPr lang="en-US" baseline="0" dirty="0"/>
              <a:t> of species  (</a:t>
            </a:r>
            <a:r>
              <a:rPr lang="en-US" baseline="0" dirty="0" err="1"/>
              <a:t>allo</a:t>
            </a:r>
            <a:r>
              <a:rPr lang="en-US" baseline="0" dirty="0"/>
              <a:t> other / </a:t>
            </a:r>
            <a:r>
              <a:rPr lang="en-US" baseline="0" dirty="0" err="1"/>
              <a:t>patric</a:t>
            </a:r>
            <a:r>
              <a:rPr lang="en-US" baseline="0" dirty="0"/>
              <a:t> father/</a:t>
            </a:r>
            <a:r>
              <a:rPr lang="en-US" baseline="0" dirty="0" err="1"/>
              <a:t>patrilinial</a:t>
            </a:r>
            <a:r>
              <a:rPr lang="en-US" baseline="0" dirty="0"/>
              <a:t>)</a:t>
            </a:r>
            <a:endParaRPr lang="en-US" dirty="0"/>
          </a:p>
          <a:p>
            <a:r>
              <a:rPr lang="en-US" dirty="0"/>
              <a:t>Sympatric:</a:t>
            </a:r>
            <a:r>
              <a:rPr lang="en-US" baseline="0" dirty="0"/>
              <a:t> overlapping distribution of species  (</a:t>
            </a:r>
            <a:r>
              <a:rPr lang="en-US" baseline="0" dirty="0" err="1"/>
              <a:t>sym</a:t>
            </a:r>
            <a:r>
              <a:rPr lang="en-US" baseline="0" dirty="0"/>
              <a:t> together or the same)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33</a:t>
            </a:fld>
            <a:endParaRPr lang="en-US"/>
          </a:p>
        </p:txBody>
      </p:sp>
    </p:spTree>
    <p:extLst>
      <p:ext uri="{BB962C8B-B14F-4D97-AF65-F5344CB8AC3E}">
        <p14:creationId xmlns:p14="http://schemas.microsoft.com/office/powerpoint/2010/main" val="1771805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Haploid: cell with a single</a:t>
            </a:r>
            <a:r>
              <a:rPr lang="en-US" baseline="0" dirty="0"/>
              <a:t> set of unpaired chromosomes (half the normal number, not from both parents)</a:t>
            </a:r>
            <a:endParaRPr lang="en-US" dirty="0"/>
          </a:p>
          <a:p>
            <a:r>
              <a:rPr lang="en-US" dirty="0"/>
              <a:t>Diploid: cell with two complete sets of chromosomes, one from each parent</a:t>
            </a:r>
          </a:p>
          <a:p>
            <a:endParaRPr lang="en-US" dirty="0"/>
          </a:p>
          <a:p>
            <a:r>
              <a:rPr lang="en-US" dirty="0"/>
              <a:t>Meiosis: cell division in which the new cells are not identical to the parent cells   </a:t>
            </a:r>
            <a:r>
              <a:rPr lang="en-US" dirty="0" err="1"/>
              <a:t>osis</a:t>
            </a:r>
            <a:r>
              <a:rPr lang="en-US" dirty="0"/>
              <a:t> (less process or action)</a:t>
            </a:r>
          </a:p>
          <a:p>
            <a:r>
              <a:rPr lang="en-US" dirty="0"/>
              <a:t>Mitosis: cell division in which the new cells are identical to the parent cells     (thread process)</a:t>
            </a:r>
          </a:p>
          <a:p>
            <a:endParaRPr lang="en-US" dirty="0"/>
          </a:p>
          <a:p>
            <a:r>
              <a:rPr lang="en-US" dirty="0"/>
              <a:t>Allopatric: non overlapping distribution</a:t>
            </a:r>
            <a:r>
              <a:rPr lang="en-US" baseline="0" dirty="0"/>
              <a:t> of species  (</a:t>
            </a:r>
            <a:r>
              <a:rPr lang="en-US" baseline="0" dirty="0" err="1"/>
              <a:t>allo</a:t>
            </a:r>
            <a:r>
              <a:rPr lang="en-US" baseline="0" dirty="0"/>
              <a:t> other / </a:t>
            </a:r>
            <a:r>
              <a:rPr lang="en-US" baseline="0" dirty="0" err="1"/>
              <a:t>patric</a:t>
            </a:r>
            <a:r>
              <a:rPr lang="en-US" baseline="0" dirty="0"/>
              <a:t> father/</a:t>
            </a:r>
            <a:r>
              <a:rPr lang="en-US" baseline="0" dirty="0" err="1"/>
              <a:t>patrilinial</a:t>
            </a:r>
            <a:r>
              <a:rPr lang="en-US" baseline="0" dirty="0"/>
              <a:t>)</a:t>
            </a:r>
            <a:endParaRPr lang="en-US" dirty="0"/>
          </a:p>
          <a:p>
            <a:r>
              <a:rPr lang="en-US" dirty="0"/>
              <a:t>Sympatric:</a:t>
            </a:r>
            <a:r>
              <a:rPr lang="en-US" baseline="0" dirty="0"/>
              <a:t> overlapping distribution of species  (</a:t>
            </a:r>
            <a:r>
              <a:rPr lang="en-US" baseline="0" dirty="0" err="1"/>
              <a:t>sym</a:t>
            </a:r>
            <a:r>
              <a:rPr lang="en-US" baseline="0" dirty="0"/>
              <a:t> together or the same)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34</a:t>
            </a:fld>
            <a:endParaRPr lang="en-US"/>
          </a:p>
        </p:txBody>
      </p:sp>
    </p:spTree>
    <p:extLst>
      <p:ext uri="{BB962C8B-B14F-4D97-AF65-F5344CB8AC3E}">
        <p14:creationId xmlns:p14="http://schemas.microsoft.com/office/powerpoint/2010/main" val="2107294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 – through or beyond</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36</a:t>
            </a:fld>
            <a:endParaRPr lang="en-US"/>
          </a:p>
        </p:txBody>
      </p:sp>
    </p:spTree>
    <p:extLst>
      <p:ext uri="{BB962C8B-B14F-4D97-AF65-F5344CB8AC3E}">
        <p14:creationId xmlns:p14="http://schemas.microsoft.com/office/powerpoint/2010/main" val="3791694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8016FC-C516-4A8B-8530-000C1D91BF7C}" type="slidenum">
              <a:rPr lang="en-US" smtClean="0"/>
              <a:pPr>
                <a:defRPr/>
              </a:pPr>
              <a:t>37</a:t>
            </a:fld>
            <a:endParaRPr lang="en-US"/>
          </a:p>
        </p:txBody>
      </p:sp>
    </p:spTree>
    <p:extLst>
      <p:ext uri="{BB962C8B-B14F-4D97-AF65-F5344CB8AC3E}">
        <p14:creationId xmlns:p14="http://schemas.microsoft.com/office/powerpoint/2010/main" val="3660272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Arch: initial, beginning, original</a:t>
            </a:r>
          </a:p>
          <a:p>
            <a:r>
              <a:rPr lang="en-US" dirty="0"/>
              <a:t>Auto:: self</a:t>
            </a:r>
          </a:p>
          <a:p>
            <a:r>
              <a:rPr lang="en-US" dirty="0" err="1"/>
              <a:t>Cracy</a:t>
            </a:r>
            <a:r>
              <a:rPr lang="en-US" dirty="0"/>
              <a:t>: denoting a particular kind of government or influence</a:t>
            </a:r>
          </a:p>
          <a:p>
            <a:r>
              <a:rPr lang="en-US" dirty="0"/>
              <a:t>Demo: people, population</a:t>
            </a:r>
          </a:p>
        </p:txBody>
      </p:sp>
      <p:sp>
        <p:nvSpPr>
          <p:cNvPr id="4" name="Slide Number Placeholder 3"/>
          <p:cNvSpPr>
            <a:spLocks noGrp="1"/>
          </p:cNvSpPr>
          <p:nvPr>
            <p:ph type="sldNum" sz="quarter" idx="10"/>
          </p:nvPr>
        </p:nvSpPr>
        <p:spPr/>
        <p:txBody>
          <a:bodyPr/>
          <a:lstStyle/>
          <a:p>
            <a:pPr>
              <a:defRPr/>
            </a:pPr>
            <a:fld id="{C58016FC-C516-4A8B-8530-000C1D91BF7C}" type="slidenum">
              <a:rPr lang="en-US" smtClean="0"/>
              <a:pPr>
                <a:defRPr/>
              </a:pPr>
              <a:t>39</a:t>
            </a:fld>
            <a:endParaRPr lang="en-US"/>
          </a:p>
        </p:txBody>
      </p:sp>
    </p:spTree>
    <p:extLst>
      <p:ext uri="{BB962C8B-B14F-4D97-AF65-F5344CB8AC3E}">
        <p14:creationId xmlns:p14="http://schemas.microsoft.com/office/powerpoint/2010/main" val="2971891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8016FC-C516-4A8B-8530-000C1D91BF7C}" type="slidenum">
              <a:rPr lang="en-US" smtClean="0"/>
              <a:pPr>
                <a:defRPr/>
              </a:pPr>
              <a:t>40</a:t>
            </a:fld>
            <a:endParaRPr lang="en-US"/>
          </a:p>
        </p:txBody>
      </p:sp>
    </p:spTree>
    <p:extLst>
      <p:ext uri="{BB962C8B-B14F-4D97-AF65-F5344CB8AC3E}">
        <p14:creationId xmlns:p14="http://schemas.microsoft.com/office/powerpoint/2010/main" val="3318061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8016FC-C516-4A8B-8530-000C1D91BF7C}" type="slidenum">
              <a:rPr lang="en-US" smtClean="0"/>
              <a:pPr>
                <a:defRPr/>
              </a:pPr>
              <a:t>41</a:t>
            </a:fld>
            <a:endParaRPr lang="en-US"/>
          </a:p>
        </p:txBody>
      </p:sp>
    </p:spTree>
    <p:extLst>
      <p:ext uri="{BB962C8B-B14F-4D97-AF65-F5344CB8AC3E}">
        <p14:creationId xmlns:p14="http://schemas.microsoft.com/office/powerpoint/2010/main" val="1576026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 	less or FROM</a:t>
            </a:r>
          </a:p>
          <a:p>
            <a:r>
              <a:rPr lang="en-US" dirty="0"/>
              <a:t>Oxy-	sugar</a:t>
            </a:r>
          </a:p>
          <a:p>
            <a:r>
              <a:rPr lang="en-US" dirty="0" err="1"/>
              <a:t>Ribo</a:t>
            </a:r>
            <a:r>
              <a:rPr lang="en-US" dirty="0"/>
              <a:t>-	structurally related to ribose</a:t>
            </a:r>
          </a:p>
          <a:p>
            <a:r>
              <a:rPr lang="en-US" dirty="0"/>
              <a:t>Nucleus	nucleic acid –substance basic to life</a:t>
            </a:r>
          </a:p>
          <a:p>
            <a:endParaRPr lang="en-US" dirty="0"/>
          </a:p>
          <a:p>
            <a:r>
              <a:rPr lang="en-US" dirty="0"/>
              <a:t>A sugar derived from ribose in the form of a deoxyribose (structure) that is basic to life DNA</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44</a:t>
            </a:fld>
            <a:endParaRPr lang="en-US"/>
          </a:p>
        </p:txBody>
      </p:sp>
    </p:spTree>
    <p:extLst>
      <p:ext uri="{BB962C8B-B14F-4D97-AF65-F5344CB8AC3E}">
        <p14:creationId xmlns:p14="http://schemas.microsoft.com/office/powerpoint/2010/main" val="2841077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of different graphics of water molecule– the purpose here is to show that these graphics, though they look quite different are actually the same thing (though they might be emphasizing different aspects of this molecule.</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64</a:t>
            </a:fld>
            <a:endParaRPr lang="en-US"/>
          </a:p>
        </p:txBody>
      </p:sp>
    </p:spTree>
    <p:extLst>
      <p:ext uri="{BB962C8B-B14F-4D97-AF65-F5344CB8AC3E}">
        <p14:creationId xmlns:p14="http://schemas.microsoft.com/office/powerpoint/2010/main" val="1555571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of different graphics of sugar (glucose) molecule.</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65</a:t>
            </a:fld>
            <a:endParaRPr lang="en-US"/>
          </a:p>
        </p:txBody>
      </p:sp>
    </p:spTree>
    <p:extLst>
      <p:ext uri="{BB962C8B-B14F-4D97-AF65-F5344CB8AC3E}">
        <p14:creationId xmlns:p14="http://schemas.microsoft.com/office/powerpoint/2010/main" val="4139766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Most </a:t>
            </a:r>
            <a:r>
              <a:rPr lang="en-US" sz="1200" b="1" i="0" kern="1200" dirty="0">
                <a:solidFill>
                  <a:schemeClr val="tx1"/>
                </a:solidFill>
                <a:effectLst/>
                <a:latin typeface="Arial" charset="0"/>
                <a:ea typeface="+mn-ea"/>
                <a:cs typeface="+mn-cs"/>
              </a:rPr>
              <a:t>spiral galaxies</a:t>
            </a:r>
            <a:r>
              <a:rPr lang="en-US" sz="1200" b="0" i="0" kern="1200" dirty="0">
                <a:solidFill>
                  <a:schemeClr val="tx1"/>
                </a:solidFill>
                <a:effectLst/>
                <a:latin typeface="Arial" charset="0"/>
                <a:ea typeface="+mn-ea"/>
                <a:cs typeface="+mn-cs"/>
              </a:rPr>
              <a:t> consist of a flat, rotating disk containing stars, gas and dust, and a central concentration of stars known as the bulge. ... Together with irregular </a:t>
            </a:r>
            <a:r>
              <a:rPr lang="en-US" sz="1200" b="1" i="0" kern="1200" dirty="0">
                <a:solidFill>
                  <a:schemeClr val="tx1"/>
                </a:solidFill>
                <a:effectLst/>
                <a:latin typeface="Arial" charset="0"/>
                <a:ea typeface="+mn-ea"/>
                <a:cs typeface="+mn-cs"/>
              </a:rPr>
              <a:t>galaxies</a:t>
            </a:r>
            <a:r>
              <a:rPr lang="en-US" sz="1200" b="0" i="0" kern="1200" dirty="0">
                <a:solidFill>
                  <a:schemeClr val="tx1"/>
                </a:solidFill>
                <a:effectLst/>
                <a:latin typeface="Arial" charset="0"/>
                <a:ea typeface="+mn-ea"/>
                <a:cs typeface="+mn-cs"/>
              </a:rPr>
              <a:t>, </a:t>
            </a:r>
            <a:r>
              <a:rPr lang="en-US" sz="1200" b="1" i="0" kern="1200" dirty="0">
                <a:solidFill>
                  <a:schemeClr val="tx1"/>
                </a:solidFill>
                <a:effectLst/>
                <a:latin typeface="Arial" charset="0"/>
                <a:ea typeface="+mn-ea"/>
                <a:cs typeface="+mn-cs"/>
              </a:rPr>
              <a:t>spiral galaxies</a:t>
            </a:r>
            <a:r>
              <a:rPr lang="en-US" sz="1200" b="0" i="0" kern="1200" dirty="0">
                <a:solidFill>
                  <a:schemeClr val="tx1"/>
                </a:solidFill>
                <a:effectLst/>
                <a:latin typeface="Arial" charset="0"/>
                <a:ea typeface="+mn-ea"/>
                <a:cs typeface="+mn-cs"/>
              </a:rPr>
              <a:t> make up approximately 60% of </a:t>
            </a:r>
            <a:r>
              <a:rPr lang="en-US" sz="1200" b="1" i="0" kern="1200" dirty="0">
                <a:solidFill>
                  <a:schemeClr val="tx1"/>
                </a:solidFill>
                <a:effectLst/>
                <a:latin typeface="Arial" charset="0"/>
                <a:ea typeface="+mn-ea"/>
                <a:cs typeface="+mn-cs"/>
              </a:rPr>
              <a:t>galaxies</a:t>
            </a:r>
            <a:r>
              <a:rPr lang="en-US" sz="1200" b="0" i="0" kern="1200" dirty="0">
                <a:solidFill>
                  <a:schemeClr val="tx1"/>
                </a:solidFill>
                <a:effectLst/>
                <a:latin typeface="Arial" charset="0"/>
                <a:ea typeface="+mn-ea"/>
                <a:cs typeface="+mn-cs"/>
              </a:rPr>
              <a:t> in </a:t>
            </a:r>
            <a:r>
              <a:rPr lang="en-US" sz="1200" b="0" i="0" kern="1200" dirty="0" err="1">
                <a:solidFill>
                  <a:schemeClr val="tx1"/>
                </a:solidFill>
                <a:effectLst/>
                <a:latin typeface="Arial" charset="0"/>
                <a:ea typeface="+mn-ea"/>
                <a:cs typeface="+mn-cs"/>
              </a:rPr>
              <a:t>today's</a:t>
            </a:r>
            <a:r>
              <a:rPr lang="en-US" sz="1200" b="1" i="0" kern="1200" dirty="0" err="1">
                <a:solidFill>
                  <a:schemeClr val="tx1"/>
                </a:solidFill>
                <a:effectLst/>
                <a:latin typeface="Arial" charset="0"/>
                <a:ea typeface="+mn-ea"/>
                <a:cs typeface="+mn-cs"/>
              </a:rPr>
              <a:t>universe</a:t>
            </a:r>
            <a:r>
              <a:rPr lang="en-US" sz="1200" b="0" i="0" kern="1200" dirty="0">
                <a:solidFill>
                  <a:schemeClr val="tx1"/>
                </a:solidFill>
                <a:effectLst/>
                <a:latin typeface="Arial" charset="0"/>
                <a:ea typeface="+mn-ea"/>
                <a:cs typeface="+mn-cs"/>
              </a:rPr>
              <a:t>.</a:t>
            </a:r>
          </a:p>
          <a:p>
            <a:endParaRPr lang="en-US" sz="1200" b="0" i="0" kern="1200" dirty="0">
              <a:solidFill>
                <a:schemeClr val="tx1"/>
              </a:solidFill>
              <a:effectLst/>
              <a:latin typeface="Arial" charset="0"/>
              <a:ea typeface="+mn-ea"/>
              <a:cs typeface="+mn-cs"/>
            </a:endParaRPr>
          </a:p>
          <a:p>
            <a:r>
              <a:rPr lang="en-US" sz="1200" b="0" i="0" kern="1200" dirty="0">
                <a:solidFill>
                  <a:schemeClr val="tx1"/>
                </a:solidFill>
                <a:effectLst/>
                <a:latin typeface="Arial" charset="0"/>
                <a:ea typeface="+mn-ea"/>
                <a:cs typeface="+mn-cs"/>
              </a:rPr>
              <a:t>NOUN</a:t>
            </a:r>
          </a:p>
          <a:p>
            <a:endParaRPr lang="en-US" sz="1200" b="0" i="0" kern="1200" dirty="0">
              <a:solidFill>
                <a:schemeClr val="tx1"/>
              </a:solidFill>
              <a:effectLst/>
              <a:latin typeface="Arial" charset="0"/>
              <a:ea typeface="+mn-ea"/>
              <a:cs typeface="+mn-cs"/>
            </a:endParaRPr>
          </a:p>
          <a:p>
            <a:r>
              <a:rPr lang="en-US" sz="1200" b="0" i="0" kern="1200" dirty="0">
                <a:solidFill>
                  <a:schemeClr val="tx1"/>
                </a:solidFill>
                <a:effectLst/>
                <a:latin typeface="Arial" charset="0"/>
                <a:ea typeface="+mn-ea"/>
                <a:cs typeface="+mn-cs"/>
              </a:rPr>
              <a:t>SPATIAL</a:t>
            </a:r>
            <a:endParaRPr lang="en-US" dirty="0"/>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72</a:t>
            </a:fld>
            <a:endParaRPr lang="en-US"/>
          </a:p>
        </p:txBody>
      </p:sp>
    </p:spTree>
    <p:extLst>
      <p:ext uri="{BB962C8B-B14F-4D97-AF65-F5344CB8AC3E}">
        <p14:creationId xmlns:p14="http://schemas.microsoft.com/office/powerpoint/2010/main" val="1968607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Process/verb: Water cycle </a:t>
            </a:r>
          </a:p>
          <a:p>
            <a:pPr fontAlgn="t"/>
            <a:endParaRPr lang="en-US" sz="1200" b="0" i="0" kern="1200" dirty="0">
              <a:solidFill>
                <a:schemeClr val="tx1"/>
              </a:solidFill>
              <a:effectLst/>
              <a:latin typeface="Arial" charset="0"/>
              <a:ea typeface="+mn-ea"/>
              <a:cs typeface="+mn-cs"/>
            </a:endParaRPr>
          </a:p>
          <a:p>
            <a:r>
              <a:rPr lang="en-US" sz="1200" b="0" i="0" kern="1200" dirty="0">
                <a:solidFill>
                  <a:schemeClr val="tx1"/>
                </a:solidFill>
                <a:effectLst/>
                <a:latin typeface="Arial" charset="0"/>
                <a:ea typeface="+mn-ea"/>
                <a:cs typeface="+mn-cs"/>
              </a:rPr>
              <a:t>The water </a:t>
            </a:r>
            <a:r>
              <a:rPr lang="en-US" sz="1200" b="1" i="0" kern="1200" dirty="0">
                <a:solidFill>
                  <a:schemeClr val="tx1"/>
                </a:solidFill>
                <a:effectLst/>
                <a:latin typeface="Arial" charset="0"/>
                <a:ea typeface="+mn-ea"/>
                <a:cs typeface="+mn-cs"/>
              </a:rPr>
              <a:t>cycle</a:t>
            </a:r>
            <a:r>
              <a:rPr lang="en-US" sz="1200" b="0" i="0" kern="1200" dirty="0">
                <a:solidFill>
                  <a:schemeClr val="tx1"/>
                </a:solidFill>
                <a:effectLst/>
                <a:latin typeface="Arial" charset="0"/>
                <a:ea typeface="+mn-ea"/>
                <a:cs typeface="+mn-cs"/>
              </a:rPr>
              <a:t> describes how water </a:t>
            </a:r>
            <a:r>
              <a:rPr lang="en-US" sz="1200" b="1" i="0" kern="1200" dirty="0">
                <a:solidFill>
                  <a:schemeClr val="tx1"/>
                </a:solidFill>
                <a:effectLst/>
                <a:latin typeface="Arial" charset="0"/>
                <a:ea typeface="+mn-ea"/>
                <a:cs typeface="+mn-cs"/>
              </a:rPr>
              <a:t>evaporates </a:t>
            </a:r>
            <a:r>
              <a:rPr lang="en-US" sz="1200" b="0" i="0" kern="1200" dirty="0">
                <a:solidFill>
                  <a:schemeClr val="tx1"/>
                </a:solidFill>
                <a:effectLst/>
                <a:latin typeface="Arial" charset="0"/>
                <a:ea typeface="+mn-ea"/>
                <a:cs typeface="+mn-cs"/>
              </a:rPr>
              <a:t>from the surface of the earth, rises into the atmosphere, cools and condenses into </a:t>
            </a:r>
            <a:r>
              <a:rPr lang="en-US" sz="1200" b="1" i="0" kern="1200" dirty="0">
                <a:solidFill>
                  <a:schemeClr val="tx1"/>
                </a:solidFill>
                <a:effectLst/>
                <a:latin typeface="Arial" charset="0"/>
                <a:ea typeface="+mn-ea"/>
                <a:cs typeface="+mn-cs"/>
              </a:rPr>
              <a:t>rain</a:t>
            </a:r>
            <a:r>
              <a:rPr lang="en-US" sz="1200" b="0" i="0" kern="1200" dirty="0">
                <a:solidFill>
                  <a:schemeClr val="tx1"/>
                </a:solidFill>
                <a:effectLst/>
                <a:latin typeface="Arial" charset="0"/>
                <a:ea typeface="+mn-ea"/>
                <a:cs typeface="+mn-cs"/>
              </a:rPr>
              <a:t> or snow in clouds, and falls again to the surface as precipitation.</a:t>
            </a:r>
          </a:p>
          <a:p>
            <a:r>
              <a:rPr lang="en-US" dirty="0"/>
              <a:t>Transpiration: plants give off water through their pores </a:t>
            </a:r>
          </a:p>
          <a:p>
            <a:r>
              <a:rPr lang="en-US" dirty="0"/>
              <a:t>Infiltration: water seeping through the soil to the water table</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73</a:t>
            </a:fld>
            <a:endParaRPr lang="en-US"/>
          </a:p>
        </p:txBody>
      </p:sp>
    </p:spTree>
    <p:extLst>
      <p:ext uri="{BB962C8B-B14F-4D97-AF65-F5344CB8AC3E}">
        <p14:creationId xmlns:p14="http://schemas.microsoft.com/office/powerpoint/2010/main" val="2379102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comparison… it allows one to compare how much atmospheric carbon dioxide there was each decade since 1960</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74</a:t>
            </a:fld>
            <a:endParaRPr lang="en-US"/>
          </a:p>
        </p:txBody>
      </p:sp>
    </p:spTree>
    <p:extLst>
      <p:ext uri="{BB962C8B-B14F-4D97-AF65-F5344CB8AC3E}">
        <p14:creationId xmlns:p14="http://schemas.microsoft.com/office/powerpoint/2010/main" val="3878883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Classification and Comparison</a:t>
            </a:r>
          </a:p>
          <a:p>
            <a:r>
              <a:rPr lang="en-US" dirty="0"/>
              <a:t>Classification of </a:t>
            </a:r>
            <a:r>
              <a:rPr lang="en-US" dirty="0" err="1"/>
              <a:t>hom</a:t>
            </a:r>
            <a:r>
              <a:rPr lang="en-US" dirty="0"/>
              <a:t>-in-</a:t>
            </a:r>
            <a:r>
              <a:rPr lang="en-US" dirty="0" err="1"/>
              <a:t>oid</a:t>
            </a:r>
            <a:r>
              <a:rPr lang="en-US" dirty="0"/>
              <a:t>-</a:t>
            </a:r>
            <a:r>
              <a:rPr lang="en-US" dirty="0" err="1"/>
              <a:t>ea</a:t>
            </a:r>
            <a:r>
              <a:rPr lang="en-US" dirty="0"/>
              <a:t>; </a:t>
            </a:r>
          </a:p>
          <a:p>
            <a:endParaRPr lang="en-US" dirty="0"/>
          </a:p>
          <a:p>
            <a:r>
              <a:rPr lang="en-US" dirty="0"/>
              <a:t>We used to think man was a distinct or unique member of the </a:t>
            </a:r>
            <a:r>
              <a:rPr lang="en-US" dirty="0" err="1"/>
              <a:t>hominoidea</a:t>
            </a:r>
            <a:r>
              <a:rPr lang="en-US" dirty="0"/>
              <a:t> family… newer classification schemes recognize more fine grained distinctions and closer connections with some other members of the family.</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75</a:t>
            </a:fld>
            <a:endParaRPr lang="en-US"/>
          </a:p>
        </p:txBody>
      </p:sp>
    </p:spTree>
    <p:extLst>
      <p:ext uri="{BB962C8B-B14F-4D97-AF65-F5344CB8AC3E}">
        <p14:creationId xmlns:p14="http://schemas.microsoft.com/office/powerpoint/2010/main" val="3837768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Spatial / </a:t>
            </a:r>
            <a:r>
              <a:rPr lang="en-US" dirty="0" err="1"/>
              <a:t>Comaprative</a:t>
            </a:r>
            <a:endParaRPr lang="en-US" dirty="0"/>
          </a:p>
          <a:p>
            <a:r>
              <a:rPr lang="en-US" dirty="0"/>
              <a:t>Shows temperature locations</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76</a:t>
            </a:fld>
            <a:endParaRPr lang="en-US"/>
          </a:p>
        </p:txBody>
      </p:sp>
    </p:spTree>
    <p:extLst>
      <p:ext uri="{BB962C8B-B14F-4D97-AF65-F5344CB8AC3E}">
        <p14:creationId xmlns:p14="http://schemas.microsoft.com/office/powerpoint/2010/main" val="3160097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Classification (taxonomy) in hierarchical tree form (general to specific)</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77</a:t>
            </a:fld>
            <a:endParaRPr lang="en-US"/>
          </a:p>
        </p:txBody>
      </p:sp>
    </p:spTree>
    <p:extLst>
      <p:ext uri="{BB962C8B-B14F-4D97-AF65-F5344CB8AC3E}">
        <p14:creationId xmlns:p14="http://schemas.microsoft.com/office/powerpoint/2010/main" val="1010378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Sequential—illustrates the digestion process</a:t>
            </a:r>
          </a:p>
          <a:p>
            <a:r>
              <a:rPr lang="en-US" dirty="0"/>
              <a:t>Spatial—shows the placement of the digestion system</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78</a:t>
            </a:fld>
            <a:endParaRPr lang="en-US"/>
          </a:p>
        </p:txBody>
      </p:sp>
    </p:spTree>
    <p:extLst>
      <p:ext uri="{BB962C8B-B14F-4D97-AF65-F5344CB8AC3E}">
        <p14:creationId xmlns:p14="http://schemas.microsoft.com/office/powerpoint/2010/main" val="19403034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Shows iron rusting</a:t>
            </a:r>
          </a:p>
          <a:p>
            <a:endParaRPr lang="en-US" dirty="0"/>
          </a:p>
          <a:p>
            <a:r>
              <a:rPr lang="en-US" dirty="0"/>
              <a:t>Causal– shows how Oxygen merges into water and how the oxygen from water bonds with iron to create rust</a:t>
            </a:r>
          </a:p>
          <a:p>
            <a:r>
              <a:rPr lang="en-US" dirty="0"/>
              <a:t>Sequential—it is a process</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79</a:t>
            </a:fld>
            <a:endParaRPr lang="en-US"/>
          </a:p>
        </p:txBody>
      </p:sp>
    </p:spTree>
    <p:extLst>
      <p:ext uri="{BB962C8B-B14F-4D97-AF65-F5344CB8AC3E}">
        <p14:creationId xmlns:p14="http://schemas.microsoft.com/office/powerpoint/2010/main" val="1138280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of different forms of H2O</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80</a:t>
            </a:fld>
            <a:endParaRPr lang="en-US"/>
          </a:p>
        </p:txBody>
      </p:sp>
    </p:spTree>
    <p:extLst>
      <p:ext uri="{BB962C8B-B14F-4D97-AF65-F5344CB8AC3E}">
        <p14:creationId xmlns:p14="http://schemas.microsoft.com/office/powerpoint/2010/main" val="1209596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Causation—the areas show how the state of matter is changed by heat</a:t>
            </a:r>
          </a:p>
          <a:p>
            <a:r>
              <a:rPr lang="en-US" dirty="0"/>
              <a:t>Comparison</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81</a:t>
            </a:fld>
            <a:endParaRPr lang="en-US"/>
          </a:p>
        </p:txBody>
      </p:sp>
    </p:spTree>
    <p:extLst>
      <p:ext uri="{BB962C8B-B14F-4D97-AF65-F5344CB8AC3E}">
        <p14:creationId xmlns:p14="http://schemas.microsoft.com/office/powerpoint/2010/main" val="2540901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Sequence process flowchart</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82</a:t>
            </a:fld>
            <a:endParaRPr lang="en-US"/>
          </a:p>
        </p:txBody>
      </p:sp>
    </p:spTree>
    <p:extLst>
      <p:ext uri="{BB962C8B-B14F-4D97-AF65-F5344CB8AC3E}">
        <p14:creationId xmlns:p14="http://schemas.microsoft.com/office/powerpoint/2010/main" val="2681799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Causal relationships</a:t>
            </a:r>
          </a:p>
          <a:p>
            <a:endParaRPr lang="en-US" dirty="0"/>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83</a:t>
            </a:fld>
            <a:endParaRPr lang="en-US"/>
          </a:p>
        </p:txBody>
      </p:sp>
    </p:spTree>
    <p:extLst>
      <p:ext uri="{BB962C8B-B14F-4D97-AF65-F5344CB8AC3E}">
        <p14:creationId xmlns:p14="http://schemas.microsoft.com/office/powerpoint/2010/main" val="12004730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Spatial, classification </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84</a:t>
            </a:fld>
            <a:endParaRPr lang="en-US"/>
          </a:p>
        </p:txBody>
      </p:sp>
    </p:spTree>
    <p:extLst>
      <p:ext uri="{BB962C8B-B14F-4D97-AF65-F5344CB8AC3E}">
        <p14:creationId xmlns:p14="http://schemas.microsoft.com/office/powerpoint/2010/main" val="12775061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of ozone layer at two different times</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85</a:t>
            </a:fld>
            <a:endParaRPr lang="en-US"/>
          </a:p>
        </p:txBody>
      </p:sp>
    </p:spTree>
    <p:extLst>
      <p:ext uri="{BB962C8B-B14F-4D97-AF65-F5344CB8AC3E}">
        <p14:creationId xmlns:p14="http://schemas.microsoft.com/office/powerpoint/2010/main" val="3903153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86</a:t>
            </a:fld>
            <a:endParaRPr lang="en-US"/>
          </a:p>
        </p:txBody>
      </p:sp>
    </p:spTree>
    <p:extLst>
      <p:ext uri="{BB962C8B-B14F-4D97-AF65-F5344CB8AC3E}">
        <p14:creationId xmlns:p14="http://schemas.microsoft.com/office/powerpoint/2010/main" val="59599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Spatial structure of human brain</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87</a:t>
            </a:fld>
            <a:endParaRPr lang="en-US"/>
          </a:p>
        </p:txBody>
      </p:sp>
    </p:spTree>
    <p:extLst>
      <p:ext uri="{BB962C8B-B14F-4D97-AF65-F5344CB8AC3E}">
        <p14:creationId xmlns:p14="http://schemas.microsoft.com/office/powerpoint/2010/main" val="15072617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Spatial – engineering blueprint… showing circuits</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88</a:t>
            </a:fld>
            <a:endParaRPr lang="en-US"/>
          </a:p>
        </p:txBody>
      </p:sp>
    </p:spTree>
    <p:extLst>
      <p:ext uri="{BB962C8B-B14F-4D97-AF65-F5344CB8AC3E}">
        <p14:creationId xmlns:p14="http://schemas.microsoft.com/office/powerpoint/2010/main" val="42842806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Causal—relationship of growth rates in an experiment (crowding impact on growth)</a:t>
            </a:r>
          </a:p>
          <a:p>
            <a:r>
              <a:rPr lang="en-US" dirty="0"/>
              <a:t>Comparison</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89</a:t>
            </a:fld>
            <a:endParaRPr lang="en-US"/>
          </a:p>
        </p:txBody>
      </p:sp>
    </p:spTree>
    <p:extLst>
      <p:ext uri="{BB962C8B-B14F-4D97-AF65-F5344CB8AC3E}">
        <p14:creationId xmlns:p14="http://schemas.microsoft.com/office/powerpoint/2010/main" val="14029708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Classification and Comparison</a:t>
            </a:r>
          </a:p>
          <a:p>
            <a:r>
              <a:rPr lang="en-US" dirty="0"/>
              <a:t>Classification of </a:t>
            </a:r>
            <a:r>
              <a:rPr lang="en-US" dirty="0" err="1"/>
              <a:t>hom</a:t>
            </a:r>
            <a:r>
              <a:rPr lang="en-US" dirty="0"/>
              <a:t>-in-</a:t>
            </a:r>
            <a:r>
              <a:rPr lang="en-US" dirty="0" err="1"/>
              <a:t>oid</a:t>
            </a:r>
            <a:r>
              <a:rPr lang="en-US" dirty="0"/>
              <a:t>-</a:t>
            </a:r>
            <a:r>
              <a:rPr lang="en-US" dirty="0" err="1"/>
              <a:t>ea</a:t>
            </a:r>
            <a:r>
              <a:rPr lang="en-US" dirty="0"/>
              <a:t>; </a:t>
            </a:r>
          </a:p>
          <a:p>
            <a:endParaRPr lang="en-US" dirty="0"/>
          </a:p>
          <a:p>
            <a:r>
              <a:rPr lang="en-US" dirty="0"/>
              <a:t>We used to think man was a distinct or unique member of the </a:t>
            </a:r>
            <a:r>
              <a:rPr lang="en-US" dirty="0" err="1"/>
              <a:t>hominoidea</a:t>
            </a:r>
            <a:r>
              <a:rPr lang="en-US" dirty="0"/>
              <a:t> family… newer classification schemes recognize more fine grained distinctions and closer connections with some other members of the family.</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90</a:t>
            </a:fld>
            <a:endParaRPr lang="en-US"/>
          </a:p>
        </p:txBody>
      </p:sp>
    </p:spTree>
    <p:extLst>
      <p:ext uri="{BB962C8B-B14F-4D97-AF65-F5344CB8AC3E}">
        <p14:creationId xmlns:p14="http://schemas.microsoft.com/office/powerpoint/2010/main" val="24313682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of lunar soil elements</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91</a:t>
            </a:fld>
            <a:endParaRPr lang="en-US"/>
          </a:p>
        </p:txBody>
      </p:sp>
    </p:spTree>
    <p:extLst>
      <p:ext uri="{BB962C8B-B14F-4D97-AF65-F5344CB8AC3E}">
        <p14:creationId xmlns:p14="http://schemas.microsoft.com/office/powerpoint/2010/main" val="3478480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Classification – Classifying where the American black bear fits in biological classification system (taxonomy ranks)</a:t>
            </a:r>
          </a:p>
          <a:p>
            <a:r>
              <a:rPr lang="en-US" dirty="0"/>
              <a:t>Comparative</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92</a:t>
            </a:fld>
            <a:endParaRPr lang="en-US"/>
          </a:p>
        </p:txBody>
      </p:sp>
    </p:spTree>
    <p:extLst>
      <p:ext uri="{BB962C8B-B14F-4D97-AF65-F5344CB8AC3E}">
        <p14:creationId xmlns:p14="http://schemas.microsoft.com/office/powerpoint/2010/main" val="3292669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6</a:t>
            </a:fld>
            <a:endParaRPr lang="zh-CN" altLang="en-US"/>
          </a:p>
        </p:txBody>
      </p:sp>
    </p:spTree>
    <p:extLst>
      <p:ext uri="{BB962C8B-B14F-4D97-AF65-F5344CB8AC3E}">
        <p14:creationId xmlns:p14="http://schemas.microsoft.com/office/powerpoint/2010/main" val="3261918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EE63B76-AE0D-409A-8EEF-B8D2CAFF5AE1}" type="slidenum">
              <a:rPr lang="en-US" smtClean="0"/>
              <a:pPr/>
              <a:t>9</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a:t>This pyramid illustrates the development of literacy. The pyramid base represents highly generalizable basic skills entailed in all reading tasks, (decoding skills, print and literacy conventions, recognition of high-frequency words, basic punctuation, etc). Most kids master these in the primary grades, and even those who struggle tend to master them before high school entry.  As students progress, more sophisticated skills develop. These skills are not as widely applicable to different texts and reading situations, but neither are they linked to particular disciplinary specializations. They include decoding multisyllabic words, less common punctuation (such as split quotes), knowing more vocabulary including words not common in oral language, developing the cognitive endurance to maintain attention to extended discourse, monitoring  comprehension, and using fix-up procedures such as rereading. They gain access to more complex forms of text organization, and begin to use author purpose as a tool for critical response. Most students learn these by the end of middle school, but many schoolers struggle with them. In high school, some students even begin to master more specialized reading routines/language uses, but these new routines, though powerful, tend to be constrained in their applicability to most reading tasks. The constraints on the generalizability of literacy skills for more advanced readers — symbolized here by the narrowing of the pyramid — are imposed by the increasingly disciplinary and technical turn in the nature of literacy tasks. Although most students manage to master basic and even intermediate literacy skills, many never gain proficiency with these more advanced skills.</a:t>
            </a:r>
          </a:p>
          <a:p>
            <a:pPr eaLnBrk="1" hangingPunct="1"/>
            <a:r>
              <a:rPr lang="en-US"/>
              <a:t>Progressing higher in the pyramid means learning more sophisticated, but less generalizable, skills and routines.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11</a:t>
            </a:fld>
            <a:endParaRPr lang="en-US"/>
          </a:p>
        </p:txBody>
      </p:sp>
    </p:spTree>
    <p:extLst>
      <p:ext uri="{BB962C8B-B14F-4D97-AF65-F5344CB8AC3E}">
        <p14:creationId xmlns:p14="http://schemas.microsoft.com/office/powerpoint/2010/main" val="2365446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7BDC41B-027E-4228-8324-FE62992B2092}" type="slidenum">
              <a:rPr lang="en-US" smtClean="0"/>
              <a:pPr/>
              <a:t>31</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z="1000" dirty="0"/>
              <a:t>Experts, teacher educators and high school teachers displayed reluctance in embracing the idea of strategy instruction. For most, the concept was new, and the reading strategies we shared with them seemed contrived and irrelevant. This reluctance was revealing, because it mirrored the disinclination of the preservice students in the high school literacy class. The chemistry team’s reluctance only changed when we introduced our version of structured summarization, a strategy that we based specifically on their insights about chemistry reading. Using this strategy, students take notes in a chart format. Each section of the chart reflected the information that these chemistry specialists said was essential to reading chemistry text. Because chemistry is about the properties of substances and their reactions, a reader who paid attention to these would be engaging in a disciplinary-focused reading. We had illustrated the chart using information from one of the chemistry textbooks the team members had shared with us. One of the chemists who had been dismissive of teaching content area reading strategies (such as summarization) in chemistry reacted by saying, “Well, if they used this, they would be learning chemistry.” He then suggested a modification (the inclusion of a place to summarize atomic expression). The difference between this strategy and summarization was its subject-matter specificity. This strategy was not just about understanding text; it was also about understanding the essence of chemistry.</a:t>
            </a:r>
          </a:p>
          <a:p>
            <a:pPr eaLnBrk="1" hangingPunct="1"/>
            <a:r>
              <a:rPr lang="en-US" sz="1000" dirty="0"/>
              <a:t>This structured-summarization strategy meshed well with concerns the chemists had expressed earlier when they examined high school chemistry textbooks: the need to identify where the chemistry was. That is, although they understood that some of the information in the text was included purely for motivational purposes or to establish context for students, they were concerned that what students were actually supposed to learn about chemistry was obscured and hidden by these devices. One of the chemistry teachers bitterly complained about a text she had to use in which each chapter began with a real-life problem (such as lake pollution) that was then followed by an explanation of the chemistry behind the problem. She complained that the students were not learning the chemistry. Chemistry learning is somewhat hierarchical in nature. The concepts build on each other, and these concepts can then be applied to situations. That is, the principles are taught as abstractions, and the particulars are exemplars of the abstractions. This chemistry book, however, perseverated on the particular, providing students with little real opportunity to learn the abstractions that could be used to solve other problems. </a:t>
            </a:r>
            <a:r>
              <a:rPr lang="en-US" sz="1000" i="1" dirty="0">
                <a:solidFill>
                  <a:srgbClr val="FF6600"/>
                </a:solidFill>
              </a:rPr>
              <a:t>Important:  charts</a:t>
            </a:r>
            <a:r>
              <a:rPr lang="en-US" sz="1000" i="1" baseline="0" dirty="0">
                <a:solidFill>
                  <a:srgbClr val="FF6600"/>
                </a:solidFill>
              </a:rPr>
              <a:t> are used in content area reading, too.  But the idea is that this particular chart couldn’t be used anywhere else but in chemistry.  That’s what makes it an example of disciplinary literacy.  </a:t>
            </a:r>
            <a:endParaRPr lang="en-US" sz="10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p>
        </p:txBody>
      </p:sp>
      <p:sp>
        <p:nvSpPr>
          <p:cNvPr id="61442"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6144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EB066C8D-CD39-4EC8-8826-E5953AA6E394}"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C7C6AD1-3916-4CBE-8E17-DBE9422BC47F}"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007C862-DFE1-49CC-A278-D34717422C1A}"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30725"/>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EC1491B-E0FC-4077-A94D-2338C4786C95}"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B5314E7-2869-4DF3-93E5-AE9F803887AE}"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4E333C1-DAB2-4176-9B56-7349A3BCF161}"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自定义版式">
    <p:bg>
      <p:bgPr>
        <a:solidFill>
          <a:srgbClr val="73CBCF"/>
        </a:solidFill>
        <a:effectLst/>
      </p:bgPr>
    </p:bg>
    <p:spTree>
      <p:nvGrpSpPr>
        <p:cNvPr id="1" name=""/>
        <p:cNvGrpSpPr/>
        <p:nvPr/>
      </p:nvGrpSpPr>
      <p:grpSpPr>
        <a:xfrm>
          <a:off x="0" y="0"/>
          <a:ext cx="0" cy="0"/>
          <a:chOff x="0" y="0"/>
          <a:chExt cx="0" cy="0"/>
        </a:xfrm>
      </p:grpSpPr>
      <p:sp>
        <p:nvSpPr>
          <p:cNvPr id="6" name="矩形 5"/>
          <p:cNvSpPr/>
          <p:nvPr userDrawn="1"/>
        </p:nvSpPr>
        <p:spPr>
          <a:xfrm>
            <a:off x="0" y="5929330"/>
            <a:ext cx="9144000" cy="928670"/>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bs_05.png"/>
          <p:cNvPicPr>
            <a:picLocks noChangeAspect="1"/>
          </p:cNvPicPr>
          <p:nvPr userDrawn="1"/>
        </p:nvPicPr>
        <p:blipFill>
          <a:blip r:embed="rId2"/>
          <a:stretch>
            <a:fillRect/>
          </a:stretch>
        </p:blipFill>
        <p:spPr>
          <a:xfrm>
            <a:off x="5979697" y="1928802"/>
            <a:ext cx="3164335" cy="4735629"/>
          </a:xfrm>
          <a:prstGeom prst="rect">
            <a:avLst/>
          </a:prstGeom>
        </p:spPr>
      </p:pic>
      <p:pic>
        <p:nvPicPr>
          <p:cNvPr id="13" name="图片 12" descr="sb_06.png"/>
          <p:cNvPicPr>
            <a:picLocks noChangeAspect="1"/>
          </p:cNvPicPr>
          <p:nvPr userDrawn="1"/>
        </p:nvPicPr>
        <p:blipFill>
          <a:blip r:embed="rId3"/>
          <a:stretch>
            <a:fillRect/>
          </a:stretch>
        </p:blipFill>
        <p:spPr>
          <a:xfrm>
            <a:off x="5357818" y="5143512"/>
            <a:ext cx="1013080" cy="1329992"/>
          </a:xfrm>
          <a:prstGeom prst="rect">
            <a:avLst/>
          </a:prstGeom>
        </p:spPr>
      </p:pic>
      <p:sp>
        <p:nvSpPr>
          <p:cNvPr id="15" name="文本占位符 14"/>
          <p:cNvSpPr>
            <a:spLocks noGrp="1"/>
          </p:cNvSpPr>
          <p:nvPr>
            <p:ph type="body" sz="quarter" idx="10"/>
          </p:nvPr>
        </p:nvSpPr>
        <p:spPr>
          <a:xfrm>
            <a:off x="1071538" y="428604"/>
            <a:ext cx="4643437" cy="1785937"/>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7CE1351-E32F-427B-88A8-2162027770D6}"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DB6BF2A-2474-4D30-B83F-A075872EA25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7111013-200F-41D0-8814-5467C396FCAA}"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CC08C5B-0769-4239-8BC0-D744397C915E}"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206D3D1-B2B2-4DC6-8FF2-60BE8891B0B8}"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EB10606F-DF33-48C1-A3B6-E716ED850A8F}"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F4CCDCD-F02D-404C-8924-18670D10B4D0}"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286F2B0-647D-422D-B7C1-62E780EB98FC}"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042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US" altLang="en-US"/>
          </a:p>
        </p:txBody>
      </p:sp>
      <p:sp>
        <p:nvSpPr>
          <p:cNvPr id="604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US" altLang="en-US"/>
          </a:p>
        </p:txBody>
      </p:sp>
      <p:sp>
        <p:nvSpPr>
          <p:cNvPr id="6042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436A81AE-2B84-43A8-BBE0-1C6E0B7140DD}" type="slidenum">
              <a:rPr lang="en-US" altLang="en-US"/>
              <a:pPr>
                <a:defRPr/>
              </a:pPr>
              <a:t>‹#›</a:t>
            </a:fld>
            <a:endParaRPr lang="en-US" altLang="en-US"/>
          </a:p>
        </p:txBody>
      </p:sp>
      <p:sp>
        <p:nvSpPr>
          <p:cNvPr id="6042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p>
        </p:txBody>
      </p:sp>
      <p:sp>
        <p:nvSpPr>
          <p:cNvPr id="6042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46"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7" r:id="rId15"/>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gi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tiff"/><Relationship Id="rId5" Type="http://schemas.openxmlformats.org/officeDocument/2006/relationships/image" Target="../media/image5.svg"/><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s://www.projectreadi.org/readi-science-materials/" TargetMode="External"/><Relationship Id="rId2" Type="http://schemas.openxmlformats.org/officeDocument/2006/relationships/hyperlink" Target="https://www.projectreadi.org/" TargetMode="External"/><Relationship Id="rId1" Type="http://schemas.openxmlformats.org/officeDocument/2006/relationships/slideLayout" Target="../slideLayouts/slideLayout2.xml"/><Relationship Id="rId6" Type="http://schemas.openxmlformats.org/officeDocument/2006/relationships/hyperlink" Target="http://sciencearguments.weebly.com/" TargetMode="External"/><Relationship Id="rId5" Type="http://schemas.openxmlformats.org/officeDocument/2006/relationships/hyperlink" Target="http://www.argumentationtoolkit.org/" TargetMode="External"/><Relationship Id="rId4" Type="http://schemas.openxmlformats.org/officeDocument/2006/relationships/hyperlink" Target="http://www.scienceandliteracy.org/" TargetMode="External"/></Relationships>
</file>

<file path=ppt/slides/_rels/slide9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67544" y="500042"/>
            <a:ext cx="8676456" cy="1100158"/>
          </a:xfrm>
        </p:spPr>
        <p:txBody>
          <a:bodyPr>
            <a:noAutofit/>
          </a:bodyPr>
          <a:lstStyle/>
          <a:p>
            <a:pPr>
              <a:buNone/>
            </a:pPr>
            <a:endParaRPr lang="en-US" altLang="zh-CN" sz="3600" dirty="0">
              <a:solidFill>
                <a:schemeClr val="bg1"/>
              </a:solidFill>
            </a:endParaRPr>
          </a:p>
          <a:p>
            <a:pPr>
              <a:buNone/>
            </a:pPr>
            <a:r>
              <a:rPr lang="en-US" altLang="zh-CN" sz="3600" b="1" dirty="0">
                <a:solidFill>
                  <a:srgbClr val="0000FF"/>
                </a:solidFill>
              </a:rPr>
              <a:t>TEACHING DISCIPLINARY LITERACY</a:t>
            </a:r>
            <a:endParaRPr lang="zh-CN" altLang="en-US" sz="3600" b="1" dirty="0">
              <a:solidFill>
                <a:srgbClr val="0000FF"/>
              </a:solidFill>
            </a:endParaRPr>
          </a:p>
        </p:txBody>
      </p:sp>
      <p:sp>
        <p:nvSpPr>
          <p:cNvPr id="3" name="TextBox 2"/>
          <p:cNvSpPr txBox="1"/>
          <p:nvPr/>
        </p:nvSpPr>
        <p:spPr>
          <a:xfrm>
            <a:off x="1447800" y="2590800"/>
            <a:ext cx="5791200" cy="1200328"/>
          </a:xfrm>
          <a:prstGeom prst="rect">
            <a:avLst/>
          </a:prstGeom>
          <a:noFill/>
        </p:spPr>
        <p:txBody>
          <a:bodyPr wrap="square" rtlCol="0">
            <a:spAutoFit/>
          </a:bodyPr>
          <a:lstStyle/>
          <a:p>
            <a:r>
              <a:rPr lang="en-US" sz="2400" dirty="0"/>
              <a:t>Timothy Shanahan</a:t>
            </a:r>
          </a:p>
          <a:p>
            <a:r>
              <a:rPr lang="en-US" sz="2400" dirty="0"/>
              <a:t>University of Illinois at Chicago</a:t>
            </a:r>
          </a:p>
          <a:p>
            <a:r>
              <a:rPr lang="en-US" sz="2400" dirty="0" err="1"/>
              <a:t>www.shanahanonliteracy.com</a:t>
            </a:r>
            <a:endParaRPr lang="en-US" sz="2400" dirty="0"/>
          </a:p>
        </p:txBody>
      </p:sp>
    </p:spTree>
    <p:extLst>
      <p:ext uri="{BB962C8B-B14F-4D97-AF65-F5344CB8AC3E}">
        <p14:creationId xmlns:p14="http://schemas.microsoft.com/office/powerpoint/2010/main" val="2404823630"/>
      </p:ext>
    </p:extLst>
  </p:cSld>
  <p:clrMapOvr>
    <a:masterClrMapping/>
  </p:clrMapOvr>
  <p:transition>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391400" cy="1019195"/>
          </a:xfrm>
        </p:spPr>
        <p:txBody>
          <a:bodyPr/>
          <a:lstStyle/>
          <a:p>
            <a:pPr marL="0" indent="0">
              <a:buNone/>
            </a:pPr>
            <a:r>
              <a:rPr lang="en-US" sz="3600" b="1" dirty="0">
                <a:solidFill>
                  <a:srgbClr val="0000FF"/>
                </a:solidFill>
              </a:rPr>
              <a:t>Sources of Disciplinary Literacy</a:t>
            </a:r>
          </a:p>
          <a:p>
            <a:pPr marL="0" indent="0">
              <a:buNone/>
            </a:pPr>
            <a:endParaRPr lang="en-US" b="1" dirty="0">
              <a:solidFill>
                <a:srgbClr val="0D0D0D"/>
              </a:solidFill>
            </a:endParaRPr>
          </a:p>
          <a:p>
            <a:r>
              <a:rPr lang="en-US" sz="2400" dirty="0"/>
              <a:t>Studies that compare expert readers with novices (</a:t>
            </a:r>
            <a:r>
              <a:rPr lang="en-US" sz="2400" dirty="0" err="1"/>
              <a:t>Bazerman</a:t>
            </a:r>
            <a:r>
              <a:rPr lang="en-US" sz="2400" dirty="0"/>
              <a:t>, 1985; </a:t>
            </a:r>
            <a:r>
              <a:rPr lang="en-US" sz="2400" dirty="0" err="1"/>
              <a:t>Geisler</a:t>
            </a:r>
            <a:r>
              <a:rPr lang="en-US" sz="2400" dirty="0"/>
              <a:t>, 1994; Wineburg,    1991, etc.)</a:t>
            </a:r>
          </a:p>
          <a:p>
            <a:r>
              <a:rPr lang="en-US" sz="2400" dirty="0"/>
              <a:t>Functional linguistics analyses of the                        specialized literacy/language practices                used in the disciplines (Fang, 2004;                 </a:t>
            </a:r>
            <a:r>
              <a:rPr lang="en-US" sz="2400" dirty="0" err="1"/>
              <a:t>Halliday</a:t>
            </a:r>
            <a:r>
              <a:rPr lang="en-US" sz="2400" dirty="0"/>
              <a:t>, 1998; </a:t>
            </a:r>
            <a:r>
              <a:rPr lang="en-US" sz="2400" dirty="0" err="1"/>
              <a:t>Schleppegrell</a:t>
            </a:r>
            <a:r>
              <a:rPr lang="en-US" sz="2400" dirty="0"/>
              <a:t>, 2004, etc.)</a:t>
            </a:r>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754694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391400" cy="1019195"/>
          </a:xfrm>
        </p:spPr>
        <p:txBody>
          <a:bodyPr/>
          <a:lstStyle/>
          <a:p>
            <a:pPr marL="0" indent="0">
              <a:buNone/>
            </a:pPr>
            <a:r>
              <a:rPr lang="en-US" sz="3600" b="1" dirty="0">
                <a:solidFill>
                  <a:srgbClr val="0000FF"/>
                </a:solidFill>
              </a:rPr>
              <a:t>Example of Expert Reader Study</a:t>
            </a:r>
          </a:p>
          <a:p>
            <a:pPr>
              <a:buClr>
                <a:schemeClr val="tx1"/>
              </a:buClr>
              <a:buFont typeface="Wingdings" charset="2"/>
              <a:buChar char="§"/>
            </a:pPr>
            <a:endParaRPr lang="en-US" sz="2400" b="1" dirty="0"/>
          </a:p>
          <a:p>
            <a:pPr marL="0" indent="0">
              <a:buClr>
                <a:schemeClr val="tx1"/>
              </a:buClr>
              <a:buNone/>
            </a:pPr>
            <a:r>
              <a:rPr lang="en-US" sz="2400" dirty="0" err="1"/>
              <a:t>Wineburg’s</a:t>
            </a:r>
            <a:r>
              <a:rPr lang="en-US" sz="2400" dirty="0"/>
              <a:t> study of history reading:</a:t>
            </a:r>
          </a:p>
          <a:p>
            <a:pPr>
              <a:buClr>
                <a:schemeClr val="tx1"/>
              </a:buClr>
              <a:buFont typeface="Wingdings" charset="2"/>
              <a:buChar char="§"/>
            </a:pPr>
            <a:r>
              <a:rPr lang="en-US" sz="2400" b="1" dirty="0"/>
              <a:t>Sourcing: </a:t>
            </a:r>
            <a:r>
              <a:rPr lang="en-US" sz="2400" dirty="0"/>
              <a:t>considering the author and            author perspective</a:t>
            </a:r>
          </a:p>
          <a:p>
            <a:pPr>
              <a:buClr>
                <a:schemeClr val="tx1"/>
              </a:buClr>
              <a:buFont typeface="Wingdings" charset="2"/>
              <a:buChar char="§"/>
            </a:pPr>
            <a:r>
              <a:rPr lang="en-US" sz="2400" b="1" dirty="0"/>
              <a:t>Contextualizing</a:t>
            </a:r>
            <a:r>
              <a:rPr lang="en-US" sz="2400" dirty="0"/>
              <a:t>: placing documents                within their historical period and place</a:t>
            </a:r>
          </a:p>
          <a:p>
            <a:pPr>
              <a:buClr>
                <a:schemeClr val="tx1"/>
              </a:buClr>
              <a:buFont typeface="Wingdings" charset="2"/>
              <a:buChar char="§"/>
            </a:pPr>
            <a:r>
              <a:rPr lang="en-US" sz="2400" b="1" dirty="0"/>
              <a:t>Corroboration:</a:t>
            </a:r>
            <a:r>
              <a:rPr lang="en-US" sz="2400" dirty="0"/>
              <a:t> evaluating information             across sources </a:t>
            </a:r>
          </a:p>
          <a:p>
            <a:pPr>
              <a:buClr>
                <a:schemeClr val="tx1"/>
              </a:buClr>
              <a:buFont typeface="Wingdings" charset="2"/>
              <a:buChar char="§"/>
            </a:pPr>
            <a:r>
              <a:rPr lang="en-US" sz="2400" dirty="0"/>
              <a:t>Science versions have either ignored literacy issues, or just analyzed expert science           reading itself or compared experts</a:t>
            </a:r>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3865500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Generalizable vs. Specialized Skills</a:t>
            </a:r>
          </a:p>
          <a:p>
            <a:pPr>
              <a:buClr>
                <a:schemeClr val="tx1"/>
              </a:buClr>
              <a:buFont typeface="Wingdings" charset="2"/>
              <a:buChar char="§"/>
            </a:pPr>
            <a:endParaRPr lang="en-US" sz="2400" b="1" dirty="0"/>
          </a:p>
          <a:p>
            <a:pPr>
              <a:buClr>
                <a:schemeClr val="tx1"/>
              </a:buClr>
              <a:buFont typeface="Wingdings" charset="2"/>
              <a:buChar char="§"/>
            </a:pPr>
            <a:r>
              <a:rPr lang="en-US" sz="2400" dirty="0"/>
              <a:t>Content area reading is based on the idea that reading and writing are highly generalizable skills</a:t>
            </a:r>
          </a:p>
          <a:p>
            <a:pPr>
              <a:buClr>
                <a:schemeClr val="tx1"/>
              </a:buClr>
              <a:buFont typeface="Wingdings" charset="2"/>
              <a:buChar char="§"/>
            </a:pPr>
            <a:r>
              <a:rPr lang="en-US" sz="2400" dirty="0"/>
              <a:t>Thus, literacy can be taught with the                        texts and content of any field and the                     same approaches can be applied                            across the disciplines (e.g., SQ3R,                        KWL, summarization)</a:t>
            </a:r>
          </a:p>
          <a:p>
            <a:pPr>
              <a:buClr>
                <a:schemeClr val="tx1"/>
              </a:buClr>
              <a:buFont typeface="Wingdings" charset="2"/>
              <a:buChar char="§"/>
            </a:pPr>
            <a:r>
              <a:rPr lang="en-US" sz="2400" dirty="0"/>
              <a:t>But disciplinary literacy focuses not on                   what is the same across the disciplines,                     but what is unique or specialized</a:t>
            </a:r>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4224549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71538" y="428604"/>
            <a:ext cx="4643462" cy="5133996"/>
          </a:xfrm>
        </p:spPr>
        <p:txBody>
          <a:bodyPr/>
          <a:lstStyle/>
          <a:p>
            <a:r>
              <a:rPr lang="en-US" dirty="0"/>
              <a:t>Content area literacy instruction provides students with a “toolbox” of strategies to use whenever a text is encountered.</a:t>
            </a:r>
          </a:p>
          <a:p>
            <a:r>
              <a:rPr lang="en-US" dirty="0"/>
              <a:t>Disciplinary literacy strategies come out of the demands of the text and the purposes of the discipline.   </a:t>
            </a:r>
          </a:p>
        </p:txBody>
      </p:sp>
    </p:spTree>
    <p:extLst>
      <p:ext uri="{BB962C8B-B14F-4D97-AF65-F5344CB8AC3E}">
        <p14:creationId xmlns:p14="http://schemas.microsoft.com/office/powerpoint/2010/main" val="4195736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What do students need to learn?</a:t>
            </a:r>
          </a:p>
          <a:p>
            <a:pPr>
              <a:buClr>
                <a:schemeClr val="tx1"/>
              </a:buClr>
              <a:buFont typeface="Wingdings" charset="2"/>
              <a:buChar char="§"/>
            </a:pPr>
            <a:endParaRPr lang="en-US" sz="2400" b="1" dirty="0"/>
          </a:p>
          <a:p>
            <a:pPr>
              <a:buClr>
                <a:schemeClr val="tx1"/>
              </a:buClr>
              <a:buFont typeface="Wingdings" charset="2"/>
              <a:buChar char="§"/>
            </a:pPr>
            <a:r>
              <a:rPr lang="en-US" sz="2400" dirty="0">
                <a:solidFill>
                  <a:schemeClr val="tx1">
                    <a:lumMod val="95000"/>
                    <a:lumOff val="5000"/>
                  </a:schemeClr>
                </a:solidFill>
              </a:rPr>
              <a:t>Science content</a:t>
            </a:r>
          </a:p>
          <a:p>
            <a:pPr>
              <a:buClr>
                <a:schemeClr val="tx1"/>
              </a:buClr>
              <a:buFont typeface="Wingdings" charset="2"/>
              <a:buChar char="§"/>
            </a:pPr>
            <a:r>
              <a:rPr lang="en-US" sz="2400" dirty="0">
                <a:solidFill>
                  <a:schemeClr val="tx1">
                    <a:lumMod val="95000"/>
                    <a:lumOff val="5000"/>
                  </a:schemeClr>
                </a:solidFill>
              </a:rPr>
              <a:t>How science content is created</a:t>
            </a:r>
          </a:p>
          <a:p>
            <a:pPr>
              <a:buClr>
                <a:schemeClr val="tx1"/>
              </a:buClr>
              <a:buFont typeface="Wingdings" charset="2"/>
              <a:buChar char="§"/>
            </a:pPr>
            <a:r>
              <a:rPr lang="en-US" sz="2400" dirty="0">
                <a:solidFill>
                  <a:schemeClr val="tx1">
                    <a:lumMod val="95000"/>
                    <a:lumOff val="5000"/>
                  </a:schemeClr>
                </a:solidFill>
              </a:rPr>
              <a:t>How scientists think (approach problems,                   etc.)</a:t>
            </a:r>
          </a:p>
          <a:p>
            <a:pPr>
              <a:buClr>
                <a:schemeClr val="tx1"/>
              </a:buClr>
              <a:buFont typeface="Wingdings" charset="2"/>
              <a:buChar char="§"/>
            </a:pPr>
            <a:r>
              <a:rPr lang="en-US" sz="2400" dirty="0">
                <a:solidFill>
                  <a:schemeClr val="tx1">
                    <a:lumMod val="95000"/>
                    <a:lumOff val="5000"/>
                  </a:schemeClr>
                </a:solidFill>
              </a:rPr>
              <a:t>How scientists use literacy</a:t>
            </a:r>
          </a:p>
          <a:p>
            <a:pPr marL="0" indent="0">
              <a:buNone/>
            </a:pPr>
            <a:r>
              <a:rPr lang="en-US" b="1" dirty="0">
                <a:solidFill>
                  <a:schemeClr val="bg1"/>
                </a:solidFill>
              </a:rPr>
              <a:t> </a:t>
            </a:r>
          </a:p>
        </p:txBody>
      </p:sp>
    </p:spTree>
    <p:extLst>
      <p:ext uri="{BB962C8B-B14F-4D97-AF65-F5344CB8AC3E}">
        <p14:creationId xmlns:p14="http://schemas.microsoft.com/office/powerpoint/2010/main" val="1071840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0"/>
            <a:ext cx="7924800" cy="1019195"/>
          </a:xfrm>
        </p:spPr>
        <p:txBody>
          <a:bodyPr/>
          <a:lstStyle/>
          <a:p>
            <a:pPr marL="0" indent="0">
              <a:buNone/>
            </a:pPr>
            <a:r>
              <a:rPr lang="en-US" sz="3600" b="1" dirty="0">
                <a:solidFill>
                  <a:srgbClr val="0000FF"/>
                </a:solidFill>
              </a:rPr>
              <a:t> </a:t>
            </a:r>
          </a:p>
          <a:p>
            <a:pPr marL="0" indent="0">
              <a:buNone/>
            </a:pPr>
            <a:r>
              <a:rPr lang="en-US" sz="3600" b="1" dirty="0">
                <a:solidFill>
                  <a:srgbClr val="0000FF"/>
                </a:solidFill>
              </a:rPr>
              <a:t>Scientific Practices</a:t>
            </a:r>
            <a:endParaRPr lang="en-US" sz="2400" dirty="0"/>
          </a:p>
          <a:p>
            <a:pPr marL="514350" indent="-514350">
              <a:buClr>
                <a:schemeClr val="tx1"/>
              </a:buClr>
              <a:buFont typeface="+mj-lt"/>
              <a:buAutoNum type="arabicPeriod"/>
            </a:pPr>
            <a:r>
              <a:rPr lang="en-US" sz="2400" dirty="0">
                <a:solidFill>
                  <a:schemeClr val="tx1">
                    <a:lumMod val="95000"/>
                    <a:lumOff val="5000"/>
                  </a:schemeClr>
                </a:solidFill>
              </a:rPr>
              <a:t>Asking questions and defining problems</a:t>
            </a:r>
          </a:p>
          <a:p>
            <a:pPr marL="514350" indent="-514350">
              <a:buClr>
                <a:schemeClr val="tx1"/>
              </a:buClr>
              <a:buFont typeface="+mj-lt"/>
              <a:buAutoNum type="arabicPeriod"/>
            </a:pPr>
            <a:r>
              <a:rPr lang="en-US" sz="2400" dirty="0">
                <a:solidFill>
                  <a:schemeClr val="tx1">
                    <a:lumMod val="95000"/>
                    <a:lumOff val="5000"/>
                  </a:schemeClr>
                </a:solidFill>
              </a:rPr>
              <a:t>Developing and using models</a:t>
            </a:r>
          </a:p>
          <a:p>
            <a:pPr marL="514350" indent="-514350">
              <a:buClr>
                <a:schemeClr val="tx1"/>
              </a:buClr>
              <a:buFont typeface="+mj-lt"/>
              <a:buAutoNum type="arabicPeriod"/>
            </a:pPr>
            <a:r>
              <a:rPr lang="en-US" sz="2400" dirty="0">
                <a:solidFill>
                  <a:schemeClr val="tx1">
                    <a:lumMod val="95000"/>
                    <a:lumOff val="5000"/>
                  </a:schemeClr>
                </a:solidFill>
              </a:rPr>
              <a:t>Planning and carrying out investigations</a:t>
            </a:r>
          </a:p>
          <a:p>
            <a:pPr marL="514350" indent="-514350">
              <a:buClr>
                <a:schemeClr val="tx1"/>
              </a:buClr>
              <a:buFont typeface="+mj-lt"/>
              <a:buAutoNum type="arabicPeriod"/>
            </a:pPr>
            <a:r>
              <a:rPr lang="en-US" sz="2400" dirty="0">
                <a:solidFill>
                  <a:schemeClr val="tx1">
                    <a:lumMod val="95000"/>
                    <a:lumOff val="5000"/>
                  </a:schemeClr>
                </a:solidFill>
              </a:rPr>
              <a:t>Analyzing and interpreting data</a:t>
            </a:r>
          </a:p>
          <a:p>
            <a:pPr marL="514350" indent="-514350">
              <a:buClr>
                <a:schemeClr val="tx1"/>
              </a:buClr>
              <a:buFont typeface="+mj-lt"/>
              <a:buAutoNum type="arabicPeriod"/>
            </a:pPr>
            <a:r>
              <a:rPr lang="en-US" sz="2400" dirty="0">
                <a:solidFill>
                  <a:schemeClr val="tx1">
                    <a:lumMod val="95000"/>
                    <a:lumOff val="5000"/>
                  </a:schemeClr>
                </a:solidFill>
              </a:rPr>
              <a:t>Using mathematics and computational            thinking</a:t>
            </a:r>
          </a:p>
          <a:p>
            <a:pPr marL="514350" indent="-514350">
              <a:buClr>
                <a:schemeClr val="tx1"/>
              </a:buClr>
              <a:buFont typeface="+mj-lt"/>
              <a:buAutoNum type="arabicPeriod"/>
            </a:pPr>
            <a:r>
              <a:rPr lang="en-US" sz="2400" dirty="0">
                <a:solidFill>
                  <a:schemeClr val="tx1">
                    <a:lumMod val="95000"/>
                    <a:lumOff val="5000"/>
                  </a:schemeClr>
                </a:solidFill>
              </a:rPr>
              <a:t>Constructing explanations and                       designing solutions</a:t>
            </a:r>
          </a:p>
          <a:p>
            <a:pPr marL="514350" indent="-514350">
              <a:buClr>
                <a:schemeClr val="tx1"/>
              </a:buClr>
              <a:buFont typeface="+mj-lt"/>
              <a:buAutoNum type="arabicPeriod"/>
            </a:pPr>
            <a:r>
              <a:rPr lang="en-US" sz="2400" dirty="0">
                <a:solidFill>
                  <a:schemeClr val="tx1">
                    <a:lumMod val="95000"/>
                    <a:lumOff val="5000"/>
                  </a:schemeClr>
                </a:solidFill>
              </a:rPr>
              <a:t>Engaging in argument from evidence</a:t>
            </a:r>
          </a:p>
          <a:p>
            <a:pPr marL="514350" indent="-514350">
              <a:buClr>
                <a:schemeClr val="tx1"/>
              </a:buClr>
              <a:buFont typeface="+mj-lt"/>
              <a:buAutoNum type="arabicPeriod"/>
            </a:pPr>
            <a:r>
              <a:rPr lang="en-US" sz="2400" dirty="0">
                <a:solidFill>
                  <a:schemeClr val="tx1">
                    <a:lumMod val="95000"/>
                    <a:lumOff val="5000"/>
                  </a:schemeClr>
                </a:solidFill>
              </a:rPr>
              <a:t>Obtaining, evaluating and communicating    information</a:t>
            </a:r>
            <a:endParaRPr lang="en-US" dirty="0">
              <a:solidFill>
                <a:schemeClr val="bg1"/>
              </a:solidFill>
            </a:endParaRPr>
          </a:p>
        </p:txBody>
      </p:sp>
    </p:spTree>
    <p:extLst>
      <p:ext uri="{BB962C8B-B14F-4D97-AF65-F5344CB8AC3E}">
        <p14:creationId xmlns:p14="http://schemas.microsoft.com/office/powerpoint/2010/main" val="204217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0"/>
            <a:ext cx="7924800" cy="1019195"/>
          </a:xfrm>
        </p:spPr>
        <p:txBody>
          <a:bodyPr/>
          <a:lstStyle/>
          <a:p>
            <a:pPr marL="0" indent="0">
              <a:buNone/>
            </a:pPr>
            <a:endParaRPr lang="en-US" sz="3600" b="1" dirty="0">
              <a:solidFill>
                <a:srgbClr val="0000FF"/>
              </a:solidFill>
            </a:endParaRPr>
          </a:p>
          <a:p>
            <a:pPr marL="0" indent="0">
              <a:buNone/>
            </a:pPr>
            <a:r>
              <a:rPr lang="en-US" sz="3600" b="1" dirty="0">
                <a:solidFill>
                  <a:srgbClr val="0000FF"/>
                </a:solidFill>
              </a:rPr>
              <a:t>Asking questions and defining problems</a:t>
            </a:r>
          </a:p>
          <a:p>
            <a:pPr>
              <a:buClr>
                <a:schemeClr val="tx1"/>
              </a:buClr>
              <a:buFont typeface="Wingdings" charset="2"/>
              <a:buChar char="§"/>
            </a:pPr>
            <a:endParaRPr lang="en-US" sz="2400" dirty="0"/>
          </a:p>
          <a:p>
            <a:pPr>
              <a:buClr>
                <a:schemeClr val="tx1"/>
              </a:buClr>
              <a:buFont typeface="Wingdings" charset="2"/>
              <a:buChar char="§"/>
            </a:pPr>
            <a:r>
              <a:rPr lang="en-US" sz="2400" dirty="0"/>
              <a:t>Formulating empirically answerable                    questions</a:t>
            </a:r>
          </a:p>
          <a:p>
            <a:pPr>
              <a:buClr>
                <a:schemeClr val="tx1"/>
              </a:buClr>
              <a:buFont typeface="Wingdings" charset="2"/>
              <a:buChar char="§"/>
            </a:pPr>
            <a:r>
              <a:rPr lang="en-US" sz="2400" dirty="0">
                <a:solidFill>
                  <a:srgbClr val="FF0000"/>
                </a:solidFill>
              </a:rPr>
              <a:t>Establishing what is already known</a:t>
            </a:r>
          </a:p>
          <a:p>
            <a:pPr>
              <a:buClr>
                <a:schemeClr val="tx1"/>
              </a:buClr>
              <a:buFont typeface="Wingdings" charset="2"/>
              <a:buChar char="§"/>
            </a:pPr>
            <a:r>
              <a:rPr lang="en-US" sz="2400" dirty="0">
                <a:solidFill>
                  <a:srgbClr val="FF0000"/>
                </a:solidFill>
              </a:rPr>
              <a:t>Determining which questions have yet                        to be satisfactorily answered</a:t>
            </a:r>
          </a:p>
          <a:p>
            <a:pPr>
              <a:buClr>
                <a:schemeClr val="tx1"/>
              </a:buClr>
              <a:buFont typeface="Wingdings" charset="2"/>
              <a:buChar char="§"/>
            </a:pPr>
            <a:endParaRPr lang="en-US" sz="2400" dirty="0"/>
          </a:p>
          <a:p>
            <a:pPr>
              <a:buClr>
                <a:schemeClr val="tx1"/>
              </a:buClr>
              <a:buFont typeface="Wingdings" charset="2"/>
              <a:buChar char="§"/>
            </a:pPr>
            <a:endParaRPr lang="en-US" sz="2400" dirty="0"/>
          </a:p>
        </p:txBody>
      </p:sp>
    </p:spTree>
    <p:extLst>
      <p:ext uri="{BB962C8B-B14F-4D97-AF65-F5344CB8AC3E}">
        <p14:creationId xmlns:p14="http://schemas.microsoft.com/office/powerpoint/2010/main" val="636409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0"/>
            <a:ext cx="7924800" cy="1019195"/>
          </a:xfrm>
        </p:spPr>
        <p:txBody>
          <a:bodyPr/>
          <a:lstStyle/>
          <a:p>
            <a:pPr marL="0" indent="0">
              <a:buNone/>
            </a:pPr>
            <a:endParaRPr lang="en-US" sz="3600" b="1" dirty="0">
              <a:solidFill>
                <a:srgbClr val="0000FF"/>
              </a:solidFill>
            </a:endParaRPr>
          </a:p>
          <a:p>
            <a:pPr marL="0" indent="0">
              <a:buNone/>
            </a:pPr>
            <a:r>
              <a:rPr lang="en-US" sz="3600" b="1" dirty="0">
                <a:solidFill>
                  <a:srgbClr val="0000FF"/>
                </a:solidFill>
              </a:rPr>
              <a:t>Developing and Using Models</a:t>
            </a:r>
          </a:p>
          <a:p>
            <a:pPr>
              <a:buClr>
                <a:schemeClr val="tx1"/>
              </a:buClr>
              <a:buFont typeface="Wingdings" charset="2"/>
              <a:buChar char="§"/>
            </a:pPr>
            <a:endParaRPr lang="en-US" sz="2400" dirty="0"/>
          </a:p>
          <a:p>
            <a:pPr>
              <a:buClr>
                <a:schemeClr val="tx1"/>
              </a:buClr>
              <a:buFont typeface="Wingdings" charset="2"/>
              <a:buChar char="§"/>
            </a:pPr>
            <a:r>
              <a:rPr lang="en-US" sz="2400" dirty="0"/>
              <a:t>Development of models and simulations to help develop explanations about natural phenomena</a:t>
            </a:r>
          </a:p>
          <a:p>
            <a:pPr>
              <a:buClr>
                <a:schemeClr val="tx1"/>
              </a:buClr>
              <a:buFont typeface="Wingdings" charset="2"/>
              <a:buChar char="§"/>
            </a:pPr>
            <a:r>
              <a:rPr lang="en-US" sz="2400" dirty="0"/>
              <a:t>Models make it possible to go beyond        observations</a:t>
            </a:r>
          </a:p>
          <a:p>
            <a:pPr>
              <a:buClr>
                <a:schemeClr val="tx1"/>
              </a:buClr>
              <a:buFont typeface="Wingdings" charset="2"/>
              <a:buChar char="§"/>
            </a:pPr>
            <a:r>
              <a:rPr lang="en-US" sz="2400" dirty="0"/>
              <a:t>And identify flaws in the reasoning</a:t>
            </a:r>
          </a:p>
          <a:p>
            <a:pPr marL="0" indent="0">
              <a:buClr>
                <a:schemeClr val="tx1"/>
              </a:buClr>
              <a:buNone/>
            </a:pPr>
            <a:endParaRPr lang="en-US" sz="2400" dirty="0">
              <a:solidFill>
                <a:srgbClr val="FF0000"/>
              </a:solidFill>
            </a:endParaRPr>
          </a:p>
          <a:p>
            <a:pPr>
              <a:buClr>
                <a:schemeClr val="tx1"/>
              </a:buClr>
              <a:buFont typeface="Wingdings" charset="2"/>
              <a:buChar char="§"/>
            </a:pPr>
            <a:endParaRPr lang="en-US" sz="2400" dirty="0"/>
          </a:p>
          <a:p>
            <a:pPr>
              <a:buClr>
                <a:schemeClr val="tx1"/>
              </a:buClr>
              <a:buFont typeface="Wingdings" charset="2"/>
              <a:buChar char="§"/>
            </a:pPr>
            <a:endParaRPr lang="en-US" sz="2400" dirty="0"/>
          </a:p>
        </p:txBody>
      </p:sp>
    </p:spTree>
    <p:extLst>
      <p:ext uri="{BB962C8B-B14F-4D97-AF65-F5344CB8AC3E}">
        <p14:creationId xmlns:p14="http://schemas.microsoft.com/office/powerpoint/2010/main" val="4246117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228600"/>
            <a:ext cx="7924800" cy="1019195"/>
          </a:xfrm>
        </p:spPr>
        <p:txBody>
          <a:bodyPr/>
          <a:lstStyle/>
          <a:p>
            <a:pPr marL="0" indent="0">
              <a:buNone/>
            </a:pPr>
            <a:r>
              <a:rPr lang="en-US" sz="3600" b="1" dirty="0">
                <a:solidFill>
                  <a:srgbClr val="0000FF"/>
                </a:solidFill>
              </a:rPr>
              <a:t>Planning and carrying out investigations</a:t>
            </a:r>
          </a:p>
          <a:p>
            <a:pPr>
              <a:buClr>
                <a:schemeClr val="tx1"/>
              </a:buClr>
              <a:buFont typeface="Wingdings" charset="2"/>
              <a:buChar char="§"/>
            </a:pPr>
            <a:endParaRPr lang="en-US" sz="2400" dirty="0"/>
          </a:p>
          <a:p>
            <a:pPr>
              <a:buClr>
                <a:schemeClr val="tx1"/>
              </a:buClr>
            </a:pPr>
            <a:r>
              <a:rPr lang="en-US" sz="2400" dirty="0"/>
              <a:t>Identification of what is to be recorded</a:t>
            </a:r>
          </a:p>
          <a:p>
            <a:pPr>
              <a:buClr>
                <a:schemeClr val="tx1"/>
              </a:buClr>
            </a:pPr>
            <a:r>
              <a:rPr lang="en-US" sz="2400" dirty="0"/>
              <a:t>Identification of independent and                       dependent variables</a:t>
            </a:r>
          </a:p>
          <a:p>
            <a:pPr>
              <a:buClr>
                <a:schemeClr val="tx1"/>
              </a:buClr>
            </a:pPr>
            <a:r>
              <a:rPr lang="en-US" sz="2400" dirty="0">
                <a:solidFill>
                  <a:srgbClr val="FF0000"/>
                </a:solidFill>
              </a:rPr>
              <a:t>Collecting and recording data </a:t>
            </a:r>
          </a:p>
          <a:p>
            <a:pPr>
              <a:buClr>
                <a:schemeClr val="tx1"/>
              </a:buClr>
              <a:buFont typeface="Wingdings" charset="2"/>
              <a:buChar char="§"/>
            </a:pPr>
            <a:endParaRPr lang="en-US" sz="2400" dirty="0"/>
          </a:p>
          <a:p>
            <a:pPr marL="0" indent="0">
              <a:buClr>
                <a:schemeClr val="tx1"/>
              </a:buClr>
              <a:buNone/>
            </a:pPr>
            <a:endParaRPr lang="en-US" sz="2400" dirty="0"/>
          </a:p>
        </p:txBody>
      </p:sp>
    </p:spTree>
    <p:extLst>
      <p:ext uri="{BB962C8B-B14F-4D97-AF65-F5344CB8AC3E}">
        <p14:creationId xmlns:p14="http://schemas.microsoft.com/office/powerpoint/2010/main" val="2145739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228600"/>
            <a:ext cx="7924800" cy="1019195"/>
          </a:xfrm>
        </p:spPr>
        <p:txBody>
          <a:bodyPr/>
          <a:lstStyle/>
          <a:p>
            <a:pPr marL="0" indent="0">
              <a:buNone/>
            </a:pPr>
            <a:r>
              <a:rPr lang="en-US" sz="3600" b="1" dirty="0">
                <a:solidFill>
                  <a:srgbClr val="0000FF"/>
                </a:solidFill>
              </a:rPr>
              <a:t>Analyzing and interpreting data</a:t>
            </a:r>
          </a:p>
          <a:p>
            <a:pPr>
              <a:buClr>
                <a:schemeClr val="tx1"/>
              </a:buClr>
              <a:buFont typeface="Wingdings" charset="2"/>
              <a:buChar char="§"/>
            </a:pPr>
            <a:endParaRPr lang="en-US" sz="2400" dirty="0"/>
          </a:p>
          <a:p>
            <a:pPr>
              <a:buClr>
                <a:schemeClr val="tx1"/>
              </a:buClr>
            </a:pPr>
            <a:r>
              <a:rPr lang="en-US" sz="2400" dirty="0">
                <a:solidFill>
                  <a:srgbClr val="FF0000"/>
                </a:solidFill>
              </a:rPr>
              <a:t>Putting data into form that allows it to be interpreted (tabulation, graphical interpretation, visual analysis, statistical analysis) </a:t>
            </a:r>
          </a:p>
          <a:p>
            <a:pPr>
              <a:buClr>
                <a:schemeClr val="tx1"/>
              </a:buClr>
            </a:pPr>
            <a:r>
              <a:rPr lang="en-US" sz="2400" dirty="0">
                <a:solidFill>
                  <a:srgbClr val="FF0000"/>
                </a:solidFill>
              </a:rPr>
              <a:t>Identification of patterns in data</a:t>
            </a:r>
          </a:p>
          <a:p>
            <a:pPr marL="0" indent="0">
              <a:buClr>
                <a:schemeClr val="tx1"/>
              </a:buClr>
              <a:buNone/>
            </a:pPr>
            <a:endParaRPr lang="en-US" sz="2400" dirty="0"/>
          </a:p>
        </p:txBody>
      </p:sp>
    </p:spTree>
    <p:extLst>
      <p:ext uri="{BB962C8B-B14F-4D97-AF65-F5344CB8AC3E}">
        <p14:creationId xmlns:p14="http://schemas.microsoft.com/office/powerpoint/2010/main" val="2905488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67544" y="500042"/>
            <a:ext cx="8280920" cy="1071570"/>
          </a:xfrm>
        </p:spPr>
        <p:txBody>
          <a:bodyPr>
            <a:noAutofit/>
          </a:bodyPr>
          <a:lstStyle/>
          <a:p>
            <a:pPr>
              <a:buNone/>
            </a:pPr>
            <a:r>
              <a:rPr lang="en-US" altLang="zh-CN" sz="3600" b="1" dirty="0">
                <a:solidFill>
                  <a:srgbClr val="0000FF"/>
                </a:solidFill>
              </a:rPr>
              <a:t>Many changes due to Common Core</a:t>
            </a:r>
            <a:endParaRPr lang="zh-CN" altLang="en-US" sz="3600" b="1" dirty="0">
              <a:solidFill>
                <a:srgbClr val="0000FF"/>
              </a:solidFill>
            </a:endParaRPr>
          </a:p>
        </p:txBody>
      </p:sp>
      <p:sp>
        <p:nvSpPr>
          <p:cNvPr id="3" name="TextBox 2"/>
          <p:cNvSpPr txBox="1"/>
          <p:nvPr/>
        </p:nvSpPr>
        <p:spPr>
          <a:xfrm>
            <a:off x="1143000" y="1676400"/>
            <a:ext cx="5517232" cy="3323987"/>
          </a:xfrm>
          <a:prstGeom prst="rect">
            <a:avLst/>
          </a:prstGeom>
          <a:noFill/>
        </p:spPr>
        <p:txBody>
          <a:bodyPr wrap="square" rtlCol="0">
            <a:spAutoFit/>
          </a:bodyPr>
          <a:lstStyle/>
          <a:p>
            <a:pPr marL="342900" indent="-342900">
              <a:buFont typeface="Arial"/>
              <a:buChar char="•"/>
            </a:pPr>
            <a:r>
              <a:rPr lang="en-US" sz="2400" dirty="0"/>
              <a:t>Challenging texts</a:t>
            </a:r>
          </a:p>
          <a:p>
            <a:pPr marL="342900" indent="-342900">
              <a:buFont typeface="Arial"/>
              <a:buChar char="•"/>
            </a:pPr>
            <a:r>
              <a:rPr lang="en-US" sz="2400" dirty="0"/>
              <a:t>Close reading</a:t>
            </a:r>
          </a:p>
          <a:p>
            <a:pPr marL="342900" indent="-342900">
              <a:buFont typeface="Arial"/>
              <a:buChar char="•"/>
            </a:pPr>
            <a:r>
              <a:rPr lang="en-US" sz="2400" dirty="0"/>
              <a:t>Writing from sources</a:t>
            </a:r>
          </a:p>
          <a:p>
            <a:pPr marL="342900" indent="-342900">
              <a:buFont typeface="Arial"/>
              <a:buChar char="•"/>
            </a:pPr>
            <a:r>
              <a:rPr lang="en-US" sz="2400" dirty="0"/>
              <a:t>Informational text</a:t>
            </a:r>
          </a:p>
          <a:p>
            <a:pPr marL="342900" indent="-342900">
              <a:buFont typeface="Arial"/>
              <a:buChar char="•"/>
            </a:pPr>
            <a:r>
              <a:rPr lang="en-US" sz="2400" dirty="0"/>
              <a:t>Multiple texts</a:t>
            </a:r>
          </a:p>
          <a:p>
            <a:pPr marL="342900" indent="-342900">
              <a:buFont typeface="Arial"/>
              <a:buChar char="•"/>
            </a:pPr>
            <a:r>
              <a:rPr lang="en-US" sz="2400" dirty="0"/>
              <a:t>Argument</a:t>
            </a:r>
          </a:p>
          <a:p>
            <a:pPr marL="342900" indent="-342900">
              <a:buFont typeface="Arial"/>
              <a:buChar char="•"/>
            </a:pPr>
            <a:r>
              <a:rPr lang="en-US" sz="2400" dirty="0"/>
              <a:t>Embedded technology</a:t>
            </a:r>
          </a:p>
          <a:p>
            <a:pPr marL="342900" indent="-342900">
              <a:buFont typeface="Arial"/>
              <a:buChar char="•"/>
            </a:pPr>
            <a:r>
              <a:rPr lang="en-US" sz="2400" dirty="0"/>
              <a:t>Disciplinary literacy</a:t>
            </a:r>
          </a:p>
          <a:p>
            <a:endParaRPr lang="en-US" dirty="0"/>
          </a:p>
        </p:txBody>
      </p:sp>
    </p:spTree>
    <p:extLst>
      <p:ext uri="{BB962C8B-B14F-4D97-AF65-F5344CB8AC3E}">
        <p14:creationId xmlns:p14="http://schemas.microsoft.com/office/powerpoint/2010/main" val="983815950"/>
      </p:ext>
    </p:extLst>
  </p:cSld>
  <p:clrMapOvr>
    <a:masterClrMapping/>
  </p:clrMapOvr>
  <p:transition>
    <p:comb/>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228600"/>
            <a:ext cx="7924800" cy="1019195"/>
          </a:xfrm>
        </p:spPr>
        <p:txBody>
          <a:bodyPr/>
          <a:lstStyle/>
          <a:p>
            <a:pPr marL="0" indent="0">
              <a:buNone/>
            </a:pPr>
            <a:r>
              <a:rPr lang="en-US" sz="3600" b="1" dirty="0">
                <a:solidFill>
                  <a:srgbClr val="0000FF"/>
                </a:solidFill>
              </a:rPr>
              <a:t>Using mathematical and computational thinking</a:t>
            </a:r>
          </a:p>
          <a:p>
            <a:pPr>
              <a:buClr>
                <a:schemeClr val="tx1"/>
              </a:buClr>
              <a:buFont typeface="Wingdings" charset="2"/>
              <a:buChar char="§"/>
            </a:pPr>
            <a:endParaRPr lang="en-US" sz="2400" dirty="0"/>
          </a:p>
          <a:p>
            <a:pPr>
              <a:buClr>
                <a:schemeClr val="tx1"/>
              </a:buClr>
            </a:pPr>
            <a:r>
              <a:rPr lang="en-US" sz="2400" dirty="0"/>
              <a:t>Math is used to represent physical variables,           their relationships, and phenomena like               growth or change or development</a:t>
            </a:r>
          </a:p>
          <a:p>
            <a:pPr>
              <a:buClr>
                <a:schemeClr val="tx1"/>
              </a:buClr>
            </a:pPr>
            <a:r>
              <a:rPr lang="en-US" sz="2400" dirty="0"/>
              <a:t>Mathematical approaches allow for                predictions of future behavior of physical           systems</a:t>
            </a:r>
          </a:p>
        </p:txBody>
      </p:sp>
    </p:spTree>
    <p:extLst>
      <p:ext uri="{BB962C8B-B14F-4D97-AF65-F5344CB8AC3E}">
        <p14:creationId xmlns:p14="http://schemas.microsoft.com/office/powerpoint/2010/main" val="2783244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228600"/>
            <a:ext cx="7924800" cy="1019195"/>
          </a:xfrm>
        </p:spPr>
        <p:txBody>
          <a:bodyPr/>
          <a:lstStyle/>
          <a:p>
            <a:pPr marL="0" indent="0">
              <a:buNone/>
            </a:pPr>
            <a:r>
              <a:rPr lang="en-US" sz="3600" b="1" dirty="0">
                <a:solidFill>
                  <a:srgbClr val="0000FF"/>
                </a:solidFill>
              </a:rPr>
              <a:t>Constructing explanations and designing solutions</a:t>
            </a:r>
          </a:p>
          <a:p>
            <a:pPr>
              <a:buClr>
                <a:schemeClr val="tx1"/>
              </a:buClr>
              <a:buFont typeface="Wingdings" charset="2"/>
              <a:buChar char="§"/>
            </a:pPr>
            <a:endParaRPr lang="en-US" sz="2400" dirty="0"/>
          </a:p>
          <a:p>
            <a:pPr>
              <a:buClr>
                <a:schemeClr val="tx1"/>
              </a:buClr>
            </a:pPr>
            <a:r>
              <a:rPr lang="en-US" sz="2400" dirty="0">
                <a:solidFill>
                  <a:srgbClr val="FF0000"/>
                </a:solidFill>
              </a:rPr>
              <a:t>Construct logically coherent explanations of phenomena that incorporate explanations                that are consistent with available evidence</a:t>
            </a:r>
          </a:p>
        </p:txBody>
      </p:sp>
    </p:spTree>
    <p:extLst>
      <p:ext uri="{BB962C8B-B14F-4D97-AF65-F5344CB8AC3E}">
        <p14:creationId xmlns:p14="http://schemas.microsoft.com/office/powerpoint/2010/main" val="3546919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228600"/>
            <a:ext cx="7924800" cy="1019195"/>
          </a:xfrm>
        </p:spPr>
        <p:txBody>
          <a:bodyPr/>
          <a:lstStyle/>
          <a:p>
            <a:pPr marL="0" indent="0">
              <a:buNone/>
            </a:pPr>
            <a:r>
              <a:rPr lang="en-US" sz="3600" b="1" dirty="0">
                <a:solidFill>
                  <a:srgbClr val="0000FF"/>
                </a:solidFill>
              </a:rPr>
              <a:t>Engaging in argument from evidence</a:t>
            </a:r>
          </a:p>
          <a:p>
            <a:pPr>
              <a:buClr>
                <a:schemeClr val="tx1"/>
              </a:buClr>
              <a:buFont typeface="Wingdings" charset="2"/>
              <a:buChar char="§"/>
            </a:pPr>
            <a:endParaRPr lang="en-US" sz="2400" dirty="0"/>
          </a:p>
          <a:p>
            <a:pPr>
              <a:buClr>
                <a:schemeClr val="tx1"/>
              </a:buClr>
            </a:pPr>
            <a:r>
              <a:rPr lang="en-US" sz="2400" dirty="0"/>
              <a:t>Reasoning and argument are essential or        identifying strengths and weaknesses                         of a line of reasoning for finding the best      explanation</a:t>
            </a:r>
          </a:p>
          <a:p>
            <a:pPr>
              <a:buClr>
                <a:schemeClr val="tx1"/>
              </a:buClr>
            </a:pPr>
            <a:r>
              <a:rPr lang="en-US" sz="2400" dirty="0">
                <a:solidFill>
                  <a:srgbClr val="FF0000"/>
                </a:solidFill>
              </a:rPr>
              <a:t>Scientists must defend their explanations           through the use of evidence</a:t>
            </a:r>
          </a:p>
        </p:txBody>
      </p:sp>
    </p:spTree>
    <p:extLst>
      <p:ext uri="{BB962C8B-B14F-4D97-AF65-F5344CB8AC3E}">
        <p14:creationId xmlns:p14="http://schemas.microsoft.com/office/powerpoint/2010/main" val="529519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228600"/>
            <a:ext cx="7924800" cy="1019195"/>
          </a:xfrm>
        </p:spPr>
        <p:txBody>
          <a:bodyPr/>
          <a:lstStyle/>
          <a:p>
            <a:pPr marL="0" indent="0">
              <a:buNone/>
            </a:pPr>
            <a:r>
              <a:rPr lang="en-US" sz="3600" b="1" dirty="0">
                <a:solidFill>
                  <a:srgbClr val="0000FF"/>
                </a:solidFill>
              </a:rPr>
              <a:t>Obtaining, evaluating, and communicating information</a:t>
            </a:r>
          </a:p>
          <a:p>
            <a:pPr>
              <a:buClr>
                <a:schemeClr val="tx1"/>
              </a:buClr>
              <a:buFont typeface="Wingdings" charset="2"/>
              <a:buChar char="§"/>
            </a:pPr>
            <a:r>
              <a:rPr lang="en-US" sz="2400" dirty="0">
                <a:solidFill>
                  <a:srgbClr val="FF0000"/>
                </a:solidFill>
              </a:rPr>
              <a:t>Science cannot advance if scientists can’t communicate their findings clearly and persuasively</a:t>
            </a:r>
          </a:p>
          <a:p>
            <a:pPr>
              <a:buClr>
                <a:schemeClr val="tx1"/>
              </a:buClr>
              <a:buFont typeface="Wingdings" charset="2"/>
              <a:buChar char="§"/>
            </a:pPr>
            <a:r>
              <a:rPr lang="en-US" sz="2400" dirty="0">
                <a:solidFill>
                  <a:srgbClr val="FF0000"/>
                </a:solidFill>
              </a:rPr>
              <a:t>A major practice of science is communicating explanations orally and through writing               (including graphical information)</a:t>
            </a:r>
          </a:p>
          <a:p>
            <a:pPr>
              <a:buClr>
                <a:schemeClr val="tx1"/>
              </a:buClr>
              <a:buFont typeface="Wingdings" charset="2"/>
              <a:buChar char="§"/>
            </a:pPr>
            <a:r>
              <a:rPr lang="en-US" sz="2400" dirty="0">
                <a:solidFill>
                  <a:srgbClr val="FF0000"/>
                </a:solidFill>
              </a:rPr>
              <a:t>Science requires the ability to derive                   meaning from scientific texts</a:t>
            </a:r>
          </a:p>
          <a:p>
            <a:pPr>
              <a:buClr>
                <a:schemeClr val="tx1"/>
              </a:buClr>
              <a:buFont typeface="Wingdings" charset="2"/>
              <a:buChar char="§"/>
            </a:pPr>
            <a:endParaRPr lang="en-US" sz="2400" dirty="0"/>
          </a:p>
          <a:p>
            <a:pPr>
              <a:buClr>
                <a:schemeClr val="tx1"/>
              </a:buClr>
              <a:buFont typeface="Wingdings" charset="2"/>
              <a:buChar char="§"/>
            </a:pPr>
            <a:endParaRPr lang="en-US" sz="2400" dirty="0"/>
          </a:p>
        </p:txBody>
      </p:sp>
    </p:spTree>
    <p:extLst>
      <p:ext uri="{BB962C8B-B14F-4D97-AF65-F5344CB8AC3E}">
        <p14:creationId xmlns:p14="http://schemas.microsoft.com/office/powerpoint/2010/main" val="1828977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The Role of Literacy in Science</a:t>
            </a:r>
          </a:p>
          <a:p>
            <a:pPr>
              <a:buClr>
                <a:schemeClr val="tx1"/>
              </a:buClr>
              <a:buFont typeface="Wingdings" charset="2"/>
              <a:buChar char="§"/>
            </a:pPr>
            <a:endParaRPr lang="en-US" sz="2400" b="1" dirty="0"/>
          </a:p>
          <a:p>
            <a:pPr>
              <a:buClr>
                <a:schemeClr val="tx1"/>
              </a:buClr>
              <a:buFont typeface="Wingdings" charset="2"/>
              <a:buChar char="§"/>
            </a:pPr>
            <a:r>
              <a:rPr lang="en-US" sz="2400" dirty="0">
                <a:solidFill>
                  <a:schemeClr val="tx1">
                    <a:lumMod val="95000"/>
                    <a:lumOff val="5000"/>
                  </a:schemeClr>
                </a:solidFill>
              </a:rPr>
              <a:t>Literacy is essential to recording methods and results of observations and experiments</a:t>
            </a:r>
          </a:p>
          <a:p>
            <a:pPr>
              <a:buClr>
                <a:schemeClr val="tx1"/>
              </a:buClr>
              <a:buFont typeface="Wingdings" charset="2"/>
              <a:buChar char="§"/>
            </a:pPr>
            <a:r>
              <a:rPr lang="en-US" sz="2400" dirty="0">
                <a:solidFill>
                  <a:schemeClr val="tx1">
                    <a:lumMod val="95000"/>
                    <a:lumOff val="5000"/>
                  </a:schemeClr>
                </a:solidFill>
              </a:rPr>
              <a:t>These texts must be so explicit and                         complete that they render an                           investigation replicable</a:t>
            </a:r>
          </a:p>
          <a:p>
            <a:pPr>
              <a:buClr>
                <a:schemeClr val="tx1"/>
              </a:buClr>
              <a:buFont typeface="Wingdings" charset="2"/>
              <a:buChar char="§"/>
            </a:pPr>
            <a:r>
              <a:rPr lang="en-US" sz="2400" dirty="0">
                <a:solidFill>
                  <a:schemeClr val="tx1">
                    <a:lumMod val="95000"/>
                    <a:lumOff val="5000"/>
                  </a:schemeClr>
                </a:solidFill>
              </a:rPr>
              <a:t>Researchers depend upon this written                  record for determining what is known                        and unknown</a:t>
            </a:r>
          </a:p>
          <a:p>
            <a:pPr>
              <a:buClr>
                <a:schemeClr val="tx1"/>
              </a:buClr>
              <a:buFont typeface="Wingdings" charset="2"/>
              <a:buChar char="§"/>
            </a:pPr>
            <a:r>
              <a:rPr lang="en-US" sz="2400" dirty="0">
                <a:solidFill>
                  <a:schemeClr val="tx1">
                    <a:lumMod val="95000"/>
                    <a:lumOff val="5000"/>
                  </a:schemeClr>
                </a:solidFill>
              </a:rPr>
              <a:t>Scientists must be able to locate                      authoritative text and be able to                   access this make sense of that text</a:t>
            </a:r>
          </a:p>
          <a:p>
            <a:pPr marL="0" indent="0">
              <a:buNone/>
            </a:pPr>
            <a:r>
              <a:rPr lang="en-US" b="1" dirty="0">
                <a:solidFill>
                  <a:schemeClr val="bg1"/>
                </a:solidFill>
              </a:rPr>
              <a:t> </a:t>
            </a:r>
          </a:p>
        </p:txBody>
      </p:sp>
    </p:spTree>
    <p:extLst>
      <p:ext uri="{BB962C8B-B14F-4D97-AF65-F5344CB8AC3E}">
        <p14:creationId xmlns:p14="http://schemas.microsoft.com/office/powerpoint/2010/main" val="3829050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The Role of Literacy in Science (cont.)</a:t>
            </a:r>
            <a:endParaRPr lang="en-US" sz="2400" b="1" dirty="0"/>
          </a:p>
          <a:p>
            <a:r>
              <a:rPr lang="en-US" dirty="0"/>
              <a:t>Science texts are organized in             particular ways (such as the                structure of studies)</a:t>
            </a:r>
          </a:p>
          <a:p>
            <a:r>
              <a:rPr lang="en-US" dirty="0"/>
              <a:t>Science texts offer explanations                  of scientific phenomena…                       such explanations will often                         be accompanied by a description                   of the sources of the information</a:t>
            </a:r>
          </a:p>
          <a:p>
            <a:endParaRPr lang="en-US" dirty="0"/>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r>
              <a:rPr lang="en-US" b="1" dirty="0">
                <a:solidFill>
                  <a:schemeClr val="bg1"/>
                </a:solidFill>
              </a:rPr>
              <a:t>0 </a:t>
            </a:r>
          </a:p>
        </p:txBody>
      </p:sp>
    </p:spTree>
    <p:extLst>
      <p:ext uri="{BB962C8B-B14F-4D97-AF65-F5344CB8AC3E}">
        <p14:creationId xmlns:p14="http://schemas.microsoft.com/office/powerpoint/2010/main" val="3450401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The Role of Literacy in Science (cont.)</a:t>
            </a:r>
            <a:endParaRPr lang="en-US" sz="2400" b="1" dirty="0"/>
          </a:p>
          <a:p>
            <a:r>
              <a:rPr lang="en-US" dirty="0"/>
              <a:t>Science texts are organized in             particular ways (such as the                structure of studies)</a:t>
            </a:r>
          </a:p>
          <a:p>
            <a:r>
              <a:rPr lang="en-US" dirty="0"/>
              <a:t>Science texts offer explanations                  of scientific phenomena…                       such explanations will often                         be accompanied by a description                   of the sources of the information</a:t>
            </a:r>
          </a:p>
          <a:p>
            <a:endParaRPr lang="en-US" dirty="0"/>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r>
              <a:rPr lang="en-US" b="1" dirty="0">
                <a:solidFill>
                  <a:schemeClr val="bg1"/>
                </a:solidFill>
              </a:rPr>
              <a:t>0 </a:t>
            </a:r>
          </a:p>
        </p:txBody>
      </p:sp>
    </p:spTree>
    <p:extLst>
      <p:ext uri="{BB962C8B-B14F-4D97-AF65-F5344CB8AC3E}">
        <p14:creationId xmlns:p14="http://schemas.microsoft.com/office/powerpoint/2010/main" val="3744955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1CEBA-4089-2446-83D9-F9F291655208}"/>
              </a:ext>
            </a:extLst>
          </p:cNvPr>
          <p:cNvSpPr>
            <a:spLocks noGrp="1"/>
          </p:cNvSpPr>
          <p:nvPr>
            <p:ph type="title"/>
          </p:nvPr>
        </p:nvSpPr>
        <p:spPr>
          <a:xfrm>
            <a:off x="457200" y="277813"/>
            <a:ext cx="8686800" cy="1139825"/>
          </a:xfrm>
        </p:spPr>
        <p:txBody>
          <a:bodyPr/>
          <a:lstStyle/>
          <a:p>
            <a:r>
              <a:rPr lang="en-US" dirty="0"/>
              <a:t>Different Outlook about the Goal of Reading</a:t>
            </a:r>
          </a:p>
        </p:txBody>
      </p:sp>
      <p:sp>
        <p:nvSpPr>
          <p:cNvPr id="3" name="Content Placeholder 2">
            <a:extLst>
              <a:ext uri="{FF2B5EF4-FFF2-40B4-BE49-F238E27FC236}">
                <a16:creationId xmlns:a16="http://schemas.microsoft.com/office/drawing/2014/main" id="{0A9635F0-13D1-6049-B8AC-1C733CEC9531}"/>
              </a:ext>
            </a:extLst>
          </p:cNvPr>
          <p:cNvSpPr>
            <a:spLocks noGrp="1"/>
          </p:cNvSpPr>
          <p:nvPr>
            <p:ph sz="half" idx="1"/>
          </p:nvPr>
        </p:nvSpPr>
        <p:spPr/>
        <p:txBody>
          <a:bodyPr/>
          <a:lstStyle/>
          <a:p>
            <a:pPr marL="0" indent="0">
              <a:buNone/>
            </a:pPr>
            <a:endParaRPr lang="en-US" dirty="0"/>
          </a:p>
          <a:p>
            <a:pPr marL="0" indent="0">
              <a:buNone/>
            </a:pPr>
            <a:r>
              <a:rPr lang="en-US" b="1" dirty="0"/>
              <a:t>Students:</a:t>
            </a:r>
          </a:p>
          <a:p>
            <a:r>
              <a:rPr lang="en-US" dirty="0"/>
              <a:t>With the goal of absorbing the information</a:t>
            </a:r>
          </a:p>
        </p:txBody>
      </p:sp>
      <p:sp>
        <p:nvSpPr>
          <p:cNvPr id="4" name="Content Placeholder 3">
            <a:extLst>
              <a:ext uri="{FF2B5EF4-FFF2-40B4-BE49-F238E27FC236}">
                <a16:creationId xmlns:a16="http://schemas.microsoft.com/office/drawing/2014/main" id="{FB301192-DEDE-F84B-9768-5C548DC46E5A}"/>
              </a:ext>
            </a:extLst>
          </p:cNvPr>
          <p:cNvSpPr>
            <a:spLocks noGrp="1"/>
          </p:cNvSpPr>
          <p:nvPr>
            <p:ph sz="half" idx="2"/>
          </p:nvPr>
        </p:nvSpPr>
        <p:spPr/>
        <p:txBody>
          <a:bodyPr/>
          <a:lstStyle/>
          <a:p>
            <a:pPr marL="0" indent="0">
              <a:buNone/>
            </a:pPr>
            <a:endParaRPr lang="en-US" dirty="0"/>
          </a:p>
          <a:p>
            <a:pPr marL="0" indent="0">
              <a:buNone/>
            </a:pPr>
            <a:r>
              <a:rPr lang="en-US" b="1" dirty="0"/>
              <a:t>Scientists:</a:t>
            </a:r>
          </a:p>
          <a:p>
            <a:r>
              <a:rPr lang="en-US" dirty="0"/>
              <a:t>With the goal of inquiry</a:t>
            </a:r>
          </a:p>
        </p:txBody>
      </p:sp>
    </p:spTree>
    <p:extLst>
      <p:ext uri="{BB962C8B-B14F-4D97-AF65-F5344CB8AC3E}">
        <p14:creationId xmlns:p14="http://schemas.microsoft.com/office/powerpoint/2010/main" val="1786572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1CEBA-4089-2446-83D9-F9F291655208}"/>
              </a:ext>
            </a:extLst>
          </p:cNvPr>
          <p:cNvSpPr>
            <a:spLocks noGrp="1"/>
          </p:cNvSpPr>
          <p:nvPr>
            <p:ph type="title"/>
          </p:nvPr>
        </p:nvSpPr>
        <p:spPr>
          <a:xfrm>
            <a:off x="457200" y="277813"/>
            <a:ext cx="8686800" cy="1139825"/>
          </a:xfrm>
        </p:spPr>
        <p:txBody>
          <a:bodyPr/>
          <a:lstStyle/>
          <a:p>
            <a:r>
              <a:rPr lang="en-US" dirty="0"/>
              <a:t>Different Approaches to Reading</a:t>
            </a:r>
          </a:p>
        </p:txBody>
      </p:sp>
      <p:sp>
        <p:nvSpPr>
          <p:cNvPr id="3" name="Content Placeholder 2">
            <a:extLst>
              <a:ext uri="{FF2B5EF4-FFF2-40B4-BE49-F238E27FC236}">
                <a16:creationId xmlns:a16="http://schemas.microsoft.com/office/drawing/2014/main" id="{0A9635F0-13D1-6049-B8AC-1C733CEC9531}"/>
              </a:ext>
            </a:extLst>
          </p:cNvPr>
          <p:cNvSpPr>
            <a:spLocks noGrp="1"/>
          </p:cNvSpPr>
          <p:nvPr>
            <p:ph sz="half" idx="1"/>
          </p:nvPr>
        </p:nvSpPr>
        <p:spPr/>
        <p:txBody>
          <a:bodyPr/>
          <a:lstStyle/>
          <a:p>
            <a:pPr marL="0" indent="0">
              <a:buNone/>
            </a:pPr>
            <a:r>
              <a:rPr lang="en-US" b="1" dirty="0"/>
              <a:t>How do students read:</a:t>
            </a:r>
          </a:p>
          <a:p>
            <a:r>
              <a:rPr lang="en-US" dirty="0"/>
              <a:t>From beginning to end</a:t>
            </a:r>
          </a:p>
        </p:txBody>
      </p:sp>
      <p:sp>
        <p:nvSpPr>
          <p:cNvPr id="4" name="Content Placeholder 3">
            <a:extLst>
              <a:ext uri="{FF2B5EF4-FFF2-40B4-BE49-F238E27FC236}">
                <a16:creationId xmlns:a16="http://schemas.microsoft.com/office/drawing/2014/main" id="{FB301192-DEDE-F84B-9768-5C548DC46E5A}"/>
              </a:ext>
            </a:extLst>
          </p:cNvPr>
          <p:cNvSpPr>
            <a:spLocks noGrp="1"/>
          </p:cNvSpPr>
          <p:nvPr>
            <p:ph sz="half" idx="2"/>
          </p:nvPr>
        </p:nvSpPr>
        <p:spPr/>
        <p:txBody>
          <a:bodyPr/>
          <a:lstStyle/>
          <a:p>
            <a:pPr marL="0" indent="0">
              <a:buNone/>
            </a:pPr>
            <a:r>
              <a:rPr lang="en-US" b="1" dirty="0"/>
              <a:t>How do scientists read:</a:t>
            </a:r>
          </a:p>
          <a:p>
            <a:r>
              <a:rPr lang="en-US" dirty="0"/>
              <a:t>Skip around</a:t>
            </a:r>
          </a:p>
          <a:p>
            <a:r>
              <a:rPr lang="en-US" dirty="0"/>
              <a:t>Use headings</a:t>
            </a:r>
          </a:p>
          <a:p>
            <a:r>
              <a:rPr lang="en-US" dirty="0"/>
              <a:t>Read captions</a:t>
            </a:r>
          </a:p>
          <a:p>
            <a:r>
              <a:rPr lang="en-US" dirty="0"/>
              <a:t>Compare text descriptions to visual representations</a:t>
            </a:r>
          </a:p>
          <a:p>
            <a:r>
              <a:rPr lang="en-US" dirty="0"/>
              <a:t>Check their </a:t>
            </a:r>
            <a:r>
              <a:rPr lang="en-US" dirty="0" err="1"/>
              <a:t>understnding</a:t>
            </a:r>
            <a:endParaRPr lang="en-US" dirty="0"/>
          </a:p>
        </p:txBody>
      </p:sp>
    </p:spTree>
    <p:extLst>
      <p:ext uri="{BB962C8B-B14F-4D97-AF65-F5344CB8AC3E}">
        <p14:creationId xmlns:p14="http://schemas.microsoft.com/office/powerpoint/2010/main" val="2574917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Disciplinary Literacy and Text Choice</a:t>
            </a:r>
            <a:endParaRPr lang="en-US" sz="2400" b="1" dirty="0"/>
          </a:p>
          <a:p>
            <a:pPr>
              <a:buClr>
                <a:schemeClr val="tx1"/>
              </a:buClr>
              <a:buFont typeface="Wingdings" charset="2"/>
              <a:buChar char="§"/>
            </a:pPr>
            <a:r>
              <a:rPr lang="en-US" sz="2400" dirty="0"/>
              <a:t>Historians were not anti-textbook—they             thought textbooks could play an important                   role in social studies instruction</a:t>
            </a:r>
          </a:p>
          <a:p>
            <a:pPr>
              <a:buClr>
                <a:schemeClr val="tx1"/>
              </a:buClr>
              <a:buFont typeface="Wingdings" charset="2"/>
              <a:buChar char="§"/>
            </a:pPr>
            <a:r>
              <a:rPr lang="en-US" sz="2400" dirty="0"/>
              <a:t>However, across several studies, the                   historians are unified in the idea that                        history cannot be taught with single texts </a:t>
            </a:r>
          </a:p>
          <a:p>
            <a:pPr>
              <a:buClr>
                <a:schemeClr val="tx1"/>
              </a:buClr>
              <a:buFont typeface="Wingdings" charset="2"/>
              <a:buChar char="§"/>
            </a:pPr>
            <a:r>
              <a:rPr lang="en-US" sz="2400" dirty="0"/>
              <a:t>The nature of history and the major                   research approaches used in history                       (i.e., collecting multiple accounts of                          events) require multiple texts</a:t>
            </a:r>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4177109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67544" y="500042"/>
            <a:ext cx="8280920" cy="1071570"/>
          </a:xfrm>
        </p:spPr>
        <p:txBody>
          <a:bodyPr>
            <a:noAutofit/>
          </a:bodyPr>
          <a:lstStyle/>
          <a:p>
            <a:pPr>
              <a:buNone/>
            </a:pPr>
            <a:r>
              <a:rPr lang="en-US" altLang="zh-CN" sz="3600" b="1" dirty="0">
                <a:solidFill>
                  <a:srgbClr val="0000FF"/>
                </a:solidFill>
              </a:rPr>
              <a:t>Many changes due to Common Core</a:t>
            </a:r>
            <a:endParaRPr lang="zh-CN" altLang="en-US" sz="3600" b="1" dirty="0">
              <a:solidFill>
                <a:srgbClr val="0000FF"/>
              </a:solidFill>
            </a:endParaRPr>
          </a:p>
        </p:txBody>
      </p:sp>
      <p:sp>
        <p:nvSpPr>
          <p:cNvPr id="3" name="TextBox 2"/>
          <p:cNvSpPr txBox="1"/>
          <p:nvPr/>
        </p:nvSpPr>
        <p:spPr>
          <a:xfrm>
            <a:off x="1143000" y="1676400"/>
            <a:ext cx="5517232" cy="3323987"/>
          </a:xfrm>
          <a:prstGeom prst="rect">
            <a:avLst/>
          </a:prstGeom>
          <a:noFill/>
        </p:spPr>
        <p:txBody>
          <a:bodyPr wrap="square" rtlCol="0">
            <a:spAutoFit/>
          </a:bodyPr>
          <a:lstStyle/>
          <a:p>
            <a:pPr marL="342900" indent="-342900">
              <a:buFont typeface="Arial"/>
              <a:buChar char="•"/>
            </a:pPr>
            <a:r>
              <a:rPr lang="en-US" sz="2400" dirty="0"/>
              <a:t>Challenging texts</a:t>
            </a:r>
          </a:p>
          <a:p>
            <a:pPr marL="342900" indent="-342900">
              <a:buFont typeface="Arial"/>
              <a:buChar char="•"/>
            </a:pPr>
            <a:r>
              <a:rPr lang="en-US" sz="2400" dirty="0"/>
              <a:t>Close reading</a:t>
            </a:r>
          </a:p>
          <a:p>
            <a:pPr marL="342900" indent="-342900">
              <a:buFont typeface="Arial"/>
              <a:buChar char="•"/>
            </a:pPr>
            <a:r>
              <a:rPr lang="en-US" sz="2400" dirty="0"/>
              <a:t>Writing from sources</a:t>
            </a:r>
          </a:p>
          <a:p>
            <a:pPr marL="342900" indent="-342900">
              <a:buFont typeface="Arial"/>
              <a:buChar char="•"/>
            </a:pPr>
            <a:r>
              <a:rPr lang="en-US" sz="2400" dirty="0"/>
              <a:t>Informational text</a:t>
            </a:r>
          </a:p>
          <a:p>
            <a:pPr marL="342900" indent="-342900">
              <a:buFont typeface="Arial"/>
              <a:buChar char="•"/>
            </a:pPr>
            <a:r>
              <a:rPr lang="en-US" sz="2400" dirty="0"/>
              <a:t>Multiple texts</a:t>
            </a:r>
          </a:p>
          <a:p>
            <a:pPr marL="342900" indent="-342900">
              <a:buFont typeface="Arial"/>
              <a:buChar char="•"/>
            </a:pPr>
            <a:r>
              <a:rPr lang="en-US" sz="2400" dirty="0"/>
              <a:t>Argument</a:t>
            </a:r>
          </a:p>
          <a:p>
            <a:pPr marL="342900" indent="-342900">
              <a:buFont typeface="Arial"/>
              <a:buChar char="•"/>
            </a:pPr>
            <a:r>
              <a:rPr lang="en-US" sz="2400" dirty="0"/>
              <a:t>Embedded technology</a:t>
            </a:r>
          </a:p>
          <a:p>
            <a:pPr marL="342900" indent="-342900">
              <a:buFont typeface="Arial"/>
              <a:buChar char="•"/>
            </a:pPr>
            <a:r>
              <a:rPr lang="en-US" sz="2400" dirty="0">
                <a:solidFill>
                  <a:srgbClr val="FF0000"/>
                </a:solidFill>
              </a:rPr>
              <a:t>Disciplinary literacy</a:t>
            </a:r>
          </a:p>
          <a:p>
            <a:endParaRPr lang="en-US" dirty="0"/>
          </a:p>
        </p:txBody>
      </p:sp>
    </p:spTree>
    <p:extLst>
      <p:ext uri="{BB962C8B-B14F-4D97-AF65-F5344CB8AC3E}">
        <p14:creationId xmlns:p14="http://schemas.microsoft.com/office/powerpoint/2010/main" val="1051356176"/>
      </p:ext>
    </p:extLst>
  </p:cSld>
  <p:clrMapOvr>
    <a:masterClrMapping/>
  </p:clrMapOvr>
  <p:transition>
    <p:comb/>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Disciplinary Literacy and Text Choice (cont.)</a:t>
            </a:r>
            <a:endParaRPr lang="en-US" sz="2400" b="1" dirty="0"/>
          </a:p>
          <a:p>
            <a:pPr>
              <a:buClr>
                <a:schemeClr val="tx1"/>
              </a:buClr>
              <a:buFont typeface="Wingdings" charset="2"/>
              <a:buChar char="§"/>
            </a:pPr>
            <a:r>
              <a:rPr lang="en-US" sz="2400" dirty="0"/>
              <a:t>Scientists were skeptical of the idea of multiple texts</a:t>
            </a:r>
          </a:p>
          <a:p>
            <a:pPr>
              <a:buClr>
                <a:schemeClr val="tx1"/>
              </a:buClr>
              <a:buFont typeface="Wingdings" charset="2"/>
              <a:buChar char="§"/>
            </a:pPr>
            <a:r>
              <a:rPr lang="en-US" sz="2400" dirty="0"/>
              <a:t>In science important to have a single                 accurate authoritative source</a:t>
            </a:r>
          </a:p>
          <a:p>
            <a:pPr>
              <a:buClr>
                <a:schemeClr val="tx1"/>
              </a:buClr>
              <a:buFont typeface="Wingdings" charset="2"/>
              <a:buChar char="§"/>
            </a:pPr>
            <a:r>
              <a:rPr lang="en-US" sz="2400" dirty="0"/>
              <a:t>Not particularly interested in critical                  responses to school text</a:t>
            </a:r>
          </a:p>
          <a:p>
            <a:pPr>
              <a:buClr>
                <a:schemeClr val="tx1"/>
              </a:buClr>
              <a:buFont typeface="Wingdings" charset="2"/>
              <a:buChar char="§"/>
            </a:pPr>
            <a:r>
              <a:rPr lang="en-US" sz="2400" dirty="0"/>
              <a:t>Their own reading procedures emphasize            critical response when reading texts                           on high knowledge topics and less on                        other topics (Bazerman, 1985; Shanahan,                  et al., 2011) </a:t>
            </a:r>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3727109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52400"/>
            <a:ext cx="7315200" cy="957263"/>
          </a:xfrm>
        </p:spPr>
        <p:txBody>
          <a:bodyPr/>
          <a:lstStyle/>
          <a:p>
            <a:pPr eaLnBrk="1" hangingPunct="1"/>
            <a:br>
              <a:rPr lang="en-US" b="1"/>
            </a:br>
            <a:r>
              <a:rPr lang="en-US" b="1"/>
              <a:t>Chemistry Note-taking</a:t>
            </a:r>
            <a:br>
              <a:rPr lang="en-US" b="1"/>
            </a:br>
            <a:endParaRPr lang="en-US" b="1"/>
          </a:p>
        </p:txBody>
      </p:sp>
      <p:graphicFrame>
        <p:nvGraphicFramePr>
          <p:cNvPr id="33823" name="Group 31"/>
          <p:cNvGraphicFramePr>
            <a:graphicFrameLocks noGrp="1"/>
          </p:cNvGraphicFramePr>
          <p:nvPr>
            <p:ph sz="half" idx="2"/>
          </p:nvPr>
        </p:nvGraphicFramePr>
        <p:xfrm>
          <a:off x="228600" y="1828800"/>
          <a:ext cx="8153400" cy="3657600"/>
        </p:xfrm>
        <a:graphic>
          <a:graphicData uri="http://schemas.openxmlformats.org/drawingml/2006/table">
            <a:tbl>
              <a:tblPr/>
              <a:tblGrid>
                <a:gridCol w="1630363">
                  <a:extLst>
                    <a:ext uri="{9D8B030D-6E8A-4147-A177-3AD203B41FA5}">
                      <a16:colId xmlns:a16="http://schemas.microsoft.com/office/drawing/2014/main" val="20000"/>
                    </a:ext>
                  </a:extLst>
                </a:gridCol>
                <a:gridCol w="1630362">
                  <a:extLst>
                    <a:ext uri="{9D8B030D-6E8A-4147-A177-3AD203B41FA5}">
                      <a16:colId xmlns:a16="http://schemas.microsoft.com/office/drawing/2014/main" val="20001"/>
                    </a:ext>
                  </a:extLst>
                </a:gridCol>
                <a:gridCol w="1631950">
                  <a:extLst>
                    <a:ext uri="{9D8B030D-6E8A-4147-A177-3AD203B41FA5}">
                      <a16:colId xmlns:a16="http://schemas.microsoft.com/office/drawing/2014/main" val="20002"/>
                    </a:ext>
                  </a:extLst>
                </a:gridCol>
                <a:gridCol w="1630363">
                  <a:extLst>
                    <a:ext uri="{9D8B030D-6E8A-4147-A177-3AD203B41FA5}">
                      <a16:colId xmlns:a16="http://schemas.microsoft.com/office/drawing/2014/main" val="20003"/>
                    </a:ext>
                  </a:extLst>
                </a:gridCol>
                <a:gridCol w="1630362">
                  <a:extLst>
                    <a:ext uri="{9D8B030D-6E8A-4147-A177-3AD203B41FA5}">
                      <a16:colId xmlns:a16="http://schemas.microsoft.com/office/drawing/2014/main" val="20004"/>
                    </a:ext>
                  </a:extLst>
                </a:gridCol>
              </a:tblGrid>
              <a:tr h="12192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700" b="1"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700" b="1"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700" b="1" i="0" u="none" strike="noStrike" cap="none" normalizeH="0" baseline="0">
                          <a:ln>
                            <a:noFill/>
                          </a:ln>
                          <a:solidFill>
                            <a:schemeClr val="tx1"/>
                          </a:solidFill>
                          <a:effectLst/>
                          <a:latin typeface="Arial" charset="0"/>
                        </a:rPr>
                        <a:t>Substances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700" b="1"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700" b="1"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700" b="1" i="0" u="none" strike="noStrike" cap="none" normalizeH="0" baseline="0">
                          <a:ln>
                            <a:noFill/>
                          </a:ln>
                          <a:solidFill>
                            <a:schemeClr val="tx1"/>
                          </a:solidFill>
                          <a:effectLst/>
                          <a:latin typeface="Arial" charset="0"/>
                        </a:rPr>
                        <a:t>Properties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700" b="1"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700" b="1"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700" b="1" i="0" u="none" strike="noStrike" cap="none" normalizeH="0" baseline="0">
                          <a:ln>
                            <a:noFill/>
                          </a:ln>
                          <a:solidFill>
                            <a:schemeClr val="tx1"/>
                          </a:solidFill>
                          <a:effectLst/>
                          <a:latin typeface="Arial" charset="0"/>
                        </a:rPr>
                        <a:t>Processes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700" b="1"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700" b="1"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700" b="1" i="0" u="none" strike="noStrike" cap="none" normalizeH="0" baseline="0">
                          <a:ln>
                            <a:noFill/>
                          </a:ln>
                          <a:solidFill>
                            <a:schemeClr val="tx1"/>
                          </a:solidFill>
                          <a:effectLst/>
                          <a:latin typeface="Arial" charset="0"/>
                        </a:rPr>
                        <a:t>Interactions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700" b="1"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700" b="1" i="0" u="none" strike="noStrike" cap="none" normalizeH="0" baseline="0">
                          <a:ln>
                            <a:noFill/>
                          </a:ln>
                          <a:solidFill>
                            <a:schemeClr val="tx1"/>
                          </a:solidFill>
                          <a:effectLst/>
                          <a:latin typeface="Arial" charset="0"/>
                        </a:rPr>
                        <a:t>Atomic Expression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192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192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Content Area Vocabulary</a:t>
            </a:r>
          </a:p>
          <a:p>
            <a:pPr>
              <a:buClr>
                <a:schemeClr val="tx1"/>
              </a:buClr>
              <a:buFont typeface="Wingdings" charset="2"/>
              <a:buChar char="§"/>
            </a:pPr>
            <a:endParaRPr lang="en-US" sz="2400" b="1" dirty="0"/>
          </a:p>
          <a:p>
            <a:pPr>
              <a:buClr>
                <a:schemeClr val="tx1"/>
              </a:buClr>
              <a:buFont typeface="Wingdings" charset="2"/>
              <a:buChar char="§"/>
            </a:pPr>
            <a:r>
              <a:rPr lang="en-US" sz="2400" dirty="0"/>
              <a:t>Students need to learn terminology in all fields</a:t>
            </a:r>
          </a:p>
          <a:p>
            <a:pPr>
              <a:buClr>
                <a:schemeClr val="tx1"/>
              </a:buClr>
              <a:buFont typeface="Wingdings" charset="2"/>
              <a:buChar char="§"/>
            </a:pPr>
            <a:r>
              <a:rPr lang="en-US" sz="2400" dirty="0"/>
              <a:t>The same study techniques would accomplish            this no matter what the words</a:t>
            </a:r>
          </a:p>
          <a:p>
            <a:pPr>
              <a:buClr>
                <a:schemeClr val="tx1"/>
              </a:buClr>
              <a:buFont typeface="Wingdings" charset="2"/>
              <a:buChar char="§"/>
            </a:pPr>
            <a:r>
              <a:rPr lang="en-US" sz="2400" dirty="0"/>
              <a:t>Graphic organizers, semantic maps,                           word sorts, rate knowledge of words,                      analyze semantic features of words,                      categorizing/mapping words, synonym                  webs, etc.</a:t>
            </a:r>
          </a:p>
          <a:p>
            <a:pPr>
              <a:buClr>
                <a:schemeClr val="tx1"/>
              </a:buClr>
              <a:buFont typeface="Wingdings" charset="2"/>
              <a:buChar char="§"/>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4238754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Disciplinary Literacy Vocabulary</a:t>
            </a:r>
          </a:p>
          <a:p>
            <a:pPr>
              <a:buClr>
                <a:schemeClr val="tx1"/>
              </a:buClr>
              <a:buFont typeface="Wingdings" charset="2"/>
              <a:buChar char="§"/>
            </a:pPr>
            <a:endParaRPr lang="en-US" sz="2400" b="1" dirty="0"/>
          </a:p>
          <a:p>
            <a:r>
              <a:rPr lang="en-US" sz="2400" dirty="0"/>
              <a:t>Focus is on specialized nature of vocabulary of the subjects</a:t>
            </a:r>
          </a:p>
          <a:p>
            <a:r>
              <a:rPr lang="en-US" sz="2400" dirty="0"/>
              <a:t>Science: Greek and Latin roots (precise,                 dense, stable meanings that are                  recoverable)</a:t>
            </a:r>
          </a:p>
          <a:p>
            <a:r>
              <a:rPr lang="en-US" sz="2400" dirty="0"/>
              <a:t>History: metaphorical terms, terms                              with a political point of view</a:t>
            </a:r>
          </a:p>
          <a:p>
            <a:pPr>
              <a:buClr>
                <a:schemeClr val="tx1"/>
              </a:buClr>
              <a:buFont typeface="Wingdings" charset="2"/>
              <a:buChar char="§"/>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2805130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Disciplinary Literacy Vocabulary</a:t>
            </a:r>
          </a:p>
          <a:p>
            <a:pPr>
              <a:buClr>
                <a:schemeClr val="tx1"/>
              </a:buClr>
              <a:buFont typeface="Wingdings" charset="2"/>
              <a:buChar char="§"/>
            </a:pPr>
            <a:endParaRPr lang="en-US" sz="2400" b="1" dirty="0"/>
          </a:p>
          <a:p>
            <a:r>
              <a:rPr lang="en-US" sz="2400" dirty="0"/>
              <a:t>Learning the nature of disciplinary literacy (science constructs words for precision, maximum interpretability/recoverability,                            relationships, and stability)</a:t>
            </a:r>
          </a:p>
          <a:p>
            <a:r>
              <a:rPr lang="en-US" sz="2400" dirty="0"/>
              <a:t>How to interpret morphology </a:t>
            </a:r>
          </a:p>
          <a:p>
            <a:r>
              <a:rPr lang="en-US" sz="2400" dirty="0"/>
              <a:t>How to use of context</a:t>
            </a:r>
          </a:p>
          <a:p>
            <a:r>
              <a:rPr lang="en-US" sz="2400" dirty="0"/>
              <a:t>Use of appropriate reference guides</a:t>
            </a:r>
          </a:p>
          <a:p>
            <a:pPr>
              <a:buClr>
                <a:schemeClr val="tx1"/>
              </a:buClr>
              <a:buFont typeface="Wingdings" charset="2"/>
              <a:buChar char="§"/>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647234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Morphology Differs by Discipline</a:t>
            </a:r>
          </a:p>
          <a:p>
            <a:pPr>
              <a:buClr>
                <a:schemeClr val="tx1"/>
              </a:buClr>
              <a:buFont typeface="Wingdings" charset="2"/>
              <a:buChar char="§"/>
            </a:pPr>
            <a:endParaRPr lang="en-US" sz="2400" b="1" dirty="0"/>
          </a:p>
          <a:p>
            <a:r>
              <a:rPr lang="en-US" sz="2400" dirty="0"/>
              <a:t>Of course, different disciplines use different words</a:t>
            </a:r>
          </a:p>
          <a:p>
            <a:r>
              <a:rPr lang="en-US" sz="2400" dirty="0"/>
              <a:t>But the frequency or value of prefixes,</a:t>
            </a:r>
          </a:p>
          <a:p>
            <a:pPr marL="0" indent="0">
              <a:buNone/>
            </a:pPr>
            <a:r>
              <a:rPr lang="en-US" sz="2400" dirty="0"/>
              <a:t>    suffixes, and (especially) combining </a:t>
            </a:r>
          </a:p>
          <a:p>
            <a:pPr marL="0" indent="0">
              <a:buNone/>
            </a:pPr>
            <a:r>
              <a:rPr lang="en-US" sz="2400" dirty="0"/>
              <a:t>    forms differs by discipline</a:t>
            </a:r>
          </a:p>
          <a:p>
            <a:r>
              <a:rPr lang="en-US" sz="2400" dirty="0"/>
              <a:t>See: </a:t>
            </a:r>
            <a:r>
              <a:rPr lang="en-US" sz="2400" u="sng" dirty="0"/>
              <a:t>Word ID: Assessment Across </a:t>
            </a:r>
          </a:p>
          <a:p>
            <a:pPr marL="0" indent="0">
              <a:buNone/>
            </a:pPr>
            <a:r>
              <a:rPr lang="en-US" sz="2400" dirty="0"/>
              <a:t>    </a:t>
            </a:r>
            <a:r>
              <a:rPr lang="en-US" sz="2400" u="sng" dirty="0"/>
              <a:t>the Content Areas </a:t>
            </a:r>
            <a:r>
              <a:rPr lang="en-US" sz="2400" dirty="0"/>
              <a:t>by Linda Gutlohn </a:t>
            </a:r>
          </a:p>
          <a:p>
            <a:pPr marL="0" indent="0">
              <a:buNone/>
            </a:pPr>
            <a:r>
              <a:rPr lang="en-US" sz="2400" dirty="0"/>
              <a:t>    &amp; Frances Besselieu</a:t>
            </a:r>
          </a:p>
          <a:p>
            <a:pPr marL="0" indent="0">
              <a:buClr>
                <a:schemeClr val="tx1"/>
              </a:buClr>
              <a:buNone/>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2215545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Prefixes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3720433"/>
              </p:ext>
            </p:extLst>
          </p:nvPr>
        </p:nvGraphicFramePr>
        <p:xfrm>
          <a:off x="457200" y="1143002"/>
          <a:ext cx="8229600" cy="5648958"/>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403497">
                <a:tc>
                  <a:txBody>
                    <a:bodyPr/>
                    <a:lstStyle/>
                    <a:p>
                      <a:endParaRPr lang="en-US" dirty="0"/>
                    </a:p>
                  </a:txBody>
                  <a:tcPr/>
                </a:tc>
                <a:tc>
                  <a:txBody>
                    <a:bodyPr/>
                    <a:lstStyle/>
                    <a:p>
                      <a:pPr algn="ctr"/>
                      <a:r>
                        <a:rPr lang="en-US" dirty="0"/>
                        <a:t>ELA</a:t>
                      </a:r>
                    </a:p>
                  </a:txBody>
                  <a:tcPr/>
                </a:tc>
                <a:tc>
                  <a:txBody>
                    <a:bodyPr/>
                    <a:lstStyle/>
                    <a:p>
                      <a:pPr algn="ctr"/>
                      <a:r>
                        <a:rPr lang="en-US" dirty="0"/>
                        <a:t>Math</a:t>
                      </a:r>
                    </a:p>
                  </a:txBody>
                  <a:tcPr/>
                </a:tc>
                <a:tc>
                  <a:txBody>
                    <a:bodyPr/>
                    <a:lstStyle/>
                    <a:p>
                      <a:pPr algn="ctr"/>
                      <a:r>
                        <a:rPr lang="en-US" dirty="0"/>
                        <a:t>Science</a:t>
                      </a:r>
                    </a:p>
                  </a:txBody>
                  <a:tcPr/>
                </a:tc>
                <a:tc>
                  <a:txBody>
                    <a:bodyPr/>
                    <a:lstStyle/>
                    <a:p>
                      <a:pPr algn="ctr"/>
                      <a:r>
                        <a:rPr lang="en-US" dirty="0" err="1"/>
                        <a:t>Soc</a:t>
                      </a:r>
                      <a:r>
                        <a:rPr lang="en-US" dirty="0"/>
                        <a:t> </a:t>
                      </a:r>
                      <a:r>
                        <a:rPr lang="en-US" dirty="0" err="1"/>
                        <a:t>Stuides</a:t>
                      </a:r>
                      <a:endParaRPr lang="en-US" dirty="0"/>
                    </a:p>
                  </a:txBody>
                  <a:tcPr/>
                </a:tc>
                <a:extLst>
                  <a:ext uri="{0D108BD9-81ED-4DB2-BD59-A6C34878D82A}">
                    <a16:rowId xmlns:a16="http://schemas.microsoft.com/office/drawing/2014/main" val="10000"/>
                  </a:ext>
                </a:extLst>
              </a:tr>
              <a:tr h="403497">
                <a:tc>
                  <a:txBody>
                    <a:bodyPr/>
                    <a:lstStyle/>
                    <a:p>
                      <a:r>
                        <a:rPr lang="en-US" dirty="0"/>
                        <a:t>com-</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1"/>
                  </a:ext>
                </a:extLst>
              </a:tr>
              <a:tr h="403497">
                <a:tc>
                  <a:txBody>
                    <a:bodyPr/>
                    <a:lstStyle/>
                    <a:p>
                      <a:r>
                        <a:rPr lang="en-US" dirty="0"/>
                        <a:t>con-</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2"/>
                  </a:ext>
                </a:extLst>
              </a:tr>
              <a:tr h="403497">
                <a:tc>
                  <a:txBody>
                    <a:bodyPr/>
                    <a:lstStyle/>
                    <a:p>
                      <a:r>
                        <a:rPr lang="en-US" dirty="0"/>
                        <a:t>de-</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3"/>
                  </a:ext>
                </a:extLst>
              </a:tr>
              <a:tr h="403497">
                <a:tc>
                  <a:txBody>
                    <a:bodyPr/>
                    <a:lstStyle/>
                    <a:p>
                      <a:r>
                        <a:rPr lang="en-US" dirty="0">
                          <a:solidFill>
                            <a:schemeClr val="tx1"/>
                          </a:solidFill>
                        </a:rPr>
                        <a:t>dis-</a:t>
                      </a: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0004"/>
                  </a:ext>
                </a:extLst>
              </a:tr>
              <a:tr h="403497">
                <a:tc>
                  <a:txBody>
                    <a:bodyPr/>
                    <a:lstStyle/>
                    <a:p>
                      <a:r>
                        <a:rPr lang="en-US" dirty="0"/>
                        <a:t>ex-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5"/>
                  </a:ext>
                </a:extLst>
              </a:tr>
              <a:tr h="403497">
                <a:tc>
                  <a:txBody>
                    <a:bodyPr/>
                    <a:lstStyle/>
                    <a:p>
                      <a:r>
                        <a:rPr lang="en-US" dirty="0"/>
                        <a:t>in-</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6"/>
                  </a:ext>
                </a:extLst>
              </a:tr>
              <a:tr h="403497">
                <a:tc>
                  <a:txBody>
                    <a:bodyPr/>
                    <a:lstStyle/>
                    <a:p>
                      <a:r>
                        <a:rPr lang="en-US" dirty="0"/>
                        <a:t>inter-</a:t>
                      </a: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7"/>
                  </a:ext>
                </a:extLst>
              </a:tr>
              <a:tr h="403497">
                <a:tc>
                  <a:txBody>
                    <a:bodyPr/>
                    <a:lstStyle/>
                    <a:p>
                      <a:r>
                        <a:rPr lang="en-US" dirty="0"/>
                        <a:t>pre-</a:t>
                      </a: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8"/>
                  </a:ext>
                </a:extLst>
              </a:tr>
              <a:tr h="403497">
                <a:tc>
                  <a:txBody>
                    <a:bodyPr/>
                    <a:lstStyle/>
                    <a:p>
                      <a:r>
                        <a:rPr lang="en-US" dirty="0"/>
                        <a:t>pro-</a:t>
                      </a:r>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0009"/>
                  </a:ext>
                </a:extLst>
              </a:tr>
              <a:tr h="403497">
                <a:tc>
                  <a:txBody>
                    <a:bodyPr/>
                    <a:lstStyle/>
                    <a:p>
                      <a:r>
                        <a:rPr lang="en-US" dirty="0"/>
                        <a:t>re-</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10"/>
                  </a:ext>
                </a:extLst>
              </a:tr>
              <a:tr h="403497">
                <a:tc>
                  <a:txBody>
                    <a:bodyPr/>
                    <a:lstStyle/>
                    <a:p>
                      <a:r>
                        <a:rPr lang="en-US" dirty="0"/>
                        <a:t>sub-</a:t>
                      </a:r>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11"/>
                  </a:ext>
                </a:extLst>
              </a:tr>
              <a:tr h="403497">
                <a:tc>
                  <a:txBody>
                    <a:bodyPr/>
                    <a:lstStyle/>
                    <a:p>
                      <a:r>
                        <a:rPr lang="en-US" dirty="0">
                          <a:solidFill>
                            <a:srgbClr val="FF0000"/>
                          </a:solidFill>
                        </a:rPr>
                        <a:t>trans-</a:t>
                      </a:r>
                    </a:p>
                  </a:txBody>
                  <a:tcPr/>
                </a:tc>
                <a:tc>
                  <a:txBody>
                    <a:bodyPr/>
                    <a:lstStyle/>
                    <a:p>
                      <a:pPr algn="ctr"/>
                      <a:endParaRPr lang="en-US"/>
                    </a:p>
                  </a:txBody>
                  <a:tcPr/>
                </a:tc>
                <a:tc>
                  <a:txBody>
                    <a:bodyPr/>
                    <a:lstStyle/>
                    <a:p>
                      <a:pPr algn="ctr"/>
                      <a:endParaRPr lang="en-US" dirty="0"/>
                    </a:p>
                  </a:txBody>
                  <a:tcPr/>
                </a:tc>
                <a:tc>
                  <a:txBody>
                    <a:bodyPr/>
                    <a:lstStyle/>
                    <a:p>
                      <a:pPr algn="ctr"/>
                      <a:r>
                        <a:rPr lang="en-US" dirty="0">
                          <a:solidFill>
                            <a:srgbClr val="FF0000"/>
                          </a:solidFill>
                        </a:rPr>
                        <a:t>X</a:t>
                      </a:r>
                    </a:p>
                  </a:txBody>
                  <a:tcPr/>
                </a:tc>
                <a:tc>
                  <a:txBody>
                    <a:bodyPr/>
                    <a:lstStyle/>
                    <a:p>
                      <a:pPr algn="ctr"/>
                      <a:endParaRPr lang="en-US" dirty="0"/>
                    </a:p>
                  </a:txBody>
                  <a:tcPr/>
                </a:tc>
                <a:extLst>
                  <a:ext uri="{0D108BD9-81ED-4DB2-BD59-A6C34878D82A}">
                    <a16:rowId xmlns:a16="http://schemas.microsoft.com/office/drawing/2014/main" val="10012"/>
                  </a:ext>
                </a:extLst>
              </a:tr>
              <a:tr h="403497">
                <a:tc>
                  <a:txBody>
                    <a:bodyPr/>
                    <a:lstStyle/>
                    <a:p>
                      <a:r>
                        <a:rPr lang="en-US" dirty="0"/>
                        <a:t>un-</a:t>
                      </a:r>
                    </a:p>
                  </a:txBody>
                  <a:tcPr/>
                </a:tc>
                <a:tc>
                  <a:txBody>
                    <a:bodyPr/>
                    <a:lstStyle/>
                    <a:p>
                      <a:pPr algn="ctr"/>
                      <a:endParaRPr lang="en-US"/>
                    </a:p>
                  </a:txBody>
                  <a:tcPr/>
                </a:tc>
                <a:tc>
                  <a:txBody>
                    <a:bodyPr/>
                    <a:lstStyle/>
                    <a:p>
                      <a:pPr algn="ctr"/>
                      <a:r>
                        <a:rPr lang="en-US" dirty="0"/>
                        <a:t>X</a:t>
                      </a:r>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243976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Derivational Suffixes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1801316"/>
              </p:ext>
            </p:extLst>
          </p:nvPr>
        </p:nvGraphicFramePr>
        <p:xfrm>
          <a:off x="457200" y="1143002"/>
          <a:ext cx="8229600" cy="5648958"/>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403497">
                <a:tc>
                  <a:txBody>
                    <a:bodyPr/>
                    <a:lstStyle/>
                    <a:p>
                      <a:endParaRPr lang="en-US" dirty="0"/>
                    </a:p>
                  </a:txBody>
                  <a:tcPr/>
                </a:tc>
                <a:tc>
                  <a:txBody>
                    <a:bodyPr/>
                    <a:lstStyle/>
                    <a:p>
                      <a:pPr algn="ctr"/>
                      <a:r>
                        <a:rPr lang="en-US" dirty="0"/>
                        <a:t>ELA</a:t>
                      </a:r>
                    </a:p>
                  </a:txBody>
                  <a:tcPr/>
                </a:tc>
                <a:tc>
                  <a:txBody>
                    <a:bodyPr/>
                    <a:lstStyle/>
                    <a:p>
                      <a:pPr algn="ctr"/>
                      <a:r>
                        <a:rPr lang="en-US" dirty="0"/>
                        <a:t>Math</a:t>
                      </a:r>
                    </a:p>
                  </a:txBody>
                  <a:tcPr/>
                </a:tc>
                <a:tc>
                  <a:txBody>
                    <a:bodyPr/>
                    <a:lstStyle/>
                    <a:p>
                      <a:pPr algn="ctr"/>
                      <a:r>
                        <a:rPr lang="en-US" dirty="0"/>
                        <a:t>Science</a:t>
                      </a:r>
                    </a:p>
                  </a:txBody>
                  <a:tcPr/>
                </a:tc>
                <a:tc>
                  <a:txBody>
                    <a:bodyPr/>
                    <a:lstStyle/>
                    <a:p>
                      <a:pPr algn="ctr"/>
                      <a:r>
                        <a:rPr lang="en-US" dirty="0" err="1"/>
                        <a:t>Soc</a:t>
                      </a:r>
                      <a:r>
                        <a:rPr lang="en-US" dirty="0"/>
                        <a:t> </a:t>
                      </a:r>
                      <a:r>
                        <a:rPr lang="en-US" dirty="0" err="1"/>
                        <a:t>Stuides</a:t>
                      </a:r>
                      <a:endParaRPr lang="en-US" dirty="0"/>
                    </a:p>
                  </a:txBody>
                  <a:tcPr/>
                </a:tc>
                <a:extLst>
                  <a:ext uri="{0D108BD9-81ED-4DB2-BD59-A6C34878D82A}">
                    <a16:rowId xmlns:a16="http://schemas.microsoft.com/office/drawing/2014/main" val="10000"/>
                  </a:ext>
                </a:extLst>
              </a:tr>
              <a:tr h="403497">
                <a:tc>
                  <a:txBody>
                    <a:bodyPr/>
                    <a:lstStyle/>
                    <a:p>
                      <a:r>
                        <a:rPr lang="en-US" dirty="0"/>
                        <a:t>-al</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1"/>
                  </a:ext>
                </a:extLst>
              </a:tr>
              <a:tr h="403497">
                <a:tc>
                  <a:txBody>
                    <a:bodyPr/>
                    <a:lstStyle/>
                    <a:p>
                      <a:r>
                        <a:rPr lang="en-US" dirty="0">
                          <a:solidFill>
                            <a:schemeClr val="tx1"/>
                          </a:solidFill>
                        </a:rPr>
                        <a:t>-</a:t>
                      </a:r>
                      <a:r>
                        <a:rPr lang="en-US" dirty="0" err="1">
                          <a:solidFill>
                            <a:schemeClr val="tx1"/>
                          </a:solidFill>
                        </a:rPr>
                        <a:t>ar</a:t>
                      </a:r>
                      <a:endParaRPr lang="en-US" dirty="0">
                        <a:solidFill>
                          <a:schemeClr val="tx1"/>
                        </a:solidFill>
                      </a:endParaRPr>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solidFill>
                            <a:schemeClr val="tx1"/>
                          </a:solidFill>
                        </a:rPr>
                        <a:t>X</a:t>
                      </a:r>
                    </a:p>
                  </a:txBody>
                  <a:tcPr/>
                </a:tc>
                <a:tc>
                  <a:txBody>
                    <a:bodyPr/>
                    <a:lstStyle/>
                    <a:p>
                      <a:pPr algn="ctr"/>
                      <a:endParaRPr lang="en-US" dirty="0"/>
                    </a:p>
                  </a:txBody>
                  <a:tcPr/>
                </a:tc>
                <a:extLst>
                  <a:ext uri="{0D108BD9-81ED-4DB2-BD59-A6C34878D82A}">
                    <a16:rowId xmlns:a16="http://schemas.microsoft.com/office/drawing/2014/main" val="10002"/>
                  </a:ext>
                </a:extLst>
              </a:tr>
              <a:tr h="403497">
                <a:tc>
                  <a:txBody>
                    <a:bodyPr/>
                    <a:lstStyle/>
                    <a:p>
                      <a:r>
                        <a:rPr lang="en-US" dirty="0">
                          <a:solidFill>
                            <a:schemeClr val="tx1"/>
                          </a:solidFill>
                        </a:rPr>
                        <a:t>-</a:t>
                      </a:r>
                      <a:r>
                        <a:rPr lang="en-US" dirty="0" err="1">
                          <a:solidFill>
                            <a:schemeClr val="tx1"/>
                          </a:solidFill>
                        </a:rPr>
                        <a:t>ary</a:t>
                      </a:r>
                      <a:endParaRPr lang="en-US" dirty="0">
                        <a:solidFill>
                          <a:schemeClr val="tx1"/>
                        </a:solidFill>
                      </a:endParaRP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0003"/>
                  </a:ext>
                </a:extLst>
              </a:tr>
              <a:tr h="403497">
                <a:tc>
                  <a:txBody>
                    <a:bodyPr/>
                    <a:lstStyle/>
                    <a:p>
                      <a:r>
                        <a:rPr lang="en-US" dirty="0"/>
                        <a:t>-ate</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4"/>
                  </a:ext>
                </a:extLst>
              </a:tr>
              <a:tr h="403497">
                <a:tc>
                  <a:txBody>
                    <a:bodyPr/>
                    <a:lstStyle/>
                    <a:p>
                      <a:r>
                        <a:rPr lang="en-US" dirty="0"/>
                        <a:t>-</a:t>
                      </a:r>
                      <a:r>
                        <a:rPr lang="en-US" dirty="0" err="1"/>
                        <a:t>ation</a:t>
                      </a: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5"/>
                  </a:ext>
                </a:extLst>
              </a:tr>
              <a:tr h="403497">
                <a:tc>
                  <a:txBody>
                    <a:bodyPr/>
                    <a:lstStyle/>
                    <a:p>
                      <a:r>
                        <a:rPr lang="en-US" dirty="0"/>
                        <a:t>-</a:t>
                      </a:r>
                      <a:r>
                        <a:rPr lang="en-US" dirty="0" err="1"/>
                        <a:t>ent</a:t>
                      </a: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6"/>
                  </a:ext>
                </a:extLst>
              </a:tr>
              <a:tr h="403497">
                <a:tc>
                  <a:txBody>
                    <a:bodyPr/>
                    <a:lstStyle/>
                    <a:p>
                      <a:r>
                        <a:rPr lang="en-US" dirty="0"/>
                        <a:t>-</a:t>
                      </a:r>
                      <a:r>
                        <a:rPr lang="en-US" dirty="0" err="1"/>
                        <a:t>ic</a:t>
                      </a: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7"/>
                  </a:ext>
                </a:extLst>
              </a:tr>
              <a:tr h="403497">
                <a:tc>
                  <a:txBody>
                    <a:bodyPr/>
                    <a:lstStyle/>
                    <a:p>
                      <a:r>
                        <a:rPr lang="en-US" dirty="0">
                          <a:solidFill>
                            <a:schemeClr val="tx1"/>
                          </a:solidFill>
                        </a:rPr>
                        <a:t>-ism</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olidFill>
                            <a:srgbClr val="000000"/>
                          </a:solidFill>
                        </a:rPr>
                        <a:t>X</a:t>
                      </a:r>
                    </a:p>
                  </a:txBody>
                  <a:tcPr/>
                </a:tc>
                <a:tc>
                  <a:txBody>
                    <a:bodyPr/>
                    <a:lstStyle/>
                    <a:p>
                      <a:pPr algn="ctr"/>
                      <a:r>
                        <a:rPr lang="en-US" dirty="0"/>
                        <a:t>X</a:t>
                      </a:r>
                    </a:p>
                  </a:txBody>
                  <a:tcPr/>
                </a:tc>
                <a:extLst>
                  <a:ext uri="{0D108BD9-81ED-4DB2-BD59-A6C34878D82A}">
                    <a16:rowId xmlns:a16="http://schemas.microsoft.com/office/drawing/2014/main" val="10008"/>
                  </a:ext>
                </a:extLst>
              </a:tr>
              <a:tr h="403497">
                <a:tc>
                  <a:txBody>
                    <a:bodyPr/>
                    <a:lstStyle/>
                    <a:p>
                      <a:r>
                        <a:rPr lang="en-US" dirty="0">
                          <a:solidFill>
                            <a:schemeClr val="tx1"/>
                          </a:solidFill>
                        </a:rPr>
                        <a:t>-</a:t>
                      </a:r>
                      <a:r>
                        <a:rPr lang="en-US" dirty="0" err="1">
                          <a:solidFill>
                            <a:schemeClr val="tx1"/>
                          </a:solidFill>
                        </a:rPr>
                        <a:t>ist</a:t>
                      </a:r>
                      <a:endParaRPr lang="en-US" dirty="0">
                        <a:solidFill>
                          <a:schemeClr val="tx1"/>
                        </a:solidFill>
                      </a:endParaRP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olidFill>
                            <a:schemeClr val="tx1"/>
                          </a:solidFill>
                        </a:rPr>
                        <a:t>X</a:t>
                      </a:r>
                    </a:p>
                  </a:txBody>
                  <a:tcPr/>
                </a:tc>
                <a:extLst>
                  <a:ext uri="{0D108BD9-81ED-4DB2-BD59-A6C34878D82A}">
                    <a16:rowId xmlns:a16="http://schemas.microsoft.com/office/drawing/2014/main" val="10009"/>
                  </a:ext>
                </a:extLst>
              </a:tr>
              <a:tr h="403497">
                <a:tc>
                  <a:txBody>
                    <a:bodyPr/>
                    <a:lstStyle/>
                    <a:p>
                      <a:r>
                        <a:rPr lang="en-US" dirty="0"/>
                        <a:t>-</a:t>
                      </a:r>
                      <a:r>
                        <a:rPr lang="en-US" dirty="0" err="1"/>
                        <a:t>ity</a:t>
                      </a: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10"/>
                  </a:ext>
                </a:extLst>
              </a:tr>
              <a:tr h="403497">
                <a:tc>
                  <a:txBody>
                    <a:bodyPr/>
                    <a:lstStyle/>
                    <a:p>
                      <a:r>
                        <a:rPr lang="en-US" dirty="0"/>
                        <a:t>-</a:t>
                      </a:r>
                      <a:r>
                        <a:rPr lang="en-US" dirty="0" err="1"/>
                        <a:t>ive</a:t>
                      </a: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11"/>
                  </a:ext>
                </a:extLst>
              </a:tr>
              <a:tr h="403497">
                <a:tc>
                  <a:txBody>
                    <a:bodyPr/>
                    <a:lstStyle/>
                    <a:p>
                      <a:r>
                        <a:rPr lang="en-US" dirty="0">
                          <a:solidFill>
                            <a:schemeClr val="tx1"/>
                          </a:solidFill>
                        </a:rPr>
                        <a:t>-</a:t>
                      </a:r>
                      <a:r>
                        <a:rPr lang="en-US" dirty="0" err="1">
                          <a:solidFill>
                            <a:schemeClr val="tx1"/>
                          </a:solidFill>
                        </a:rPr>
                        <a:t>ize</a:t>
                      </a:r>
                      <a:endParaRPr lang="en-US" dirty="0">
                        <a:solidFill>
                          <a:schemeClr val="tx1"/>
                        </a:solidFill>
                      </a:endParaRPr>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dirty="0">
                          <a:solidFill>
                            <a:schemeClr val="tx1"/>
                          </a:solidFill>
                        </a:rPr>
                        <a:t>X</a:t>
                      </a:r>
                    </a:p>
                  </a:txBody>
                  <a:tcPr/>
                </a:tc>
                <a:tc>
                  <a:txBody>
                    <a:bodyPr/>
                    <a:lstStyle/>
                    <a:p>
                      <a:pPr algn="ctr"/>
                      <a:r>
                        <a:rPr lang="en-US" dirty="0"/>
                        <a:t>X</a:t>
                      </a:r>
                    </a:p>
                  </a:txBody>
                  <a:tcPr/>
                </a:tc>
                <a:extLst>
                  <a:ext uri="{0D108BD9-81ED-4DB2-BD59-A6C34878D82A}">
                    <a16:rowId xmlns:a16="http://schemas.microsoft.com/office/drawing/2014/main" val="10012"/>
                  </a:ext>
                </a:extLst>
              </a:tr>
              <a:tr h="403497">
                <a:tc>
                  <a:txBody>
                    <a:bodyPr/>
                    <a:lstStyle/>
                    <a:p>
                      <a:r>
                        <a:rPr lang="en-US" dirty="0"/>
                        <a:t>-</a:t>
                      </a:r>
                      <a:r>
                        <a:rPr lang="en-US" dirty="0" err="1"/>
                        <a:t>ment</a:t>
                      </a: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682948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Derivational Suffixes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6116782"/>
              </p:ext>
            </p:extLst>
          </p:nvPr>
        </p:nvGraphicFramePr>
        <p:xfrm>
          <a:off x="457200" y="1143002"/>
          <a:ext cx="8229600" cy="2017485"/>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403497">
                <a:tc>
                  <a:txBody>
                    <a:bodyPr/>
                    <a:lstStyle/>
                    <a:p>
                      <a:endParaRPr lang="en-US" dirty="0"/>
                    </a:p>
                  </a:txBody>
                  <a:tcPr/>
                </a:tc>
                <a:tc>
                  <a:txBody>
                    <a:bodyPr/>
                    <a:lstStyle/>
                    <a:p>
                      <a:pPr algn="ctr"/>
                      <a:r>
                        <a:rPr lang="en-US" dirty="0"/>
                        <a:t>ELA</a:t>
                      </a:r>
                    </a:p>
                  </a:txBody>
                  <a:tcPr/>
                </a:tc>
                <a:tc>
                  <a:txBody>
                    <a:bodyPr/>
                    <a:lstStyle/>
                    <a:p>
                      <a:pPr algn="ctr"/>
                      <a:r>
                        <a:rPr lang="en-US" dirty="0"/>
                        <a:t>Math</a:t>
                      </a:r>
                    </a:p>
                  </a:txBody>
                  <a:tcPr/>
                </a:tc>
                <a:tc>
                  <a:txBody>
                    <a:bodyPr/>
                    <a:lstStyle/>
                    <a:p>
                      <a:pPr algn="ctr"/>
                      <a:r>
                        <a:rPr lang="en-US" dirty="0"/>
                        <a:t>Science</a:t>
                      </a:r>
                    </a:p>
                  </a:txBody>
                  <a:tcPr/>
                </a:tc>
                <a:tc>
                  <a:txBody>
                    <a:bodyPr/>
                    <a:lstStyle/>
                    <a:p>
                      <a:pPr algn="ctr"/>
                      <a:r>
                        <a:rPr lang="en-US" dirty="0" err="1"/>
                        <a:t>Soc</a:t>
                      </a:r>
                      <a:r>
                        <a:rPr lang="en-US" dirty="0"/>
                        <a:t> </a:t>
                      </a:r>
                      <a:r>
                        <a:rPr lang="en-US" dirty="0" err="1"/>
                        <a:t>Stuides</a:t>
                      </a:r>
                      <a:endParaRPr lang="en-US" dirty="0"/>
                    </a:p>
                  </a:txBody>
                  <a:tcPr/>
                </a:tc>
                <a:extLst>
                  <a:ext uri="{0D108BD9-81ED-4DB2-BD59-A6C34878D82A}">
                    <a16:rowId xmlns:a16="http://schemas.microsoft.com/office/drawing/2014/main" val="10000"/>
                  </a:ext>
                </a:extLst>
              </a:tr>
              <a:tr h="403497">
                <a:tc>
                  <a:txBody>
                    <a:bodyPr/>
                    <a:lstStyle/>
                    <a:p>
                      <a:r>
                        <a:rPr lang="en-US" dirty="0">
                          <a:solidFill>
                            <a:schemeClr val="tx1"/>
                          </a:solidFill>
                        </a:rPr>
                        <a:t>-or</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1"/>
                  </a:ext>
                </a:extLst>
              </a:tr>
              <a:tr h="403497">
                <a:tc>
                  <a:txBody>
                    <a:bodyPr/>
                    <a:lstStyle/>
                    <a:p>
                      <a:r>
                        <a:rPr lang="en-US" dirty="0"/>
                        <a:t>-</a:t>
                      </a:r>
                      <a:r>
                        <a:rPr lang="en-US" dirty="0" err="1"/>
                        <a:t>sion</a:t>
                      </a: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2"/>
                  </a:ext>
                </a:extLst>
              </a:tr>
              <a:tr h="403497">
                <a:tc>
                  <a:txBody>
                    <a:bodyPr/>
                    <a:lstStyle/>
                    <a:p>
                      <a:r>
                        <a:rPr lang="en-US" dirty="0"/>
                        <a:t>-</a:t>
                      </a:r>
                      <a:r>
                        <a:rPr lang="en-US" dirty="0" err="1"/>
                        <a:t>tion</a:t>
                      </a: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3"/>
                  </a:ext>
                </a:extLst>
              </a:tr>
              <a:tr h="403497">
                <a:tc>
                  <a:txBody>
                    <a:bodyPr/>
                    <a:lstStyle/>
                    <a:p>
                      <a:r>
                        <a:rPr lang="en-US" dirty="0">
                          <a:solidFill>
                            <a:schemeClr val="tx1"/>
                          </a:solidFill>
                        </a:rPr>
                        <a:t>-</a:t>
                      </a:r>
                      <a:r>
                        <a:rPr lang="en-US" dirty="0" err="1">
                          <a:solidFill>
                            <a:schemeClr val="tx1"/>
                          </a:solidFill>
                        </a:rPr>
                        <a:t>ture</a:t>
                      </a:r>
                      <a:endParaRPr lang="en-US" dirty="0">
                        <a:solidFill>
                          <a:schemeClr val="tx1"/>
                        </a:solidFill>
                      </a:endParaRP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60231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Greek Combining Forms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0670494"/>
              </p:ext>
            </p:extLst>
          </p:nvPr>
        </p:nvGraphicFramePr>
        <p:xfrm>
          <a:off x="457200" y="1143002"/>
          <a:ext cx="8229600" cy="5652586"/>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403497">
                <a:tc>
                  <a:txBody>
                    <a:bodyPr/>
                    <a:lstStyle/>
                    <a:p>
                      <a:endParaRPr lang="en-US" dirty="0"/>
                    </a:p>
                  </a:txBody>
                  <a:tcPr/>
                </a:tc>
                <a:tc>
                  <a:txBody>
                    <a:bodyPr/>
                    <a:lstStyle/>
                    <a:p>
                      <a:pPr algn="ctr"/>
                      <a:r>
                        <a:rPr lang="en-US" dirty="0"/>
                        <a:t>ELA</a:t>
                      </a:r>
                    </a:p>
                  </a:txBody>
                  <a:tcPr/>
                </a:tc>
                <a:tc>
                  <a:txBody>
                    <a:bodyPr/>
                    <a:lstStyle/>
                    <a:p>
                      <a:pPr algn="ctr"/>
                      <a:r>
                        <a:rPr lang="en-US" dirty="0"/>
                        <a:t>Math</a:t>
                      </a:r>
                    </a:p>
                  </a:txBody>
                  <a:tcPr/>
                </a:tc>
                <a:tc>
                  <a:txBody>
                    <a:bodyPr/>
                    <a:lstStyle/>
                    <a:p>
                      <a:pPr algn="ctr"/>
                      <a:r>
                        <a:rPr lang="en-US" dirty="0"/>
                        <a:t>Science</a:t>
                      </a:r>
                    </a:p>
                  </a:txBody>
                  <a:tcPr/>
                </a:tc>
                <a:tc>
                  <a:txBody>
                    <a:bodyPr/>
                    <a:lstStyle/>
                    <a:p>
                      <a:pPr algn="ctr"/>
                      <a:r>
                        <a:rPr lang="en-US" dirty="0" err="1"/>
                        <a:t>Soc</a:t>
                      </a:r>
                      <a:r>
                        <a:rPr lang="en-US" dirty="0"/>
                        <a:t> </a:t>
                      </a:r>
                      <a:r>
                        <a:rPr lang="en-US" dirty="0" err="1"/>
                        <a:t>Stuides</a:t>
                      </a:r>
                      <a:endParaRPr lang="en-US" dirty="0"/>
                    </a:p>
                  </a:txBody>
                  <a:tcPr/>
                </a:tc>
                <a:extLst>
                  <a:ext uri="{0D108BD9-81ED-4DB2-BD59-A6C34878D82A}">
                    <a16:rowId xmlns:a16="http://schemas.microsoft.com/office/drawing/2014/main" val="10000"/>
                  </a:ext>
                </a:extLst>
              </a:tr>
              <a:tr h="403497">
                <a:tc>
                  <a:txBody>
                    <a:bodyPr/>
                    <a:lstStyle/>
                    <a:p>
                      <a:r>
                        <a:rPr lang="en-US" dirty="0" err="1"/>
                        <a:t>ana</a:t>
                      </a: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solidFill>
                          <a:schemeClr val="tx1"/>
                        </a:solidFill>
                      </a:endParaRPr>
                    </a:p>
                  </a:txBody>
                  <a:tcPr/>
                </a:tc>
                <a:extLst>
                  <a:ext uri="{0D108BD9-81ED-4DB2-BD59-A6C34878D82A}">
                    <a16:rowId xmlns:a16="http://schemas.microsoft.com/office/drawing/2014/main" val="10001"/>
                  </a:ext>
                </a:extLst>
              </a:tr>
              <a:tr h="403497">
                <a:tc>
                  <a:txBody>
                    <a:bodyPr/>
                    <a:lstStyle/>
                    <a:p>
                      <a:r>
                        <a:rPr lang="en-US" dirty="0">
                          <a:solidFill>
                            <a:schemeClr val="tx1"/>
                          </a:solidFill>
                        </a:rPr>
                        <a:t>arch</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solidFill>
                          <a:srgbClr val="FF0000"/>
                        </a:solidFill>
                      </a:endParaRPr>
                    </a:p>
                  </a:txBody>
                  <a:tcPr/>
                </a:tc>
                <a:tc>
                  <a:txBody>
                    <a:bodyPr/>
                    <a:lstStyle/>
                    <a:p>
                      <a:pPr algn="ctr"/>
                      <a:r>
                        <a:rPr lang="en-US" dirty="0">
                          <a:solidFill>
                            <a:schemeClr val="tx1"/>
                          </a:solidFill>
                        </a:rPr>
                        <a:t>X</a:t>
                      </a:r>
                    </a:p>
                  </a:txBody>
                  <a:tcPr/>
                </a:tc>
                <a:extLst>
                  <a:ext uri="{0D108BD9-81ED-4DB2-BD59-A6C34878D82A}">
                    <a16:rowId xmlns:a16="http://schemas.microsoft.com/office/drawing/2014/main" val="10002"/>
                  </a:ext>
                </a:extLst>
              </a:tr>
              <a:tr h="403497">
                <a:tc>
                  <a:txBody>
                    <a:bodyPr/>
                    <a:lstStyle/>
                    <a:p>
                      <a:r>
                        <a:rPr lang="en-US" dirty="0">
                          <a:solidFill>
                            <a:schemeClr val="tx1"/>
                          </a:solidFill>
                        </a:rPr>
                        <a:t>auto</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olidFill>
                            <a:schemeClr val="tx1"/>
                          </a:solidFill>
                        </a:rPr>
                        <a:t>X</a:t>
                      </a:r>
                    </a:p>
                  </a:txBody>
                  <a:tcPr/>
                </a:tc>
                <a:extLst>
                  <a:ext uri="{0D108BD9-81ED-4DB2-BD59-A6C34878D82A}">
                    <a16:rowId xmlns:a16="http://schemas.microsoft.com/office/drawing/2014/main" val="10003"/>
                  </a:ext>
                </a:extLst>
              </a:tr>
              <a:tr h="403497">
                <a:tc>
                  <a:txBody>
                    <a:bodyPr/>
                    <a:lstStyle/>
                    <a:p>
                      <a:r>
                        <a:rPr lang="en-US" dirty="0">
                          <a:solidFill>
                            <a:schemeClr val="tx1"/>
                          </a:solidFill>
                        </a:rPr>
                        <a:t>bio</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solidFill>
                            <a:schemeClr val="tx1"/>
                          </a:solidFill>
                        </a:rPr>
                        <a:t>X</a:t>
                      </a:r>
                    </a:p>
                  </a:txBody>
                  <a:tcPr/>
                </a:tc>
                <a:extLst>
                  <a:ext uri="{0D108BD9-81ED-4DB2-BD59-A6C34878D82A}">
                    <a16:rowId xmlns:a16="http://schemas.microsoft.com/office/drawing/2014/main" val="10004"/>
                  </a:ext>
                </a:extLst>
              </a:tr>
              <a:tr h="403497">
                <a:tc>
                  <a:txBody>
                    <a:bodyPr/>
                    <a:lstStyle/>
                    <a:p>
                      <a:r>
                        <a:rPr lang="en-US" dirty="0" err="1">
                          <a:solidFill>
                            <a:schemeClr val="tx1"/>
                          </a:solidFill>
                        </a:rPr>
                        <a:t>chem</a:t>
                      </a:r>
                      <a:endParaRPr lang="en-US" dirty="0">
                        <a:solidFill>
                          <a:schemeClr val="tx1"/>
                        </a:solidFill>
                      </a:endParaRP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olidFill>
                            <a:srgbClr val="FF0000"/>
                          </a:solidFill>
                        </a:rPr>
                        <a:t>X</a:t>
                      </a:r>
                    </a:p>
                  </a:txBody>
                  <a:tcPr/>
                </a:tc>
                <a:tc>
                  <a:txBody>
                    <a:bodyPr/>
                    <a:lstStyle/>
                    <a:p>
                      <a:pPr algn="ctr"/>
                      <a:endParaRPr lang="en-US" dirty="0">
                        <a:solidFill>
                          <a:schemeClr val="tx1"/>
                        </a:solidFill>
                      </a:endParaRPr>
                    </a:p>
                  </a:txBody>
                  <a:tcPr/>
                </a:tc>
                <a:extLst>
                  <a:ext uri="{0D108BD9-81ED-4DB2-BD59-A6C34878D82A}">
                    <a16:rowId xmlns:a16="http://schemas.microsoft.com/office/drawing/2014/main" val="10005"/>
                  </a:ext>
                </a:extLst>
              </a:tr>
              <a:tr h="403497">
                <a:tc>
                  <a:txBody>
                    <a:bodyPr/>
                    <a:lstStyle/>
                    <a:p>
                      <a:r>
                        <a:rPr lang="en-US" dirty="0" err="1">
                          <a:solidFill>
                            <a:schemeClr val="tx1"/>
                          </a:solidFill>
                        </a:rPr>
                        <a:t>cracy</a:t>
                      </a:r>
                      <a:r>
                        <a:rPr lang="en-US" dirty="0">
                          <a:solidFill>
                            <a:schemeClr val="tx1"/>
                          </a:solidFill>
                        </a:rPr>
                        <a:t>, </a:t>
                      </a:r>
                      <a:r>
                        <a:rPr lang="en-US" dirty="0" err="1">
                          <a:solidFill>
                            <a:schemeClr val="tx1"/>
                          </a:solidFill>
                        </a:rPr>
                        <a:t>crat</a:t>
                      </a:r>
                      <a:endParaRPr lang="en-US" dirty="0">
                        <a:solidFill>
                          <a:schemeClr val="tx1"/>
                        </a:solidFill>
                      </a:endParaRP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olidFill>
                            <a:schemeClr val="tx1"/>
                          </a:solidFill>
                        </a:rPr>
                        <a:t>X</a:t>
                      </a:r>
                    </a:p>
                  </a:txBody>
                  <a:tcPr/>
                </a:tc>
                <a:extLst>
                  <a:ext uri="{0D108BD9-81ED-4DB2-BD59-A6C34878D82A}">
                    <a16:rowId xmlns:a16="http://schemas.microsoft.com/office/drawing/2014/main" val="10006"/>
                  </a:ext>
                </a:extLst>
              </a:tr>
              <a:tr h="403497">
                <a:tc>
                  <a:txBody>
                    <a:bodyPr/>
                    <a:lstStyle/>
                    <a:p>
                      <a:r>
                        <a:rPr lang="en-US" dirty="0" err="1">
                          <a:solidFill>
                            <a:schemeClr val="tx1"/>
                          </a:solidFill>
                        </a:rPr>
                        <a:t>dem</a:t>
                      </a:r>
                      <a:r>
                        <a:rPr lang="en-US" dirty="0">
                          <a:solidFill>
                            <a:schemeClr val="tx1"/>
                          </a:solidFill>
                        </a:rPr>
                        <a:t>, demo</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olidFill>
                            <a:schemeClr val="tx1"/>
                          </a:solidFill>
                        </a:rPr>
                        <a:t>X</a:t>
                      </a:r>
                    </a:p>
                  </a:txBody>
                  <a:tcPr/>
                </a:tc>
                <a:extLst>
                  <a:ext uri="{0D108BD9-81ED-4DB2-BD59-A6C34878D82A}">
                    <a16:rowId xmlns:a16="http://schemas.microsoft.com/office/drawing/2014/main" val="10007"/>
                  </a:ext>
                </a:extLst>
              </a:tr>
              <a:tr h="403497">
                <a:tc>
                  <a:txBody>
                    <a:bodyPr/>
                    <a:lstStyle/>
                    <a:p>
                      <a:r>
                        <a:rPr lang="en-US" dirty="0">
                          <a:solidFill>
                            <a:schemeClr val="tx1"/>
                          </a:solidFill>
                        </a:rPr>
                        <a:t>eco</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solidFill>
                          <a:srgbClr val="FF0000"/>
                        </a:solidFill>
                      </a:endParaRPr>
                    </a:p>
                  </a:txBody>
                  <a:tcPr/>
                </a:tc>
                <a:tc>
                  <a:txBody>
                    <a:bodyPr/>
                    <a:lstStyle/>
                    <a:p>
                      <a:pPr algn="ctr"/>
                      <a:r>
                        <a:rPr lang="en-US" dirty="0">
                          <a:solidFill>
                            <a:schemeClr val="tx1"/>
                          </a:solidFill>
                        </a:rPr>
                        <a:t>X</a:t>
                      </a:r>
                    </a:p>
                  </a:txBody>
                  <a:tcPr/>
                </a:tc>
                <a:extLst>
                  <a:ext uri="{0D108BD9-81ED-4DB2-BD59-A6C34878D82A}">
                    <a16:rowId xmlns:a16="http://schemas.microsoft.com/office/drawing/2014/main" val="10008"/>
                  </a:ext>
                </a:extLst>
              </a:tr>
              <a:tr h="407125">
                <a:tc>
                  <a:txBody>
                    <a:bodyPr/>
                    <a:lstStyle/>
                    <a:p>
                      <a:r>
                        <a:rPr lang="en-US" dirty="0">
                          <a:solidFill>
                            <a:schemeClr val="tx1"/>
                          </a:solidFill>
                        </a:rPr>
                        <a:t>electro, elect</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olidFill>
                            <a:srgbClr val="FF0000"/>
                          </a:solidFill>
                        </a:rPr>
                        <a:t>X</a:t>
                      </a:r>
                    </a:p>
                  </a:txBody>
                  <a:tcPr/>
                </a:tc>
                <a:tc>
                  <a:txBody>
                    <a:bodyPr/>
                    <a:lstStyle/>
                    <a:p>
                      <a:pPr algn="ctr"/>
                      <a:endParaRPr lang="en-US" dirty="0"/>
                    </a:p>
                  </a:txBody>
                  <a:tcPr/>
                </a:tc>
                <a:extLst>
                  <a:ext uri="{0D108BD9-81ED-4DB2-BD59-A6C34878D82A}">
                    <a16:rowId xmlns:a16="http://schemas.microsoft.com/office/drawing/2014/main" val="10009"/>
                  </a:ext>
                </a:extLst>
              </a:tr>
              <a:tr h="403497">
                <a:tc>
                  <a:txBody>
                    <a:bodyPr/>
                    <a:lstStyle/>
                    <a:p>
                      <a:r>
                        <a:rPr lang="en-US" dirty="0" err="1">
                          <a:solidFill>
                            <a:schemeClr val="tx1"/>
                          </a:solidFill>
                        </a:rPr>
                        <a:t>endo</a:t>
                      </a:r>
                      <a:endParaRPr lang="en-US" dirty="0">
                        <a:solidFill>
                          <a:schemeClr val="tx1"/>
                        </a:solidFill>
                      </a:endParaRP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olidFill>
                            <a:srgbClr val="FF0000"/>
                          </a:solidFill>
                        </a:rPr>
                        <a:t>X</a:t>
                      </a:r>
                    </a:p>
                  </a:txBody>
                  <a:tcPr/>
                </a:tc>
                <a:tc>
                  <a:txBody>
                    <a:bodyPr/>
                    <a:lstStyle/>
                    <a:p>
                      <a:pPr algn="ctr"/>
                      <a:endParaRPr lang="en-US" dirty="0"/>
                    </a:p>
                  </a:txBody>
                  <a:tcPr/>
                </a:tc>
                <a:extLst>
                  <a:ext uri="{0D108BD9-81ED-4DB2-BD59-A6C34878D82A}">
                    <a16:rowId xmlns:a16="http://schemas.microsoft.com/office/drawing/2014/main" val="10010"/>
                  </a:ext>
                </a:extLst>
              </a:tr>
              <a:tr h="403497">
                <a:tc>
                  <a:txBody>
                    <a:bodyPr/>
                    <a:lstStyle/>
                    <a:p>
                      <a:r>
                        <a:rPr lang="en-US" dirty="0">
                          <a:solidFill>
                            <a:schemeClr val="tx1"/>
                          </a:solidFill>
                        </a:rPr>
                        <a:t>geo</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solidFill>
                            <a:schemeClr val="tx1"/>
                          </a:solidFill>
                        </a:rPr>
                        <a:t>X</a:t>
                      </a:r>
                    </a:p>
                  </a:txBody>
                  <a:tcPr/>
                </a:tc>
                <a:extLst>
                  <a:ext uri="{0D108BD9-81ED-4DB2-BD59-A6C34878D82A}">
                    <a16:rowId xmlns:a16="http://schemas.microsoft.com/office/drawing/2014/main" val="10011"/>
                  </a:ext>
                </a:extLst>
              </a:tr>
              <a:tr h="403497">
                <a:tc>
                  <a:txBody>
                    <a:bodyPr/>
                    <a:lstStyle/>
                    <a:p>
                      <a:r>
                        <a:rPr lang="en-US" dirty="0" err="1">
                          <a:solidFill>
                            <a:srgbClr val="000000"/>
                          </a:solidFill>
                        </a:rPr>
                        <a:t>gon</a:t>
                      </a:r>
                      <a:endParaRPr lang="en-US" dirty="0">
                        <a:solidFill>
                          <a:srgbClr val="000000"/>
                        </a:solidFill>
                      </a:endParaRP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solidFill>
                          <a:srgbClr val="FF0000"/>
                        </a:solidFill>
                      </a:endParaRPr>
                    </a:p>
                  </a:txBody>
                  <a:tcPr/>
                </a:tc>
                <a:tc>
                  <a:txBody>
                    <a:bodyPr/>
                    <a:lstStyle/>
                    <a:p>
                      <a:pPr algn="ctr"/>
                      <a:endParaRPr lang="en-US" dirty="0"/>
                    </a:p>
                  </a:txBody>
                  <a:tcPr/>
                </a:tc>
                <a:extLst>
                  <a:ext uri="{0D108BD9-81ED-4DB2-BD59-A6C34878D82A}">
                    <a16:rowId xmlns:a16="http://schemas.microsoft.com/office/drawing/2014/main" val="10012"/>
                  </a:ext>
                </a:extLst>
              </a:tr>
              <a:tr h="403497">
                <a:tc>
                  <a:txBody>
                    <a:bodyPr/>
                    <a:lstStyle/>
                    <a:p>
                      <a:r>
                        <a:rPr lang="en-US" dirty="0"/>
                        <a:t>gram</a:t>
                      </a: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79037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67544" y="500042"/>
            <a:ext cx="8280920" cy="1071570"/>
          </a:xfrm>
        </p:spPr>
        <p:txBody>
          <a:bodyPr>
            <a:noAutofit/>
          </a:bodyPr>
          <a:lstStyle/>
          <a:p>
            <a:pPr>
              <a:buNone/>
            </a:pPr>
            <a:r>
              <a:rPr lang="en-US" altLang="zh-CN" sz="3600" b="1" dirty="0">
                <a:solidFill>
                  <a:srgbClr val="0000FF"/>
                </a:solidFill>
              </a:rPr>
              <a:t>Many changes due to Common Core</a:t>
            </a:r>
            <a:endParaRPr lang="zh-CN" altLang="en-US" sz="3600" b="1" dirty="0">
              <a:solidFill>
                <a:srgbClr val="0000FF"/>
              </a:solidFill>
            </a:endParaRPr>
          </a:p>
        </p:txBody>
      </p:sp>
      <p:sp>
        <p:nvSpPr>
          <p:cNvPr id="3" name="TextBox 2"/>
          <p:cNvSpPr txBox="1"/>
          <p:nvPr/>
        </p:nvSpPr>
        <p:spPr>
          <a:xfrm>
            <a:off x="1143000" y="1676400"/>
            <a:ext cx="5517232" cy="3323987"/>
          </a:xfrm>
          <a:prstGeom prst="rect">
            <a:avLst/>
          </a:prstGeom>
          <a:noFill/>
        </p:spPr>
        <p:txBody>
          <a:bodyPr wrap="square" rtlCol="0">
            <a:spAutoFit/>
          </a:bodyPr>
          <a:lstStyle/>
          <a:p>
            <a:pPr marL="342900" indent="-342900">
              <a:buFont typeface="Arial"/>
              <a:buChar char="•"/>
            </a:pPr>
            <a:r>
              <a:rPr lang="en-US" sz="2400" dirty="0"/>
              <a:t>Challenging texts</a:t>
            </a:r>
          </a:p>
          <a:p>
            <a:pPr marL="342900" indent="-342900">
              <a:buFont typeface="Arial"/>
              <a:buChar char="•"/>
            </a:pPr>
            <a:r>
              <a:rPr lang="en-US" sz="2400" dirty="0"/>
              <a:t>Close reading</a:t>
            </a:r>
          </a:p>
          <a:p>
            <a:pPr marL="342900" indent="-342900">
              <a:buFont typeface="Arial"/>
              <a:buChar char="•"/>
            </a:pPr>
            <a:r>
              <a:rPr lang="en-US" sz="2400" dirty="0"/>
              <a:t>Writing from sources</a:t>
            </a:r>
          </a:p>
          <a:p>
            <a:pPr marL="342900" indent="-342900">
              <a:buFont typeface="Arial"/>
              <a:buChar char="•"/>
            </a:pPr>
            <a:r>
              <a:rPr lang="en-US" sz="2400" dirty="0">
                <a:solidFill>
                  <a:srgbClr val="FF0000"/>
                </a:solidFill>
              </a:rPr>
              <a:t>Informational text</a:t>
            </a:r>
          </a:p>
          <a:p>
            <a:pPr marL="342900" indent="-342900">
              <a:buFont typeface="Arial"/>
              <a:buChar char="•"/>
            </a:pPr>
            <a:r>
              <a:rPr lang="en-US" sz="2400" dirty="0"/>
              <a:t>Multiple texts</a:t>
            </a:r>
          </a:p>
          <a:p>
            <a:pPr marL="342900" indent="-342900">
              <a:buFont typeface="Arial"/>
              <a:buChar char="•"/>
            </a:pPr>
            <a:r>
              <a:rPr lang="en-US" sz="2400" dirty="0"/>
              <a:t>Argument</a:t>
            </a:r>
          </a:p>
          <a:p>
            <a:pPr marL="342900" indent="-342900">
              <a:buFont typeface="Arial"/>
              <a:buChar char="•"/>
            </a:pPr>
            <a:r>
              <a:rPr lang="en-US" sz="2400" dirty="0"/>
              <a:t>Embedded technology</a:t>
            </a:r>
          </a:p>
          <a:p>
            <a:pPr marL="342900" indent="-342900">
              <a:buFont typeface="Arial"/>
              <a:buChar char="•"/>
            </a:pPr>
            <a:r>
              <a:rPr lang="en-US" sz="2400" dirty="0">
                <a:solidFill>
                  <a:srgbClr val="FF0000"/>
                </a:solidFill>
              </a:rPr>
              <a:t>Disciplinary literacy</a:t>
            </a:r>
          </a:p>
          <a:p>
            <a:endParaRPr lang="en-US" dirty="0"/>
          </a:p>
        </p:txBody>
      </p:sp>
    </p:spTree>
    <p:extLst>
      <p:ext uri="{BB962C8B-B14F-4D97-AF65-F5344CB8AC3E}">
        <p14:creationId xmlns:p14="http://schemas.microsoft.com/office/powerpoint/2010/main" val="3598245521"/>
      </p:ext>
    </p:extLst>
  </p:cSld>
  <p:clrMapOvr>
    <a:masterClrMapping/>
  </p:clrMapOvr>
  <p:transition>
    <p:comb/>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Greek Combining Forms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3362745"/>
              </p:ext>
            </p:extLst>
          </p:nvPr>
        </p:nvGraphicFramePr>
        <p:xfrm>
          <a:off x="457200" y="1143000"/>
          <a:ext cx="8229600" cy="56489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403499">
                <a:tc>
                  <a:txBody>
                    <a:bodyPr/>
                    <a:lstStyle/>
                    <a:p>
                      <a:endParaRPr lang="en-US" dirty="0"/>
                    </a:p>
                  </a:txBody>
                  <a:tcPr/>
                </a:tc>
                <a:tc>
                  <a:txBody>
                    <a:bodyPr/>
                    <a:lstStyle/>
                    <a:p>
                      <a:pPr algn="ctr"/>
                      <a:r>
                        <a:rPr lang="en-US" dirty="0"/>
                        <a:t>ELA</a:t>
                      </a:r>
                    </a:p>
                  </a:txBody>
                  <a:tcPr/>
                </a:tc>
                <a:tc>
                  <a:txBody>
                    <a:bodyPr/>
                    <a:lstStyle/>
                    <a:p>
                      <a:pPr algn="ctr"/>
                      <a:r>
                        <a:rPr lang="en-US" dirty="0"/>
                        <a:t>Math</a:t>
                      </a:r>
                    </a:p>
                  </a:txBody>
                  <a:tcPr/>
                </a:tc>
                <a:tc>
                  <a:txBody>
                    <a:bodyPr/>
                    <a:lstStyle/>
                    <a:p>
                      <a:pPr algn="ctr"/>
                      <a:r>
                        <a:rPr lang="en-US" dirty="0"/>
                        <a:t>Science</a:t>
                      </a:r>
                    </a:p>
                  </a:txBody>
                  <a:tcPr/>
                </a:tc>
                <a:tc>
                  <a:txBody>
                    <a:bodyPr/>
                    <a:lstStyle/>
                    <a:p>
                      <a:pPr algn="ctr"/>
                      <a:r>
                        <a:rPr lang="en-US" dirty="0" err="1"/>
                        <a:t>Soc</a:t>
                      </a:r>
                      <a:r>
                        <a:rPr lang="en-US" dirty="0"/>
                        <a:t> </a:t>
                      </a:r>
                      <a:r>
                        <a:rPr lang="en-US" dirty="0" err="1"/>
                        <a:t>Stuides</a:t>
                      </a:r>
                      <a:endParaRPr lang="en-US" dirty="0"/>
                    </a:p>
                  </a:txBody>
                  <a:tcPr/>
                </a:tc>
                <a:extLst>
                  <a:ext uri="{0D108BD9-81ED-4DB2-BD59-A6C34878D82A}">
                    <a16:rowId xmlns:a16="http://schemas.microsoft.com/office/drawing/2014/main" val="10000"/>
                  </a:ext>
                </a:extLst>
              </a:tr>
              <a:tr h="403497">
                <a:tc>
                  <a:txBody>
                    <a:bodyPr/>
                    <a:lstStyle/>
                    <a:p>
                      <a:r>
                        <a:rPr lang="en-US" dirty="0">
                          <a:solidFill>
                            <a:schemeClr val="tx1"/>
                          </a:solidFill>
                        </a:rPr>
                        <a:t>graph</a:t>
                      </a: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olidFill>
                            <a:schemeClr val="tx1"/>
                          </a:solidFill>
                        </a:rPr>
                        <a:t>X</a:t>
                      </a:r>
                    </a:p>
                  </a:txBody>
                  <a:tcPr/>
                </a:tc>
                <a:extLst>
                  <a:ext uri="{0D108BD9-81ED-4DB2-BD59-A6C34878D82A}">
                    <a16:rowId xmlns:a16="http://schemas.microsoft.com/office/drawing/2014/main" val="10001"/>
                  </a:ext>
                </a:extLst>
              </a:tr>
              <a:tr h="403497">
                <a:tc>
                  <a:txBody>
                    <a:bodyPr/>
                    <a:lstStyle/>
                    <a:p>
                      <a:r>
                        <a:rPr lang="en-US" dirty="0" err="1">
                          <a:solidFill>
                            <a:schemeClr val="tx1"/>
                          </a:solidFill>
                        </a:rPr>
                        <a:t>hedron</a:t>
                      </a:r>
                      <a:endParaRPr lang="en-US" dirty="0">
                        <a:solidFill>
                          <a:schemeClr val="tx1"/>
                        </a:solidFill>
                      </a:endParaRP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solidFill>
                          <a:srgbClr val="FF0000"/>
                        </a:solidFill>
                      </a:endParaRPr>
                    </a:p>
                  </a:txBody>
                  <a:tcPr/>
                </a:tc>
                <a:tc>
                  <a:txBody>
                    <a:bodyPr/>
                    <a:lstStyle/>
                    <a:p>
                      <a:pPr algn="ctr"/>
                      <a:endParaRPr lang="en-US" dirty="0"/>
                    </a:p>
                  </a:txBody>
                  <a:tcPr/>
                </a:tc>
                <a:extLst>
                  <a:ext uri="{0D108BD9-81ED-4DB2-BD59-A6C34878D82A}">
                    <a16:rowId xmlns:a16="http://schemas.microsoft.com/office/drawing/2014/main" val="10002"/>
                  </a:ext>
                </a:extLst>
              </a:tr>
              <a:tr h="403497">
                <a:tc>
                  <a:txBody>
                    <a:bodyPr/>
                    <a:lstStyle/>
                    <a:p>
                      <a:r>
                        <a:rPr lang="en-US" dirty="0">
                          <a:solidFill>
                            <a:srgbClr val="FF0000"/>
                          </a:solidFill>
                        </a:rPr>
                        <a:t>hydro</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olidFill>
                            <a:srgbClr val="FF0000"/>
                          </a:solidFill>
                        </a:rPr>
                        <a:t>X</a:t>
                      </a:r>
                    </a:p>
                  </a:txBody>
                  <a:tcPr/>
                </a:tc>
                <a:tc>
                  <a:txBody>
                    <a:bodyPr/>
                    <a:lstStyle/>
                    <a:p>
                      <a:pPr algn="ctr"/>
                      <a:endParaRPr lang="en-US" dirty="0"/>
                    </a:p>
                  </a:txBody>
                  <a:tcPr/>
                </a:tc>
                <a:extLst>
                  <a:ext uri="{0D108BD9-81ED-4DB2-BD59-A6C34878D82A}">
                    <a16:rowId xmlns:a16="http://schemas.microsoft.com/office/drawing/2014/main" val="10003"/>
                  </a:ext>
                </a:extLst>
              </a:tr>
              <a:tr h="403497">
                <a:tc>
                  <a:txBody>
                    <a:bodyPr/>
                    <a:lstStyle/>
                    <a:p>
                      <a:r>
                        <a:rPr lang="en-US" dirty="0"/>
                        <a:t>logy</a:t>
                      </a:r>
                      <a:r>
                        <a:rPr lang="en-US" baseline="0" dirty="0"/>
                        <a:t> (ology)</a:t>
                      </a: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4"/>
                  </a:ext>
                </a:extLst>
              </a:tr>
              <a:tr h="403497">
                <a:tc>
                  <a:txBody>
                    <a:bodyPr/>
                    <a:lstStyle/>
                    <a:p>
                      <a:r>
                        <a:rPr lang="en-US" dirty="0">
                          <a:solidFill>
                            <a:srgbClr val="FF0000"/>
                          </a:solidFill>
                        </a:rPr>
                        <a:t>meter, </a:t>
                      </a:r>
                      <a:r>
                        <a:rPr lang="en-US" dirty="0" err="1">
                          <a:solidFill>
                            <a:srgbClr val="FF0000"/>
                          </a:solidFill>
                        </a:rPr>
                        <a:t>metr</a:t>
                      </a:r>
                      <a:endParaRPr lang="en-US" dirty="0">
                        <a:solidFill>
                          <a:srgbClr val="FF0000"/>
                        </a:solidFill>
                      </a:endParaRPr>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solidFill>
                            <a:srgbClr val="FF0000"/>
                          </a:solidFill>
                        </a:rPr>
                        <a:t>X</a:t>
                      </a:r>
                    </a:p>
                  </a:txBody>
                  <a:tcPr/>
                </a:tc>
                <a:tc>
                  <a:txBody>
                    <a:bodyPr/>
                    <a:lstStyle/>
                    <a:p>
                      <a:pPr algn="ctr"/>
                      <a:endParaRPr lang="en-US" dirty="0"/>
                    </a:p>
                  </a:txBody>
                  <a:tcPr/>
                </a:tc>
                <a:extLst>
                  <a:ext uri="{0D108BD9-81ED-4DB2-BD59-A6C34878D82A}">
                    <a16:rowId xmlns:a16="http://schemas.microsoft.com/office/drawing/2014/main" val="10005"/>
                  </a:ext>
                </a:extLst>
              </a:tr>
              <a:tr h="403497">
                <a:tc>
                  <a:txBody>
                    <a:bodyPr/>
                    <a:lstStyle/>
                    <a:p>
                      <a:r>
                        <a:rPr lang="en-US" dirty="0">
                          <a:solidFill>
                            <a:srgbClr val="FF0000"/>
                          </a:solidFill>
                        </a:rPr>
                        <a:t>micro</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olidFill>
                            <a:srgbClr val="FF0000"/>
                          </a:solidFill>
                        </a:rPr>
                        <a:t>X</a:t>
                      </a:r>
                    </a:p>
                  </a:txBody>
                  <a:tcPr/>
                </a:tc>
                <a:tc>
                  <a:txBody>
                    <a:bodyPr/>
                    <a:lstStyle/>
                    <a:p>
                      <a:pPr algn="ctr"/>
                      <a:endParaRPr lang="en-US" dirty="0"/>
                    </a:p>
                  </a:txBody>
                  <a:tcPr/>
                </a:tc>
                <a:extLst>
                  <a:ext uri="{0D108BD9-81ED-4DB2-BD59-A6C34878D82A}">
                    <a16:rowId xmlns:a16="http://schemas.microsoft.com/office/drawing/2014/main" val="10006"/>
                  </a:ext>
                </a:extLst>
              </a:tr>
              <a:tr h="403497">
                <a:tc>
                  <a:txBody>
                    <a:bodyPr/>
                    <a:lstStyle/>
                    <a:p>
                      <a:r>
                        <a:rPr lang="en-US" dirty="0" err="1"/>
                        <a:t>nym</a:t>
                      </a:r>
                      <a:r>
                        <a:rPr lang="en-US" dirty="0"/>
                        <a:t>, </a:t>
                      </a:r>
                      <a:r>
                        <a:rPr lang="en-US" dirty="0" err="1"/>
                        <a:t>onym</a:t>
                      </a: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7"/>
                  </a:ext>
                </a:extLst>
              </a:tr>
              <a:tr h="403497">
                <a:tc>
                  <a:txBody>
                    <a:bodyPr/>
                    <a:lstStyle/>
                    <a:p>
                      <a:r>
                        <a:rPr lang="en-US" dirty="0" err="1">
                          <a:solidFill>
                            <a:srgbClr val="FF0000"/>
                          </a:solidFill>
                        </a:rPr>
                        <a:t>oid</a:t>
                      </a:r>
                      <a:endParaRPr lang="en-US" dirty="0">
                        <a:solidFill>
                          <a:srgbClr val="FF0000"/>
                        </a:solidFill>
                      </a:endParaRP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olidFill>
                            <a:srgbClr val="FF0000"/>
                          </a:solidFill>
                        </a:rPr>
                        <a:t>X</a:t>
                      </a:r>
                    </a:p>
                  </a:txBody>
                  <a:tcPr/>
                </a:tc>
                <a:tc>
                  <a:txBody>
                    <a:bodyPr/>
                    <a:lstStyle/>
                    <a:p>
                      <a:pPr algn="ctr"/>
                      <a:endParaRPr lang="en-US" dirty="0"/>
                    </a:p>
                  </a:txBody>
                  <a:tcPr/>
                </a:tc>
                <a:extLst>
                  <a:ext uri="{0D108BD9-81ED-4DB2-BD59-A6C34878D82A}">
                    <a16:rowId xmlns:a16="http://schemas.microsoft.com/office/drawing/2014/main" val="10008"/>
                  </a:ext>
                </a:extLst>
              </a:tr>
              <a:tr h="403497">
                <a:tc>
                  <a:txBody>
                    <a:bodyPr/>
                    <a:lstStyle/>
                    <a:p>
                      <a:r>
                        <a:rPr lang="en-US" dirty="0" err="1"/>
                        <a:t>para</a:t>
                      </a: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solidFill>
                          <a:srgbClr val="FF0000"/>
                        </a:solidFill>
                      </a:endParaRPr>
                    </a:p>
                  </a:txBody>
                  <a:tcPr/>
                </a:tc>
                <a:tc>
                  <a:txBody>
                    <a:bodyPr/>
                    <a:lstStyle/>
                    <a:p>
                      <a:pPr algn="ctr"/>
                      <a:endParaRPr lang="en-US" dirty="0"/>
                    </a:p>
                  </a:txBody>
                  <a:tcPr/>
                </a:tc>
                <a:extLst>
                  <a:ext uri="{0D108BD9-81ED-4DB2-BD59-A6C34878D82A}">
                    <a16:rowId xmlns:a16="http://schemas.microsoft.com/office/drawing/2014/main" val="10009"/>
                  </a:ext>
                </a:extLst>
              </a:tr>
              <a:tr h="403497">
                <a:tc>
                  <a:txBody>
                    <a:bodyPr/>
                    <a:lstStyle/>
                    <a:p>
                      <a:r>
                        <a:rPr lang="en-US" dirty="0">
                          <a:solidFill>
                            <a:srgbClr val="FF0000"/>
                          </a:solidFill>
                        </a:rPr>
                        <a:t>photo</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olidFill>
                            <a:srgbClr val="FF0000"/>
                          </a:solidFill>
                        </a:rPr>
                        <a:t>X</a:t>
                      </a:r>
                    </a:p>
                  </a:txBody>
                  <a:tcPr/>
                </a:tc>
                <a:tc>
                  <a:txBody>
                    <a:bodyPr/>
                    <a:lstStyle/>
                    <a:p>
                      <a:pPr algn="ctr"/>
                      <a:endParaRPr lang="en-US" dirty="0"/>
                    </a:p>
                  </a:txBody>
                  <a:tcPr/>
                </a:tc>
                <a:extLst>
                  <a:ext uri="{0D108BD9-81ED-4DB2-BD59-A6C34878D82A}">
                    <a16:rowId xmlns:a16="http://schemas.microsoft.com/office/drawing/2014/main" val="10010"/>
                  </a:ext>
                </a:extLst>
              </a:tr>
              <a:tr h="403497">
                <a:tc>
                  <a:txBody>
                    <a:bodyPr/>
                    <a:lstStyle/>
                    <a:p>
                      <a:r>
                        <a:rPr lang="en-US" dirty="0"/>
                        <a:t>poly</a:t>
                      </a: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solidFill>
                          <a:srgbClr val="FF0000"/>
                        </a:solidFill>
                      </a:endParaRPr>
                    </a:p>
                  </a:txBody>
                  <a:tcPr/>
                </a:tc>
                <a:tc>
                  <a:txBody>
                    <a:bodyPr/>
                    <a:lstStyle/>
                    <a:p>
                      <a:pPr algn="ctr"/>
                      <a:endParaRPr lang="en-US" dirty="0"/>
                    </a:p>
                  </a:txBody>
                  <a:tcPr/>
                </a:tc>
                <a:extLst>
                  <a:ext uri="{0D108BD9-81ED-4DB2-BD59-A6C34878D82A}">
                    <a16:rowId xmlns:a16="http://schemas.microsoft.com/office/drawing/2014/main" val="10011"/>
                  </a:ext>
                </a:extLst>
              </a:tr>
              <a:tr h="403497">
                <a:tc>
                  <a:txBody>
                    <a:bodyPr/>
                    <a:lstStyle/>
                    <a:p>
                      <a:r>
                        <a:rPr lang="en-US" dirty="0">
                          <a:solidFill>
                            <a:srgbClr val="FF0000"/>
                          </a:solidFill>
                        </a:rPr>
                        <a:t>scope</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olidFill>
                            <a:srgbClr val="FF0000"/>
                          </a:solidFill>
                        </a:rPr>
                        <a:t>X</a:t>
                      </a:r>
                    </a:p>
                  </a:txBody>
                  <a:tcPr/>
                </a:tc>
                <a:tc>
                  <a:txBody>
                    <a:bodyPr/>
                    <a:lstStyle/>
                    <a:p>
                      <a:pPr algn="ctr"/>
                      <a:endParaRPr lang="en-US" dirty="0"/>
                    </a:p>
                  </a:txBody>
                  <a:tcPr/>
                </a:tc>
                <a:extLst>
                  <a:ext uri="{0D108BD9-81ED-4DB2-BD59-A6C34878D82A}">
                    <a16:rowId xmlns:a16="http://schemas.microsoft.com/office/drawing/2014/main" val="10012"/>
                  </a:ext>
                </a:extLst>
              </a:tr>
              <a:tr h="403497">
                <a:tc>
                  <a:txBody>
                    <a:bodyPr/>
                    <a:lstStyle/>
                    <a:p>
                      <a:r>
                        <a:rPr lang="en-US" dirty="0"/>
                        <a:t>sphere</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6071298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Greek Combining Forms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5293978"/>
              </p:ext>
            </p:extLst>
          </p:nvPr>
        </p:nvGraphicFramePr>
        <p:xfrm>
          <a:off x="457200" y="1143002"/>
          <a:ext cx="8229600" cy="2017485"/>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403497">
                <a:tc>
                  <a:txBody>
                    <a:bodyPr/>
                    <a:lstStyle/>
                    <a:p>
                      <a:endParaRPr lang="en-US" dirty="0"/>
                    </a:p>
                  </a:txBody>
                  <a:tcPr/>
                </a:tc>
                <a:tc>
                  <a:txBody>
                    <a:bodyPr/>
                    <a:lstStyle/>
                    <a:p>
                      <a:pPr algn="ctr"/>
                      <a:r>
                        <a:rPr lang="en-US" dirty="0"/>
                        <a:t>ELA</a:t>
                      </a:r>
                    </a:p>
                  </a:txBody>
                  <a:tcPr/>
                </a:tc>
                <a:tc>
                  <a:txBody>
                    <a:bodyPr/>
                    <a:lstStyle/>
                    <a:p>
                      <a:pPr algn="ctr"/>
                      <a:r>
                        <a:rPr lang="en-US" dirty="0"/>
                        <a:t>Math</a:t>
                      </a:r>
                    </a:p>
                  </a:txBody>
                  <a:tcPr/>
                </a:tc>
                <a:tc>
                  <a:txBody>
                    <a:bodyPr/>
                    <a:lstStyle/>
                    <a:p>
                      <a:pPr algn="ctr"/>
                      <a:r>
                        <a:rPr lang="en-US" dirty="0"/>
                        <a:t>Science</a:t>
                      </a:r>
                    </a:p>
                  </a:txBody>
                  <a:tcPr/>
                </a:tc>
                <a:tc>
                  <a:txBody>
                    <a:bodyPr/>
                    <a:lstStyle/>
                    <a:p>
                      <a:pPr algn="ctr"/>
                      <a:r>
                        <a:rPr lang="en-US" dirty="0" err="1"/>
                        <a:t>Soc</a:t>
                      </a:r>
                      <a:r>
                        <a:rPr lang="en-US" dirty="0"/>
                        <a:t> </a:t>
                      </a:r>
                      <a:r>
                        <a:rPr lang="en-US" dirty="0" err="1"/>
                        <a:t>Stuides</a:t>
                      </a:r>
                      <a:endParaRPr lang="en-US" dirty="0"/>
                    </a:p>
                  </a:txBody>
                  <a:tcPr/>
                </a:tc>
                <a:extLst>
                  <a:ext uri="{0D108BD9-81ED-4DB2-BD59-A6C34878D82A}">
                    <a16:rowId xmlns:a16="http://schemas.microsoft.com/office/drawing/2014/main" val="10000"/>
                  </a:ext>
                </a:extLst>
              </a:tr>
              <a:tr h="403497">
                <a:tc>
                  <a:txBody>
                    <a:bodyPr/>
                    <a:lstStyle/>
                    <a:p>
                      <a:r>
                        <a:rPr lang="en-US" dirty="0" err="1"/>
                        <a:t>sym</a:t>
                      </a:r>
                      <a:r>
                        <a:rPr lang="en-US" dirty="0"/>
                        <a:t>-</a:t>
                      </a: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1"/>
                  </a:ext>
                </a:extLst>
              </a:tr>
              <a:tr h="403497">
                <a:tc>
                  <a:txBody>
                    <a:bodyPr/>
                    <a:lstStyle/>
                    <a:p>
                      <a:r>
                        <a:rPr lang="en-US" dirty="0" err="1">
                          <a:solidFill>
                            <a:schemeClr val="tx1"/>
                          </a:solidFill>
                        </a:rPr>
                        <a:t>syn</a:t>
                      </a:r>
                      <a:r>
                        <a:rPr lang="en-US" dirty="0">
                          <a:solidFill>
                            <a:schemeClr val="tx1"/>
                          </a:solidFill>
                        </a:rPr>
                        <a:t>-</a:t>
                      </a:r>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dirty="0">
                          <a:solidFill>
                            <a:srgbClr val="000000"/>
                          </a:solidFill>
                        </a:rPr>
                        <a:t>X</a:t>
                      </a:r>
                    </a:p>
                  </a:txBody>
                  <a:tcPr/>
                </a:tc>
                <a:tc>
                  <a:txBody>
                    <a:bodyPr/>
                    <a:lstStyle/>
                    <a:p>
                      <a:pPr algn="ctr"/>
                      <a:endParaRPr lang="en-US" dirty="0"/>
                    </a:p>
                  </a:txBody>
                  <a:tcPr/>
                </a:tc>
                <a:extLst>
                  <a:ext uri="{0D108BD9-81ED-4DB2-BD59-A6C34878D82A}">
                    <a16:rowId xmlns:a16="http://schemas.microsoft.com/office/drawing/2014/main" val="10002"/>
                  </a:ext>
                </a:extLst>
              </a:tr>
              <a:tr h="403497">
                <a:tc>
                  <a:txBody>
                    <a:bodyPr/>
                    <a:lstStyle/>
                    <a:p>
                      <a:r>
                        <a:rPr lang="en-US" dirty="0" err="1">
                          <a:solidFill>
                            <a:srgbClr val="FF0000"/>
                          </a:solidFill>
                        </a:rPr>
                        <a:t>therm</a:t>
                      </a:r>
                      <a:r>
                        <a:rPr lang="en-US" dirty="0">
                          <a:solidFill>
                            <a:srgbClr val="FF0000"/>
                          </a:solidFill>
                        </a:rPr>
                        <a:t>, thermo</a:t>
                      </a:r>
                    </a:p>
                  </a:txBody>
                  <a:tcPr/>
                </a:tc>
                <a:tc>
                  <a:txBody>
                    <a:bodyPr/>
                    <a:lstStyle/>
                    <a:p>
                      <a:pPr algn="ctr"/>
                      <a:endParaRPr lang="en-US" dirty="0">
                        <a:solidFill>
                          <a:schemeClr val="tx1"/>
                        </a:solidFill>
                      </a:endParaRPr>
                    </a:p>
                  </a:txBody>
                  <a:tcPr/>
                </a:tc>
                <a:tc>
                  <a:txBody>
                    <a:bodyPr/>
                    <a:lstStyle/>
                    <a:p>
                      <a:pPr algn="ctr"/>
                      <a:endParaRPr lang="en-US" dirty="0">
                        <a:solidFill>
                          <a:schemeClr val="tx1"/>
                        </a:solidFill>
                      </a:endParaRPr>
                    </a:p>
                  </a:txBody>
                  <a:tcPr/>
                </a:tc>
                <a:tc>
                  <a:txBody>
                    <a:bodyPr/>
                    <a:lstStyle/>
                    <a:p>
                      <a:pPr algn="ctr"/>
                      <a:r>
                        <a:rPr lang="en-US" dirty="0">
                          <a:solidFill>
                            <a:srgbClr val="FF0000"/>
                          </a:solidFill>
                        </a:rPr>
                        <a:t>X</a:t>
                      </a:r>
                    </a:p>
                  </a:txBody>
                  <a:tcPr/>
                </a:tc>
                <a:tc>
                  <a:txBody>
                    <a:bodyPr/>
                    <a:lstStyle/>
                    <a:p>
                      <a:pPr algn="ctr"/>
                      <a:endParaRPr lang="en-US" dirty="0"/>
                    </a:p>
                  </a:txBody>
                  <a:tcPr/>
                </a:tc>
                <a:extLst>
                  <a:ext uri="{0D108BD9-81ED-4DB2-BD59-A6C34878D82A}">
                    <a16:rowId xmlns:a16="http://schemas.microsoft.com/office/drawing/2014/main" val="10003"/>
                  </a:ext>
                </a:extLst>
              </a:tr>
              <a:tr h="403497">
                <a:tc>
                  <a:txBody>
                    <a:bodyPr/>
                    <a:lstStyle/>
                    <a:p>
                      <a:r>
                        <a:rPr lang="en-US" dirty="0"/>
                        <a:t>tri-</a:t>
                      </a: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408147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Morpheme Frequency</a:t>
            </a:r>
          </a:p>
          <a:p>
            <a:pPr>
              <a:buClr>
                <a:schemeClr val="tx1"/>
              </a:buClr>
              <a:buFont typeface="Wingdings" charset="2"/>
              <a:buChar char="§"/>
            </a:pPr>
            <a:endParaRPr lang="en-US" sz="2400" b="1" dirty="0"/>
          </a:p>
          <a:p>
            <a:pPr>
              <a:buClrTx/>
              <a:buFont typeface="Arial"/>
              <a:buChar char="•"/>
            </a:pPr>
            <a:r>
              <a:rPr lang="en-US" sz="2400" dirty="0" err="1"/>
              <a:t>Gutlohn</a:t>
            </a:r>
            <a:r>
              <a:rPr lang="en-US" sz="2400" dirty="0"/>
              <a:t> &amp; </a:t>
            </a:r>
            <a:r>
              <a:rPr lang="en-US" sz="2400" dirty="0" err="1"/>
              <a:t>Bessellieu</a:t>
            </a:r>
            <a:r>
              <a:rPr lang="en-US" sz="2400" dirty="0"/>
              <a:t> (2014) examined frequency of morphemes in 4500 multisyllabic content area words to identify the morpheme frequency </a:t>
            </a:r>
          </a:p>
          <a:p>
            <a:pPr>
              <a:buClrTx/>
              <a:buFont typeface="Arial"/>
              <a:buChar char="•"/>
            </a:pPr>
            <a:r>
              <a:rPr lang="en-US" sz="2400" dirty="0"/>
              <a:t>Half the morphemes occurred across                    content areas, though the words they                  appeared in may be content specific            </a:t>
            </a:r>
          </a:p>
          <a:p>
            <a:pPr>
              <a:buClr>
                <a:schemeClr val="tx1"/>
              </a:buClr>
              <a:buFont typeface="Wingdings" charset="2"/>
              <a:buChar char="§"/>
            </a:pPr>
            <a:r>
              <a:rPr lang="en-US" sz="2400" dirty="0"/>
              <a:t>The following morphemes were only                       frequent in science text: </a:t>
            </a:r>
            <a:r>
              <a:rPr lang="en-US" sz="2400" i="1" dirty="0"/>
              <a:t>trans, </a:t>
            </a:r>
            <a:r>
              <a:rPr lang="en-US" sz="2400" i="1" dirty="0" err="1"/>
              <a:t>chem</a:t>
            </a:r>
            <a:r>
              <a:rPr lang="en-US" sz="2400" i="1" dirty="0"/>
              <a:t>,                     electro, elect, endo, hydro, meter,                               </a:t>
            </a:r>
            <a:r>
              <a:rPr lang="en-US" sz="2400" i="1" dirty="0" err="1"/>
              <a:t>metr</a:t>
            </a:r>
            <a:r>
              <a:rPr lang="en-US" sz="2400" i="1" dirty="0"/>
              <a:t>, </a:t>
            </a:r>
            <a:r>
              <a:rPr lang="en-US" sz="2400" i="1" dirty="0" err="1"/>
              <a:t>oid</a:t>
            </a:r>
            <a:r>
              <a:rPr lang="en-US" sz="2400" i="1" dirty="0"/>
              <a:t>, photo, scope, </a:t>
            </a:r>
            <a:r>
              <a:rPr lang="en-US" sz="2400" i="1" dirty="0" err="1"/>
              <a:t>therm</a:t>
            </a:r>
            <a:r>
              <a:rPr lang="en-US" sz="2400" i="1" dirty="0"/>
              <a:t>,                                    </a:t>
            </a:r>
            <a:r>
              <a:rPr lang="en-US" sz="2400" i="1" dirty="0" err="1"/>
              <a:t>thermo</a:t>
            </a:r>
            <a:endParaRPr lang="en-US" sz="2400" i="1"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1212899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Morpheme Frequency (cont.)</a:t>
            </a:r>
          </a:p>
          <a:p>
            <a:pPr>
              <a:buClr>
                <a:schemeClr val="tx1"/>
              </a:buClr>
              <a:buFont typeface="Wingdings" charset="2"/>
              <a:buChar char="§"/>
            </a:pPr>
            <a:endParaRPr lang="en-US" sz="2400" b="1" dirty="0"/>
          </a:p>
          <a:p>
            <a:pPr>
              <a:buClr>
                <a:schemeClr val="tx1"/>
              </a:buClr>
              <a:buFont typeface="Wingdings" charset="2"/>
              <a:buChar char="§"/>
            </a:pPr>
            <a:r>
              <a:rPr lang="en-US" sz="2400" dirty="0">
                <a:solidFill>
                  <a:schemeClr val="tx1">
                    <a:lumMod val="95000"/>
                    <a:lumOff val="5000"/>
                  </a:schemeClr>
                </a:solidFill>
              </a:rPr>
              <a:t>The following morphemes were frequent only in science and one other discipline:  </a:t>
            </a:r>
            <a:r>
              <a:rPr lang="en-US" sz="2400" i="1" dirty="0" err="1">
                <a:solidFill>
                  <a:schemeClr val="tx1">
                    <a:lumMod val="95000"/>
                    <a:lumOff val="5000"/>
                  </a:schemeClr>
                </a:solidFill>
              </a:rPr>
              <a:t>ar</a:t>
            </a:r>
            <a:r>
              <a:rPr lang="en-US" sz="2400" i="1" dirty="0">
                <a:solidFill>
                  <a:schemeClr val="tx1">
                    <a:lumMod val="95000"/>
                    <a:lumOff val="5000"/>
                  </a:schemeClr>
                </a:solidFill>
              </a:rPr>
              <a:t>, ism, </a:t>
            </a:r>
            <a:r>
              <a:rPr lang="en-US" sz="2400" dirty="0">
                <a:solidFill>
                  <a:schemeClr val="tx1">
                    <a:lumMod val="95000"/>
                    <a:lumOff val="5000"/>
                  </a:schemeClr>
                </a:solidFill>
              </a:rPr>
              <a:t>                                </a:t>
            </a:r>
            <a:r>
              <a:rPr lang="en-US" sz="2400" i="1" dirty="0">
                <a:solidFill>
                  <a:schemeClr val="tx1">
                    <a:lumMod val="95000"/>
                    <a:lumOff val="5000"/>
                  </a:schemeClr>
                </a:solidFill>
              </a:rPr>
              <a:t>or, bio, geo, logy, ology, sphere, </a:t>
            </a:r>
            <a:r>
              <a:rPr lang="en-US" sz="2400" i="1" dirty="0" err="1">
                <a:solidFill>
                  <a:schemeClr val="tx1">
                    <a:lumMod val="95000"/>
                    <a:lumOff val="5000"/>
                  </a:schemeClr>
                </a:solidFill>
              </a:rPr>
              <a:t>syn</a:t>
            </a:r>
            <a:endParaRPr lang="en-US" sz="2400" i="1"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31572324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Disciplinary Literacy Emphasizes Specialized Nature of Vocabulary</a:t>
            </a:r>
          </a:p>
          <a:p>
            <a:endParaRPr lang="en-US" sz="2400" dirty="0"/>
          </a:p>
          <a:p>
            <a:r>
              <a:rPr lang="en-US" sz="2400" dirty="0"/>
              <a:t>Focus is on specialized nature of </a:t>
            </a:r>
          </a:p>
          <a:p>
            <a:pPr marL="0" indent="0">
              <a:buNone/>
            </a:pPr>
            <a:r>
              <a:rPr lang="en-US" sz="2400" dirty="0"/>
              <a:t>    vocabulary in each subject area</a:t>
            </a:r>
          </a:p>
          <a:p>
            <a:r>
              <a:rPr lang="en-US" sz="2400" dirty="0"/>
              <a:t>Science: Greek and Latin roots </a:t>
            </a:r>
          </a:p>
          <a:p>
            <a:pPr marL="0" indent="0">
              <a:buNone/>
            </a:pPr>
            <a:r>
              <a:rPr lang="en-US" sz="2400" dirty="0"/>
              <a:t>    (precise, dense, stable meanings that </a:t>
            </a:r>
          </a:p>
          <a:p>
            <a:pPr marL="0" indent="0">
              <a:buNone/>
            </a:pPr>
            <a:r>
              <a:rPr lang="en-US" sz="2400" dirty="0"/>
              <a:t>    are recoverable)</a:t>
            </a:r>
          </a:p>
          <a:p>
            <a:pPr>
              <a:buSzPct val="150000"/>
              <a:buFont typeface="Wingdings" charset="2"/>
              <a:buChar char="§"/>
            </a:pPr>
            <a:r>
              <a:rPr lang="en-US" sz="2400" dirty="0"/>
              <a:t>Example</a:t>
            </a:r>
            <a:r>
              <a:rPr lang="en-US" sz="2400" b="1" dirty="0"/>
              <a:t>:  DNA (deoxyribonucleic </a:t>
            </a:r>
          </a:p>
          <a:p>
            <a:pPr marL="0" indent="0">
              <a:buClr>
                <a:schemeClr val="tx1"/>
              </a:buClr>
              <a:buNone/>
            </a:pPr>
            <a:r>
              <a:rPr lang="en-US" sz="2400" b="1" dirty="0"/>
              <a:t>    acid) </a:t>
            </a:r>
            <a:r>
              <a:rPr lang="en-US" sz="2400" dirty="0"/>
              <a:t>is a </a:t>
            </a:r>
            <a:r>
              <a:rPr lang="en-US" sz="2400" b="1" dirty="0"/>
              <a:t>nucleic acid</a:t>
            </a:r>
            <a:r>
              <a:rPr lang="en-US" sz="2400" dirty="0"/>
              <a:t>, a macromolecule </a:t>
            </a:r>
          </a:p>
          <a:p>
            <a:pPr marL="0" indent="0">
              <a:buClr>
                <a:schemeClr val="tx1"/>
              </a:buClr>
              <a:buNone/>
            </a:pPr>
            <a:r>
              <a:rPr lang="en-US" sz="2400" dirty="0"/>
              <a:t>    that stores information. </a:t>
            </a: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18388310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71538" y="428604"/>
            <a:ext cx="7462862" cy="1785937"/>
          </a:xfrm>
        </p:spPr>
        <p:txBody>
          <a:bodyPr/>
          <a:lstStyle/>
          <a:p>
            <a:pPr marL="0" indent="0">
              <a:buNone/>
            </a:pPr>
            <a:r>
              <a:rPr lang="en-US" sz="3600" b="1" dirty="0">
                <a:solidFill>
                  <a:srgbClr val="0000FF"/>
                </a:solidFill>
              </a:rPr>
              <a:t>Specialized Nature of Vocabulary</a:t>
            </a:r>
            <a:endParaRPr lang="en-US" sz="3600" dirty="0"/>
          </a:p>
        </p:txBody>
      </p:sp>
      <p:sp>
        <p:nvSpPr>
          <p:cNvPr id="3" name="TextBox 2"/>
          <p:cNvSpPr txBox="1"/>
          <p:nvPr/>
        </p:nvSpPr>
        <p:spPr>
          <a:xfrm>
            <a:off x="457200" y="1371600"/>
            <a:ext cx="5917730" cy="5124479"/>
          </a:xfrm>
          <a:prstGeom prst="rect">
            <a:avLst/>
          </a:prstGeom>
          <a:noFill/>
        </p:spPr>
        <p:txBody>
          <a:bodyPr wrap="none" rtlCol="0">
            <a:spAutoFit/>
          </a:bodyPr>
          <a:lstStyle/>
          <a:p>
            <a:pPr marL="342900" indent="-342900">
              <a:spcBef>
                <a:spcPts val="0"/>
              </a:spcBef>
              <a:buClr>
                <a:schemeClr val="accent1"/>
              </a:buClr>
              <a:buSzPct val="125000"/>
              <a:buFont typeface="Wingdings" charset="2"/>
              <a:buChar char="§"/>
            </a:pPr>
            <a:r>
              <a:rPr lang="en-US" sz="2400" dirty="0"/>
              <a:t>History: metaphorical terms, terms  </a:t>
            </a:r>
          </a:p>
          <a:p>
            <a:pPr>
              <a:spcBef>
                <a:spcPts val="0"/>
              </a:spcBef>
            </a:pPr>
            <a:r>
              <a:rPr lang="en-US" sz="2400" dirty="0"/>
              <a:t>    with a political point of view</a:t>
            </a:r>
          </a:p>
          <a:p>
            <a:pPr marL="342900" indent="-342900">
              <a:spcBef>
                <a:spcPts val="600"/>
              </a:spcBef>
              <a:buClr>
                <a:schemeClr val="accent1"/>
              </a:buClr>
              <a:buFont typeface="Wingdings" charset="2"/>
              <a:buChar char="§"/>
            </a:pPr>
            <a:r>
              <a:rPr lang="en-US" sz="2400" dirty="0"/>
              <a:t>Example:  </a:t>
            </a:r>
            <a:r>
              <a:rPr lang="en-US" sz="2400" i="1" dirty="0"/>
              <a:t>Revolutionary movements</a:t>
            </a:r>
          </a:p>
          <a:p>
            <a:pPr>
              <a:spcBef>
                <a:spcPts val="0"/>
              </a:spcBef>
              <a:buClr>
                <a:schemeClr val="accent1"/>
              </a:buClr>
            </a:pPr>
            <a:r>
              <a:rPr lang="en-US" sz="2400" i="1" dirty="0"/>
              <a:t>    in Europe and Asia were described</a:t>
            </a:r>
          </a:p>
          <a:p>
            <a:pPr>
              <a:buClr>
                <a:schemeClr val="accent1"/>
              </a:buClr>
            </a:pPr>
            <a:r>
              <a:rPr lang="en-US" sz="2400" i="1" dirty="0"/>
              <a:t>    to the American public as examples</a:t>
            </a:r>
          </a:p>
          <a:p>
            <a:pPr>
              <a:buClr>
                <a:schemeClr val="accent1"/>
              </a:buClr>
            </a:pPr>
            <a:r>
              <a:rPr lang="en-US" sz="2400" i="1" dirty="0"/>
              <a:t>    of Soviet Expansionism…. </a:t>
            </a:r>
            <a:endParaRPr lang="en-US" sz="2400" dirty="0"/>
          </a:p>
          <a:p>
            <a:r>
              <a:rPr lang="en-US" sz="2400" dirty="0"/>
              <a:t>    (Zinn, </a:t>
            </a:r>
            <a:r>
              <a:rPr lang="en-US" sz="2400" i="1" dirty="0"/>
              <a:t>A People’s History); </a:t>
            </a:r>
          </a:p>
          <a:p>
            <a:pPr marL="342900" indent="-342900">
              <a:spcBef>
                <a:spcPts val="600"/>
              </a:spcBef>
              <a:buClr>
                <a:schemeClr val="accent1"/>
              </a:buClr>
              <a:buSzPct val="125000"/>
              <a:buFont typeface="Wingdings" charset="2"/>
              <a:buChar char="§"/>
            </a:pPr>
            <a:r>
              <a:rPr lang="en-US" sz="2400" dirty="0"/>
              <a:t>Example</a:t>
            </a:r>
            <a:r>
              <a:rPr lang="en-US" sz="2400" i="1" dirty="0"/>
              <a:t>:  Civil War, War between</a:t>
            </a:r>
          </a:p>
          <a:p>
            <a:pPr>
              <a:spcBef>
                <a:spcPts val="0"/>
              </a:spcBef>
            </a:pPr>
            <a:r>
              <a:rPr lang="en-US" sz="2400" i="1" dirty="0"/>
              <a:t>    the states, War of Northern aggression.</a:t>
            </a:r>
          </a:p>
          <a:p>
            <a:pPr marL="342900" indent="-342900">
              <a:spcBef>
                <a:spcPts val="600"/>
              </a:spcBef>
              <a:buClr>
                <a:schemeClr val="accent1"/>
              </a:buClr>
              <a:buSzPct val="125000"/>
              <a:buFont typeface="Wingdings" charset="2"/>
              <a:buChar char="§"/>
            </a:pPr>
            <a:r>
              <a:rPr lang="en-US" sz="2400" dirty="0"/>
              <a:t>Example:  </a:t>
            </a:r>
            <a:r>
              <a:rPr lang="en-US" sz="2400" i="1" dirty="0"/>
              <a:t>The Gilded Age</a:t>
            </a:r>
          </a:p>
          <a:p>
            <a:endParaRPr lang="en-US" sz="2400" dirty="0"/>
          </a:p>
          <a:p>
            <a:pPr marL="342900" indent="-342900">
              <a:buClr>
                <a:schemeClr val="accent1"/>
              </a:buClr>
              <a:buSzPct val="125000"/>
              <a:buFont typeface="Wingdings" charset="2"/>
              <a:buChar char="§"/>
            </a:pPr>
            <a:endParaRPr lang="en-US" sz="2400" dirty="0"/>
          </a:p>
          <a:p>
            <a:endParaRPr lang="en-US" sz="2400" dirty="0"/>
          </a:p>
        </p:txBody>
      </p:sp>
    </p:spTree>
    <p:extLst>
      <p:ext uri="{BB962C8B-B14F-4D97-AF65-F5344CB8AC3E}">
        <p14:creationId xmlns:p14="http://schemas.microsoft.com/office/powerpoint/2010/main" val="14626171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66800" y="428605"/>
            <a:ext cx="6858000" cy="1095396"/>
          </a:xfrm>
        </p:spPr>
        <p:txBody>
          <a:bodyPr/>
          <a:lstStyle/>
          <a:p>
            <a:pPr marL="0" indent="0">
              <a:buNone/>
            </a:pPr>
            <a:r>
              <a:rPr lang="en-US" sz="3200" b="1" dirty="0">
                <a:solidFill>
                  <a:srgbClr val="0000FF"/>
                </a:solidFill>
              </a:rPr>
              <a:t>Specialized Nature of Vocabulary</a:t>
            </a:r>
            <a:endParaRPr lang="en-US" sz="3200" dirty="0"/>
          </a:p>
          <a:p>
            <a:pPr marL="0" indent="0">
              <a:buNone/>
            </a:pPr>
            <a:endParaRPr lang="en-US" sz="3200" dirty="0"/>
          </a:p>
          <a:p>
            <a:pPr marL="0" indent="0">
              <a:buNone/>
            </a:pPr>
            <a:endParaRPr lang="en-US" sz="3200" dirty="0"/>
          </a:p>
        </p:txBody>
      </p:sp>
      <p:sp>
        <p:nvSpPr>
          <p:cNvPr id="4" name="TextBox 3"/>
          <p:cNvSpPr txBox="1"/>
          <p:nvPr/>
        </p:nvSpPr>
        <p:spPr>
          <a:xfrm>
            <a:off x="304800" y="1447800"/>
            <a:ext cx="7561977" cy="3416320"/>
          </a:xfrm>
          <a:prstGeom prst="rect">
            <a:avLst/>
          </a:prstGeom>
          <a:noFill/>
        </p:spPr>
        <p:txBody>
          <a:bodyPr wrap="none" rtlCol="0">
            <a:spAutoFit/>
          </a:bodyPr>
          <a:lstStyle/>
          <a:p>
            <a:pPr marL="342900" indent="-342900">
              <a:buClr>
                <a:schemeClr val="accent1"/>
              </a:buClr>
              <a:buSzPct val="125000"/>
              <a:buFont typeface="Wingdings" charset="2"/>
              <a:buChar char="§"/>
            </a:pPr>
            <a:r>
              <a:rPr lang="en-US" sz="2400" dirty="0"/>
              <a:t>Literature:  Words that evoke emotion, the senses.</a:t>
            </a:r>
          </a:p>
          <a:p>
            <a:endParaRPr lang="en-US" sz="2400" dirty="0"/>
          </a:p>
          <a:p>
            <a:pPr marL="342900" indent="-342900">
              <a:buClr>
                <a:schemeClr val="accent1"/>
              </a:buClr>
              <a:buSzPct val="125000"/>
              <a:buFont typeface="Wingdings" charset="2"/>
              <a:buChar char="§"/>
            </a:pPr>
            <a:r>
              <a:rPr lang="en-US" sz="2400" dirty="0"/>
              <a:t>Example:  …</a:t>
            </a:r>
            <a:r>
              <a:rPr lang="en-US" sz="2400" i="1" dirty="0"/>
              <a:t>where I would have lived </a:t>
            </a:r>
          </a:p>
          <a:p>
            <a:r>
              <a:rPr lang="en-US" sz="2400" i="1" dirty="0"/>
              <a:t>    through all that impassioned, </a:t>
            </a:r>
          </a:p>
          <a:p>
            <a:r>
              <a:rPr lang="en-US" sz="2400" i="1" dirty="0"/>
              <a:t>    insane joy of the hunt, when as I </a:t>
            </a:r>
          </a:p>
          <a:p>
            <a:r>
              <a:rPr lang="en-US" sz="2400" i="1" dirty="0"/>
              <a:t>    climb the rock, my face contorted, </a:t>
            </a:r>
          </a:p>
          <a:p>
            <a:r>
              <a:rPr lang="en-US" sz="2400" i="1" dirty="0"/>
              <a:t>    gasping, shouting voluptuously </a:t>
            </a:r>
          </a:p>
          <a:p>
            <a:r>
              <a:rPr lang="en-US" sz="2400" i="1" dirty="0"/>
              <a:t>    senseless words…</a:t>
            </a:r>
            <a:r>
              <a:rPr lang="en-US" sz="2400" dirty="0"/>
              <a:t>(Nabokov, </a:t>
            </a:r>
            <a:r>
              <a:rPr lang="en-US" sz="2400" i="1" dirty="0"/>
              <a:t>Father’s</a:t>
            </a:r>
          </a:p>
          <a:p>
            <a:r>
              <a:rPr lang="en-US" sz="2400" i="1" dirty="0"/>
              <a:t>    Butterflies).</a:t>
            </a:r>
            <a:r>
              <a:rPr lang="en-US" sz="2400" dirty="0"/>
              <a:t> </a:t>
            </a:r>
          </a:p>
        </p:txBody>
      </p:sp>
    </p:spTree>
    <p:extLst>
      <p:ext uri="{BB962C8B-B14F-4D97-AF65-F5344CB8AC3E}">
        <p14:creationId xmlns:p14="http://schemas.microsoft.com/office/powerpoint/2010/main" val="40146310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Teach students to use context</a:t>
            </a:r>
          </a:p>
          <a:p>
            <a:pPr>
              <a:buClr>
                <a:schemeClr val="tx1"/>
              </a:buClr>
              <a:buFont typeface="Wingdings" charset="2"/>
              <a:buChar char="§"/>
            </a:pPr>
            <a:endParaRPr lang="en-US" sz="2400" b="1" dirty="0"/>
          </a:p>
          <a:p>
            <a:r>
              <a:rPr lang="en-US" sz="2400" dirty="0"/>
              <a:t>Most science textbooks are compendiums of definitions/explanations of science concepts             and their relationships</a:t>
            </a:r>
          </a:p>
          <a:p>
            <a:r>
              <a:rPr lang="en-US" sz="2400" dirty="0"/>
              <a:t>Most lesson plans encourage teachers                           to preteach vocabulary so students                              don’t get as much practice in making                      sense of definitions</a:t>
            </a:r>
          </a:p>
          <a:p>
            <a:endParaRPr lang="en-US" sz="2400" dirty="0"/>
          </a:p>
          <a:p>
            <a:pPr marL="0" indent="0">
              <a:buNone/>
            </a:pPr>
            <a:endParaRPr lang="en-US" sz="2400" dirty="0"/>
          </a:p>
          <a:p>
            <a:pPr>
              <a:buClr>
                <a:schemeClr val="tx1"/>
              </a:buClr>
              <a:buFont typeface="Wingdings" charset="2"/>
              <a:buChar char="§"/>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5847177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9EF3F-75EB-9A40-BC24-389194EA513C}"/>
              </a:ext>
            </a:extLst>
          </p:cNvPr>
          <p:cNvSpPr>
            <a:spLocks noGrp="1"/>
          </p:cNvSpPr>
          <p:nvPr>
            <p:ph type="title"/>
          </p:nvPr>
        </p:nvSpPr>
        <p:spPr/>
        <p:txBody>
          <a:bodyPr/>
          <a:lstStyle/>
          <a:p>
            <a:r>
              <a:rPr lang="en-US" dirty="0"/>
              <a:t>Which words to preteach?</a:t>
            </a:r>
          </a:p>
        </p:txBody>
      </p:sp>
      <p:sp>
        <p:nvSpPr>
          <p:cNvPr id="3" name="Content Placeholder 2">
            <a:extLst>
              <a:ext uri="{FF2B5EF4-FFF2-40B4-BE49-F238E27FC236}">
                <a16:creationId xmlns:a16="http://schemas.microsoft.com/office/drawing/2014/main" id="{C3AA2E7B-3737-1A4C-9DF6-2F7D6D295A30}"/>
              </a:ext>
            </a:extLst>
          </p:cNvPr>
          <p:cNvSpPr>
            <a:spLocks noGrp="1"/>
          </p:cNvSpPr>
          <p:nvPr>
            <p:ph idx="1"/>
          </p:nvPr>
        </p:nvSpPr>
        <p:spPr/>
        <p:txBody>
          <a:bodyPr/>
          <a:lstStyle/>
          <a:p>
            <a:pPr marL="0" indent="0">
              <a:buNone/>
            </a:pPr>
            <a:r>
              <a:rPr lang="en-US" sz="2400" dirty="0"/>
              <a:t>Photosynthesis may sound like a big word, but it's actually pretty simple. You can divide it into two parts: "Photo" is the Greek word for "Light," and "synthesis," is the Greek word for "putting together," which explains what photosynthesis is. It is using light to put things together. You may have noticed that all animals and humans eat food, but plants don't eat anything. Photosynthesis is how plants eat. They use this process to make their own food. Since they don't have to move around to find food, plants stay in one place, since they can make their food anywhere as long as they have three things.</a:t>
            </a:r>
          </a:p>
          <a:p>
            <a:endParaRPr lang="en-US" dirty="0"/>
          </a:p>
        </p:txBody>
      </p:sp>
    </p:spTree>
    <p:extLst>
      <p:ext uri="{BB962C8B-B14F-4D97-AF65-F5344CB8AC3E}">
        <p14:creationId xmlns:p14="http://schemas.microsoft.com/office/powerpoint/2010/main" val="8761716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9EF3F-75EB-9A40-BC24-389194EA513C}"/>
              </a:ext>
            </a:extLst>
          </p:cNvPr>
          <p:cNvSpPr>
            <a:spLocks noGrp="1"/>
          </p:cNvSpPr>
          <p:nvPr>
            <p:ph type="title"/>
          </p:nvPr>
        </p:nvSpPr>
        <p:spPr/>
        <p:txBody>
          <a:bodyPr/>
          <a:lstStyle/>
          <a:p>
            <a:r>
              <a:rPr lang="en-US" dirty="0"/>
              <a:t>Which words to preteach?</a:t>
            </a:r>
          </a:p>
        </p:txBody>
      </p:sp>
      <p:sp>
        <p:nvSpPr>
          <p:cNvPr id="3" name="Content Placeholder 2">
            <a:extLst>
              <a:ext uri="{FF2B5EF4-FFF2-40B4-BE49-F238E27FC236}">
                <a16:creationId xmlns:a16="http://schemas.microsoft.com/office/drawing/2014/main" id="{C3AA2E7B-3737-1A4C-9DF6-2F7D6D295A30}"/>
              </a:ext>
            </a:extLst>
          </p:cNvPr>
          <p:cNvSpPr>
            <a:spLocks noGrp="1"/>
          </p:cNvSpPr>
          <p:nvPr>
            <p:ph idx="1"/>
          </p:nvPr>
        </p:nvSpPr>
        <p:spPr/>
        <p:txBody>
          <a:bodyPr/>
          <a:lstStyle/>
          <a:p>
            <a:pPr marL="0" indent="0">
              <a:buNone/>
            </a:pPr>
            <a:r>
              <a:rPr lang="en-US" sz="2400" dirty="0">
                <a:solidFill>
                  <a:srgbClr val="FF0000"/>
                </a:solidFill>
              </a:rPr>
              <a:t>Photosynthesis</a:t>
            </a:r>
            <a:r>
              <a:rPr lang="en-US" sz="2400" dirty="0"/>
              <a:t> may sound like a big word, but it's actually pretty simple. You can divide it into two parts: "Photo" is the Greek word for "Light," and "synthesis," is the Greek word for "putting together," which explains what photosynthesis is. It is using light to put things together. You may have noticed that all animals and humans eat food, but plants don't eat anything. Photosynthesis is how plants eat. They use this process to make their own food. Since they don't have to move around to find food, plants stay in one place, since they can make their food anywhere as long as they have three things.</a:t>
            </a:r>
          </a:p>
          <a:p>
            <a:endParaRPr lang="en-US" dirty="0"/>
          </a:p>
        </p:txBody>
      </p:sp>
    </p:spTree>
    <p:extLst>
      <p:ext uri="{BB962C8B-B14F-4D97-AF65-F5344CB8AC3E}">
        <p14:creationId xmlns:p14="http://schemas.microsoft.com/office/powerpoint/2010/main" val="2417539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67544" y="500042"/>
            <a:ext cx="8280920" cy="1071570"/>
          </a:xfrm>
        </p:spPr>
        <p:txBody>
          <a:bodyPr>
            <a:noAutofit/>
          </a:bodyPr>
          <a:lstStyle/>
          <a:p>
            <a:pPr>
              <a:buNone/>
            </a:pPr>
            <a:r>
              <a:rPr lang="en-US" altLang="zh-CN" sz="3600" b="1" dirty="0">
                <a:solidFill>
                  <a:srgbClr val="0000FF"/>
                </a:solidFill>
              </a:rPr>
              <a:t>Many changes due to Common Core</a:t>
            </a:r>
            <a:endParaRPr lang="zh-CN" altLang="en-US" sz="3600" b="1" dirty="0">
              <a:solidFill>
                <a:srgbClr val="0000FF"/>
              </a:solidFill>
            </a:endParaRPr>
          </a:p>
        </p:txBody>
      </p:sp>
      <p:sp>
        <p:nvSpPr>
          <p:cNvPr id="3" name="TextBox 2"/>
          <p:cNvSpPr txBox="1"/>
          <p:nvPr/>
        </p:nvSpPr>
        <p:spPr>
          <a:xfrm>
            <a:off x="1143000" y="1676400"/>
            <a:ext cx="5517232" cy="3323987"/>
          </a:xfrm>
          <a:prstGeom prst="rect">
            <a:avLst/>
          </a:prstGeom>
          <a:noFill/>
        </p:spPr>
        <p:txBody>
          <a:bodyPr wrap="square" rtlCol="0">
            <a:spAutoFit/>
          </a:bodyPr>
          <a:lstStyle/>
          <a:p>
            <a:pPr marL="342900" indent="-342900">
              <a:buFont typeface="Arial"/>
              <a:buChar char="•"/>
            </a:pPr>
            <a:r>
              <a:rPr lang="en-US" sz="2400" dirty="0"/>
              <a:t>Challenging texts</a:t>
            </a:r>
          </a:p>
          <a:p>
            <a:pPr marL="342900" indent="-342900">
              <a:buFont typeface="Arial"/>
              <a:buChar char="•"/>
            </a:pPr>
            <a:r>
              <a:rPr lang="en-US" sz="2400" dirty="0"/>
              <a:t>Close reading</a:t>
            </a:r>
          </a:p>
          <a:p>
            <a:pPr marL="342900" indent="-342900">
              <a:buFont typeface="Arial"/>
              <a:buChar char="•"/>
            </a:pPr>
            <a:r>
              <a:rPr lang="en-US" sz="2400" dirty="0"/>
              <a:t>Writing from sources</a:t>
            </a:r>
          </a:p>
          <a:p>
            <a:pPr marL="342900" indent="-342900">
              <a:buFont typeface="Arial"/>
              <a:buChar char="•"/>
            </a:pPr>
            <a:r>
              <a:rPr lang="en-US" sz="2400" dirty="0">
                <a:solidFill>
                  <a:srgbClr val="FF0000"/>
                </a:solidFill>
              </a:rPr>
              <a:t>Informational text</a:t>
            </a:r>
          </a:p>
          <a:p>
            <a:pPr marL="342900" indent="-342900">
              <a:buFont typeface="Arial"/>
              <a:buChar char="•"/>
            </a:pPr>
            <a:r>
              <a:rPr lang="en-US" sz="2400" dirty="0"/>
              <a:t>Multiple texts</a:t>
            </a:r>
          </a:p>
          <a:p>
            <a:pPr marL="342900" indent="-342900">
              <a:buFont typeface="Arial"/>
              <a:buChar char="•"/>
            </a:pPr>
            <a:r>
              <a:rPr lang="en-US" sz="2400" dirty="0">
                <a:solidFill>
                  <a:srgbClr val="FF0000"/>
                </a:solidFill>
              </a:rPr>
              <a:t>Argument</a:t>
            </a:r>
          </a:p>
          <a:p>
            <a:pPr marL="342900" indent="-342900">
              <a:buFont typeface="Arial"/>
              <a:buChar char="•"/>
            </a:pPr>
            <a:r>
              <a:rPr lang="en-US" sz="2400" dirty="0"/>
              <a:t>Embedded technology</a:t>
            </a:r>
          </a:p>
          <a:p>
            <a:pPr marL="342900" indent="-342900">
              <a:buFont typeface="Arial"/>
              <a:buChar char="•"/>
            </a:pPr>
            <a:r>
              <a:rPr lang="en-US" sz="2400" dirty="0">
                <a:solidFill>
                  <a:srgbClr val="FF0000"/>
                </a:solidFill>
              </a:rPr>
              <a:t>Disciplinary literacy</a:t>
            </a:r>
          </a:p>
          <a:p>
            <a:endParaRPr lang="en-US" dirty="0"/>
          </a:p>
        </p:txBody>
      </p:sp>
    </p:spTree>
    <p:extLst>
      <p:ext uri="{BB962C8B-B14F-4D97-AF65-F5344CB8AC3E}">
        <p14:creationId xmlns:p14="http://schemas.microsoft.com/office/powerpoint/2010/main" val="2086542718"/>
      </p:ext>
    </p:extLst>
  </p:cSld>
  <p:clrMapOvr>
    <a:masterClrMapping/>
  </p:clrMapOvr>
  <p:transition>
    <p:comb/>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9EF3F-75EB-9A40-BC24-389194EA513C}"/>
              </a:ext>
            </a:extLst>
          </p:cNvPr>
          <p:cNvSpPr>
            <a:spLocks noGrp="1"/>
          </p:cNvSpPr>
          <p:nvPr>
            <p:ph type="title"/>
          </p:nvPr>
        </p:nvSpPr>
        <p:spPr/>
        <p:txBody>
          <a:bodyPr/>
          <a:lstStyle/>
          <a:p>
            <a:r>
              <a:rPr lang="en-US" dirty="0"/>
              <a:t>Which words to preteach?</a:t>
            </a:r>
          </a:p>
        </p:txBody>
      </p:sp>
      <p:sp>
        <p:nvSpPr>
          <p:cNvPr id="3" name="Content Placeholder 2">
            <a:extLst>
              <a:ext uri="{FF2B5EF4-FFF2-40B4-BE49-F238E27FC236}">
                <a16:creationId xmlns:a16="http://schemas.microsoft.com/office/drawing/2014/main" id="{C3AA2E7B-3737-1A4C-9DF6-2F7D6D295A30}"/>
              </a:ext>
            </a:extLst>
          </p:cNvPr>
          <p:cNvSpPr>
            <a:spLocks noGrp="1"/>
          </p:cNvSpPr>
          <p:nvPr>
            <p:ph idx="1"/>
          </p:nvPr>
        </p:nvSpPr>
        <p:spPr/>
        <p:txBody>
          <a:bodyPr/>
          <a:lstStyle/>
          <a:p>
            <a:pPr marL="0" indent="0">
              <a:buNone/>
            </a:pPr>
            <a:r>
              <a:rPr lang="en-US" sz="3200" dirty="0"/>
              <a:t>Some scientists argued that these gases have heated up our atmosphere. They say global warming will </a:t>
            </a:r>
            <a:r>
              <a:rPr lang="en-US" sz="3200" dirty="0">
                <a:solidFill>
                  <a:srgbClr val="3366FF"/>
                </a:solidFill>
              </a:rPr>
              <a:t>affect</a:t>
            </a:r>
            <a:r>
              <a:rPr lang="en-US" sz="3200" dirty="0"/>
              <a:t> our climate so dramatically that </a:t>
            </a:r>
            <a:r>
              <a:rPr lang="en-US" sz="3200" dirty="0">
                <a:solidFill>
                  <a:srgbClr val="3366FF"/>
                </a:solidFill>
              </a:rPr>
              <a:t>glaciers</a:t>
            </a:r>
            <a:r>
              <a:rPr lang="en-US" sz="3200" dirty="0"/>
              <a:t> will melt and sea levels will rise. In addition, it is not just our atmosphere that can be polluted. Oil from spills often </a:t>
            </a:r>
            <a:r>
              <a:rPr lang="en-US" sz="3200" dirty="0">
                <a:solidFill>
                  <a:srgbClr val="3366FF"/>
                </a:solidFill>
              </a:rPr>
              <a:t>seeps</a:t>
            </a:r>
            <a:r>
              <a:rPr lang="en-US" sz="3200" dirty="0"/>
              <a:t> into the ocean.</a:t>
            </a:r>
          </a:p>
          <a:p>
            <a:pPr marL="0" indent="0">
              <a:buNone/>
            </a:pPr>
            <a:endParaRPr lang="en-US" dirty="0"/>
          </a:p>
        </p:txBody>
      </p:sp>
    </p:spTree>
    <p:extLst>
      <p:ext uri="{BB962C8B-B14F-4D97-AF65-F5344CB8AC3E}">
        <p14:creationId xmlns:p14="http://schemas.microsoft.com/office/powerpoint/2010/main" val="25042055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Teach students to use reference works</a:t>
            </a:r>
          </a:p>
          <a:p>
            <a:pPr>
              <a:buClr>
                <a:schemeClr val="tx1"/>
              </a:buClr>
              <a:buFont typeface="Wingdings" charset="2"/>
              <a:buChar char="§"/>
            </a:pPr>
            <a:endParaRPr lang="en-US" sz="2400" b="1" dirty="0"/>
          </a:p>
          <a:p>
            <a:r>
              <a:rPr lang="en-US" sz="2400" dirty="0"/>
              <a:t>Dictionary instruction</a:t>
            </a:r>
          </a:p>
          <a:p>
            <a:r>
              <a:rPr lang="en-US" sz="2400" dirty="0"/>
              <a:t>But using the more specialized </a:t>
            </a:r>
          </a:p>
          <a:p>
            <a:pPr marL="0" indent="0">
              <a:buNone/>
            </a:pPr>
            <a:r>
              <a:rPr lang="en-US" sz="2400" dirty="0"/>
              <a:t>    reference works from a field of study</a:t>
            </a:r>
          </a:p>
          <a:p>
            <a:endParaRPr lang="en-US" sz="2400" dirty="0"/>
          </a:p>
          <a:p>
            <a:pPr marL="0" indent="0">
              <a:buNone/>
            </a:pPr>
            <a:endParaRPr lang="en-US" sz="2400" dirty="0"/>
          </a:p>
          <a:p>
            <a:pPr>
              <a:buClr>
                <a:schemeClr val="tx1"/>
              </a:buClr>
              <a:buFont typeface="Wingdings" charset="2"/>
              <a:buChar char="§"/>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37173629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Sugar example: General dictionary</a:t>
            </a:r>
          </a:p>
          <a:p>
            <a:pPr>
              <a:buClr>
                <a:schemeClr val="tx1"/>
              </a:buClr>
              <a:buFont typeface="Wingdings" charset="2"/>
              <a:buChar char="§"/>
            </a:pPr>
            <a:endParaRPr lang="en-US" sz="2400" b="1" dirty="0"/>
          </a:p>
          <a:p>
            <a:r>
              <a:rPr lang="en-US" sz="2400" dirty="0"/>
              <a:t>a sweet crystalline substance obtained from </a:t>
            </a:r>
          </a:p>
          <a:p>
            <a:pPr marL="0" indent="0">
              <a:buNone/>
            </a:pPr>
            <a:r>
              <a:rPr lang="en-US" sz="2400" dirty="0"/>
              <a:t>various plants, especially sugar cane and </a:t>
            </a:r>
          </a:p>
          <a:p>
            <a:pPr marL="0" indent="0">
              <a:buNone/>
            </a:pPr>
            <a:r>
              <a:rPr lang="en-US" sz="2400" dirty="0"/>
              <a:t>sugar beet, consisting essentially of                          sucrose, and used as a sweetener in </a:t>
            </a:r>
          </a:p>
          <a:p>
            <a:pPr marL="0" indent="0">
              <a:buNone/>
            </a:pPr>
            <a:r>
              <a:rPr lang="en-US" sz="2400" dirty="0"/>
              <a:t>food and drink.</a:t>
            </a:r>
          </a:p>
          <a:p>
            <a:pPr marL="0" indent="0">
              <a:buNone/>
            </a:pPr>
            <a:endParaRPr lang="en-US" sz="2400" dirty="0"/>
          </a:p>
          <a:p>
            <a:pPr marL="0" indent="0">
              <a:buNone/>
            </a:pPr>
            <a:endParaRPr lang="en-US" sz="2400" dirty="0"/>
          </a:p>
          <a:p>
            <a:pPr marL="0" indent="0">
              <a:buNone/>
            </a:pPr>
            <a:endParaRPr lang="en-US" sz="2400" dirty="0"/>
          </a:p>
          <a:p>
            <a:pPr>
              <a:buClr>
                <a:schemeClr val="tx1"/>
              </a:buClr>
              <a:buFont typeface="Wingdings" charset="2"/>
              <a:buChar char="§"/>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1954197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866795"/>
          </a:xfrm>
        </p:spPr>
        <p:txBody>
          <a:bodyPr/>
          <a:lstStyle/>
          <a:p>
            <a:pPr marL="0" indent="0">
              <a:buNone/>
            </a:pPr>
            <a:r>
              <a:rPr lang="en-US" sz="3600" b="1" dirty="0">
                <a:solidFill>
                  <a:srgbClr val="0000FF"/>
                </a:solidFill>
              </a:rPr>
              <a:t>Sugar example: Science dictionary</a:t>
            </a:r>
          </a:p>
          <a:p>
            <a:pPr>
              <a:buClr>
                <a:schemeClr val="tx1"/>
              </a:buClr>
              <a:buFont typeface="Wingdings" charset="2"/>
              <a:buChar char="§"/>
            </a:pPr>
            <a:endParaRPr lang="en-US" sz="2400" b="1" dirty="0"/>
          </a:p>
          <a:p>
            <a:pPr>
              <a:spcBef>
                <a:spcPts val="0"/>
              </a:spcBef>
            </a:pPr>
            <a:r>
              <a:rPr lang="en-US" sz="1800" dirty="0"/>
              <a:t>(</a:t>
            </a:r>
            <a:r>
              <a:rPr lang="en-US" sz="2000" dirty="0"/>
              <a:t>saccharide) Any of a group of water soluble carbohydrates of relatively low molecular weight and having a sweet taste. The  simple sugars are called monosaccharides. More                     complex sugars comprise between two and ten </a:t>
            </a:r>
          </a:p>
          <a:p>
            <a:pPr marL="0" indent="0">
              <a:spcBef>
                <a:spcPts val="0"/>
              </a:spcBef>
              <a:buNone/>
            </a:pPr>
            <a:r>
              <a:rPr lang="en-US" sz="2000" dirty="0"/>
              <a:t>     </a:t>
            </a:r>
            <a:r>
              <a:rPr lang="en-US" sz="2000" dirty="0" err="1"/>
              <a:t>monosaccharides</a:t>
            </a:r>
            <a:r>
              <a:rPr lang="en-US" sz="2000" dirty="0"/>
              <a:t> linked together: disaccharides </a:t>
            </a:r>
          </a:p>
          <a:p>
            <a:pPr marL="0" indent="0">
              <a:spcBef>
                <a:spcPts val="0"/>
              </a:spcBef>
              <a:buNone/>
            </a:pPr>
            <a:r>
              <a:rPr lang="en-US" sz="2000" dirty="0"/>
              <a:t>     contain two, trisaccharides, three, and so on.                                 </a:t>
            </a:r>
          </a:p>
          <a:p>
            <a:pPr marL="0" indent="0">
              <a:spcBef>
                <a:spcPts val="0"/>
              </a:spcBef>
              <a:buNone/>
            </a:pPr>
            <a:r>
              <a:rPr lang="en-US" sz="2000" dirty="0"/>
              <a:t>     The name is often used to refer specifically to </a:t>
            </a:r>
          </a:p>
          <a:p>
            <a:pPr marL="0" indent="0">
              <a:spcBef>
                <a:spcPts val="0"/>
              </a:spcBef>
              <a:buNone/>
            </a:pPr>
            <a:r>
              <a:rPr lang="en-US" sz="2000" dirty="0"/>
              <a:t>     sucrose (cane or beet sugar). The suffix -</a:t>
            </a:r>
            <a:r>
              <a:rPr lang="en-US" sz="2000" dirty="0" err="1"/>
              <a:t>ose</a:t>
            </a:r>
            <a:r>
              <a:rPr lang="en-US" sz="2000" dirty="0"/>
              <a:t> </a:t>
            </a:r>
          </a:p>
          <a:p>
            <a:pPr marL="0" indent="0">
              <a:spcBef>
                <a:spcPts val="0"/>
              </a:spcBef>
              <a:buNone/>
            </a:pPr>
            <a:r>
              <a:rPr lang="en-US" sz="2000" dirty="0"/>
              <a:t>     is used in biochemistry to form the names </a:t>
            </a:r>
          </a:p>
          <a:p>
            <a:pPr marL="0" indent="0">
              <a:spcBef>
                <a:spcPts val="0"/>
              </a:spcBef>
              <a:buNone/>
            </a:pPr>
            <a:r>
              <a:rPr lang="en-US" sz="2000" dirty="0"/>
              <a:t>     of sugars. </a:t>
            </a:r>
          </a:p>
          <a:p>
            <a:pPr marL="0" indent="0">
              <a:buNone/>
            </a:pPr>
            <a:endParaRPr lang="en-US" sz="2400" dirty="0"/>
          </a:p>
          <a:p>
            <a:pPr marL="0" indent="0">
              <a:buNone/>
            </a:pPr>
            <a:endParaRPr lang="en-US" sz="2400" dirty="0"/>
          </a:p>
          <a:p>
            <a:pPr marL="0" indent="0">
              <a:buNone/>
            </a:pPr>
            <a:endParaRPr lang="en-US" sz="2400" dirty="0"/>
          </a:p>
          <a:p>
            <a:pPr>
              <a:buClr>
                <a:schemeClr val="tx1"/>
              </a:buClr>
              <a:buFont typeface="Wingdings" charset="2"/>
              <a:buChar char="§"/>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9170650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Sugar example: Science dictionary</a:t>
            </a:r>
          </a:p>
          <a:p>
            <a:pPr>
              <a:buClr>
                <a:schemeClr val="tx1"/>
              </a:buClr>
              <a:buFont typeface="Wingdings" charset="2"/>
              <a:buChar char="§"/>
            </a:pPr>
            <a:endParaRPr lang="en-US" sz="2400" b="1" dirty="0"/>
          </a:p>
          <a:p>
            <a:pPr>
              <a:spcBef>
                <a:spcPts val="0"/>
              </a:spcBef>
            </a:pPr>
            <a:r>
              <a:rPr lang="en-US" sz="2000" dirty="0"/>
              <a:t>(</a:t>
            </a:r>
            <a:r>
              <a:rPr lang="en-US" sz="2000" dirty="0">
                <a:solidFill>
                  <a:srgbClr val="FF0000"/>
                </a:solidFill>
              </a:rPr>
              <a:t>saccharide</a:t>
            </a:r>
            <a:r>
              <a:rPr lang="en-US" sz="2000" dirty="0"/>
              <a:t>) Any of a group of </a:t>
            </a:r>
            <a:r>
              <a:rPr lang="en-US" sz="2000" dirty="0">
                <a:solidFill>
                  <a:srgbClr val="FF0000"/>
                </a:solidFill>
              </a:rPr>
              <a:t>water soluble carbohydrates</a:t>
            </a:r>
            <a:r>
              <a:rPr lang="en-US" sz="2000" dirty="0"/>
              <a:t> of relatively </a:t>
            </a:r>
            <a:r>
              <a:rPr lang="en-US" sz="2000" dirty="0">
                <a:solidFill>
                  <a:srgbClr val="FF0000"/>
                </a:solidFill>
              </a:rPr>
              <a:t>low molecular weight</a:t>
            </a:r>
            <a:r>
              <a:rPr lang="en-US" sz="2000" dirty="0"/>
              <a:t> and having a sweet taste. The  </a:t>
            </a:r>
            <a:r>
              <a:rPr lang="en-US" sz="2000" dirty="0">
                <a:solidFill>
                  <a:srgbClr val="FF0000"/>
                </a:solidFill>
              </a:rPr>
              <a:t>simple sugars </a:t>
            </a:r>
            <a:r>
              <a:rPr lang="en-US" sz="2000" dirty="0"/>
              <a:t>are called monosaccharides. More                  </a:t>
            </a:r>
            <a:r>
              <a:rPr lang="en-US" sz="2000" dirty="0">
                <a:solidFill>
                  <a:srgbClr val="FF0000"/>
                </a:solidFill>
              </a:rPr>
              <a:t>complex sugars </a:t>
            </a:r>
            <a:r>
              <a:rPr lang="en-US" sz="2000" dirty="0"/>
              <a:t>comprise between two and ten </a:t>
            </a:r>
          </a:p>
          <a:p>
            <a:pPr marL="0" indent="0">
              <a:spcBef>
                <a:spcPts val="0"/>
              </a:spcBef>
              <a:buNone/>
            </a:pPr>
            <a:r>
              <a:rPr lang="en-US" sz="2000" dirty="0"/>
              <a:t>     monosaccharides linked together: disaccharides </a:t>
            </a:r>
          </a:p>
          <a:p>
            <a:pPr marL="0" indent="0">
              <a:spcBef>
                <a:spcPts val="0"/>
              </a:spcBef>
              <a:buNone/>
            </a:pPr>
            <a:r>
              <a:rPr lang="en-US" sz="2000" dirty="0"/>
              <a:t>     contain two, trisaccharides three, and so on. The </a:t>
            </a:r>
          </a:p>
          <a:p>
            <a:pPr marL="0" indent="0">
              <a:spcBef>
                <a:spcPts val="0"/>
              </a:spcBef>
              <a:buNone/>
            </a:pPr>
            <a:r>
              <a:rPr lang="en-US" sz="2000" dirty="0"/>
              <a:t>     name is often used to refer specifically to sucrose </a:t>
            </a:r>
          </a:p>
          <a:p>
            <a:pPr marL="0" indent="0">
              <a:spcBef>
                <a:spcPts val="0"/>
              </a:spcBef>
              <a:buNone/>
            </a:pPr>
            <a:r>
              <a:rPr lang="en-US" sz="2000" dirty="0"/>
              <a:t>     (cane or beet sugar). The suffix </a:t>
            </a:r>
            <a:r>
              <a:rPr lang="en-US" sz="2000" dirty="0">
                <a:solidFill>
                  <a:srgbClr val="FF0000"/>
                </a:solidFill>
              </a:rPr>
              <a:t>-ose </a:t>
            </a:r>
            <a:r>
              <a:rPr lang="en-US" sz="2000" dirty="0"/>
              <a:t>is used in</a:t>
            </a:r>
          </a:p>
          <a:p>
            <a:pPr marL="0" indent="0">
              <a:spcBef>
                <a:spcPts val="0"/>
              </a:spcBef>
              <a:buNone/>
            </a:pPr>
            <a:r>
              <a:rPr lang="en-US" sz="2000" dirty="0"/>
              <a:t>     biochemistry to form the names of sugars. </a:t>
            </a:r>
          </a:p>
          <a:p>
            <a:pPr marL="0" indent="0">
              <a:buNone/>
            </a:pPr>
            <a:endParaRPr lang="en-US" sz="2400" dirty="0"/>
          </a:p>
          <a:p>
            <a:pPr marL="0" indent="0">
              <a:buNone/>
            </a:pPr>
            <a:endParaRPr lang="en-US" sz="2400" dirty="0"/>
          </a:p>
          <a:p>
            <a:pPr marL="0" indent="0">
              <a:buNone/>
            </a:pPr>
            <a:endParaRPr lang="en-US" sz="2400" dirty="0"/>
          </a:p>
          <a:p>
            <a:pPr>
              <a:buClr>
                <a:schemeClr val="tx1"/>
              </a:buClr>
              <a:buFont typeface="Wingdings" charset="2"/>
              <a:buChar char="§"/>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1489470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Battleship example (History): General  dictionary</a:t>
            </a:r>
          </a:p>
          <a:p>
            <a:pPr>
              <a:buClr>
                <a:schemeClr val="tx1"/>
              </a:buClr>
              <a:buFont typeface="Wingdings" charset="2"/>
              <a:buChar char="§"/>
            </a:pPr>
            <a:endParaRPr lang="en-US" sz="2400" b="1" dirty="0"/>
          </a:p>
          <a:p>
            <a:pPr marL="0" indent="0">
              <a:buNone/>
            </a:pPr>
            <a:r>
              <a:rPr lang="en-US" sz="2400" dirty="0"/>
              <a:t>Any of a class of warships that are the </a:t>
            </a:r>
          </a:p>
          <a:p>
            <a:pPr marL="0" indent="0">
              <a:buNone/>
            </a:pPr>
            <a:r>
              <a:rPr lang="en-US" sz="2400" dirty="0"/>
              <a:t>Most heavily armored and are equipped </a:t>
            </a:r>
          </a:p>
          <a:p>
            <a:pPr marL="0" indent="0">
              <a:buNone/>
            </a:pPr>
            <a:r>
              <a:rPr lang="en-US" sz="2400" dirty="0"/>
              <a:t>With the most powerful armament.</a:t>
            </a:r>
          </a:p>
          <a:p>
            <a:pPr marL="0" indent="0">
              <a:buNone/>
            </a:pPr>
            <a:endParaRPr lang="en-US" sz="2400" dirty="0"/>
          </a:p>
          <a:p>
            <a:pPr marL="0" indent="0">
              <a:buNone/>
            </a:pPr>
            <a:endParaRPr lang="en-US" sz="2400" dirty="0"/>
          </a:p>
          <a:p>
            <a:pPr>
              <a:buClr>
                <a:schemeClr val="tx1"/>
              </a:buClr>
              <a:buFont typeface="Wingdings" charset="2"/>
              <a:buChar char="§"/>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23993602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Battleship example: History  dictionary</a:t>
            </a:r>
          </a:p>
          <a:p>
            <a:pPr>
              <a:buClr>
                <a:schemeClr val="tx1"/>
              </a:buClr>
              <a:buFont typeface="Wingdings" charset="2"/>
              <a:buChar char="§"/>
            </a:pPr>
            <a:endParaRPr lang="en-US" sz="2400" b="1" dirty="0"/>
          </a:p>
          <a:p>
            <a:pPr marL="0" indent="0">
              <a:buNone/>
            </a:pPr>
            <a:r>
              <a:rPr lang="en-US" sz="1800" dirty="0"/>
              <a:t>U.S. battleship is usually </a:t>
            </a:r>
            <a:r>
              <a:rPr lang="en-US" sz="1800" dirty="0">
                <a:solidFill>
                  <a:srgbClr val="FF0000"/>
                </a:solidFill>
              </a:rPr>
              <a:t>distinguished from its foreign </a:t>
            </a:r>
          </a:p>
          <a:p>
            <a:pPr marL="0" indent="0">
              <a:buNone/>
            </a:pPr>
            <a:r>
              <a:rPr lang="en-US" sz="1800" dirty="0">
                <a:solidFill>
                  <a:srgbClr val="FF0000"/>
                </a:solidFill>
              </a:rPr>
              <a:t>Counterparts </a:t>
            </a:r>
            <a:r>
              <a:rPr lang="en-US" sz="1800" dirty="0"/>
              <a:t>by its heavy gun armament, </a:t>
            </a:r>
            <a:r>
              <a:rPr lang="en-US" sz="1800" dirty="0">
                <a:solidFill>
                  <a:srgbClr val="FF0000"/>
                </a:solidFill>
              </a:rPr>
              <a:t>sturdy </a:t>
            </a:r>
          </a:p>
          <a:p>
            <a:pPr marL="0" indent="0">
              <a:buNone/>
            </a:pPr>
            <a:r>
              <a:rPr lang="en-US" sz="1800" dirty="0">
                <a:solidFill>
                  <a:srgbClr val="FF0000"/>
                </a:solidFill>
              </a:rPr>
              <a:t>protection, </a:t>
            </a:r>
            <a:r>
              <a:rPr lang="en-US" sz="1800" dirty="0"/>
              <a:t>and relatively </a:t>
            </a:r>
            <a:r>
              <a:rPr lang="en-US" sz="1800" dirty="0">
                <a:solidFill>
                  <a:srgbClr val="FF0000"/>
                </a:solidFill>
              </a:rPr>
              <a:t>slow speed. Three distinct </a:t>
            </a:r>
          </a:p>
          <a:p>
            <a:pPr marL="0" indent="0">
              <a:buNone/>
            </a:pPr>
            <a:r>
              <a:rPr lang="en-US" sz="1800" dirty="0">
                <a:solidFill>
                  <a:srgbClr val="FF0000"/>
                </a:solidFill>
              </a:rPr>
              <a:t>subtypes: </a:t>
            </a:r>
            <a:r>
              <a:rPr lang="en-US" sz="1800" dirty="0"/>
              <a:t>27 mixed-battery ships built </a:t>
            </a:r>
            <a:r>
              <a:rPr lang="en-US" sz="1800" dirty="0">
                <a:solidFill>
                  <a:srgbClr val="FF0000"/>
                </a:solidFill>
              </a:rPr>
              <a:t>1888-1908</a:t>
            </a:r>
            <a:r>
              <a:rPr lang="en-US" sz="1800" dirty="0"/>
              <a:t>; </a:t>
            </a:r>
          </a:p>
          <a:p>
            <a:pPr marL="0" indent="0">
              <a:buNone/>
            </a:pPr>
            <a:r>
              <a:rPr lang="en-US" sz="1800" dirty="0"/>
              <a:t>22 all-big-gun “dreadnoughts”  (</a:t>
            </a:r>
            <a:r>
              <a:rPr lang="en-US" sz="1800" dirty="0">
                <a:solidFill>
                  <a:srgbClr val="FF0000"/>
                </a:solidFill>
              </a:rPr>
              <a:t>1910-1923); </a:t>
            </a:r>
            <a:r>
              <a:rPr lang="en-US" sz="1800" dirty="0"/>
              <a:t>and </a:t>
            </a:r>
          </a:p>
          <a:p>
            <a:pPr marL="0" indent="0">
              <a:buNone/>
            </a:pPr>
            <a:r>
              <a:rPr lang="en-US" sz="1800" dirty="0"/>
              <a:t>10 fast battleships (</a:t>
            </a:r>
            <a:r>
              <a:rPr lang="en-US" sz="1800" dirty="0">
                <a:solidFill>
                  <a:srgbClr val="FF0000"/>
                </a:solidFill>
              </a:rPr>
              <a:t>1937-1944). Stricken from the </a:t>
            </a:r>
          </a:p>
          <a:p>
            <a:pPr marL="0" indent="0">
              <a:buNone/>
            </a:pPr>
            <a:r>
              <a:rPr lang="en-US" sz="1800" dirty="0">
                <a:solidFill>
                  <a:srgbClr val="FF0000"/>
                </a:solidFill>
              </a:rPr>
              <a:t>Navy’s lists in January 1995. As ship killers, the </a:t>
            </a:r>
          </a:p>
          <a:p>
            <a:pPr marL="0" indent="0">
              <a:buNone/>
            </a:pPr>
            <a:r>
              <a:rPr lang="en-US" sz="1800" dirty="0">
                <a:solidFill>
                  <a:srgbClr val="FF0000"/>
                </a:solidFill>
              </a:rPr>
              <a:t>battleships saw little action; </a:t>
            </a:r>
            <a:r>
              <a:rPr lang="en-US" sz="1800" dirty="0"/>
              <a:t>yet they ultimately justified </a:t>
            </a:r>
          </a:p>
          <a:p>
            <a:pPr marL="0" indent="0">
              <a:buNone/>
            </a:pPr>
            <a:r>
              <a:rPr lang="en-US" sz="1800" dirty="0"/>
              <a:t>their existence in important subsidiary missions, the </a:t>
            </a:r>
          </a:p>
          <a:p>
            <a:pPr marL="0" indent="0">
              <a:buNone/>
            </a:pPr>
            <a:r>
              <a:rPr lang="en-US" sz="1800" dirty="0"/>
              <a:t>most significant being </a:t>
            </a:r>
            <a:r>
              <a:rPr lang="en-US" sz="1800" dirty="0">
                <a:solidFill>
                  <a:srgbClr val="FF0000"/>
                </a:solidFill>
              </a:rPr>
              <a:t>gunfire support for troops</a:t>
            </a:r>
          </a:p>
          <a:p>
            <a:pPr marL="0" indent="0">
              <a:buNone/>
            </a:pPr>
            <a:r>
              <a:rPr lang="en-US" sz="1800" dirty="0">
                <a:solidFill>
                  <a:srgbClr val="FF0000"/>
                </a:solidFill>
              </a:rPr>
              <a:t>ashore.</a:t>
            </a:r>
          </a:p>
          <a:p>
            <a:pPr marL="0" indent="0">
              <a:buNone/>
            </a:pPr>
            <a:endParaRPr lang="en-US" sz="2400" dirty="0"/>
          </a:p>
          <a:p>
            <a:pPr>
              <a:buClr>
                <a:schemeClr val="tx1"/>
              </a:buClr>
              <a:buFont typeface="Wingdings" charset="2"/>
              <a:buChar char="§"/>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26209312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5800" y="304801"/>
            <a:ext cx="7696200" cy="380999"/>
          </a:xfrm>
        </p:spPr>
        <p:txBody>
          <a:bodyPr/>
          <a:lstStyle/>
          <a:p>
            <a:pPr marL="0" indent="0">
              <a:buNone/>
            </a:pPr>
            <a:r>
              <a:rPr lang="en-US" sz="3600" b="1" dirty="0">
                <a:solidFill>
                  <a:srgbClr val="0000FF"/>
                </a:solidFill>
              </a:rPr>
              <a:t>Cultural differences across the disciplines</a:t>
            </a:r>
          </a:p>
          <a:p>
            <a:pPr marL="0" indent="0">
              <a:buSzPct val="125000"/>
              <a:buNone/>
            </a:pPr>
            <a:endParaRPr lang="en-US" sz="2400" dirty="0"/>
          </a:p>
          <a:p>
            <a:pPr>
              <a:buSzPct val="125000"/>
              <a:buFont typeface="Wingdings" charset="2"/>
              <a:buChar char="§"/>
            </a:pPr>
            <a:r>
              <a:rPr lang="en-US" sz="2400" dirty="0"/>
              <a:t>The differences among the disciplines                         are more than content/information                  differences</a:t>
            </a:r>
          </a:p>
          <a:p>
            <a:pPr>
              <a:buSzPct val="125000"/>
              <a:buFont typeface="Wingdings" charset="2"/>
              <a:buChar char="§"/>
            </a:pPr>
            <a:r>
              <a:rPr lang="en-US" sz="2400" dirty="0"/>
              <a:t>They are separated by differences in                            </a:t>
            </a:r>
            <a:r>
              <a:rPr lang="en-US" sz="2400" i="1" dirty="0"/>
              <a:t>how</a:t>
            </a:r>
            <a:r>
              <a:rPr lang="en-US" sz="2400" dirty="0"/>
              <a:t> information is created, used,                        evaluated, in the nature of the                             language, demands for precision, etc.</a:t>
            </a:r>
          </a:p>
          <a:p>
            <a:pPr>
              <a:spcBef>
                <a:spcPts val="0"/>
              </a:spcBef>
              <a:buSzPct val="125000"/>
              <a:buFont typeface="Wingdings" charset="2"/>
              <a:buChar char="§"/>
            </a:pPr>
            <a:r>
              <a:rPr lang="en-US" sz="2400" dirty="0"/>
              <a:t>Disciplinary Literacy requires </a:t>
            </a:r>
          </a:p>
          <a:p>
            <a:pPr marL="0" indent="0">
              <a:spcBef>
                <a:spcPts val="0"/>
              </a:spcBef>
              <a:buClrTx/>
              <a:buNone/>
            </a:pPr>
            <a:r>
              <a:rPr lang="en-US" sz="2400" dirty="0"/>
              <a:t>    </a:t>
            </a:r>
            <a:r>
              <a:rPr lang="en-US" sz="2400" i="1" dirty="0"/>
              <a:t>enculturation</a:t>
            </a:r>
            <a:r>
              <a:rPr lang="en-US" sz="2400" dirty="0"/>
              <a:t> and </a:t>
            </a:r>
            <a:r>
              <a:rPr lang="en-US" sz="2400" i="1" dirty="0"/>
              <a:t>acculturation</a:t>
            </a:r>
          </a:p>
          <a:p>
            <a:pPr>
              <a:spcBef>
                <a:spcPts val="0"/>
              </a:spcBef>
              <a:buClr>
                <a:schemeClr val="tx1"/>
              </a:buClr>
              <a:buFont typeface="Wingdings" charset="2"/>
              <a:buChar char="§"/>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14741665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The Culture of Mathematics</a:t>
            </a:r>
          </a:p>
          <a:p>
            <a:pPr>
              <a:buClr>
                <a:schemeClr val="tx1"/>
              </a:buClr>
              <a:buFont typeface="Wingdings" charset="2"/>
              <a:buChar char="§"/>
            </a:pPr>
            <a:endParaRPr lang="en-US" sz="2400" b="1" dirty="0"/>
          </a:p>
          <a:p>
            <a:pPr eaLnBrk="1" hangingPunct="1">
              <a:buClrTx/>
              <a:buFont typeface="Arial"/>
              <a:buChar char="•"/>
            </a:pPr>
            <a:r>
              <a:rPr lang="en-US" sz="2400" dirty="0"/>
              <a:t>Goal: arrive at “truth” </a:t>
            </a:r>
          </a:p>
          <a:p>
            <a:pPr eaLnBrk="1" hangingPunct="1">
              <a:buClrTx/>
              <a:buFont typeface="Arial"/>
              <a:buChar char="•"/>
            </a:pPr>
            <a:r>
              <a:rPr lang="en-US" sz="2400" dirty="0"/>
              <a:t>Importance of “close reading” an intensive consideration of every word in the text </a:t>
            </a:r>
          </a:p>
          <a:p>
            <a:pPr eaLnBrk="1" hangingPunct="1">
              <a:buClrTx/>
              <a:buFont typeface="Arial"/>
              <a:buChar char="•"/>
            </a:pPr>
            <a:r>
              <a:rPr lang="en-US" sz="2400" dirty="0"/>
              <a:t>Rereading a major strategy</a:t>
            </a:r>
          </a:p>
          <a:p>
            <a:pPr eaLnBrk="1" hangingPunct="1">
              <a:buClrTx/>
              <a:buFont typeface="Arial"/>
              <a:buChar char="•"/>
            </a:pPr>
            <a:r>
              <a:rPr lang="en-US" sz="2400" dirty="0"/>
              <a:t>Heavy emphasis on error detection</a:t>
            </a:r>
          </a:p>
          <a:p>
            <a:pPr eaLnBrk="1" hangingPunct="1">
              <a:buClrTx/>
              <a:buFont typeface="Arial"/>
              <a:buChar char="•"/>
            </a:pPr>
            <a:r>
              <a:rPr lang="en-US" sz="2400" dirty="0"/>
              <a:t>Precision of understanding essential </a:t>
            </a:r>
          </a:p>
          <a:p>
            <a:pPr>
              <a:buClr>
                <a:schemeClr val="tx1"/>
              </a:buClr>
              <a:buFont typeface="Wingdings" charset="2"/>
              <a:buChar char="§"/>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30000992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The Culture of Science</a:t>
            </a:r>
          </a:p>
          <a:p>
            <a:pPr>
              <a:buClr>
                <a:schemeClr val="tx1"/>
              </a:buClr>
              <a:buFont typeface="Wingdings" charset="2"/>
              <a:buChar char="§"/>
            </a:pPr>
            <a:endParaRPr lang="en-US" sz="2400" b="1" dirty="0"/>
          </a:p>
          <a:p>
            <a:pPr eaLnBrk="1" hangingPunct="1">
              <a:lnSpc>
                <a:spcPct val="90000"/>
              </a:lnSpc>
              <a:buClrTx/>
              <a:buFont typeface="Arial"/>
              <a:buChar char="•"/>
            </a:pPr>
            <a:r>
              <a:rPr lang="en-US" sz="2400" dirty="0"/>
              <a:t>Text provides knowledge that allows prediction              of how the world works</a:t>
            </a:r>
          </a:p>
          <a:p>
            <a:pPr eaLnBrk="1" hangingPunct="1">
              <a:lnSpc>
                <a:spcPct val="90000"/>
              </a:lnSpc>
              <a:buClrTx/>
              <a:buFont typeface="Arial"/>
              <a:buChar char="•"/>
            </a:pPr>
            <a:r>
              <a:rPr lang="en-US" sz="2400" dirty="0"/>
              <a:t>Full understanding needed of experiments                   and processes</a:t>
            </a:r>
          </a:p>
          <a:p>
            <a:pPr eaLnBrk="1" hangingPunct="1">
              <a:lnSpc>
                <a:spcPct val="90000"/>
              </a:lnSpc>
              <a:buClrTx/>
              <a:buFont typeface="Arial"/>
              <a:buChar char="•"/>
            </a:pPr>
            <a:r>
              <a:rPr lang="en-US" sz="2400" dirty="0"/>
              <a:t>Close connections among prose,                              graphs, charts, formulas (alternative                     representations of constructs an                                 essential aspect of chemistry text) </a:t>
            </a:r>
          </a:p>
          <a:p>
            <a:pPr eaLnBrk="1" hangingPunct="1">
              <a:lnSpc>
                <a:spcPct val="90000"/>
              </a:lnSpc>
              <a:buClrTx/>
              <a:buFont typeface="Arial"/>
              <a:buChar char="•"/>
            </a:pPr>
            <a:r>
              <a:rPr lang="en-US" sz="2400" dirty="0"/>
              <a:t>Major reading strategies include                      corroboration and transformation</a:t>
            </a:r>
          </a:p>
          <a:p>
            <a:pPr>
              <a:buClr>
                <a:schemeClr val="tx1"/>
              </a:buClr>
              <a:buFont typeface="Wingdings" charset="2"/>
              <a:buChar char="§"/>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2412110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67544" y="500042"/>
            <a:ext cx="8280920" cy="1071570"/>
          </a:xfrm>
        </p:spPr>
        <p:txBody>
          <a:bodyPr>
            <a:noAutofit/>
          </a:bodyPr>
          <a:lstStyle/>
          <a:p>
            <a:pPr>
              <a:buNone/>
            </a:pPr>
            <a:r>
              <a:rPr lang="en-US" altLang="zh-CN" sz="3600" b="1" dirty="0">
                <a:solidFill>
                  <a:srgbClr val="0000FF"/>
                </a:solidFill>
              </a:rPr>
              <a:t>Many changes due to Common Core</a:t>
            </a:r>
            <a:endParaRPr lang="zh-CN" altLang="en-US" sz="3600" b="1" dirty="0">
              <a:solidFill>
                <a:srgbClr val="0000FF"/>
              </a:solidFill>
            </a:endParaRPr>
          </a:p>
        </p:txBody>
      </p:sp>
      <p:sp>
        <p:nvSpPr>
          <p:cNvPr id="3" name="TextBox 2"/>
          <p:cNvSpPr txBox="1"/>
          <p:nvPr/>
        </p:nvSpPr>
        <p:spPr>
          <a:xfrm>
            <a:off x="1143000" y="1676400"/>
            <a:ext cx="5517232" cy="3323987"/>
          </a:xfrm>
          <a:prstGeom prst="rect">
            <a:avLst/>
          </a:prstGeom>
          <a:noFill/>
        </p:spPr>
        <p:txBody>
          <a:bodyPr wrap="square" rtlCol="0">
            <a:spAutoFit/>
          </a:bodyPr>
          <a:lstStyle/>
          <a:p>
            <a:pPr marL="342900" indent="-342900">
              <a:buFont typeface="Arial"/>
              <a:buChar char="•"/>
            </a:pPr>
            <a:r>
              <a:rPr lang="en-US" sz="2400" dirty="0">
                <a:solidFill>
                  <a:srgbClr val="FF0000"/>
                </a:solidFill>
              </a:rPr>
              <a:t>Challenging texts</a:t>
            </a:r>
          </a:p>
          <a:p>
            <a:pPr marL="342900" indent="-342900">
              <a:buFont typeface="Arial"/>
              <a:buChar char="•"/>
            </a:pPr>
            <a:r>
              <a:rPr lang="en-US" sz="2400" dirty="0"/>
              <a:t>Close reading</a:t>
            </a:r>
          </a:p>
          <a:p>
            <a:pPr marL="342900" indent="-342900">
              <a:buFont typeface="Arial"/>
              <a:buChar char="•"/>
            </a:pPr>
            <a:r>
              <a:rPr lang="en-US" sz="2400" dirty="0"/>
              <a:t>Writing from sources</a:t>
            </a:r>
          </a:p>
          <a:p>
            <a:pPr marL="342900" indent="-342900">
              <a:buFont typeface="Arial"/>
              <a:buChar char="•"/>
            </a:pPr>
            <a:r>
              <a:rPr lang="en-US" sz="2400" dirty="0">
                <a:solidFill>
                  <a:srgbClr val="FF0000"/>
                </a:solidFill>
              </a:rPr>
              <a:t>Informational text</a:t>
            </a:r>
          </a:p>
          <a:p>
            <a:pPr marL="342900" indent="-342900">
              <a:buFont typeface="Arial"/>
              <a:buChar char="•"/>
            </a:pPr>
            <a:r>
              <a:rPr lang="en-US" sz="2400" dirty="0"/>
              <a:t>Multiple texts</a:t>
            </a:r>
          </a:p>
          <a:p>
            <a:pPr marL="342900" indent="-342900">
              <a:buFont typeface="Arial"/>
              <a:buChar char="•"/>
            </a:pPr>
            <a:r>
              <a:rPr lang="en-US" sz="2400" dirty="0">
                <a:solidFill>
                  <a:srgbClr val="FF0000"/>
                </a:solidFill>
              </a:rPr>
              <a:t>Argument</a:t>
            </a:r>
          </a:p>
          <a:p>
            <a:pPr marL="342900" indent="-342900">
              <a:buFont typeface="Arial"/>
              <a:buChar char="•"/>
            </a:pPr>
            <a:r>
              <a:rPr lang="en-US" sz="2400" dirty="0"/>
              <a:t>Embedded technology</a:t>
            </a:r>
          </a:p>
          <a:p>
            <a:pPr marL="342900" indent="-342900">
              <a:buFont typeface="Arial"/>
              <a:buChar char="•"/>
            </a:pPr>
            <a:r>
              <a:rPr lang="en-US" sz="2400" dirty="0">
                <a:solidFill>
                  <a:srgbClr val="FF0000"/>
                </a:solidFill>
              </a:rPr>
              <a:t>Disciplinary literacy</a:t>
            </a:r>
          </a:p>
          <a:p>
            <a:endParaRPr lang="en-US" dirty="0"/>
          </a:p>
        </p:txBody>
      </p:sp>
    </p:spTree>
    <p:extLst>
      <p:ext uri="{BB962C8B-B14F-4D97-AF65-F5344CB8AC3E}">
        <p14:creationId xmlns:p14="http://schemas.microsoft.com/office/powerpoint/2010/main" val="1662836911"/>
      </p:ext>
    </p:extLst>
  </p:cSld>
  <p:clrMapOvr>
    <a:masterClrMapping/>
  </p:clrMapOvr>
  <p:transition>
    <p:comb/>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The Culture of History</a:t>
            </a:r>
          </a:p>
          <a:p>
            <a:pPr>
              <a:buClr>
                <a:schemeClr val="tx1"/>
              </a:buClr>
              <a:buFont typeface="Wingdings" charset="2"/>
              <a:buChar char="§"/>
            </a:pPr>
            <a:endParaRPr lang="en-US" sz="2400" b="1" dirty="0"/>
          </a:p>
          <a:p>
            <a:pPr eaLnBrk="1" hangingPunct="1">
              <a:buClrTx/>
              <a:buFont typeface="Arial"/>
              <a:buChar char="•"/>
            </a:pPr>
            <a:r>
              <a:rPr lang="en-US" sz="2400" dirty="0"/>
              <a:t>History is interpretative, and authors and                          sourcing are central in interpretation             (consideration of bias and perspective)</a:t>
            </a:r>
          </a:p>
          <a:p>
            <a:pPr eaLnBrk="1" hangingPunct="1">
              <a:buClrTx/>
              <a:buFont typeface="Arial"/>
              <a:buChar char="•"/>
            </a:pPr>
            <a:r>
              <a:rPr lang="en-US" sz="2400" dirty="0"/>
              <a:t>Often seems narrative without purpose                        and argument without explicit claims                           (need to see history as argument                                based on partial evidence; narratives                              are more than facts)</a:t>
            </a:r>
          </a:p>
          <a:p>
            <a:pPr eaLnBrk="1" hangingPunct="1">
              <a:buClrTx/>
              <a:buFont typeface="Arial"/>
              <a:buChar char="•"/>
            </a:pPr>
            <a:r>
              <a:rPr lang="en-US" sz="2400" dirty="0"/>
              <a:t>Single texts are problematic (no                   corroboration)</a:t>
            </a:r>
          </a:p>
          <a:p>
            <a:pPr>
              <a:buClr>
                <a:schemeClr val="tx1"/>
              </a:buClr>
              <a:buFont typeface="Wingdings" charset="2"/>
              <a:buChar char="§"/>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30616330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Text is central to disciplines</a:t>
            </a:r>
          </a:p>
          <a:p>
            <a:pPr>
              <a:buClr>
                <a:schemeClr val="tx1"/>
              </a:buClr>
              <a:buFont typeface="Wingdings" charset="2"/>
              <a:buChar char="§"/>
            </a:pPr>
            <a:endParaRPr lang="en-US" sz="2400" b="1" dirty="0"/>
          </a:p>
          <a:p>
            <a:pPr eaLnBrk="1" hangingPunct="1">
              <a:buClrTx/>
              <a:buFont typeface="Arial"/>
              <a:buChar char="•"/>
            </a:pPr>
            <a:r>
              <a:rPr lang="en-US" sz="2400" dirty="0"/>
              <a:t>Functional linguists are showing how texts differ across disciplines</a:t>
            </a:r>
          </a:p>
          <a:p>
            <a:pPr eaLnBrk="1" hangingPunct="1">
              <a:buClrTx/>
              <a:buFont typeface="Arial"/>
              <a:buChar char="•"/>
            </a:pPr>
            <a:r>
              <a:rPr lang="en-US" sz="2400" dirty="0"/>
              <a:t>But secondary teachers are increasingly                     trying to teach content without text</a:t>
            </a:r>
          </a:p>
          <a:p>
            <a:pPr eaLnBrk="1" hangingPunct="1">
              <a:buClrTx/>
              <a:buFont typeface="Arial"/>
              <a:buChar char="•"/>
            </a:pPr>
            <a:r>
              <a:rPr lang="en-US" sz="2400" dirty="0"/>
              <a:t>And now, CCSS is requiring the teaching                     of complex texts </a:t>
            </a:r>
          </a:p>
          <a:p>
            <a:pPr eaLnBrk="1" hangingPunct="1">
              <a:buClrTx/>
              <a:buFont typeface="Arial"/>
              <a:buChar char="•"/>
            </a:pPr>
            <a:r>
              <a:rPr lang="en-US" sz="2400" dirty="0"/>
              <a:t>Scientific text tends to be multimodal,                           with the graphic elements as important                           as the prose </a:t>
            </a:r>
          </a:p>
          <a:p>
            <a:pPr eaLnBrk="1" hangingPunct="1">
              <a:buClrTx/>
              <a:buFont typeface="Arial"/>
              <a:buChar char="•"/>
            </a:pPr>
            <a:r>
              <a:rPr lang="en-US" sz="2400" dirty="0"/>
              <a:t>Often ignored instructionally</a:t>
            </a:r>
          </a:p>
          <a:p>
            <a:pPr marL="0" indent="0" eaLnBrk="1" hangingPunct="1">
              <a:buClrTx/>
              <a:buNone/>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16198860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8305800" cy="1019195"/>
          </a:xfrm>
        </p:spPr>
        <p:txBody>
          <a:bodyPr/>
          <a:lstStyle/>
          <a:p>
            <a:pPr marL="0" indent="0">
              <a:buNone/>
            </a:pPr>
            <a:r>
              <a:rPr lang="en-US" sz="3600" b="1" dirty="0">
                <a:solidFill>
                  <a:srgbClr val="0000FF"/>
                </a:solidFill>
              </a:rPr>
              <a:t>Graphic Elements in the Disciplines</a:t>
            </a:r>
          </a:p>
          <a:p>
            <a:pPr>
              <a:buClrTx/>
              <a:buFont typeface="Arial"/>
              <a:buChar char="•"/>
            </a:pPr>
            <a:endParaRPr lang="en-US" sz="2400" dirty="0"/>
          </a:p>
          <a:p>
            <a:pPr>
              <a:buClr>
                <a:schemeClr val="tx1"/>
              </a:buClr>
              <a:buFont typeface="Wingdings" charset="2"/>
              <a:buChar char="§"/>
            </a:pPr>
            <a:r>
              <a:rPr lang="en-US" sz="2400" dirty="0"/>
              <a:t>Think of the differences between the graphics in a math book and science book </a:t>
            </a:r>
          </a:p>
          <a:p>
            <a:pPr>
              <a:buClr>
                <a:schemeClr val="tx1"/>
              </a:buClr>
              <a:buFont typeface="Arial"/>
              <a:buChar char="•"/>
            </a:pPr>
            <a:r>
              <a:rPr lang="en-US" sz="2400" dirty="0"/>
              <a:t>Math books embed the formulas and                      graphic elements—controlling how the             </a:t>
            </a:r>
          </a:p>
          <a:p>
            <a:pPr marL="0" indent="0">
              <a:buClr>
                <a:schemeClr val="tx1"/>
              </a:buClr>
              <a:buNone/>
            </a:pPr>
            <a:r>
              <a:rPr lang="en-US" sz="2400" dirty="0"/>
              <a:t>    text is read (precision)</a:t>
            </a:r>
          </a:p>
          <a:p>
            <a:pPr>
              <a:buClr>
                <a:schemeClr val="tx1"/>
              </a:buClr>
              <a:buFont typeface="Wingdings" charset="2"/>
              <a:buChar char="§"/>
            </a:pPr>
            <a:r>
              <a:rPr lang="en-US" sz="2400" dirty="0"/>
              <a:t>Science books require reader to move                            back and forth between graphics and                           prose (conceptual-multiple versions)                                                      </a:t>
            </a:r>
          </a:p>
          <a:p>
            <a:pPr marL="0" indent="0">
              <a:buClr>
                <a:schemeClr val="tx1"/>
              </a:buClr>
              <a:buNone/>
            </a:pPr>
            <a:endParaRPr lang="en-US" sz="2400" dirty="0"/>
          </a:p>
          <a:p>
            <a:pPr marL="0" indent="0">
              <a:buClr>
                <a:schemeClr val="tx1"/>
              </a:buClr>
              <a:buNone/>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6149597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8305800" cy="1019195"/>
          </a:xfrm>
        </p:spPr>
        <p:txBody>
          <a:bodyPr/>
          <a:lstStyle/>
          <a:p>
            <a:pPr marL="0" indent="0">
              <a:buNone/>
            </a:pPr>
            <a:r>
              <a:rPr lang="en-US" sz="3600" b="1" dirty="0">
                <a:solidFill>
                  <a:srgbClr val="0000FF"/>
                </a:solidFill>
              </a:rPr>
              <a:t>Scientific Graphics</a:t>
            </a:r>
          </a:p>
          <a:p>
            <a:pPr>
              <a:buClrTx/>
              <a:buFont typeface="Arial"/>
              <a:buChar char="•"/>
            </a:pPr>
            <a:endParaRPr lang="en-US" sz="2400" dirty="0"/>
          </a:p>
          <a:p>
            <a:pPr>
              <a:buClr>
                <a:schemeClr val="tx1"/>
              </a:buClr>
            </a:pPr>
            <a:r>
              <a:rPr lang="en-US" sz="2400" dirty="0"/>
              <a:t>There are a large number of tables, charts, graphics, 3-dimensional representations, scientific                        drawings, flowcharts, photographs, etc.                           used in scientific communication (and                           many ways to categorize these)</a:t>
            </a:r>
          </a:p>
          <a:p>
            <a:pPr>
              <a:buClr>
                <a:schemeClr val="tx1"/>
              </a:buClr>
            </a:pPr>
            <a:r>
              <a:rPr lang="en-US" sz="2400" dirty="0"/>
              <a:t>No attempt to show all possible graphics,                      just some major ones </a:t>
            </a:r>
          </a:p>
          <a:p>
            <a:pPr>
              <a:buClr>
                <a:schemeClr val="tx1"/>
              </a:buClr>
            </a:pPr>
            <a:r>
              <a:rPr lang="en-US" sz="2400" dirty="0"/>
              <a:t>Focus is on teaching students to identify                         their purposes and to interpret them                 appropriately (in relation to the rest                                  of the scientific information)</a:t>
            </a:r>
          </a:p>
          <a:p>
            <a:pPr marL="0" indent="0">
              <a:buClr>
                <a:schemeClr val="tx1"/>
              </a:buClr>
              <a:buNone/>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5817541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304801"/>
            <a:ext cx="7016429" cy="584775"/>
          </a:xfrm>
          <a:prstGeom prst="rect">
            <a:avLst/>
          </a:prstGeom>
          <a:noFill/>
        </p:spPr>
        <p:txBody>
          <a:bodyPr wrap="square" rtlCol="0">
            <a:spAutoFit/>
          </a:bodyPr>
          <a:lstStyle/>
          <a:p>
            <a:r>
              <a:rPr lang="en-US" sz="3200" dirty="0"/>
              <a:t>What do these have in common?</a:t>
            </a:r>
          </a:p>
        </p:txBody>
      </p:sp>
      <p:pic>
        <p:nvPicPr>
          <p:cNvPr id="8" name="Picture 7">
            <a:extLst>
              <a:ext uri="{FF2B5EF4-FFF2-40B4-BE49-F238E27FC236}">
                <a16:creationId xmlns:a16="http://schemas.microsoft.com/office/drawing/2014/main" id="{3DFC38E0-6369-8C4A-B4F0-9F423C718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3886200"/>
            <a:ext cx="3569948" cy="1900311"/>
          </a:xfrm>
          <a:prstGeom prst="rect">
            <a:avLst/>
          </a:prstGeom>
        </p:spPr>
      </p:pic>
      <p:pic>
        <p:nvPicPr>
          <p:cNvPr id="10" name="Graphic 9">
            <a:extLst>
              <a:ext uri="{FF2B5EF4-FFF2-40B4-BE49-F238E27FC236}">
                <a16:creationId xmlns:a16="http://schemas.microsoft.com/office/drawing/2014/main" id="{1500CE0E-4578-2846-B7BC-23A7A9128F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72200" y="894308"/>
            <a:ext cx="2634072" cy="2260513"/>
          </a:xfrm>
          <a:prstGeom prst="rect">
            <a:avLst/>
          </a:prstGeom>
        </p:spPr>
      </p:pic>
      <p:pic>
        <p:nvPicPr>
          <p:cNvPr id="11" name="Picture 10">
            <a:extLst>
              <a:ext uri="{FF2B5EF4-FFF2-40B4-BE49-F238E27FC236}">
                <a16:creationId xmlns:a16="http://schemas.microsoft.com/office/drawing/2014/main" id="{428BC22A-E211-7343-B60F-B2253F6FEB59}"/>
              </a:ext>
            </a:extLst>
          </p:cNvPr>
          <p:cNvPicPr>
            <a:picLocks noChangeAspect="1"/>
          </p:cNvPicPr>
          <p:nvPr/>
        </p:nvPicPr>
        <p:blipFill>
          <a:blip r:embed="rId6"/>
          <a:stretch>
            <a:fillRect/>
          </a:stretch>
        </p:blipFill>
        <p:spPr>
          <a:xfrm>
            <a:off x="685800" y="1219200"/>
            <a:ext cx="4397146" cy="1935621"/>
          </a:xfrm>
          <a:prstGeom prst="rect">
            <a:avLst/>
          </a:prstGeom>
        </p:spPr>
      </p:pic>
      <p:pic>
        <p:nvPicPr>
          <p:cNvPr id="13" name="Picture 12">
            <a:extLst>
              <a:ext uri="{FF2B5EF4-FFF2-40B4-BE49-F238E27FC236}">
                <a16:creationId xmlns:a16="http://schemas.microsoft.com/office/drawing/2014/main" id="{875BFED0-2B9B-B34D-BE00-F519B2F470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1273" y="3484445"/>
            <a:ext cx="3886200" cy="3048000"/>
          </a:xfrm>
          <a:prstGeom prst="rect">
            <a:avLst/>
          </a:prstGeom>
        </p:spPr>
      </p:pic>
    </p:spTree>
    <p:extLst>
      <p:ext uri="{BB962C8B-B14F-4D97-AF65-F5344CB8AC3E}">
        <p14:creationId xmlns:p14="http://schemas.microsoft.com/office/powerpoint/2010/main" val="30627565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Grp="1" noChangeAspect="1"/>
          </p:cNvPicPr>
          <p:nvPr/>
        </p:nvPicPr>
        <p:blipFill>
          <a:blip r:embed="rId3">
            <a:extLst>
              <a:ext uri="{28A0092B-C50C-407E-A947-70E740481C1C}">
                <a14:useLocalDpi xmlns:a14="http://schemas.microsoft.com/office/drawing/2010/main" val="0"/>
              </a:ext>
            </a:extLst>
          </a:blip>
          <a:srcRect l="4404" r="4404"/>
          <a:stretch>
            <a:fillRect/>
          </a:stretch>
        </p:blipFill>
        <p:spPr bwMode="auto">
          <a:xfrm>
            <a:off x="174001" y="1768795"/>
            <a:ext cx="2264881" cy="2494353"/>
          </a:xfrm>
          <a:prstGeom prst="rect">
            <a:avLst/>
          </a:prstGeom>
        </p:spPr>
      </p:pic>
      <p:pic>
        <p:nvPicPr>
          <p:cNvPr id="3" name="Content Placeholder 4"/>
          <p:cNvPicPr>
            <a:picLocks noGrp="1" noChangeAspect="1"/>
          </p:cNvPicPr>
          <p:nvPr/>
        </p:nvPicPr>
        <p:blipFill>
          <a:blip r:embed="rId4">
            <a:extLst>
              <a:ext uri="{28A0092B-C50C-407E-A947-70E740481C1C}">
                <a14:useLocalDpi xmlns:a14="http://schemas.microsoft.com/office/drawing/2010/main" val="0"/>
              </a:ext>
            </a:extLst>
          </a:blip>
          <a:srcRect l="2351" r="2351"/>
          <a:stretch>
            <a:fillRect/>
          </a:stretch>
        </p:blipFill>
        <p:spPr bwMode="auto">
          <a:xfrm>
            <a:off x="1818936" y="3527324"/>
            <a:ext cx="2362496" cy="2242780"/>
          </a:xfrm>
          <a:prstGeom prst="rect">
            <a:avLst/>
          </a:prstGeom>
        </p:spPr>
      </p:pic>
      <p:pic>
        <p:nvPicPr>
          <p:cNvPr id="4" name="Content Placeholder 5"/>
          <p:cNvPicPr>
            <a:picLocks noGrp="1" noChangeAspect="1"/>
          </p:cNvPicPr>
          <p:nvPr/>
        </p:nvPicPr>
        <p:blipFill>
          <a:blip r:embed="rId5">
            <a:extLst>
              <a:ext uri="{28A0092B-C50C-407E-A947-70E740481C1C}">
                <a14:useLocalDpi xmlns:a14="http://schemas.microsoft.com/office/drawing/2010/main" val="0"/>
              </a:ext>
            </a:extLst>
          </a:blip>
          <a:srcRect l="2112" r="2112"/>
          <a:stretch>
            <a:fillRect/>
          </a:stretch>
        </p:blipFill>
        <p:spPr bwMode="auto">
          <a:xfrm>
            <a:off x="4470057" y="2045294"/>
            <a:ext cx="2420030" cy="2322367"/>
          </a:xfrm>
          <a:prstGeom prst="rect">
            <a:avLst/>
          </a:prstGeom>
        </p:spPr>
      </p:pic>
      <p:pic>
        <p:nvPicPr>
          <p:cNvPr id="5" name="Content Placeholder 5"/>
          <p:cNvPicPr>
            <a:picLocks noGrp="1" noChangeAspect="1"/>
          </p:cNvPicPr>
          <p:nvPr/>
        </p:nvPicPr>
        <p:blipFill>
          <a:blip r:embed="rId6">
            <a:alphaModFix/>
            <a:duotone>
              <a:prstClr val="black"/>
              <a:schemeClr val="accent5">
                <a:tint val="45000"/>
                <a:satMod val="400000"/>
              </a:schemeClr>
            </a:duotone>
            <a:extLst>
              <a:ext uri="{28A0092B-C50C-407E-A947-70E740481C1C}">
                <a14:useLocalDpi xmlns:a14="http://schemas.microsoft.com/office/drawing/2010/main" val="0"/>
              </a:ext>
            </a:extLst>
          </a:blip>
          <a:srcRect l="-48099" r="-48099"/>
          <a:stretch>
            <a:fillRect/>
          </a:stretch>
        </p:blipFill>
        <p:spPr bwMode="auto">
          <a:xfrm>
            <a:off x="6078538" y="3527324"/>
            <a:ext cx="3065462" cy="21336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219200" y="609601"/>
            <a:ext cx="6406829" cy="584775"/>
          </a:xfrm>
          <a:prstGeom prst="rect">
            <a:avLst/>
          </a:prstGeom>
          <a:noFill/>
        </p:spPr>
        <p:txBody>
          <a:bodyPr wrap="square" rtlCol="0">
            <a:spAutoFit/>
          </a:bodyPr>
          <a:lstStyle/>
          <a:p>
            <a:r>
              <a:rPr lang="en-US" sz="3200" dirty="0"/>
              <a:t>What do these have in common?</a:t>
            </a:r>
          </a:p>
        </p:txBody>
      </p:sp>
    </p:spTree>
    <p:extLst>
      <p:ext uri="{BB962C8B-B14F-4D97-AF65-F5344CB8AC3E}">
        <p14:creationId xmlns:p14="http://schemas.microsoft.com/office/powerpoint/2010/main" val="12687902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Graphics Purposes</a:t>
            </a:r>
            <a:endParaRPr lang="en-US" sz="2400" dirty="0"/>
          </a:p>
          <a:p>
            <a:pPr>
              <a:buClr>
                <a:schemeClr val="tx1"/>
              </a:buClr>
            </a:pPr>
            <a:r>
              <a:rPr lang="en-US" sz="2400" b="1" dirty="0"/>
              <a:t>Spatial graphics: </a:t>
            </a:r>
            <a:r>
              <a:rPr lang="en-US" sz="2400" dirty="0"/>
              <a:t>represent spatial placement of objects or the physical relationships among            objects or parts (e.g., photos, scientific            drawings) </a:t>
            </a:r>
          </a:p>
          <a:p>
            <a:pPr>
              <a:buClr>
                <a:schemeClr val="tx1"/>
              </a:buClr>
            </a:pPr>
            <a:r>
              <a:rPr lang="en-US" sz="2400" dirty="0"/>
              <a:t>An understanding of spatial graphics is          demonstrated by being able to describe                         (or remember) the relative placements                             of the items in the graphics</a:t>
            </a:r>
          </a:p>
          <a:p>
            <a:pPr>
              <a:buClr>
                <a:schemeClr val="tx1"/>
              </a:buClr>
            </a:pPr>
            <a:r>
              <a:rPr lang="en-US" sz="2400" dirty="0"/>
              <a:t>Not enough to remember the actual items represented—understanding their                  relationships is key   </a:t>
            </a:r>
          </a:p>
          <a:p>
            <a:pPr marL="0" indent="0">
              <a:buClr>
                <a:schemeClr val="tx1"/>
              </a:buClr>
              <a:buNone/>
            </a:pPr>
            <a:endParaRPr lang="en-US" sz="2400" dirty="0"/>
          </a:p>
          <a:p>
            <a:pPr marL="0" indent="0">
              <a:buClr>
                <a:schemeClr val="tx1"/>
              </a:buClr>
              <a:buNone/>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17674107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Graphics Purposes (cont.)</a:t>
            </a:r>
          </a:p>
          <a:p>
            <a:pPr>
              <a:buClrTx/>
              <a:buFont typeface="Arial"/>
              <a:buChar char="•"/>
            </a:pPr>
            <a:endParaRPr lang="en-US" sz="2400" dirty="0"/>
          </a:p>
          <a:p>
            <a:pPr>
              <a:buClr>
                <a:schemeClr val="tx1"/>
              </a:buClr>
            </a:pPr>
            <a:r>
              <a:rPr lang="en-US" sz="2400" b="1" dirty="0"/>
              <a:t>Sequential graphics: </a:t>
            </a:r>
            <a:r>
              <a:rPr lang="en-US" sz="2400" dirty="0"/>
              <a:t>represent the steps in a process or cycle (e.g., flow charts)</a:t>
            </a:r>
          </a:p>
          <a:p>
            <a:pPr>
              <a:buClr>
                <a:schemeClr val="tx1"/>
              </a:buClr>
            </a:pPr>
            <a:r>
              <a:rPr lang="en-US" sz="2400" dirty="0"/>
              <a:t>An understanding of sequential graphics               requires that readers be able to                              describe the steps in the process in an              appropriate sequence (and key features                          of the process such as asymmetricity,             circularity, etc.)</a:t>
            </a:r>
          </a:p>
          <a:p>
            <a:pPr>
              <a:buClr>
                <a:schemeClr val="tx1"/>
              </a:buClr>
            </a:pPr>
            <a:endParaRPr lang="en-US" sz="2400" dirty="0"/>
          </a:p>
          <a:p>
            <a:pPr marL="0" indent="0">
              <a:buClr>
                <a:schemeClr val="tx1"/>
              </a:buClr>
              <a:buNone/>
            </a:pPr>
            <a:endParaRPr lang="en-US" sz="2400" dirty="0"/>
          </a:p>
          <a:p>
            <a:pPr marL="0" indent="0">
              <a:buClr>
                <a:schemeClr val="tx1"/>
              </a:buClr>
              <a:buNone/>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36960648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Graphics Purposes (cont.)</a:t>
            </a:r>
          </a:p>
          <a:p>
            <a:pPr>
              <a:buClrTx/>
              <a:buFont typeface="Arial"/>
              <a:buChar char="•"/>
            </a:pPr>
            <a:endParaRPr lang="en-US" sz="2400" dirty="0"/>
          </a:p>
          <a:p>
            <a:pPr>
              <a:buClr>
                <a:schemeClr val="tx1"/>
              </a:buClr>
            </a:pPr>
            <a:r>
              <a:rPr lang="en-US" sz="2400" b="1" dirty="0"/>
              <a:t>Comparative graphics: </a:t>
            </a:r>
            <a:r>
              <a:rPr lang="en-US" sz="2400" dirty="0"/>
              <a:t>reveal similarities and           differences in phenomena or processes             (includes scientific drawings, tables,                              bar graphs, etc.)</a:t>
            </a:r>
          </a:p>
          <a:p>
            <a:pPr>
              <a:buClr>
                <a:schemeClr val="tx1"/>
              </a:buClr>
            </a:pPr>
            <a:r>
              <a:rPr lang="en-US" sz="2400" dirty="0"/>
              <a:t>Understanding comparative graphics                   requires that readers recognize what                                 is being compared and to be able to                            draw appropriate generalizations                                   from the comparisons </a:t>
            </a:r>
          </a:p>
          <a:p>
            <a:pPr>
              <a:buClr>
                <a:schemeClr val="tx1"/>
              </a:buClr>
            </a:pPr>
            <a:endParaRPr lang="en-US" sz="2400" dirty="0"/>
          </a:p>
          <a:p>
            <a:pPr marL="0" indent="0">
              <a:buClr>
                <a:schemeClr val="tx1"/>
              </a:buClr>
              <a:buNone/>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5942233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Graphics Purposes</a:t>
            </a:r>
          </a:p>
          <a:p>
            <a:pPr>
              <a:buClr>
                <a:schemeClr val="tx1"/>
              </a:buClr>
            </a:pPr>
            <a:endParaRPr lang="en-US" sz="2400" b="1" dirty="0"/>
          </a:p>
          <a:p>
            <a:pPr>
              <a:buClr>
                <a:schemeClr val="tx1"/>
              </a:buClr>
            </a:pPr>
            <a:r>
              <a:rPr lang="en-US" sz="2400" b="1" dirty="0"/>
              <a:t>Classification/Hierarchical graphics:                     </a:t>
            </a:r>
            <a:r>
              <a:rPr lang="en-US" sz="2400" dirty="0"/>
              <a:t>reveal taxonomic or rank relationships                            or arrangements among phenomena,                     objects, processes, etc. (includes tree                diagrams, category graphs, etc.)</a:t>
            </a:r>
          </a:p>
          <a:p>
            <a:pPr>
              <a:buClr>
                <a:schemeClr val="tx1"/>
              </a:buClr>
            </a:pPr>
            <a:r>
              <a:rPr lang="en-US" sz="2400" dirty="0"/>
              <a:t>Understanding classification/hierarchical             graphics requires recognizing what is                        being compared and whether the nature                          of the relations being pictured (e.g.,                     superior to inferior, general to specific) </a:t>
            </a:r>
          </a:p>
          <a:p>
            <a:pPr>
              <a:buClr>
                <a:schemeClr val="tx1"/>
              </a:buClr>
            </a:pPr>
            <a:endParaRPr lang="en-US" sz="2400" dirty="0"/>
          </a:p>
          <a:p>
            <a:pPr marL="0" indent="0">
              <a:buClr>
                <a:schemeClr val="tx1"/>
              </a:buClr>
              <a:buNone/>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2961738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428604"/>
            <a:ext cx="7010400" cy="1785937"/>
          </a:xfrm>
        </p:spPr>
        <p:txBody>
          <a:bodyPr/>
          <a:lstStyle/>
          <a:p>
            <a:pPr marL="0" indent="0">
              <a:buNone/>
            </a:pPr>
            <a:r>
              <a:rPr lang="en-US" sz="3600" b="1" dirty="0">
                <a:solidFill>
                  <a:srgbClr val="0000FF"/>
                </a:solidFill>
              </a:rPr>
              <a:t>Content Area Literacy</a:t>
            </a:r>
          </a:p>
          <a:p>
            <a:endParaRPr lang="en-US" sz="2400" dirty="0"/>
          </a:p>
          <a:p>
            <a:pPr>
              <a:buSzPct val="125000"/>
              <a:buFont typeface="Wingdings" charset="2"/>
              <a:buChar char="§"/>
            </a:pPr>
            <a:r>
              <a:rPr lang="en-US" sz="2000" dirty="0"/>
              <a:t>Content area literacy has long championed the idea of “every teacher a teacher of reading”</a:t>
            </a:r>
          </a:p>
          <a:p>
            <a:r>
              <a:rPr lang="en-US" sz="2000" dirty="0"/>
              <a:t>The approach emphasizes teaching English </a:t>
            </a:r>
          </a:p>
          <a:p>
            <a:pPr marL="0" indent="0">
              <a:buNone/>
            </a:pPr>
            <a:r>
              <a:rPr lang="en-US" sz="2000" dirty="0"/>
              <a:t>     Language Arts with content texts </a:t>
            </a:r>
          </a:p>
          <a:p>
            <a:r>
              <a:rPr lang="en-US" sz="2000" dirty="0"/>
              <a:t>Focus is on making students better students</a:t>
            </a:r>
          </a:p>
          <a:p>
            <a:pPr marL="0" indent="0">
              <a:buClrTx/>
              <a:buNone/>
            </a:pPr>
            <a:r>
              <a:rPr lang="en-US" sz="2000" dirty="0"/>
              <a:t>     by building up their reading comprehension </a:t>
            </a:r>
          </a:p>
          <a:p>
            <a:pPr marL="0" indent="0">
              <a:buClrTx/>
              <a:buNone/>
            </a:pPr>
            <a:r>
              <a:rPr lang="en-US" sz="2000" dirty="0"/>
              <a:t>     and study skills with content textbooks</a:t>
            </a:r>
            <a:endParaRPr lang="en-US" sz="2000" dirty="0">
              <a:solidFill>
                <a:srgbClr val="C99C60"/>
              </a:solidFill>
            </a:endParaRPr>
          </a:p>
          <a:p>
            <a:pPr>
              <a:buClrTx/>
            </a:pPr>
            <a:r>
              <a:rPr lang="en-US" sz="2000" dirty="0">
                <a:solidFill>
                  <a:srgbClr val="C99C60"/>
                </a:solidFill>
              </a:rPr>
              <a:t> </a:t>
            </a:r>
            <a:r>
              <a:rPr lang="en-US" sz="2000" dirty="0"/>
              <a:t>Goal: To make students better students</a:t>
            </a:r>
          </a:p>
          <a:p>
            <a:r>
              <a:rPr lang="en-US" sz="2000" i="1" dirty="0"/>
              <a:t>What is the same </a:t>
            </a:r>
            <a:r>
              <a:rPr lang="en-US" sz="2000" dirty="0"/>
              <a:t>across the disciplines? </a:t>
            </a:r>
          </a:p>
          <a:p>
            <a:pPr marL="0" indent="0">
              <a:buNone/>
            </a:pPr>
            <a:endParaRPr lang="en-US" sz="3600" b="1" dirty="0">
              <a:solidFill>
                <a:schemeClr val="bg1"/>
              </a:solidFill>
            </a:endParaRPr>
          </a:p>
          <a:p>
            <a:pPr marL="0" indent="0">
              <a:buNone/>
            </a:pPr>
            <a:endParaRPr lang="en-US" sz="3600" b="1" dirty="0">
              <a:solidFill>
                <a:schemeClr val="bg1"/>
              </a:solidFill>
            </a:endParaRPr>
          </a:p>
          <a:p>
            <a:pPr marL="0" indent="0">
              <a:buNone/>
            </a:pPr>
            <a:endParaRPr lang="en-US" sz="3600" b="1" dirty="0">
              <a:solidFill>
                <a:schemeClr val="bg1"/>
              </a:solidFill>
            </a:endParaRPr>
          </a:p>
          <a:p>
            <a:pPr marL="0" indent="0">
              <a:buNone/>
            </a:pPr>
            <a:endParaRPr lang="en-US" sz="3600" b="1" dirty="0">
              <a:solidFill>
                <a:schemeClr val="bg1"/>
              </a:solidFill>
            </a:endParaRPr>
          </a:p>
        </p:txBody>
      </p:sp>
    </p:spTree>
    <p:extLst>
      <p:ext uri="{BB962C8B-B14F-4D97-AF65-F5344CB8AC3E}">
        <p14:creationId xmlns:p14="http://schemas.microsoft.com/office/powerpoint/2010/main" val="28417544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Graphics Purposes</a:t>
            </a:r>
          </a:p>
          <a:p>
            <a:pPr>
              <a:buClrTx/>
              <a:buFont typeface="Arial"/>
              <a:buChar char="•"/>
            </a:pPr>
            <a:endParaRPr lang="en-US" sz="2400" dirty="0"/>
          </a:p>
          <a:p>
            <a:pPr>
              <a:buClr>
                <a:schemeClr val="tx1"/>
              </a:buClr>
            </a:pPr>
            <a:r>
              <a:rPr lang="en-US" sz="2400" b="1" dirty="0"/>
              <a:t>Causal graphics: </a:t>
            </a:r>
            <a:r>
              <a:rPr lang="en-US" sz="2400" dirty="0"/>
              <a:t>reveal what conditions or                       actions lead to particular outcomes (can take            many forms, but be especially careful                          of graphics that illustrate relationships                    between two variables-–those are                                  not necessarily causal, but may be                correlational)</a:t>
            </a:r>
          </a:p>
          <a:p>
            <a:pPr>
              <a:buClr>
                <a:schemeClr val="tx1"/>
              </a:buClr>
            </a:pPr>
            <a:r>
              <a:rPr lang="en-US" sz="2400" dirty="0"/>
              <a:t>Understanding requires being able to                     describe the antecedent the consequent                      and how the the former impacts the latter</a:t>
            </a:r>
          </a:p>
          <a:p>
            <a:pPr>
              <a:buClr>
                <a:schemeClr val="tx1"/>
              </a:buClr>
            </a:pPr>
            <a:endParaRPr lang="en-US" sz="2400" dirty="0"/>
          </a:p>
          <a:p>
            <a:pPr marL="0" indent="0">
              <a:buClr>
                <a:schemeClr val="tx1"/>
              </a:buClr>
              <a:buNone/>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6196331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Graphics Purposes</a:t>
            </a:r>
          </a:p>
          <a:p>
            <a:pPr>
              <a:buClrTx/>
              <a:buFont typeface="Arial"/>
              <a:buChar char="•"/>
            </a:pPr>
            <a:endParaRPr lang="en-US" sz="2400" dirty="0"/>
          </a:p>
          <a:p>
            <a:pPr>
              <a:buClr>
                <a:schemeClr val="tx1"/>
              </a:buClr>
            </a:pPr>
            <a:r>
              <a:rPr lang="en-US" sz="2400" b="1" dirty="0"/>
              <a:t>Spatial graphics</a:t>
            </a:r>
          </a:p>
          <a:p>
            <a:pPr>
              <a:buClr>
                <a:schemeClr val="tx1"/>
              </a:buClr>
            </a:pPr>
            <a:r>
              <a:rPr lang="en-US" sz="2400" b="1" dirty="0"/>
              <a:t>Sequential graphics</a:t>
            </a:r>
          </a:p>
          <a:p>
            <a:pPr>
              <a:buClr>
                <a:schemeClr val="tx1"/>
              </a:buClr>
            </a:pPr>
            <a:r>
              <a:rPr lang="en-US" sz="2400" b="1" dirty="0"/>
              <a:t>Comparative</a:t>
            </a:r>
          </a:p>
          <a:p>
            <a:pPr>
              <a:buClr>
                <a:schemeClr val="tx1"/>
              </a:buClr>
            </a:pPr>
            <a:r>
              <a:rPr lang="en-US" sz="2400" b="1" dirty="0"/>
              <a:t>Classification/Hierarchical</a:t>
            </a:r>
          </a:p>
          <a:p>
            <a:pPr>
              <a:buClr>
                <a:schemeClr val="tx1"/>
              </a:buClr>
            </a:pPr>
            <a:r>
              <a:rPr lang="en-US" sz="2400" b="1" dirty="0"/>
              <a:t>Causal</a:t>
            </a:r>
            <a:endParaRPr lang="en-US" sz="2400" dirty="0"/>
          </a:p>
          <a:p>
            <a:pPr marL="0" indent="0">
              <a:buClr>
                <a:schemeClr val="tx1"/>
              </a:buClr>
              <a:buNone/>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8670567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9C0405-922B-204C-9776-3AB65CAB1F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04800"/>
            <a:ext cx="6781800" cy="5303579"/>
          </a:xfrm>
          <a:prstGeom prst="rect">
            <a:avLst/>
          </a:prstGeom>
        </p:spPr>
      </p:pic>
      <p:sp>
        <p:nvSpPr>
          <p:cNvPr id="8" name="TextBox 7">
            <a:extLst>
              <a:ext uri="{FF2B5EF4-FFF2-40B4-BE49-F238E27FC236}">
                <a16:creationId xmlns:a16="http://schemas.microsoft.com/office/drawing/2014/main" id="{7667F65C-F3B9-3C46-B04B-D3FFFF801DD4}"/>
              </a:ext>
            </a:extLst>
          </p:cNvPr>
          <p:cNvSpPr txBox="1"/>
          <p:nvPr/>
        </p:nvSpPr>
        <p:spPr>
          <a:xfrm>
            <a:off x="7239000" y="4724400"/>
            <a:ext cx="35052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spTree>
    <p:extLst>
      <p:ext uri="{BB962C8B-B14F-4D97-AF65-F5344CB8AC3E}">
        <p14:creationId xmlns:p14="http://schemas.microsoft.com/office/powerpoint/2010/main" val="33963382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3"/>
          <a:srcRect l="608" r="608"/>
          <a:stretch>
            <a:fillRect/>
          </a:stretch>
        </p:blipFill>
        <p:spPr>
          <a:xfrm>
            <a:off x="457200" y="381000"/>
            <a:ext cx="6400800" cy="4800600"/>
          </a:xfrm>
        </p:spPr>
      </p:pic>
      <p:sp>
        <p:nvSpPr>
          <p:cNvPr id="3" name="TextBox 2">
            <a:extLst>
              <a:ext uri="{FF2B5EF4-FFF2-40B4-BE49-F238E27FC236}">
                <a16:creationId xmlns:a16="http://schemas.microsoft.com/office/drawing/2014/main" id="{26A67C32-36AB-144C-A210-6153485FEC79}"/>
              </a:ext>
            </a:extLst>
          </p:cNvPr>
          <p:cNvSpPr txBox="1"/>
          <p:nvPr/>
        </p:nvSpPr>
        <p:spPr>
          <a:xfrm>
            <a:off x="6858000" y="4495800"/>
            <a:ext cx="26670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spTree>
    <p:extLst>
      <p:ext uri="{BB962C8B-B14F-4D97-AF65-F5344CB8AC3E}">
        <p14:creationId xmlns:p14="http://schemas.microsoft.com/office/powerpoint/2010/main" val="3203737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E8D607-5238-2541-8019-97E927D681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57200"/>
            <a:ext cx="5798150" cy="4876800"/>
          </a:xfrm>
          <a:prstGeom prst="rect">
            <a:avLst/>
          </a:prstGeom>
        </p:spPr>
      </p:pic>
      <p:sp>
        <p:nvSpPr>
          <p:cNvPr id="10" name="TextBox 9">
            <a:extLst>
              <a:ext uri="{FF2B5EF4-FFF2-40B4-BE49-F238E27FC236}">
                <a16:creationId xmlns:a16="http://schemas.microsoft.com/office/drawing/2014/main" id="{6A6D0522-D426-544B-A389-FD145A114936}"/>
              </a:ext>
            </a:extLst>
          </p:cNvPr>
          <p:cNvSpPr txBox="1"/>
          <p:nvPr/>
        </p:nvSpPr>
        <p:spPr>
          <a:xfrm>
            <a:off x="6781800" y="4191000"/>
            <a:ext cx="1941557" cy="1754326"/>
          </a:xfrm>
          <a:prstGeom prst="rect">
            <a:avLst/>
          </a:prstGeom>
          <a:noFill/>
        </p:spPr>
        <p:txBody>
          <a:bodyPr wrap="non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a:p>
            <a:endParaRPr lang="en-US" dirty="0"/>
          </a:p>
        </p:txBody>
      </p:sp>
    </p:spTree>
    <p:extLst>
      <p:ext uri="{BB962C8B-B14F-4D97-AF65-F5344CB8AC3E}">
        <p14:creationId xmlns:p14="http://schemas.microsoft.com/office/powerpoint/2010/main" val="4868933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481680-5C9F-5B4B-8C30-9A288908F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8600"/>
            <a:ext cx="8383108" cy="4525561"/>
          </a:xfrm>
          <a:prstGeom prst="rect">
            <a:avLst/>
          </a:prstGeom>
        </p:spPr>
      </p:pic>
      <p:sp>
        <p:nvSpPr>
          <p:cNvPr id="10" name="TextBox 9">
            <a:extLst>
              <a:ext uri="{FF2B5EF4-FFF2-40B4-BE49-F238E27FC236}">
                <a16:creationId xmlns:a16="http://schemas.microsoft.com/office/drawing/2014/main" id="{4837D097-DB18-5846-BF8F-039CE7C3296E}"/>
              </a:ext>
            </a:extLst>
          </p:cNvPr>
          <p:cNvSpPr txBox="1"/>
          <p:nvPr/>
        </p:nvSpPr>
        <p:spPr>
          <a:xfrm>
            <a:off x="7086600" y="4572000"/>
            <a:ext cx="25146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spTree>
    <p:extLst>
      <p:ext uri="{BB962C8B-B14F-4D97-AF65-F5344CB8AC3E}">
        <p14:creationId xmlns:p14="http://schemas.microsoft.com/office/powerpoint/2010/main" val="16127621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8458200" y="4953000"/>
            <a:ext cx="25146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pic>
        <p:nvPicPr>
          <p:cNvPr id="3" name="Picture 2">
            <a:extLst>
              <a:ext uri="{FF2B5EF4-FFF2-40B4-BE49-F238E27FC236}">
                <a16:creationId xmlns:a16="http://schemas.microsoft.com/office/drawing/2014/main" id="{1E783D39-9E82-7449-B37A-9BC842414B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0"/>
            <a:ext cx="9144000" cy="6332220"/>
          </a:xfrm>
          <a:prstGeom prst="rect">
            <a:avLst/>
          </a:prstGeom>
        </p:spPr>
      </p:pic>
    </p:spTree>
    <p:extLst>
      <p:ext uri="{BB962C8B-B14F-4D97-AF65-F5344CB8AC3E}">
        <p14:creationId xmlns:p14="http://schemas.microsoft.com/office/powerpoint/2010/main" val="9402608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7467600" y="4572000"/>
            <a:ext cx="25146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pic>
        <p:nvPicPr>
          <p:cNvPr id="3" name="Picture 2">
            <a:extLst>
              <a:ext uri="{FF2B5EF4-FFF2-40B4-BE49-F238E27FC236}">
                <a16:creationId xmlns:a16="http://schemas.microsoft.com/office/drawing/2014/main" id="{632B5814-D68A-124B-BBB0-41EB4FC589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81464"/>
            <a:ext cx="7239000" cy="5029200"/>
          </a:xfrm>
          <a:prstGeom prst="rect">
            <a:avLst/>
          </a:prstGeom>
        </p:spPr>
      </p:pic>
    </p:spTree>
    <p:extLst>
      <p:ext uri="{BB962C8B-B14F-4D97-AF65-F5344CB8AC3E}">
        <p14:creationId xmlns:p14="http://schemas.microsoft.com/office/powerpoint/2010/main" val="10194468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7086600" y="4572000"/>
            <a:ext cx="25146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pic>
        <p:nvPicPr>
          <p:cNvPr id="3" name="Picture 2">
            <a:extLst>
              <a:ext uri="{FF2B5EF4-FFF2-40B4-BE49-F238E27FC236}">
                <a16:creationId xmlns:a16="http://schemas.microsoft.com/office/drawing/2014/main" id="{4D37B12F-50E2-7D41-B3FE-339B64252D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76200"/>
            <a:ext cx="6300787" cy="6172200"/>
          </a:xfrm>
          <a:prstGeom prst="rect">
            <a:avLst/>
          </a:prstGeom>
        </p:spPr>
      </p:pic>
    </p:spTree>
    <p:extLst>
      <p:ext uri="{BB962C8B-B14F-4D97-AF65-F5344CB8AC3E}">
        <p14:creationId xmlns:p14="http://schemas.microsoft.com/office/powerpoint/2010/main" val="26430845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7086600" y="4572000"/>
            <a:ext cx="25146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pic>
        <p:nvPicPr>
          <p:cNvPr id="3" name="Picture 2">
            <a:extLst>
              <a:ext uri="{FF2B5EF4-FFF2-40B4-BE49-F238E27FC236}">
                <a16:creationId xmlns:a16="http://schemas.microsoft.com/office/drawing/2014/main" id="{0C67DA85-D3E6-5E40-8197-49AAE1DDD4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024" y="990600"/>
            <a:ext cx="6284976" cy="3832302"/>
          </a:xfrm>
          <a:prstGeom prst="rect">
            <a:avLst/>
          </a:prstGeom>
        </p:spPr>
      </p:pic>
    </p:spTree>
    <p:extLst>
      <p:ext uri="{BB962C8B-B14F-4D97-AF65-F5344CB8AC3E}">
        <p14:creationId xmlns:p14="http://schemas.microsoft.com/office/powerpoint/2010/main" val="3082428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391400" cy="790595"/>
          </a:xfrm>
        </p:spPr>
        <p:txBody>
          <a:bodyPr/>
          <a:lstStyle/>
          <a:p>
            <a:pPr marL="0" indent="0">
              <a:buNone/>
            </a:pPr>
            <a:r>
              <a:rPr lang="en-US" sz="3600" b="1" dirty="0">
                <a:solidFill>
                  <a:srgbClr val="0000FF"/>
                </a:solidFill>
              </a:rPr>
              <a:t>Disciplinary Literacy</a:t>
            </a:r>
          </a:p>
          <a:p>
            <a:pPr marL="0" indent="0">
              <a:buNone/>
            </a:pPr>
            <a:endParaRPr lang="en-US" b="1" dirty="0">
              <a:solidFill>
                <a:srgbClr val="0D0D0D"/>
              </a:solidFill>
            </a:endParaRPr>
          </a:p>
          <a:p>
            <a:pPr>
              <a:buSzPct val="125000"/>
              <a:buFont typeface="Wingdings" charset="2"/>
              <a:buChar char="§"/>
            </a:pPr>
            <a:r>
              <a:rPr lang="en-US" sz="2000" dirty="0"/>
              <a:t>Disciplinary Literacy is a completely different concept</a:t>
            </a:r>
          </a:p>
          <a:p>
            <a:pPr>
              <a:buSzPct val="125000"/>
              <a:buFont typeface="Wingdings" charset="2"/>
              <a:buChar char="§"/>
            </a:pPr>
            <a:r>
              <a:rPr lang="en-US" sz="2000" dirty="0"/>
              <a:t>It is not about bringing ELA standards, methods, or approaches to the subject area classroom</a:t>
            </a:r>
          </a:p>
          <a:p>
            <a:pPr>
              <a:buSzPct val="125000"/>
              <a:buFont typeface="Wingdings" charset="2"/>
              <a:buChar char="§"/>
            </a:pPr>
            <a:r>
              <a:rPr lang="en-US" sz="2000" dirty="0"/>
              <a:t>Each discipline has its own ways of using </a:t>
            </a:r>
          </a:p>
          <a:p>
            <a:pPr marL="0" indent="0">
              <a:buClr>
                <a:schemeClr val="tx1"/>
              </a:buClr>
              <a:buNone/>
            </a:pPr>
            <a:r>
              <a:rPr lang="en-US" sz="2000" dirty="0"/>
              <a:t>     text to create, disseminate, and evaluate </a:t>
            </a:r>
          </a:p>
          <a:p>
            <a:pPr marL="0" indent="0">
              <a:buClr>
                <a:schemeClr val="tx1"/>
              </a:buClr>
              <a:buNone/>
            </a:pPr>
            <a:r>
              <a:rPr lang="en-US" sz="2000" dirty="0"/>
              <a:t>     knowledge, and it is this that the new</a:t>
            </a:r>
          </a:p>
          <a:p>
            <a:pPr marL="0" indent="0">
              <a:buClr>
                <a:schemeClr val="tx1"/>
              </a:buClr>
              <a:buNone/>
            </a:pPr>
            <a:r>
              <a:rPr lang="en-US" sz="2000" dirty="0"/>
              <a:t>     standards are asking us to teach</a:t>
            </a:r>
          </a:p>
          <a:p>
            <a:pPr>
              <a:buSzPct val="125000"/>
              <a:buFont typeface="Wingdings" charset="2"/>
              <a:buChar char="§"/>
            </a:pPr>
            <a:r>
              <a:rPr lang="en-US" sz="2000" dirty="0"/>
              <a:t>Goal is to apprentice students into the </a:t>
            </a:r>
          </a:p>
          <a:p>
            <a:pPr marL="0" indent="0">
              <a:buClr>
                <a:schemeClr val="tx1"/>
              </a:buClr>
              <a:buNone/>
            </a:pPr>
            <a:r>
              <a:rPr lang="en-US" sz="2000" dirty="0"/>
              <a:t>     disciplines</a:t>
            </a:r>
          </a:p>
          <a:p>
            <a:pPr>
              <a:buSzPct val="125000"/>
              <a:buFont typeface="Wingdings" charset="2"/>
              <a:buChar char="§"/>
            </a:pPr>
            <a:r>
              <a:rPr lang="en-US" sz="2000" dirty="0"/>
              <a:t>What </a:t>
            </a:r>
            <a:r>
              <a:rPr lang="en-US" sz="2000" i="1" dirty="0"/>
              <a:t>is different </a:t>
            </a:r>
            <a:r>
              <a:rPr lang="en-US" sz="2000" dirty="0"/>
              <a:t>across the disciplines? </a:t>
            </a:r>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1558726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7086600" y="4572000"/>
            <a:ext cx="25146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pic>
        <p:nvPicPr>
          <p:cNvPr id="3" name="Picture 2">
            <a:extLst>
              <a:ext uri="{FF2B5EF4-FFF2-40B4-BE49-F238E27FC236}">
                <a16:creationId xmlns:a16="http://schemas.microsoft.com/office/drawing/2014/main" id="{F6BF6AE5-EE09-B642-B94F-7CCA16296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685800"/>
            <a:ext cx="6400800" cy="4368114"/>
          </a:xfrm>
          <a:prstGeom prst="rect">
            <a:avLst/>
          </a:prstGeom>
        </p:spPr>
      </p:pic>
    </p:spTree>
    <p:extLst>
      <p:ext uri="{BB962C8B-B14F-4D97-AF65-F5344CB8AC3E}">
        <p14:creationId xmlns:p14="http://schemas.microsoft.com/office/powerpoint/2010/main" val="2854378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7086600" y="4572000"/>
            <a:ext cx="25146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pic>
        <p:nvPicPr>
          <p:cNvPr id="3" name="Picture 2">
            <a:extLst>
              <a:ext uri="{FF2B5EF4-FFF2-40B4-BE49-F238E27FC236}">
                <a16:creationId xmlns:a16="http://schemas.microsoft.com/office/drawing/2014/main" id="{467996D1-B38B-124D-9535-800F13C51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914400"/>
            <a:ext cx="7406280" cy="3276600"/>
          </a:xfrm>
          <a:prstGeom prst="rect">
            <a:avLst/>
          </a:prstGeom>
        </p:spPr>
      </p:pic>
    </p:spTree>
    <p:extLst>
      <p:ext uri="{BB962C8B-B14F-4D97-AF65-F5344CB8AC3E}">
        <p14:creationId xmlns:p14="http://schemas.microsoft.com/office/powerpoint/2010/main" val="40486473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7086600" y="4572000"/>
            <a:ext cx="25146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pic>
        <p:nvPicPr>
          <p:cNvPr id="3" name="Picture 2">
            <a:extLst>
              <a:ext uri="{FF2B5EF4-FFF2-40B4-BE49-F238E27FC236}">
                <a16:creationId xmlns:a16="http://schemas.microsoft.com/office/drawing/2014/main" id="{52D561C1-4401-234D-ABD5-93559DD6A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04800"/>
            <a:ext cx="5197450" cy="6858000"/>
          </a:xfrm>
          <a:prstGeom prst="rect">
            <a:avLst/>
          </a:prstGeom>
        </p:spPr>
      </p:pic>
    </p:spTree>
    <p:extLst>
      <p:ext uri="{BB962C8B-B14F-4D97-AF65-F5344CB8AC3E}">
        <p14:creationId xmlns:p14="http://schemas.microsoft.com/office/powerpoint/2010/main" val="35500179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7086600" y="4572000"/>
            <a:ext cx="25146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pic>
        <p:nvPicPr>
          <p:cNvPr id="3" name="Picture 2">
            <a:extLst>
              <a:ext uri="{FF2B5EF4-FFF2-40B4-BE49-F238E27FC236}">
                <a16:creationId xmlns:a16="http://schemas.microsoft.com/office/drawing/2014/main" id="{34F915FB-F5FC-6D4A-9EB2-2C179495B5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94604"/>
            <a:ext cx="6553200" cy="4901055"/>
          </a:xfrm>
          <a:prstGeom prst="rect">
            <a:avLst/>
          </a:prstGeom>
        </p:spPr>
      </p:pic>
    </p:spTree>
    <p:extLst>
      <p:ext uri="{BB962C8B-B14F-4D97-AF65-F5344CB8AC3E}">
        <p14:creationId xmlns:p14="http://schemas.microsoft.com/office/powerpoint/2010/main" val="9638919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7756095" y="4572000"/>
            <a:ext cx="25146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pic>
        <p:nvPicPr>
          <p:cNvPr id="3" name="Picture 2">
            <a:extLst>
              <a:ext uri="{FF2B5EF4-FFF2-40B4-BE49-F238E27FC236}">
                <a16:creationId xmlns:a16="http://schemas.microsoft.com/office/drawing/2014/main" id="{3DCCDEE4-1C3A-BE46-B220-FB6711DB5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00609"/>
            <a:ext cx="7347217" cy="6557391"/>
          </a:xfrm>
          <a:prstGeom prst="rect">
            <a:avLst/>
          </a:prstGeom>
        </p:spPr>
      </p:pic>
    </p:spTree>
    <p:extLst>
      <p:ext uri="{BB962C8B-B14F-4D97-AF65-F5344CB8AC3E}">
        <p14:creationId xmlns:p14="http://schemas.microsoft.com/office/powerpoint/2010/main" val="28142121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7086600" y="4572000"/>
            <a:ext cx="25146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pic>
        <p:nvPicPr>
          <p:cNvPr id="3" name="Picture 2">
            <a:extLst>
              <a:ext uri="{FF2B5EF4-FFF2-40B4-BE49-F238E27FC236}">
                <a16:creationId xmlns:a16="http://schemas.microsoft.com/office/drawing/2014/main" id="{0C1C9C5D-E9B7-344A-8C59-6AEAB9D3A0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04800"/>
            <a:ext cx="7543800" cy="4130249"/>
          </a:xfrm>
          <a:prstGeom prst="rect">
            <a:avLst/>
          </a:prstGeom>
        </p:spPr>
      </p:pic>
    </p:spTree>
    <p:extLst>
      <p:ext uri="{BB962C8B-B14F-4D97-AF65-F5344CB8AC3E}">
        <p14:creationId xmlns:p14="http://schemas.microsoft.com/office/powerpoint/2010/main" val="207577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7086600" y="4572000"/>
            <a:ext cx="25146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pic>
        <p:nvPicPr>
          <p:cNvPr id="3" name="Picture 2">
            <a:extLst>
              <a:ext uri="{FF2B5EF4-FFF2-40B4-BE49-F238E27FC236}">
                <a16:creationId xmlns:a16="http://schemas.microsoft.com/office/drawing/2014/main" id="{51869844-CBC2-F947-B1BE-6F3F93C3C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075" y="381000"/>
            <a:ext cx="6646175" cy="4749800"/>
          </a:xfrm>
          <a:prstGeom prst="rect">
            <a:avLst/>
          </a:prstGeom>
        </p:spPr>
      </p:pic>
    </p:spTree>
    <p:extLst>
      <p:ext uri="{BB962C8B-B14F-4D97-AF65-F5344CB8AC3E}">
        <p14:creationId xmlns:p14="http://schemas.microsoft.com/office/powerpoint/2010/main" val="28652008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7086600" y="4572000"/>
            <a:ext cx="25146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pic>
        <p:nvPicPr>
          <p:cNvPr id="3" name="Picture 2">
            <a:extLst>
              <a:ext uri="{FF2B5EF4-FFF2-40B4-BE49-F238E27FC236}">
                <a16:creationId xmlns:a16="http://schemas.microsoft.com/office/drawing/2014/main" id="{53BFA98C-1997-A645-A212-F93A84333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49" y="0"/>
            <a:ext cx="6796252" cy="5255768"/>
          </a:xfrm>
          <a:prstGeom prst="rect">
            <a:avLst/>
          </a:prstGeom>
        </p:spPr>
      </p:pic>
    </p:spTree>
    <p:extLst>
      <p:ext uri="{BB962C8B-B14F-4D97-AF65-F5344CB8AC3E}">
        <p14:creationId xmlns:p14="http://schemas.microsoft.com/office/powerpoint/2010/main" val="26526820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7086600" y="4572000"/>
            <a:ext cx="25146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pic>
        <p:nvPicPr>
          <p:cNvPr id="3" name="Picture 2">
            <a:extLst>
              <a:ext uri="{FF2B5EF4-FFF2-40B4-BE49-F238E27FC236}">
                <a16:creationId xmlns:a16="http://schemas.microsoft.com/office/drawing/2014/main" id="{759FF195-B512-9941-8D34-4EA8C0D417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762000"/>
            <a:ext cx="6781800" cy="4038939"/>
          </a:xfrm>
          <a:prstGeom prst="rect">
            <a:avLst/>
          </a:prstGeom>
        </p:spPr>
      </p:pic>
    </p:spTree>
    <p:extLst>
      <p:ext uri="{BB962C8B-B14F-4D97-AF65-F5344CB8AC3E}">
        <p14:creationId xmlns:p14="http://schemas.microsoft.com/office/powerpoint/2010/main" val="11041454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7086600" y="4572000"/>
            <a:ext cx="25146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pic>
        <p:nvPicPr>
          <p:cNvPr id="3" name="Picture 2">
            <a:extLst>
              <a:ext uri="{FF2B5EF4-FFF2-40B4-BE49-F238E27FC236}">
                <a16:creationId xmlns:a16="http://schemas.microsoft.com/office/drawing/2014/main" id="{4B0EB55E-1738-A843-A4DE-E4DAB0F37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147" y="533400"/>
            <a:ext cx="5737953" cy="4610100"/>
          </a:xfrm>
          <a:prstGeom prst="rect">
            <a:avLst/>
          </a:prstGeom>
        </p:spPr>
      </p:pic>
    </p:spTree>
    <p:extLst>
      <p:ext uri="{BB962C8B-B14F-4D97-AF65-F5344CB8AC3E}">
        <p14:creationId xmlns:p14="http://schemas.microsoft.com/office/powerpoint/2010/main" val="2919534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52400" y="990600"/>
          <a:ext cx="8991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31" name="Text Box 11"/>
          <p:cNvSpPr txBox="1">
            <a:spLocks noChangeArrowheads="1"/>
          </p:cNvSpPr>
          <p:nvPr/>
        </p:nvSpPr>
        <p:spPr bwMode="auto">
          <a:xfrm>
            <a:off x="436179" y="304800"/>
            <a:ext cx="7391400" cy="641350"/>
          </a:xfrm>
          <a:prstGeom prst="rect">
            <a:avLst/>
          </a:prstGeom>
          <a:noFill/>
          <a:ln w="9525">
            <a:noFill/>
            <a:miter lim="800000"/>
            <a:headEnd/>
            <a:tailEnd/>
          </a:ln>
        </p:spPr>
        <p:txBody>
          <a:bodyPr>
            <a:spAutoFit/>
          </a:bodyPr>
          <a:lstStyle/>
          <a:p>
            <a:pPr>
              <a:spcBef>
                <a:spcPct val="50000"/>
              </a:spcBef>
            </a:pPr>
            <a:r>
              <a:rPr lang="en-US" sz="3600" b="1" dirty="0">
                <a:solidFill>
                  <a:schemeClr val="tx2"/>
                </a:solidFill>
                <a:latin typeface="Garamond" pitchFamily="18" charset="0"/>
              </a:rPr>
              <a:t>Increasing Specialization of Literacy</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481680-5C9F-5B4B-8C30-9A288908F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8600"/>
            <a:ext cx="8383108" cy="4525561"/>
          </a:xfrm>
          <a:prstGeom prst="rect">
            <a:avLst/>
          </a:prstGeom>
        </p:spPr>
      </p:pic>
      <p:sp>
        <p:nvSpPr>
          <p:cNvPr id="10" name="TextBox 9">
            <a:extLst>
              <a:ext uri="{FF2B5EF4-FFF2-40B4-BE49-F238E27FC236}">
                <a16:creationId xmlns:a16="http://schemas.microsoft.com/office/drawing/2014/main" id="{4837D097-DB18-5846-BF8F-039CE7C3296E}"/>
              </a:ext>
            </a:extLst>
          </p:cNvPr>
          <p:cNvSpPr txBox="1"/>
          <p:nvPr/>
        </p:nvSpPr>
        <p:spPr>
          <a:xfrm>
            <a:off x="7086600" y="4572000"/>
            <a:ext cx="25146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spTree>
    <p:extLst>
      <p:ext uri="{BB962C8B-B14F-4D97-AF65-F5344CB8AC3E}">
        <p14:creationId xmlns:p14="http://schemas.microsoft.com/office/powerpoint/2010/main" val="30202777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7086600" y="4572000"/>
            <a:ext cx="25146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pic>
        <p:nvPicPr>
          <p:cNvPr id="3" name="Picture 2">
            <a:extLst>
              <a:ext uri="{FF2B5EF4-FFF2-40B4-BE49-F238E27FC236}">
                <a16:creationId xmlns:a16="http://schemas.microsoft.com/office/drawing/2014/main" id="{8AD383A1-13CA-6249-8EE4-CFC58DDB00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57200"/>
            <a:ext cx="6324600" cy="4642170"/>
          </a:xfrm>
          <a:prstGeom prst="rect">
            <a:avLst/>
          </a:prstGeom>
        </p:spPr>
      </p:pic>
    </p:spTree>
    <p:extLst>
      <p:ext uri="{BB962C8B-B14F-4D97-AF65-F5344CB8AC3E}">
        <p14:creationId xmlns:p14="http://schemas.microsoft.com/office/powerpoint/2010/main" val="25099229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7086600" y="4572000"/>
            <a:ext cx="25146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pic>
        <p:nvPicPr>
          <p:cNvPr id="3" name="Picture 2">
            <a:extLst>
              <a:ext uri="{FF2B5EF4-FFF2-40B4-BE49-F238E27FC236}">
                <a16:creationId xmlns:a16="http://schemas.microsoft.com/office/drawing/2014/main" id="{5BBF4815-FF99-1B4D-8731-68F556C14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 y="381000"/>
            <a:ext cx="6207919" cy="5029200"/>
          </a:xfrm>
          <a:prstGeom prst="rect">
            <a:avLst/>
          </a:prstGeom>
        </p:spPr>
      </p:pic>
    </p:spTree>
    <p:extLst>
      <p:ext uri="{BB962C8B-B14F-4D97-AF65-F5344CB8AC3E}">
        <p14:creationId xmlns:p14="http://schemas.microsoft.com/office/powerpoint/2010/main" val="33255387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New standards are an outcome of this work</a:t>
            </a:r>
          </a:p>
          <a:p>
            <a:pPr>
              <a:buClrTx/>
              <a:buFont typeface="Arial"/>
              <a:buChar char="•"/>
            </a:pPr>
            <a:endParaRPr lang="en-US" sz="2400" dirty="0"/>
          </a:p>
          <a:p>
            <a:pPr>
              <a:buNone/>
            </a:pPr>
            <a:r>
              <a:rPr lang="en-US" sz="2000" dirty="0"/>
              <a:t>Common Core State Standards for English                            Language Arts</a:t>
            </a:r>
          </a:p>
          <a:p>
            <a:pPr>
              <a:buNone/>
            </a:pPr>
            <a:r>
              <a:rPr lang="en-US" sz="2000" dirty="0"/>
              <a:t> </a:t>
            </a:r>
          </a:p>
          <a:p>
            <a:pPr marL="0" indent="0">
              <a:buNone/>
            </a:pPr>
            <a:r>
              <a:rPr lang="en-US" sz="2000" i="1" dirty="0"/>
              <a:t>          and Literacy in History/Social Studies &amp;                                    </a:t>
            </a:r>
          </a:p>
          <a:p>
            <a:pPr marL="0" indent="0">
              <a:buNone/>
            </a:pPr>
            <a:r>
              <a:rPr lang="en-US" sz="2000" i="1" dirty="0"/>
              <a:t>          Science/Technical subjects</a:t>
            </a:r>
          </a:p>
          <a:p>
            <a:pPr marL="0" indent="0">
              <a:buClr>
                <a:schemeClr val="tx1"/>
              </a:buClr>
              <a:buNone/>
            </a:pPr>
            <a:r>
              <a:rPr lang="en-US" sz="2400" dirty="0"/>
              <a:t>                        </a:t>
            </a:r>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38856903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Literacy in Science/Technical Subjects</a:t>
            </a:r>
          </a:p>
        </p:txBody>
      </p:sp>
      <p:sp>
        <p:nvSpPr>
          <p:cNvPr id="3" name="Content Placeholder 2"/>
          <p:cNvSpPr>
            <a:spLocks noGrp="1"/>
          </p:cNvSpPr>
          <p:nvPr>
            <p:ph idx="1"/>
          </p:nvPr>
        </p:nvSpPr>
        <p:spPr>
          <a:xfrm>
            <a:off x="457200" y="1066800"/>
            <a:ext cx="8229600" cy="5638800"/>
          </a:xfrm>
        </p:spPr>
        <p:txBody>
          <a:bodyPr>
            <a:normAutofit fontScale="25000" lnSpcReduction="20000"/>
          </a:bodyPr>
          <a:lstStyle/>
          <a:p>
            <a:pPr lvl="0"/>
            <a:r>
              <a:rPr lang="en-US" sz="6400" dirty="0"/>
              <a:t>Determine the meaning of symbols, key terms, and other domain-specific words and phrases as they are used in a specific scientific or technical texts and topics.</a:t>
            </a:r>
          </a:p>
          <a:p>
            <a:pPr lvl="0"/>
            <a:r>
              <a:rPr lang="en-US" sz="6400" dirty="0"/>
              <a:t>Integrate quantitative or technical information expressed in words in a text with a version of that information expressed visually (e.g., in a flowchart, diagram, model, graph, or table).</a:t>
            </a:r>
          </a:p>
          <a:p>
            <a:pPr lvl="0"/>
            <a:r>
              <a:rPr lang="en-US" sz="6400" dirty="0"/>
              <a:t>Distinguish among facts, reasoned judgment based on research findings, and speculation in a text.</a:t>
            </a:r>
          </a:p>
          <a:p>
            <a:pPr lvl="0"/>
            <a:r>
              <a:rPr lang="en-US" sz="6400" dirty="0"/>
              <a:t>Follow precisely a complex multistep procedure when carrying out experiments, taking measurements, or performing technical tasks, attending to special cases or exceptions defined in the text.</a:t>
            </a:r>
          </a:p>
          <a:p>
            <a:pPr lvl="0"/>
            <a:r>
              <a:rPr lang="en-US" sz="6400" dirty="0"/>
              <a:t>Analyze the structure of the relationships among concepts in a text, including relationships among key terms (e.g., </a:t>
            </a:r>
            <a:r>
              <a:rPr lang="en-US" sz="6400" i="1" dirty="0"/>
              <a:t>force, friction, reaction force, energy</a:t>
            </a:r>
            <a:r>
              <a:rPr lang="en-US" sz="6400" dirty="0"/>
              <a:t>).</a:t>
            </a:r>
          </a:p>
          <a:p>
            <a:pPr lvl="0"/>
            <a:r>
              <a:rPr lang="en-US" sz="6400" dirty="0"/>
              <a:t>Translate quantitative or technical information expressed in words in a text into visual form (e.g., a table or chart) and translate information expressed visually or mathematically (e.g., in an equation) into words.</a:t>
            </a:r>
          </a:p>
          <a:p>
            <a:pPr lvl="0"/>
            <a:r>
              <a:rPr lang="en-US" sz="6400" dirty="0"/>
              <a:t>Compare and contrast findings presented in a text to those from other sources (including their own experiments), noting when the findings support or contradict previous explanations or accounts.</a:t>
            </a:r>
          </a:p>
          <a:p>
            <a:pPr lvl="0"/>
            <a:r>
              <a:rPr lang="en-US" sz="6400" dirty="0"/>
              <a:t>Cite specific textual evidence to support analysis of science and technical texts, attending to important distinctions the author makes and to any gaps or inconsistencies in the account.</a:t>
            </a:r>
          </a:p>
          <a:p>
            <a:pPr lvl="0"/>
            <a:r>
              <a:rPr lang="en-US" sz="6400" dirty="0"/>
              <a:t>Follow precisely a complex multistep procedure when carrying out experiments, taking measurements, or performing technical tasks; analyze the specific results based on explanations in the text.</a:t>
            </a:r>
          </a:p>
          <a:p>
            <a:pPr lvl="0"/>
            <a:r>
              <a:rPr lang="en-US" sz="6400" dirty="0"/>
              <a:t>Synthesize information from a range of sources (e.g., texts, experiments, simulations) into a coherent understanding of a process, phenomenon, or concept, resolving conflicting information when possible.</a:t>
            </a:r>
          </a:p>
          <a:p>
            <a:endParaRPr lang="en-US" dirty="0"/>
          </a:p>
        </p:txBody>
      </p:sp>
    </p:spTree>
    <p:extLst>
      <p:ext uri="{BB962C8B-B14F-4D97-AF65-F5344CB8AC3E}">
        <p14:creationId xmlns:p14="http://schemas.microsoft.com/office/powerpoint/2010/main" val="14816830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a:bodyPr>
          <a:lstStyle/>
          <a:p>
            <a:r>
              <a:rPr lang="en-US" dirty="0"/>
              <a:t>Literacy in History/Social Studies</a:t>
            </a:r>
          </a:p>
        </p:txBody>
      </p:sp>
      <p:sp>
        <p:nvSpPr>
          <p:cNvPr id="40963" name="Content Placeholder 2"/>
          <p:cNvSpPr>
            <a:spLocks noGrp="1"/>
          </p:cNvSpPr>
          <p:nvPr>
            <p:ph idx="1"/>
          </p:nvPr>
        </p:nvSpPr>
        <p:spPr>
          <a:xfrm>
            <a:off x="533400" y="1295400"/>
            <a:ext cx="8229600" cy="5410200"/>
          </a:xfrm>
        </p:spPr>
        <p:txBody>
          <a:bodyPr>
            <a:normAutofit fontScale="85000" lnSpcReduction="20000"/>
          </a:bodyPr>
          <a:lstStyle/>
          <a:p>
            <a:r>
              <a:rPr lang="en-US" sz="1900" dirty="0"/>
              <a:t>Cite specific textual evidence to support analysis of primary and secondary sources, attending to such features as the date and origin of the information.</a:t>
            </a:r>
          </a:p>
          <a:p>
            <a:r>
              <a:rPr lang="en-US" sz="1900" dirty="0"/>
              <a:t>Analyze in detail a series of events described in a text and the causes that link the events; distinguish whether earlier events caused later ones or simply preceded them.</a:t>
            </a:r>
          </a:p>
          <a:p>
            <a:r>
              <a:rPr lang="en-US" sz="1900" dirty="0"/>
              <a:t>Identify aspects of a text that reveal an author’s point of view or purpose (e.g., loaded language, inclusion or avoidance of particular facts).</a:t>
            </a:r>
          </a:p>
          <a:p>
            <a:r>
              <a:rPr lang="en-US" sz="1900" dirty="0"/>
              <a:t>Compare the point of view of two or more authors by comparing how they treat the same or similar historical topics, including which details they include and emphasize in their respective accounts.</a:t>
            </a:r>
          </a:p>
          <a:p>
            <a:r>
              <a:rPr lang="en-US" sz="1900" dirty="0"/>
              <a:t>Interpret the meaning of words and phrases in a text, including how an author uses and refines the meaning of a key term over the course of a text (e.g., how Madison defines </a:t>
            </a:r>
            <a:r>
              <a:rPr lang="en-US" sz="1900" i="1" dirty="0"/>
              <a:t>faction in Federalist No. 10 and No. 51).</a:t>
            </a:r>
          </a:p>
          <a:p>
            <a:r>
              <a:rPr lang="en-US" sz="1900" dirty="0"/>
              <a:t>Evaluate authors’ differing points of view on the same historical event or issue by assessing the authors’ claims, evidence, and reasoning.</a:t>
            </a:r>
          </a:p>
          <a:p>
            <a:r>
              <a:rPr lang="en-US" sz="1900" dirty="0"/>
              <a:t>Distinguish among fact, opinion, and reasoned judgment in a historical account.</a:t>
            </a:r>
          </a:p>
          <a:p>
            <a:r>
              <a:rPr lang="en-US" sz="1900" dirty="0"/>
              <a:t>Compare and contrast treatments of the same topic in several primary and secondary sources.</a:t>
            </a:r>
          </a:p>
          <a:p>
            <a:r>
              <a:rPr lang="en-US" sz="1900" dirty="0"/>
              <a:t>Evaluate an author’s premises, claims, and evidence by corroborating or challenging them with other sources of information.</a:t>
            </a:r>
          </a:p>
          <a:p>
            <a:r>
              <a:rPr lang="en-US" sz="1900" dirty="0"/>
              <a:t>Integrate information from diverse sources, both primary and secondary, into a coherent understanding of an idea or event, noting discrepancies among sources.</a:t>
            </a:r>
          </a:p>
          <a:p>
            <a:pPr>
              <a:buFont typeface="Wingdings" pitchFamily="2" charset="2"/>
              <a:buNone/>
            </a:pPr>
            <a:endParaRPr lang="en-US" sz="1400" dirty="0"/>
          </a:p>
          <a:p>
            <a:pPr>
              <a:buFont typeface="Wingdings" pitchFamily="2" charset="2"/>
              <a:buNone/>
            </a:pPr>
            <a:endParaRPr lang="en-US" sz="1400" dirty="0"/>
          </a:p>
          <a:p>
            <a:pPr>
              <a:buFont typeface="Wingdings" pitchFamily="2" charset="2"/>
              <a:buNone/>
            </a:pPr>
            <a:r>
              <a:rPr lang="en-US" sz="1400" dirty="0"/>
              <a:t>.</a:t>
            </a:r>
          </a:p>
          <a:p>
            <a:pPr>
              <a:buFont typeface="Wingdings" pitchFamily="2" charset="2"/>
              <a:buNone/>
            </a:pPr>
            <a:endParaRPr lang="en-US" sz="1400" dirty="0"/>
          </a:p>
          <a:p>
            <a:pPr>
              <a:buFont typeface="Wingdings" pitchFamily="2" charset="2"/>
              <a:buNone/>
            </a:pPr>
            <a:endParaRPr lang="en-US" sz="1400" dirty="0"/>
          </a:p>
          <a:p>
            <a:pPr>
              <a:buFont typeface="Wingdings" pitchFamily="2" charset="2"/>
              <a:buNone/>
            </a:pPr>
            <a:endParaRPr lang="en-US" sz="1400" dirty="0"/>
          </a:p>
        </p:txBody>
      </p:sp>
    </p:spTree>
    <p:extLst>
      <p:ext uri="{BB962C8B-B14F-4D97-AF65-F5344CB8AC3E}">
        <p14:creationId xmlns:p14="http://schemas.microsoft.com/office/powerpoint/2010/main" val="33680708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Disciplinary Literacy in Science</a:t>
            </a:r>
          </a:p>
        </p:txBody>
      </p:sp>
      <p:sp>
        <p:nvSpPr>
          <p:cNvPr id="3" name="Content Placeholder 2"/>
          <p:cNvSpPr>
            <a:spLocks noGrp="1"/>
          </p:cNvSpPr>
          <p:nvPr>
            <p:ph idx="1"/>
          </p:nvPr>
        </p:nvSpPr>
        <p:spPr/>
        <p:txBody>
          <a:bodyPr/>
          <a:lstStyle/>
          <a:p>
            <a:pPr marL="0" indent="0">
              <a:buNone/>
            </a:pPr>
            <a:endParaRPr lang="en-US" dirty="0"/>
          </a:p>
          <a:p>
            <a:r>
              <a:rPr lang="en-US" dirty="0">
                <a:hlinkClick r:id="rId2"/>
              </a:rPr>
              <a:t>https://www.projectreadi.org/</a:t>
            </a:r>
            <a:endParaRPr lang="en-US" dirty="0"/>
          </a:p>
          <a:p>
            <a:r>
              <a:rPr lang="en-US" dirty="0">
                <a:hlinkClick r:id="rId3"/>
              </a:rPr>
              <a:t>https://www.projectreadi.org/readi-science-materials/</a:t>
            </a:r>
            <a:endParaRPr lang="en-US" dirty="0"/>
          </a:p>
          <a:p>
            <a:r>
              <a:rPr lang="en-US" dirty="0">
                <a:hlinkClick r:id="rId4"/>
              </a:rPr>
              <a:t>http://www.scienceandliteracy.org/</a:t>
            </a:r>
            <a:endParaRPr lang="en-US" dirty="0"/>
          </a:p>
          <a:p>
            <a:r>
              <a:rPr lang="en-US" dirty="0">
                <a:hlinkClick r:id="rId5"/>
              </a:rPr>
              <a:t>http://www.argumentationtoolkit.org/</a:t>
            </a:r>
            <a:endParaRPr lang="en-US" dirty="0"/>
          </a:p>
          <a:p>
            <a:r>
              <a:rPr lang="en-US" dirty="0">
                <a:hlinkClick r:id="rId6"/>
              </a:rPr>
              <a:t>http://sciencearguments.weebly.com/</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0531854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5534" y="457200"/>
            <a:ext cx="3672990" cy="5673725"/>
          </a:xfrm>
        </p:spPr>
      </p:pic>
    </p:spTree>
    <p:extLst>
      <p:ext uri="{BB962C8B-B14F-4D97-AF65-F5344CB8AC3E}">
        <p14:creationId xmlns:p14="http://schemas.microsoft.com/office/powerpoint/2010/main" val="22901951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11500" y="310845"/>
            <a:ext cx="3822700" cy="5775783"/>
          </a:xfrm>
          <a:prstGeom prst="rect">
            <a:avLst/>
          </a:prstGeom>
        </p:spPr>
      </p:pic>
    </p:spTree>
    <p:extLst>
      <p:ext uri="{BB962C8B-B14F-4D97-AF65-F5344CB8AC3E}">
        <p14:creationId xmlns:p14="http://schemas.microsoft.com/office/powerpoint/2010/main" val="150119765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38400" y="242729"/>
            <a:ext cx="4114800" cy="6163294"/>
          </a:xfrm>
          <a:prstGeom prst="rect">
            <a:avLst/>
          </a:prstGeom>
        </p:spPr>
      </p:pic>
    </p:spTree>
    <p:extLst>
      <p:ext uri="{BB962C8B-B14F-4D97-AF65-F5344CB8AC3E}">
        <p14:creationId xmlns:p14="http://schemas.microsoft.com/office/powerpoint/2010/main" val="3665204993"/>
      </p:ext>
    </p:extLst>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3596</TotalTime>
  <Words>5233</Words>
  <Application>Microsoft Macintosh PowerPoint</Application>
  <PresentationFormat>On-screen Show (4:3)</PresentationFormat>
  <Paragraphs>1013</Paragraphs>
  <Slides>99</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99</vt:i4>
      </vt:variant>
    </vt:vector>
  </HeadingPairs>
  <TitlesOfParts>
    <vt:vector size="105" baseType="lpstr">
      <vt:lpstr>宋体</vt:lpstr>
      <vt:lpstr>Arial</vt:lpstr>
      <vt:lpstr>Arial Narrow</vt:lpstr>
      <vt:lpstr>Garamond</vt:lpstr>
      <vt:lpstr>Wingdings</vt:lpstr>
      <vt:lpstr>Edge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Different Outlook about the Goal of Reading</vt:lpstr>
      <vt:lpstr>Different Approaches to Reading</vt:lpstr>
      <vt:lpstr>PowerPoint Presentation</vt:lpstr>
      <vt:lpstr>PowerPoint Presentation</vt:lpstr>
      <vt:lpstr> Chemistry Note-taking </vt:lpstr>
      <vt:lpstr>PowerPoint Presentation</vt:lpstr>
      <vt:lpstr>PowerPoint Presentation</vt:lpstr>
      <vt:lpstr>PowerPoint Presentation</vt:lpstr>
      <vt:lpstr>PowerPoint Presentation</vt:lpstr>
      <vt:lpstr>Prefixes</vt:lpstr>
      <vt:lpstr>Derivational Suffixes</vt:lpstr>
      <vt:lpstr>Derivational Suffixes (cont.)</vt:lpstr>
      <vt:lpstr>Greek Combining Forms</vt:lpstr>
      <vt:lpstr>Greek Combining Forms (cont.)</vt:lpstr>
      <vt:lpstr>Greek Combining Forms (cont.)</vt:lpstr>
      <vt:lpstr>PowerPoint Presentation</vt:lpstr>
      <vt:lpstr>PowerPoint Presentation</vt:lpstr>
      <vt:lpstr>PowerPoint Presentation</vt:lpstr>
      <vt:lpstr>PowerPoint Presentation</vt:lpstr>
      <vt:lpstr>PowerPoint Presentation</vt:lpstr>
      <vt:lpstr>PowerPoint Presentation</vt:lpstr>
      <vt:lpstr>Which words to preteach?</vt:lpstr>
      <vt:lpstr>Which words to preteach?</vt:lpstr>
      <vt:lpstr>Which words to preteach?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Literacy in Science/Technical Subjects</vt:lpstr>
      <vt:lpstr>Literacy in History/Social Studies</vt:lpstr>
      <vt:lpstr>Disciplinary Literacy in Science</vt:lpstr>
      <vt:lpstr>PowerPoint Presentation</vt:lpstr>
      <vt:lpstr>PowerPoint Presentation</vt:lpstr>
      <vt:lpstr>PowerPoint Presentation</vt:lpstr>
    </vt:vector>
  </TitlesOfParts>
  <Company>University of Illinois at Chicago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Disciplinary Literacy for Adolescents:   Rethinking Content-Area Literacy</dc:title>
  <dc:creator>Timothy Shanahan</dc:creator>
  <cp:lastModifiedBy>Shanahan, Timothy E</cp:lastModifiedBy>
  <cp:revision>155</cp:revision>
  <dcterms:created xsi:type="dcterms:W3CDTF">2008-03-20T12:58:45Z</dcterms:created>
  <dcterms:modified xsi:type="dcterms:W3CDTF">2018-09-21T02:10:24Z</dcterms:modified>
</cp:coreProperties>
</file>