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87"/>
  </p:notesMasterIdLst>
  <p:sldIdLst>
    <p:sldId id="395" r:id="rId2"/>
    <p:sldId id="533" r:id="rId3"/>
    <p:sldId id="534" r:id="rId4"/>
    <p:sldId id="535" r:id="rId5"/>
    <p:sldId id="536" r:id="rId6"/>
    <p:sldId id="724" r:id="rId7"/>
    <p:sldId id="537" r:id="rId8"/>
    <p:sldId id="423" r:id="rId9"/>
    <p:sldId id="424" r:id="rId10"/>
    <p:sldId id="453" r:id="rId11"/>
    <p:sldId id="399" r:id="rId12"/>
    <p:sldId id="400" r:id="rId13"/>
    <p:sldId id="401" r:id="rId14"/>
    <p:sldId id="469" r:id="rId15"/>
    <p:sldId id="725" r:id="rId16"/>
    <p:sldId id="726" r:id="rId17"/>
    <p:sldId id="727" r:id="rId18"/>
    <p:sldId id="728" r:id="rId19"/>
    <p:sldId id="729" r:id="rId20"/>
    <p:sldId id="730" r:id="rId21"/>
    <p:sldId id="266" r:id="rId22"/>
    <p:sldId id="267" r:id="rId23"/>
    <p:sldId id="268" r:id="rId24"/>
    <p:sldId id="269" r:id="rId25"/>
    <p:sldId id="271" r:id="rId26"/>
    <p:sldId id="270" r:id="rId27"/>
    <p:sldId id="272" r:id="rId28"/>
    <p:sldId id="273" r:id="rId29"/>
    <p:sldId id="274" r:id="rId30"/>
    <p:sldId id="275" r:id="rId31"/>
    <p:sldId id="276" r:id="rId32"/>
    <p:sldId id="277" r:id="rId33"/>
    <p:sldId id="278" r:id="rId34"/>
    <p:sldId id="279" r:id="rId35"/>
    <p:sldId id="280" r:id="rId36"/>
    <p:sldId id="283" r:id="rId37"/>
    <p:sldId id="284" r:id="rId38"/>
    <p:sldId id="281" r:id="rId39"/>
    <p:sldId id="285" r:id="rId40"/>
    <p:sldId id="286" r:id="rId41"/>
    <p:sldId id="287" r:id="rId42"/>
    <p:sldId id="288" r:id="rId43"/>
    <p:sldId id="289" r:id="rId44"/>
    <p:sldId id="291" r:id="rId45"/>
    <p:sldId id="292" r:id="rId46"/>
    <p:sldId id="297" r:id="rId47"/>
    <p:sldId id="402" r:id="rId48"/>
    <p:sldId id="403" r:id="rId49"/>
    <p:sldId id="438" r:id="rId50"/>
    <p:sldId id="573" r:id="rId51"/>
    <p:sldId id="574" r:id="rId52"/>
    <p:sldId id="575" r:id="rId53"/>
    <p:sldId id="576" r:id="rId54"/>
    <p:sldId id="577" r:id="rId55"/>
    <p:sldId id="578" r:id="rId56"/>
    <p:sldId id="579" r:id="rId57"/>
    <p:sldId id="580" r:id="rId58"/>
    <p:sldId id="439" r:id="rId59"/>
    <p:sldId id="440" r:id="rId60"/>
    <p:sldId id="441" r:id="rId61"/>
    <p:sldId id="443" r:id="rId62"/>
    <p:sldId id="444" r:id="rId63"/>
    <p:sldId id="445" r:id="rId64"/>
    <p:sldId id="446" r:id="rId65"/>
    <p:sldId id="447" r:id="rId66"/>
    <p:sldId id="448" r:id="rId67"/>
    <p:sldId id="425" r:id="rId68"/>
    <p:sldId id="405" r:id="rId69"/>
    <p:sldId id="406" r:id="rId70"/>
    <p:sldId id="407" r:id="rId71"/>
    <p:sldId id="564" r:id="rId72"/>
    <p:sldId id="298" r:id="rId73"/>
    <p:sldId id="408" r:id="rId74"/>
    <p:sldId id="409" r:id="rId75"/>
    <p:sldId id="410" r:id="rId76"/>
    <p:sldId id="337" r:id="rId77"/>
    <p:sldId id="731" r:id="rId78"/>
    <p:sldId id="520" r:id="rId79"/>
    <p:sldId id="521" r:id="rId80"/>
    <p:sldId id="522" r:id="rId81"/>
    <p:sldId id="523" r:id="rId82"/>
    <p:sldId id="525" r:id="rId83"/>
    <p:sldId id="526" r:id="rId84"/>
    <p:sldId id="528" r:id="rId85"/>
    <p:sldId id="529" r:id="rId8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50000"/>
    <p:restoredTop sz="66693" autoAdjust="0"/>
  </p:normalViewPr>
  <p:slideViewPr>
    <p:cSldViewPr>
      <p:cViewPr varScale="1">
        <p:scale>
          <a:sx n="71" d="100"/>
          <a:sy n="71" d="100"/>
        </p:scale>
        <p:origin x="3056" y="16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3216"/>
    </p:cViewPr>
  </p:sorterViewPr>
  <p:notesViewPr>
    <p:cSldViewPr>
      <p:cViewPr varScale="1">
        <p:scale>
          <a:sx n="58" d="100"/>
          <a:sy n="58" d="100"/>
        </p:scale>
        <p:origin x="-176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DE5064-5073-4DDF-BAD5-611C7E5DF72F}" type="doc">
      <dgm:prSet loTypeId="urn:microsoft.com/office/officeart/2005/8/layout/pyramid1" loCatId="pyramid" qsTypeId="urn:microsoft.com/office/officeart/2005/8/quickstyle/simple1" qsCatId="simple" csTypeId="urn:microsoft.com/office/officeart/2005/8/colors/accent1_2" csCatId="accent1"/>
      <dgm:spPr/>
    </dgm:pt>
    <dgm:pt modelId="{4E8F88BA-4EB2-4526-A626-EE3480ABD15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latin typeface="Arial Narrow" pitchFamily="34" charset="0"/>
              <a:cs typeface="Arial" charset="0"/>
            </a:rPr>
            <a:t>Disciplinary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latin typeface="Arial Narrow" pitchFamily="34" charset="0"/>
              <a:cs typeface="Arial" charset="0"/>
            </a:rPr>
            <a:t>Literacy</a:t>
          </a:r>
          <a:endParaRPr kumimoji="0" lang="en-US" b="1" i="0" u="none" strike="noStrike" cap="none" normalizeH="0" baseline="0">
            <a:ln>
              <a:noFill/>
            </a:ln>
            <a:solidFill>
              <a:schemeClr val="tx1"/>
            </a:solidFill>
            <a:effectLst/>
            <a:latin typeface="Arial" charset="0"/>
            <a:cs typeface="Arial" charset="0"/>
          </a:endParaRPr>
        </a:p>
      </dgm:t>
    </dgm:pt>
    <dgm:pt modelId="{BF68CDED-BA69-4AA8-8635-A4008CAD9C4D}" type="parTrans" cxnId="{DDE923A6-94A8-4C52-9DA6-14F024644B49}">
      <dgm:prSet/>
      <dgm:spPr/>
    </dgm:pt>
    <dgm:pt modelId="{A8179D26-4A52-4817-9083-A4B910DCC392}" type="sibTrans" cxnId="{DDE923A6-94A8-4C52-9DA6-14F024644B49}">
      <dgm:prSet/>
      <dgm:spPr/>
    </dgm:pt>
    <dgm:pt modelId="{E63117BE-E488-46F8-8638-A15EEFA733A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latin typeface="Arial Narrow" pitchFamily="34" charset="0"/>
              <a:cs typeface="Arial" charset="0"/>
            </a:rPr>
            <a:t>Intermediate Literacy</a:t>
          </a:r>
          <a:endParaRPr kumimoji="0" lang="en-US" b="0" i="0" u="none" strike="noStrike" cap="none" normalizeH="0" baseline="0">
            <a:ln>
              <a:noFill/>
            </a:ln>
            <a:solidFill>
              <a:schemeClr val="tx1"/>
            </a:solidFill>
            <a:effectLst/>
            <a:latin typeface="Arial" charset="0"/>
            <a:cs typeface="Arial" charset="0"/>
          </a:endParaRPr>
        </a:p>
      </dgm:t>
    </dgm:pt>
    <dgm:pt modelId="{04DC0172-3DC1-4F6B-9784-CC7D4F8A82E5}" type="parTrans" cxnId="{86272BF0-1D55-4B33-AEDE-E3664FF27546}">
      <dgm:prSet/>
      <dgm:spPr/>
    </dgm:pt>
    <dgm:pt modelId="{1DF0E69A-6D21-44DC-A3E8-B07987BF2330}" type="sibTrans" cxnId="{86272BF0-1D55-4B33-AEDE-E3664FF27546}">
      <dgm:prSet/>
      <dgm:spPr/>
    </dgm:pt>
    <dgm:pt modelId="{A85C7A1B-59E2-4308-808B-0289896D2830}">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latin typeface="Arial Narrow" pitchFamily="34" charset="0"/>
              <a:cs typeface="Arial" charset="0"/>
            </a:rPr>
            <a:t>Basic Literacy</a:t>
          </a:r>
          <a:endParaRPr kumimoji="0" lang="en-US" b="0" i="0" u="none" strike="noStrike" cap="none" normalizeH="0" baseline="0">
            <a:ln>
              <a:noFill/>
            </a:ln>
            <a:solidFill>
              <a:schemeClr val="tx1"/>
            </a:solidFill>
            <a:effectLst/>
            <a:latin typeface="Arial" charset="0"/>
            <a:cs typeface="Arial" charset="0"/>
          </a:endParaRPr>
        </a:p>
      </dgm:t>
    </dgm:pt>
    <dgm:pt modelId="{AACFE1FA-A300-4555-B55C-ED350C5639A0}" type="parTrans" cxnId="{7F7B5853-A754-4DDB-8E7A-FB626BAB081C}">
      <dgm:prSet/>
      <dgm:spPr/>
    </dgm:pt>
    <dgm:pt modelId="{DD238FAA-7E6B-4A4B-BD23-ACFE317020C2}" type="sibTrans" cxnId="{7F7B5853-A754-4DDB-8E7A-FB626BAB081C}">
      <dgm:prSet/>
      <dgm:spPr/>
    </dgm:pt>
    <dgm:pt modelId="{7029292E-F83A-4521-ADE3-9F45F00E1383}" type="pres">
      <dgm:prSet presAssocID="{21DE5064-5073-4DDF-BAD5-611C7E5DF72F}" presName="Name0" presStyleCnt="0">
        <dgm:presLayoutVars>
          <dgm:dir/>
          <dgm:animLvl val="lvl"/>
          <dgm:resizeHandles val="exact"/>
        </dgm:presLayoutVars>
      </dgm:prSet>
      <dgm:spPr/>
    </dgm:pt>
    <dgm:pt modelId="{E659DFE9-2983-417B-AA17-830282A43E0A}" type="pres">
      <dgm:prSet presAssocID="{4E8F88BA-4EB2-4526-A626-EE3480ABD153}" presName="Name8" presStyleCnt="0"/>
      <dgm:spPr/>
    </dgm:pt>
    <dgm:pt modelId="{8A68178D-7389-4071-8C9A-663D1E424E51}" type="pres">
      <dgm:prSet presAssocID="{4E8F88BA-4EB2-4526-A626-EE3480ABD153}" presName="level" presStyleLbl="node1" presStyleIdx="0" presStyleCnt="3">
        <dgm:presLayoutVars>
          <dgm:chMax val="1"/>
          <dgm:bulletEnabled val="1"/>
        </dgm:presLayoutVars>
      </dgm:prSet>
      <dgm:spPr/>
    </dgm:pt>
    <dgm:pt modelId="{4A33469B-D01D-4448-86B3-EA7606461AA3}" type="pres">
      <dgm:prSet presAssocID="{4E8F88BA-4EB2-4526-A626-EE3480ABD153}" presName="levelTx" presStyleLbl="revTx" presStyleIdx="0" presStyleCnt="0">
        <dgm:presLayoutVars>
          <dgm:chMax val="1"/>
          <dgm:bulletEnabled val="1"/>
        </dgm:presLayoutVars>
      </dgm:prSet>
      <dgm:spPr/>
    </dgm:pt>
    <dgm:pt modelId="{4E4E339E-EA3B-43FE-B96C-0419034AB890}" type="pres">
      <dgm:prSet presAssocID="{E63117BE-E488-46F8-8638-A15EEFA733A3}" presName="Name8" presStyleCnt="0"/>
      <dgm:spPr/>
    </dgm:pt>
    <dgm:pt modelId="{5AC67AE6-F57B-4900-BA4D-D40C5E3CD27F}" type="pres">
      <dgm:prSet presAssocID="{E63117BE-E488-46F8-8638-A15EEFA733A3}" presName="level" presStyleLbl="node1" presStyleIdx="1" presStyleCnt="3">
        <dgm:presLayoutVars>
          <dgm:chMax val="1"/>
          <dgm:bulletEnabled val="1"/>
        </dgm:presLayoutVars>
      </dgm:prSet>
      <dgm:spPr/>
    </dgm:pt>
    <dgm:pt modelId="{7E0D80E8-D6DE-4B21-802E-F61AAD61BB20}" type="pres">
      <dgm:prSet presAssocID="{E63117BE-E488-46F8-8638-A15EEFA733A3}" presName="levelTx" presStyleLbl="revTx" presStyleIdx="0" presStyleCnt="0">
        <dgm:presLayoutVars>
          <dgm:chMax val="1"/>
          <dgm:bulletEnabled val="1"/>
        </dgm:presLayoutVars>
      </dgm:prSet>
      <dgm:spPr/>
    </dgm:pt>
    <dgm:pt modelId="{93B2A037-11D0-4DB5-ABE8-CE3244D0EAAD}" type="pres">
      <dgm:prSet presAssocID="{A85C7A1B-59E2-4308-808B-0289896D2830}" presName="Name8" presStyleCnt="0"/>
      <dgm:spPr/>
    </dgm:pt>
    <dgm:pt modelId="{D7837EA7-F01F-4F78-B201-F279FADC72E5}" type="pres">
      <dgm:prSet presAssocID="{A85C7A1B-59E2-4308-808B-0289896D2830}" presName="level" presStyleLbl="node1" presStyleIdx="2" presStyleCnt="3">
        <dgm:presLayoutVars>
          <dgm:chMax val="1"/>
          <dgm:bulletEnabled val="1"/>
        </dgm:presLayoutVars>
      </dgm:prSet>
      <dgm:spPr/>
    </dgm:pt>
    <dgm:pt modelId="{26D7633B-73F4-464C-A353-0D9BF294CACD}" type="pres">
      <dgm:prSet presAssocID="{A85C7A1B-59E2-4308-808B-0289896D2830}" presName="levelTx" presStyleLbl="revTx" presStyleIdx="0" presStyleCnt="0">
        <dgm:presLayoutVars>
          <dgm:chMax val="1"/>
          <dgm:bulletEnabled val="1"/>
        </dgm:presLayoutVars>
      </dgm:prSet>
      <dgm:spPr/>
    </dgm:pt>
  </dgm:ptLst>
  <dgm:cxnLst>
    <dgm:cxn modelId="{0BB29529-035A-1A4C-9CD0-8A355F6ED511}" type="presOf" srcId="{A85C7A1B-59E2-4308-808B-0289896D2830}" destId="{26D7633B-73F4-464C-A353-0D9BF294CACD}" srcOrd="1" destOrd="0" presId="urn:microsoft.com/office/officeart/2005/8/layout/pyramid1"/>
    <dgm:cxn modelId="{7F7B5853-A754-4DDB-8E7A-FB626BAB081C}" srcId="{21DE5064-5073-4DDF-BAD5-611C7E5DF72F}" destId="{A85C7A1B-59E2-4308-808B-0289896D2830}" srcOrd="2" destOrd="0" parTransId="{AACFE1FA-A300-4555-B55C-ED350C5639A0}" sibTransId="{DD238FAA-7E6B-4A4B-BD23-ACFE317020C2}"/>
    <dgm:cxn modelId="{5D98095C-EEFE-D94F-92EA-E5C92D927FE1}" type="presOf" srcId="{4E8F88BA-4EB2-4526-A626-EE3480ABD153}" destId="{4A33469B-D01D-4448-86B3-EA7606461AA3}" srcOrd="1" destOrd="0" presId="urn:microsoft.com/office/officeart/2005/8/layout/pyramid1"/>
    <dgm:cxn modelId="{57E9006F-1FFC-AC41-9204-11A63DB702F0}" type="presOf" srcId="{21DE5064-5073-4DDF-BAD5-611C7E5DF72F}" destId="{7029292E-F83A-4521-ADE3-9F45F00E1383}" srcOrd="0" destOrd="0" presId="urn:microsoft.com/office/officeart/2005/8/layout/pyramid1"/>
    <dgm:cxn modelId="{66206E91-5CAD-8A4F-B5F0-99A5AEB4B7BA}" type="presOf" srcId="{E63117BE-E488-46F8-8638-A15EEFA733A3}" destId="{5AC67AE6-F57B-4900-BA4D-D40C5E3CD27F}" srcOrd="0" destOrd="0" presId="urn:microsoft.com/office/officeart/2005/8/layout/pyramid1"/>
    <dgm:cxn modelId="{7FBBAD9D-1E57-F54B-830C-68B0629CFB9E}" type="presOf" srcId="{E63117BE-E488-46F8-8638-A15EEFA733A3}" destId="{7E0D80E8-D6DE-4B21-802E-F61AAD61BB20}" srcOrd="1" destOrd="0" presId="urn:microsoft.com/office/officeart/2005/8/layout/pyramid1"/>
    <dgm:cxn modelId="{470A6EA5-6FD6-B64A-AF8C-F1151C8FDD10}" type="presOf" srcId="{4E8F88BA-4EB2-4526-A626-EE3480ABD153}" destId="{8A68178D-7389-4071-8C9A-663D1E424E51}" srcOrd="0" destOrd="0" presId="urn:microsoft.com/office/officeart/2005/8/layout/pyramid1"/>
    <dgm:cxn modelId="{DDE923A6-94A8-4C52-9DA6-14F024644B49}" srcId="{21DE5064-5073-4DDF-BAD5-611C7E5DF72F}" destId="{4E8F88BA-4EB2-4526-A626-EE3480ABD153}" srcOrd="0" destOrd="0" parTransId="{BF68CDED-BA69-4AA8-8635-A4008CAD9C4D}" sibTransId="{A8179D26-4A52-4817-9083-A4B910DCC392}"/>
    <dgm:cxn modelId="{86272BF0-1D55-4B33-AEDE-E3664FF27546}" srcId="{21DE5064-5073-4DDF-BAD5-611C7E5DF72F}" destId="{E63117BE-E488-46F8-8638-A15EEFA733A3}" srcOrd="1" destOrd="0" parTransId="{04DC0172-3DC1-4F6B-9784-CC7D4F8A82E5}" sibTransId="{1DF0E69A-6D21-44DC-A3E8-B07987BF2330}"/>
    <dgm:cxn modelId="{589DD2F1-DBBB-304D-8E3F-F4C5D06AF7CE}" type="presOf" srcId="{A85C7A1B-59E2-4308-808B-0289896D2830}" destId="{D7837EA7-F01F-4F78-B201-F279FADC72E5}" srcOrd="0" destOrd="0" presId="urn:microsoft.com/office/officeart/2005/8/layout/pyramid1"/>
    <dgm:cxn modelId="{DC6E8DC2-0B44-6E4E-842E-6225CE224173}" type="presParOf" srcId="{7029292E-F83A-4521-ADE3-9F45F00E1383}" destId="{E659DFE9-2983-417B-AA17-830282A43E0A}" srcOrd="0" destOrd="0" presId="urn:microsoft.com/office/officeart/2005/8/layout/pyramid1"/>
    <dgm:cxn modelId="{0247B78E-3EB7-EA4B-8AA7-650036D8599C}" type="presParOf" srcId="{E659DFE9-2983-417B-AA17-830282A43E0A}" destId="{8A68178D-7389-4071-8C9A-663D1E424E51}" srcOrd="0" destOrd="0" presId="urn:microsoft.com/office/officeart/2005/8/layout/pyramid1"/>
    <dgm:cxn modelId="{32228B00-D86E-E948-BBA8-9CA5338AFA12}" type="presParOf" srcId="{E659DFE9-2983-417B-AA17-830282A43E0A}" destId="{4A33469B-D01D-4448-86B3-EA7606461AA3}" srcOrd="1" destOrd="0" presId="urn:microsoft.com/office/officeart/2005/8/layout/pyramid1"/>
    <dgm:cxn modelId="{09025AD3-ED90-9648-9724-1030981358A1}" type="presParOf" srcId="{7029292E-F83A-4521-ADE3-9F45F00E1383}" destId="{4E4E339E-EA3B-43FE-B96C-0419034AB890}" srcOrd="1" destOrd="0" presId="urn:microsoft.com/office/officeart/2005/8/layout/pyramid1"/>
    <dgm:cxn modelId="{FBA9793F-1725-734B-BB73-9C9B27B28D67}" type="presParOf" srcId="{4E4E339E-EA3B-43FE-B96C-0419034AB890}" destId="{5AC67AE6-F57B-4900-BA4D-D40C5E3CD27F}" srcOrd="0" destOrd="0" presId="urn:microsoft.com/office/officeart/2005/8/layout/pyramid1"/>
    <dgm:cxn modelId="{32707726-EA2C-B143-8DD8-20EB5F1456E4}" type="presParOf" srcId="{4E4E339E-EA3B-43FE-B96C-0419034AB890}" destId="{7E0D80E8-D6DE-4B21-802E-F61AAD61BB20}" srcOrd="1" destOrd="0" presId="urn:microsoft.com/office/officeart/2005/8/layout/pyramid1"/>
    <dgm:cxn modelId="{D3C1B67E-A5BB-C549-A60B-F77D11499D2C}" type="presParOf" srcId="{7029292E-F83A-4521-ADE3-9F45F00E1383}" destId="{93B2A037-11D0-4DB5-ABE8-CE3244D0EAAD}" srcOrd="2" destOrd="0" presId="urn:microsoft.com/office/officeart/2005/8/layout/pyramid1"/>
    <dgm:cxn modelId="{326056B2-B458-1D45-AC2A-FE62D30FADA7}" type="presParOf" srcId="{93B2A037-11D0-4DB5-ABE8-CE3244D0EAAD}" destId="{D7837EA7-F01F-4F78-B201-F279FADC72E5}" srcOrd="0" destOrd="0" presId="urn:microsoft.com/office/officeart/2005/8/layout/pyramid1"/>
    <dgm:cxn modelId="{55EC4199-8615-5440-B9E8-A46726BE1920}" type="presParOf" srcId="{93B2A037-11D0-4DB5-ABE8-CE3244D0EAAD}" destId="{26D7633B-73F4-464C-A353-0D9BF294CACD}"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8178D-7389-4071-8C9A-663D1E424E51}">
      <dsp:nvSpPr>
        <dsp:cNvPr id="0" name=""/>
        <dsp:cNvSpPr/>
      </dsp:nvSpPr>
      <dsp:spPr>
        <a:xfrm>
          <a:off x="2997200" y="0"/>
          <a:ext cx="2997200" cy="1828800"/>
        </a:xfrm>
        <a:prstGeom prst="trapezoid">
          <a:avLst>
            <a:gd name="adj" fmla="val 8194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kern="1200" cap="none" normalizeH="0" baseline="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kern="1200" cap="none" normalizeH="0" baseline="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kern="1200" cap="none" normalizeH="0" baseline="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kern="1200" cap="none" normalizeH="0" baseline="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kern="1200" cap="none" normalizeH="0" baseline="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kern="1200" cap="none" normalizeH="0" baseline="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kern="1200" cap="none" normalizeH="0" baseline="0">
              <a:ln>
                <a:noFill/>
              </a:ln>
              <a:solidFill>
                <a:schemeClr val="tx1"/>
              </a:solidFill>
              <a:effectLst/>
              <a:latin typeface="Arial Narrow" pitchFamily="34" charset="0"/>
              <a:cs typeface="Arial" charset="0"/>
            </a:rPr>
            <a:t>Disciplinary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kern="1200" cap="none" normalizeH="0" baseline="0">
              <a:ln>
                <a:noFill/>
              </a:ln>
              <a:solidFill>
                <a:schemeClr val="tx1"/>
              </a:solidFill>
              <a:effectLst/>
              <a:latin typeface="Arial Narrow" pitchFamily="34" charset="0"/>
              <a:cs typeface="Arial" charset="0"/>
            </a:rPr>
            <a:t>Literacy</a:t>
          </a:r>
          <a:endParaRPr kumimoji="0" lang="en-US" sz="1500" b="1" i="0" u="none" strike="noStrike" kern="1200" cap="none" normalizeH="0" baseline="0">
            <a:ln>
              <a:noFill/>
            </a:ln>
            <a:solidFill>
              <a:schemeClr val="tx1"/>
            </a:solidFill>
            <a:effectLst/>
            <a:latin typeface="Arial" charset="0"/>
            <a:cs typeface="Arial" charset="0"/>
          </a:endParaRPr>
        </a:p>
      </dsp:txBody>
      <dsp:txXfrm>
        <a:off x="2997200" y="0"/>
        <a:ext cx="2997200" cy="1828800"/>
      </dsp:txXfrm>
    </dsp:sp>
    <dsp:sp modelId="{5AC67AE6-F57B-4900-BA4D-D40C5E3CD27F}">
      <dsp:nvSpPr>
        <dsp:cNvPr id="0" name=""/>
        <dsp:cNvSpPr/>
      </dsp:nvSpPr>
      <dsp:spPr>
        <a:xfrm>
          <a:off x="1498600" y="1828800"/>
          <a:ext cx="5994400" cy="1828800"/>
        </a:xfrm>
        <a:prstGeom prst="trapezoid">
          <a:avLst>
            <a:gd name="adj" fmla="val 8194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kern="1200" cap="none" normalizeH="0" baseline="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kern="1200" cap="none" normalizeH="0" baseline="0">
              <a:ln>
                <a:noFill/>
              </a:ln>
              <a:solidFill>
                <a:schemeClr val="tx1"/>
              </a:solidFill>
              <a:effectLst/>
              <a:latin typeface="Arial Narrow" pitchFamily="34" charset="0"/>
              <a:cs typeface="Arial" charset="0"/>
            </a:rPr>
            <a:t>Intermediate Literacy</a:t>
          </a:r>
          <a:endParaRPr kumimoji="0" lang="en-US" sz="1500" b="0" i="0" u="none" strike="noStrike" kern="1200" cap="none" normalizeH="0" baseline="0">
            <a:ln>
              <a:noFill/>
            </a:ln>
            <a:solidFill>
              <a:schemeClr val="tx1"/>
            </a:solidFill>
            <a:effectLst/>
            <a:latin typeface="Arial" charset="0"/>
            <a:cs typeface="Arial" charset="0"/>
          </a:endParaRPr>
        </a:p>
      </dsp:txBody>
      <dsp:txXfrm>
        <a:off x="2547619" y="1828800"/>
        <a:ext cx="3896360" cy="1828800"/>
      </dsp:txXfrm>
    </dsp:sp>
    <dsp:sp modelId="{D7837EA7-F01F-4F78-B201-F279FADC72E5}">
      <dsp:nvSpPr>
        <dsp:cNvPr id="0" name=""/>
        <dsp:cNvSpPr/>
      </dsp:nvSpPr>
      <dsp:spPr>
        <a:xfrm>
          <a:off x="0" y="3657600"/>
          <a:ext cx="8991600" cy="1828800"/>
        </a:xfrm>
        <a:prstGeom prst="trapezoid">
          <a:avLst>
            <a:gd name="adj" fmla="val 8194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1" i="0" u="none" strike="noStrike" kern="1200" cap="none" normalizeH="0" baseline="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kern="1200" cap="none" normalizeH="0" baseline="0">
              <a:ln>
                <a:noFill/>
              </a:ln>
              <a:solidFill>
                <a:schemeClr val="tx1"/>
              </a:solidFill>
              <a:effectLst/>
              <a:latin typeface="Arial Narrow" pitchFamily="34" charset="0"/>
              <a:cs typeface="Arial" charset="0"/>
            </a:rPr>
            <a:t>Basic Literacy</a:t>
          </a:r>
          <a:endParaRPr kumimoji="0" lang="en-US" sz="1500" b="0" i="0" u="none" strike="noStrike" kern="1200" cap="none" normalizeH="0" baseline="0">
            <a:ln>
              <a:noFill/>
            </a:ln>
            <a:solidFill>
              <a:schemeClr val="tx1"/>
            </a:solidFill>
            <a:effectLst/>
            <a:latin typeface="Arial" charset="0"/>
            <a:cs typeface="Arial" charset="0"/>
          </a:endParaRPr>
        </a:p>
      </dsp:txBody>
      <dsp:txXfrm>
        <a:off x="1573529" y="3657600"/>
        <a:ext cx="5844540" cy="18288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58016FC-C516-4A8B-8530-000C1D91BF7C}" type="slidenum">
              <a:rPr lang="en-US"/>
              <a:pPr>
                <a:defRPr/>
              </a:pPr>
              <a:t>‹#›</a:t>
            </a:fld>
            <a:endParaRPr lang="en-US"/>
          </a:p>
        </p:txBody>
      </p:sp>
    </p:spTree>
    <p:extLst>
      <p:ext uri="{BB962C8B-B14F-4D97-AF65-F5344CB8AC3E}">
        <p14:creationId xmlns:p14="http://schemas.microsoft.com/office/powerpoint/2010/main" val="774975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3500" indent="-289808">
              <a:defRPr sz="2400">
                <a:solidFill>
                  <a:schemeClr val="tx1"/>
                </a:solidFill>
                <a:latin typeface="Arial" charset="0"/>
                <a:ea typeface="ＭＳ Ｐゴシック" charset="0"/>
              </a:defRPr>
            </a:lvl2pPr>
            <a:lvl3pPr marL="1159231" indent="-231846">
              <a:defRPr sz="2400">
                <a:solidFill>
                  <a:schemeClr val="tx1"/>
                </a:solidFill>
                <a:latin typeface="Arial" charset="0"/>
                <a:ea typeface="ＭＳ Ｐゴシック" charset="0"/>
              </a:defRPr>
            </a:lvl3pPr>
            <a:lvl4pPr marL="1622923" indent="-231846">
              <a:defRPr sz="2400">
                <a:solidFill>
                  <a:schemeClr val="tx1"/>
                </a:solidFill>
                <a:latin typeface="Arial" charset="0"/>
                <a:ea typeface="ＭＳ Ｐゴシック" charset="0"/>
              </a:defRPr>
            </a:lvl4pPr>
            <a:lvl5pPr marL="2086615" indent="-231846">
              <a:defRPr sz="2400">
                <a:solidFill>
                  <a:schemeClr val="tx1"/>
                </a:solidFill>
                <a:latin typeface="Arial" charset="0"/>
                <a:ea typeface="ＭＳ Ｐゴシック" charset="0"/>
              </a:defRPr>
            </a:lvl5pPr>
            <a:lvl6pPr marL="2550307" indent="-231846" eaLnBrk="0" fontAlgn="base" hangingPunct="0">
              <a:spcBef>
                <a:spcPct val="0"/>
              </a:spcBef>
              <a:spcAft>
                <a:spcPct val="0"/>
              </a:spcAft>
              <a:defRPr sz="2400">
                <a:solidFill>
                  <a:schemeClr val="tx1"/>
                </a:solidFill>
                <a:latin typeface="Arial" charset="0"/>
                <a:ea typeface="ＭＳ Ｐゴシック" charset="0"/>
              </a:defRPr>
            </a:lvl6pPr>
            <a:lvl7pPr marL="3014000" indent="-231846" eaLnBrk="0" fontAlgn="base" hangingPunct="0">
              <a:spcBef>
                <a:spcPct val="0"/>
              </a:spcBef>
              <a:spcAft>
                <a:spcPct val="0"/>
              </a:spcAft>
              <a:defRPr sz="2400">
                <a:solidFill>
                  <a:schemeClr val="tx1"/>
                </a:solidFill>
                <a:latin typeface="Arial" charset="0"/>
                <a:ea typeface="ＭＳ Ｐゴシック" charset="0"/>
              </a:defRPr>
            </a:lvl7pPr>
            <a:lvl8pPr marL="3477692" indent="-231846" eaLnBrk="0" fontAlgn="base" hangingPunct="0">
              <a:spcBef>
                <a:spcPct val="0"/>
              </a:spcBef>
              <a:spcAft>
                <a:spcPct val="0"/>
              </a:spcAft>
              <a:defRPr sz="2400">
                <a:solidFill>
                  <a:schemeClr val="tx1"/>
                </a:solidFill>
                <a:latin typeface="Arial" charset="0"/>
                <a:ea typeface="ＭＳ Ｐゴシック" charset="0"/>
              </a:defRPr>
            </a:lvl8pPr>
            <a:lvl9pPr marL="3941384" indent="-231846" eaLnBrk="0" fontAlgn="base" hangingPunct="0">
              <a:spcBef>
                <a:spcPct val="0"/>
              </a:spcBef>
              <a:spcAft>
                <a:spcPct val="0"/>
              </a:spcAft>
              <a:defRPr sz="2400">
                <a:solidFill>
                  <a:schemeClr val="tx1"/>
                </a:solidFill>
                <a:latin typeface="Arial" charset="0"/>
                <a:ea typeface="ＭＳ Ｐゴシック" charset="0"/>
              </a:defRPr>
            </a:lvl9pPr>
          </a:lstStyle>
          <a:p>
            <a:fld id="{58477E96-8094-E845-BD89-33F1FBF5FC7D}" type="slidenum">
              <a:rPr lang="en-US" sz="1200"/>
              <a:pPr/>
              <a:t>26</a:t>
            </a:fld>
            <a:endParaRPr lang="en-US" sz="1200"/>
          </a:p>
        </p:txBody>
      </p:sp>
      <p:sp>
        <p:nvSpPr>
          <p:cNvPr id="79874"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4403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3479407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3500" indent="-289808">
              <a:defRPr sz="2400">
                <a:solidFill>
                  <a:schemeClr val="tx1"/>
                </a:solidFill>
                <a:latin typeface="Arial" charset="0"/>
                <a:ea typeface="ＭＳ Ｐゴシック" charset="0"/>
              </a:defRPr>
            </a:lvl2pPr>
            <a:lvl3pPr marL="1159231" indent="-231846">
              <a:defRPr sz="2400">
                <a:solidFill>
                  <a:schemeClr val="tx1"/>
                </a:solidFill>
                <a:latin typeface="Arial" charset="0"/>
                <a:ea typeface="ＭＳ Ｐゴシック" charset="0"/>
              </a:defRPr>
            </a:lvl3pPr>
            <a:lvl4pPr marL="1622923" indent="-231846">
              <a:defRPr sz="2400">
                <a:solidFill>
                  <a:schemeClr val="tx1"/>
                </a:solidFill>
                <a:latin typeface="Arial" charset="0"/>
                <a:ea typeface="ＭＳ Ｐゴシック" charset="0"/>
              </a:defRPr>
            </a:lvl4pPr>
            <a:lvl5pPr marL="2086615" indent="-231846">
              <a:defRPr sz="2400">
                <a:solidFill>
                  <a:schemeClr val="tx1"/>
                </a:solidFill>
                <a:latin typeface="Arial" charset="0"/>
                <a:ea typeface="ＭＳ Ｐゴシック" charset="0"/>
              </a:defRPr>
            </a:lvl5pPr>
            <a:lvl6pPr marL="2550307" indent="-231846" eaLnBrk="0" fontAlgn="base" hangingPunct="0">
              <a:spcBef>
                <a:spcPct val="0"/>
              </a:spcBef>
              <a:spcAft>
                <a:spcPct val="0"/>
              </a:spcAft>
              <a:defRPr sz="2400">
                <a:solidFill>
                  <a:schemeClr val="tx1"/>
                </a:solidFill>
                <a:latin typeface="Arial" charset="0"/>
                <a:ea typeface="ＭＳ Ｐゴシック" charset="0"/>
              </a:defRPr>
            </a:lvl6pPr>
            <a:lvl7pPr marL="3014000" indent="-231846" eaLnBrk="0" fontAlgn="base" hangingPunct="0">
              <a:spcBef>
                <a:spcPct val="0"/>
              </a:spcBef>
              <a:spcAft>
                <a:spcPct val="0"/>
              </a:spcAft>
              <a:defRPr sz="2400">
                <a:solidFill>
                  <a:schemeClr val="tx1"/>
                </a:solidFill>
                <a:latin typeface="Arial" charset="0"/>
                <a:ea typeface="ＭＳ Ｐゴシック" charset="0"/>
              </a:defRPr>
            </a:lvl7pPr>
            <a:lvl8pPr marL="3477692" indent="-231846" eaLnBrk="0" fontAlgn="base" hangingPunct="0">
              <a:spcBef>
                <a:spcPct val="0"/>
              </a:spcBef>
              <a:spcAft>
                <a:spcPct val="0"/>
              </a:spcAft>
              <a:defRPr sz="2400">
                <a:solidFill>
                  <a:schemeClr val="tx1"/>
                </a:solidFill>
                <a:latin typeface="Arial" charset="0"/>
                <a:ea typeface="ＭＳ Ｐゴシック" charset="0"/>
              </a:defRPr>
            </a:lvl8pPr>
            <a:lvl9pPr marL="3941384" indent="-231846" eaLnBrk="0" fontAlgn="base" hangingPunct="0">
              <a:spcBef>
                <a:spcPct val="0"/>
              </a:spcBef>
              <a:spcAft>
                <a:spcPct val="0"/>
              </a:spcAft>
              <a:defRPr sz="2400">
                <a:solidFill>
                  <a:schemeClr val="tx1"/>
                </a:solidFill>
                <a:latin typeface="Arial" charset="0"/>
                <a:ea typeface="ＭＳ Ｐゴシック" charset="0"/>
              </a:defRPr>
            </a:lvl9pPr>
          </a:lstStyle>
          <a:p>
            <a:fld id="{2B73A77D-8DD2-8F4A-9209-F2A60153EAEA}" type="slidenum">
              <a:rPr lang="en-US" sz="1200"/>
              <a:pPr/>
              <a:t>27</a:t>
            </a:fld>
            <a:endParaRPr lang="en-US" sz="1200"/>
          </a:p>
        </p:txBody>
      </p:sp>
      <p:sp>
        <p:nvSpPr>
          <p:cNvPr id="83970"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481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1923886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3500" indent="-289808">
              <a:defRPr sz="2400">
                <a:solidFill>
                  <a:schemeClr val="tx1"/>
                </a:solidFill>
                <a:latin typeface="Arial" charset="0"/>
                <a:ea typeface="ＭＳ Ｐゴシック" charset="0"/>
              </a:defRPr>
            </a:lvl2pPr>
            <a:lvl3pPr marL="1159231" indent="-231846">
              <a:defRPr sz="2400">
                <a:solidFill>
                  <a:schemeClr val="tx1"/>
                </a:solidFill>
                <a:latin typeface="Arial" charset="0"/>
                <a:ea typeface="ＭＳ Ｐゴシック" charset="0"/>
              </a:defRPr>
            </a:lvl3pPr>
            <a:lvl4pPr marL="1622923" indent="-231846">
              <a:defRPr sz="2400">
                <a:solidFill>
                  <a:schemeClr val="tx1"/>
                </a:solidFill>
                <a:latin typeface="Arial" charset="0"/>
                <a:ea typeface="ＭＳ Ｐゴシック" charset="0"/>
              </a:defRPr>
            </a:lvl4pPr>
            <a:lvl5pPr marL="2086615" indent="-231846">
              <a:defRPr sz="2400">
                <a:solidFill>
                  <a:schemeClr val="tx1"/>
                </a:solidFill>
                <a:latin typeface="Arial" charset="0"/>
                <a:ea typeface="ＭＳ Ｐゴシック" charset="0"/>
              </a:defRPr>
            </a:lvl5pPr>
            <a:lvl6pPr marL="2550307" indent="-231846" eaLnBrk="0" fontAlgn="base" hangingPunct="0">
              <a:spcBef>
                <a:spcPct val="0"/>
              </a:spcBef>
              <a:spcAft>
                <a:spcPct val="0"/>
              </a:spcAft>
              <a:defRPr sz="2400">
                <a:solidFill>
                  <a:schemeClr val="tx1"/>
                </a:solidFill>
                <a:latin typeface="Arial" charset="0"/>
                <a:ea typeface="ＭＳ Ｐゴシック" charset="0"/>
              </a:defRPr>
            </a:lvl6pPr>
            <a:lvl7pPr marL="3014000" indent="-231846" eaLnBrk="0" fontAlgn="base" hangingPunct="0">
              <a:spcBef>
                <a:spcPct val="0"/>
              </a:spcBef>
              <a:spcAft>
                <a:spcPct val="0"/>
              </a:spcAft>
              <a:defRPr sz="2400">
                <a:solidFill>
                  <a:schemeClr val="tx1"/>
                </a:solidFill>
                <a:latin typeface="Arial" charset="0"/>
                <a:ea typeface="ＭＳ Ｐゴシック" charset="0"/>
              </a:defRPr>
            </a:lvl7pPr>
            <a:lvl8pPr marL="3477692" indent="-231846" eaLnBrk="0" fontAlgn="base" hangingPunct="0">
              <a:spcBef>
                <a:spcPct val="0"/>
              </a:spcBef>
              <a:spcAft>
                <a:spcPct val="0"/>
              </a:spcAft>
              <a:defRPr sz="2400">
                <a:solidFill>
                  <a:schemeClr val="tx1"/>
                </a:solidFill>
                <a:latin typeface="Arial" charset="0"/>
                <a:ea typeface="ＭＳ Ｐゴシック" charset="0"/>
              </a:defRPr>
            </a:lvl8pPr>
            <a:lvl9pPr marL="3941384" indent="-231846" eaLnBrk="0" fontAlgn="base" hangingPunct="0">
              <a:spcBef>
                <a:spcPct val="0"/>
              </a:spcBef>
              <a:spcAft>
                <a:spcPct val="0"/>
              </a:spcAft>
              <a:defRPr sz="2400">
                <a:solidFill>
                  <a:schemeClr val="tx1"/>
                </a:solidFill>
                <a:latin typeface="Arial" charset="0"/>
                <a:ea typeface="ＭＳ Ｐゴシック" charset="0"/>
              </a:defRPr>
            </a:lvl9pPr>
          </a:lstStyle>
          <a:p>
            <a:fld id="{D0BA39E8-C522-9942-8A3F-24417E9247FE}" type="slidenum">
              <a:rPr lang="en-US" sz="1200"/>
              <a:pPr/>
              <a:t>28</a:t>
            </a:fld>
            <a:endParaRPr lang="en-US" sz="1200"/>
          </a:p>
        </p:txBody>
      </p:sp>
      <p:sp>
        <p:nvSpPr>
          <p:cNvPr id="86018"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501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a:p>
        </p:txBody>
      </p:sp>
    </p:spTree>
    <p:extLst>
      <p:ext uri="{BB962C8B-B14F-4D97-AF65-F5344CB8AC3E}">
        <p14:creationId xmlns:p14="http://schemas.microsoft.com/office/powerpoint/2010/main" val="2114449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3500" indent="-289808">
              <a:defRPr sz="2400">
                <a:solidFill>
                  <a:schemeClr val="tx1"/>
                </a:solidFill>
                <a:latin typeface="Arial" charset="0"/>
                <a:ea typeface="ＭＳ Ｐゴシック" charset="0"/>
              </a:defRPr>
            </a:lvl2pPr>
            <a:lvl3pPr marL="1159231" indent="-231846">
              <a:defRPr sz="2400">
                <a:solidFill>
                  <a:schemeClr val="tx1"/>
                </a:solidFill>
                <a:latin typeface="Arial" charset="0"/>
                <a:ea typeface="ＭＳ Ｐゴシック" charset="0"/>
              </a:defRPr>
            </a:lvl3pPr>
            <a:lvl4pPr marL="1622923" indent="-231846">
              <a:defRPr sz="2400">
                <a:solidFill>
                  <a:schemeClr val="tx1"/>
                </a:solidFill>
                <a:latin typeface="Arial" charset="0"/>
                <a:ea typeface="ＭＳ Ｐゴシック" charset="0"/>
              </a:defRPr>
            </a:lvl4pPr>
            <a:lvl5pPr marL="2086615" indent="-231846">
              <a:defRPr sz="2400">
                <a:solidFill>
                  <a:schemeClr val="tx1"/>
                </a:solidFill>
                <a:latin typeface="Arial" charset="0"/>
                <a:ea typeface="ＭＳ Ｐゴシック" charset="0"/>
              </a:defRPr>
            </a:lvl5pPr>
            <a:lvl6pPr marL="2550307" indent="-231846" eaLnBrk="0" fontAlgn="base" hangingPunct="0">
              <a:spcBef>
                <a:spcPct val="0"/>
              </a:spcBef>
              <a:spcAft>
                <a:spcPct val="0"/>
              </a:spcAft>
              <a:defRPr sz="2400">
                <a:solidFill>
                  <a:schemeClr val="tx1"/>
                </a:solidFill>
                <a:latin typeface="Arial" charset="0"/>
                <a:ea typeface="ＭＳ Ｐゴシック" charset="0"/>
              </a:defRPr>
            </a:lvl6pPr>
            <a:lvl7pPr marL="3014000" indent="-231846" eaLnBrk="0" fontAlgn="base" hangingPunct="0">
              <a:spcBef>
                <a:spcPct val="0"/>
              </a:spcBef>
              <a:spcAft>
                <a:spcPct val="0"/>
              </a:spcAft>
              <a:defRPr sz="2400">
                <a:solidFill>
                  <a:schemeClr val="tx1"/>
                </a:solidFill>
                <a:latin typeface="Arial" charset="0"/>
                <a:ea typeface="ＭＳ Ｐゴシック" charset="0"/>
              </a:defRPr>
            </a:lvl7pPr>
            <a:lvl8pPr marL="3477692" indent="-231846" eaLnBrk="0" fontAlgn="base" hangingPunct="0">
              <a:spcBef>
                <a:spcPct val="0"/>
              </a:spcBef>
              <a:spcAft>
                <a:spcPct val="0"/>
              </a:spcAft>
              <a:defRPr sz="2400">
                <a:solidFill>
                  <a:schemeClr val="tx1"/>
                </a:solidFill>
                <a:latin typeface="Arial" charset="0"/>
                <a:ea typeface="ＭＳ Ｐゴシック" charset="0"/>
              </a:defRPr>
            </a:lvl8pPr>
            <a:lvl9pPr marL="3941384" indent="-231846" eaLnBrk="0" fontAlgn="base" hangingPunct="0">
              <a:spcBef>
                <a:spcPct val="0"/>
              </a:spcBef>
              <a:spcAft>
                <a:spcPct val="0"/>
              </a:spcAft>
              <a:defRPr sz="2400">
                <a:solidFill>
                  <a:schemeClr val="tx1"/>
                </a:solidFill>
                <a:latin typeface="Arial" charset="0"/>
                <a:ea typeface="ＭＳ Ｐゴシック" charset="0"/>
              </a:defRPr>
            </a:lvl9pPr>
          </a:lstStyle>
          <a:p>
            <a:fld id="{26BAF8F8-15F4-324B-AED9-18513AB8A3A9}" type="slidenum">
              <a:rPr lang="en-US" sz="1200"/>
              <a:pPr/>
              <a:t>29</a:t>
            </a:fld>
            <a:endParaRPr lang="en-US" sz="1200"/>
          </a:p>
        </p:txBody>
      </p:sp>
      <p:sp>
        <p:nvSpPr>
          <p:cNvPr id="88066"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5222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217074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3500" indent="-289808">
              <a:defRPr sz="2400">
                <a:solidFill>
                  <a:schemeClr val="tx1"/>
                </a:solidFill>
                <a:latin typeface="Arial" charset="0"/>
                <a:ea typeface="ＭＳ Ｐゴシック" charset="0"/>
              </a:defRPr>
            </a:lvl2pPr>
            <a:lvl3pPr marL="1159231" indent="-231846">
              <a:defRPr sz="2400">
                <a:solidFill>
                  <a:schemeClr val="tx1"/>
                </a:solidFill>
                <a:latin typeface="Arial" charset="0"/>
                <a:ea typeface="ＭＳ Ｐゴシック" charset="0"/>
              </a:defRPr>
            </a:lvl3pPr>
            <a:lvl4pPr marL="1622923" indent="-231846">
              <a:defRPr sz="2400">
                <a:solidFill>
                  <a:schemeClr val="tx1"/>
                </a:solidFill>
                <a:latin typeface="Arial" charset="0"/>
                <a:ea typeface="ＭＳ Ｐゴシック" charset="0"/>
              </a:defRPr>
            </a:lvl4pPr>
            <a:lvl5pPr marL="2086615" indent="-231846">
              <a:defRPr sz="2400">
                <a:solidFill>
                  <a:schemeClr val="tx1"/>
                </a:solidFill>
                <a:latin typeface="Arial" charset="0"/>
                <a:ea typeface="ＭＳ Ｐゴシック" charset="0"/>
              </a:defRPr>
            </a:lvl5pPr>
            <a:lvl6pPr marL="2550307" indent="-231846" eaLnBrk="0" fontAlgn="base" hangingPunct="0">
              <a:spcBef>
                <a:spcPct val="0"/>
              </a:spcBef>
              <a:spcAft>
                <a:spcPct val="0"/>
              </a:spcAft>
              <a:defRPr sz="2400">
                <a:solidFill>
                  <a:schemeClr val="tx1"/>
                </a:solidFill>
                <a:latin typeface="Arial" charset="0"/>
                <a:ea typeface="ＭＳ Ｐゴシック" charset="0"/>
              </a:defRPr>
            </a:lvl6pPr>
            <a:lvl7pPr marL="3014000" indent="-231846" eaLnBrk="0" fontAlgn="base" hangingPunct="0">
              <a:spcBef>
                <a:spcPct val="0"/>
              </a:spcBef>
              <a:spcAft>
                <a:spcPct val="0"/>
              </a:spcAft>
              <a:defRPr sz="2400">
                <a:solidFill>
                  <a:schemeClr val="tx1"/>
                </a:solidFill>
                <a:latin typeface="Arial" charset="0"/>
                <a:ea typeface="ＭＳ Ｐゴシック" charset="0"/>
              </a:defRPr>
            </a:lvl7pPr>
            <a:lvl8pPr marL="3477692" indent="-231846" eaLnBrk="0" fontAlgn="base" hangingPunct="0">
              <a:spcBef>
                <a:spcPct val="0"/>
              </a:spcBef>
              <a:spcAft>
                <a:spcPct val="0"/>
              </a:spcAft>
              <a:defRPr sz="2400">
                <a:solidFill>
                  <a:schemeClr val="tx1"/>
                </a:solidFill>
                <a:latin typeface="Arial" charset="0"/>
                <a:ea typeface="ＭＳ Ｐゴシック" charset="0"/>
              </a:defRPr>
            </a:lvl8pPr>
            <a:lvl9pPr marL="3941384" indent="-231846" eaLnBrk="0" fontAlgn="base" hangingPunct="0">
              <a:spcBef>
                <a:spcPct val="0"/>
              </a:spcBef>
              <a:spcAft>
                <a:spcPct val="0"/>
              </a:spcAft>
              <a:defRPr sz="2400">
                <a:solidFill>
                  <a:schemeClr val="tx1"/>
                </a:solidFill>
                <a:latin typeface="Arial" charset="0"/>
                <a:ea typeface="ＭＳ Ｐゴシック" charset="0"/>
              </a:defRPr>
            </a:lvl9pPr>
          </a:lstStyle>
          <a:p>
            <a:fld id="{DF7EAA43-E4A3-2142-8B45-0C54BD51CA2D}" type="slidenum">
              <a:rPr lang="en-US" sz="1200"/>
              <a:pPr/>
              <a:t>30</a:t>
            </a:fld>
            <a:endParaRPr lang="en-US" sz="1200"/>
          </a:p>
        </p:txBody>
      </p:sp>
      <p:sp>
        <p:nvSpPr>
          <p:cNvPr id="90114"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5427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2656607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3500" indent="-289808">
              <a:defRPr sz="2400">
                <a:solidFill>
                  <a:schemeClr val="tx1"/>
                </a:solidFill>
                <a:latin typeface="Arial" charset="0"/>
                <a:ea typeface="ＭＳ Ｐゴシック" charset="0"/>
              </a:defRPr>
            </a:lvl2pPr>
            <a:lvl3pPr marL="1159231" indent="-231846">
              <a:defRPr sz="2400">
                <a:solidFill>
                  <a:schemeClr val="tx1"/>
                </a:solidFill>
                <a:latin typeface="Arial" charset="0"/>
                <a:ea typeface="ＭＳ Ｐゴシック" charset="0"/>
              </a:defRPr>
            </a:lvl3pPr>
            <a:lvl4pPr marL="1622923" indent="-231846">
              <a:defRPr sz="2400">
                <a:solidFill>
                  <a:schemeClr val="tx1"/>
                </a:solidFill>
                <a:latin typeface="Arial" charset="0"/>
                <a:ea typeface="ＭＳ Ｐゴシック" charset="0"/>
              </a:defRPr>
            </a:lvl4pPr>
            <a:lvl5pPr marL="2086615" indent="-231846">
              <a:defRPr sz="2400">
                <a:solidFill>
                  <a:schemeClr val="tx1"/>
                </a:solidFill>
                <a:latin typeface="Arial" charset="0"/>
                <a:ea typeface="ＭＳ Ｐゴシック" charset="0"/>
              </a:defRPr>
            </a:lvl5pPr>
            <a:lvl6pPr marL="2550307" indent="-231846" eaLnBrk="0" fontAlgn="base" hangingPunct="0">
              <a:spcBef>
                <a:spcPct val="0"/>
              </a:spcBef>
              <a:spcAft>
                <a:spcPct val="0"/>
              </a:spcAft>
              <a:defRPr sz="2400">
                <a:solidFill>
                  <a:schemeClr val="tx1"/>
                </a:solidFill>
                <a:latin typeface="Arial" charset="0"/>
                <a:ea typeface="ＭＳ Ｐゴシック" charset="0"/>
              </a:defRPr>
            </a:lvl6pPr>
            <a:lvl7pPr marL="3014000" indent="-231846" eaLnBrk="0" fontAlgn="base" hangingPunct="0">
              <a:spcBef>
                <a:spcPct val="0"/>
              </a:spcBef>
              <a:spcAft>
                <a:spcPct val="0"/>
              </a:spcAft>
              <a:defRPr sz="2400">
                <a:solidFill>
                  <a:schemeClr val="tx1"/>
                </a:solidFill>
                <a:latin typeface="Arial" charset="0"/>
                <a:ea typeface="ＭＳ Ｐゴシック" charset="0"/>
              </a:defRPr>
            </a:lvl7pPr>
            <a:lvl8pPr marL="3477692" indent="-231846" eaLnBrk="0" fontAlgn="base" hangingPunct="0">
              <a:spcBef>
                <a:spcPct val="0"/>
              </a:spcBef>
              <a:spcAft>
                <a:spcPct val="0"/>
              </a:spcAft>
              <a:defRPr sz="2400">
                <a:solidFill>
                  <a:schemeClr val="tx1"/>
                </a:solidFill>
                <a:latin typeface="Arial" charset="0"/>
                <a:ea typeface="ＭＳ Ｐゴシック" charset="0"/>
              </a:defRPr>
            </a:lvl8pPr>
            <a:lvl9pPr marL="3941384" indent="-231846" eaLnBrk="0" fontAlgn="base" hangingPunct="0">
              <a:spcBef>
                <a:spcPct val="0"/>
              </a:spcBef>
              <a:spcAft>
                <a:spcPct val="0"/>
              </a:spcAft>
              <a:defRPr sz="2400">
                <a:solidFill>
                  <a:schemeClr val="tx1"/>
                </a:solidFill>
                <a:latin typeface="Arial" charset="0"/>
                <a:ea typeface="ＭＳ Ｐゴシック" charset="0"/>
              </a:defRPr>
            </a:lvl9pPr>
          </a:lstStyle>
          <a:p>
            <a:fld id="{A3D99455-D75B-4449-9730-993B89FCC286}" type="slidenum">
              <a:rPr lang="en-US" sz="1200"/>
              <a:pPr/>
              <a:t>31</a:t>
            </a:fld>
            <a:endParaRPr lang="en-US" sz="1200"/>
          </a:p>
        </p:txBody>
      </p:sp>
      <p:sp>
        <p:nvSpPr>
          <p:cNvPr id="9216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563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a:p>
        </p:txBody>
      </p:sp>
    </p:spTree>
    <p:extLst>
      <p:ext uri="{BB962C8B-B14F-4D97-AF65-F5344CB8AC3E}">
        <p14:creationId xmlns:p14="http://schemas.microsoft.com/office/powerpoint/2010/main" val="1152858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3500" indent="-289808">
              <a:defRPr sz="2400">
                <a:solidFill>
                  <a:schemeClr val="tx1"/>
                </a:solidFill>
                <a:latin typeface="Arial" charset="0"/>
                <a:ea typeface="ＭＳ Ｐゴシック" charset="0"/>
              </a:defRPr>
            </a:lvl2pPr>
            <a:lvl3pPr marL="1159231" indent="-231846">
              <a:defRPr sz="2400">
                <a:solidFill>
                  <a:schemeClr val="tx1"/>
                </a:solidFill>
                <a:latin typeface="Arial" charset="0"/>
                <a:ea typeface="ＭＳ Ｐゴシック" charset="0"/>
              </a:defRPr>
            </a:lvl3pPr>
            <a:lvl4pPr marL="1622923" indent="-231846">
              <a:defRPr sz="2400">
                <a:solidFill>
                  <a:schemeClr val="tx1"/>
                </a:solidFill>
                <a:latin typeface="Arial" charset="0"/>
                <a:ea typeface="ＭＳ Ｐゴシック" charset="0"/>
              </a:defRPr>
            </a:lvl4pPr>
            <a:lvl5pPr marL="2086615" indent="-231846">
              <a:defRPr sz="2400">
                <a:solidFill>
                  <a:schemeClr val="tx1"/>
                </a:solidFill>
                <a:latin typeface="Arial" charset="0"/>
                <a:ea typeface="ＭＳ Ｐゴシック" charset="0"/>
              </a:defRPr>
            </a:lvl5pPr>
            <a:lvl6pPr marL="2550307" indent="-231846" eaLnBrk="0" fontAlgn="base" hangingPunct="0">
              <a:spcBef>
                <a:spcPct val="0"/>
              </a:spcBef>
              <a:spcAft>
                <a:spcPct val="0"/>
              </a:spcAft>
              <a:defRPr sz="2400">
                <a:solidFill>
                  <a:schemeClr val="tx1"/>
                </a:solidFill>
                <a:latin typeface="Arial" charset="0"/>
                <a:ea typeface="ＭＳ Ｐゴシック" charset="0"/>
              </a:defRPr>
            </a:lvl6pPr>
            <a:lvl7pPr marL="3014000" indent="-231846" eaLnBrk="0" fontAlgn="base" hangingPunct="0">
              <a:spcBef>
                <a:spcPct val="0"/>
              </a:spcBef>
              <a:spcAft>
                <a:spcPct val="0"/>
              </a:spcAft>
              <a:defRPr sz="2400">
                <a:solidFill>
                  <a:schemeClr val="tx1"/>
                </a:solidFill>
                <a:latin typeface="Arial" charset="0"/>
                <a:ea typeface="ＭＳ Ｐゴシック" charset="0"/>
              </a:defRPr>
            </a:lvl7pPr>
            <a:lvl8pPr marL="3477692" indent="-231846" eaLnBrk="0" fontAlgn="base" hangingPunct="0">
              <a:spcBef>
                <a:spcPct val="0"/>
              </a:spcBef>
              <a:spcAft>
                <a:spcPct val="0"/>
              </a:spcAft>
              <a:defRPr sz="2400">
                <a:solidFill>
                  <a:schemeClr val="tx1"/>
                </a:solidFill>
                <a:latin typeface="Arial" charset="0"/>
                <a:ea typeface="ＭＳ Ｐゴシック" charset="0"/>
              </a:defRPr>
            </a:lvl8pPr>
            <a:lvl9pPr marL="3941384" indent="-231846" eaLnBrk="0" fontAlgn="base" hangingPunct="0">
              <a:spcBef>
                <a:spcPct val="0"/>
              </a:spcBef>
              <a:spcAft>
                <a:spcPct val="0"/>
              </a:spcAft>
              <a:defRPr sz="2400">
                <a:solidFill>
                  <a:schemeClr val="tx1"/>
                </a:solidFill>
                <a:latin typeface="Arial" charset="0"/>
                <a:ea typeface="ＭＳ Ｐゴシック" charset="0"/>
              </a:defRPr>
            </a:lvl9pPr>
          </a:lstStyle>
          <a:p>
            <a:fld id="{D658755E-A8BF-4741-B9CB-45D8C5AD0DC8}" type="slidenum">
              <a:rPr lang="en-US" sz="1200"/>
              <a:pPr/>
              <a:t>32</a:t>
            </a:fld>
            <a:endParaRPr lang="en-US" sz="1200"/>
          </a:p>
        </p:txBody>
      </p:sp>
      <p:sp>
        <p:nvSpPr>
          <p:cNvPr id="94210"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5837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1568919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3500" indent="-289808">
              <a:defRPr sz="2400">
                <a:solidFill>
                  <a:schemeClr val="tx1"/>
                </a:solidFill>
                <a:latin typeface="Arial" charset="0"/>
                <a:ea typeface="ＭＳ Ｐゴシック" charset="0"/>
              </a:defRPr>
            </a:lvl2pPr>
            <a:lvl3pPr marL="1159231" indent="-231846">
              <a:defRPr sz="2400">
                <a:solidFill>
                  <a:schemeClr val="tx1"/>
                </a:solidFill>
                <a:latin typeface="Arial" charset="0"/>
                <a:ea typeface="ＭＳ Ｐゴシック" charset="0"/>
              </a:defRPr>
            </a:lvl3pPr>
            <a:lvl4pPr marL="1622923" indent="-231846">
              <a:defRPr sz="2400">
                <a:solidFill>
                  <a:schemeClr val="tx1"/>
                </a:solidFill>
                <a:latin typeface="Arial" charset="0"/>
                <a:ea typeface="ＭＳ Ｐゴシック" charset="0"/>
              </a:defRPr>
            </a:lvl4pPr>
            <a:lvl5pPr marL="2086615" indent="-231846">
              <a:defRPr sz="2400">
                <a:solidFill>
                  <a:schemeClr val="tx1"/>
                </a:solidFill>
                <a:latin typeface="Arial" charset="0"/>
                <a:ea typeface="ＭＳ Ｐゴシック" charset="0"/>
              </a:defRPr>
            </a:lvl5pPr>
            <a:lvl6pPr marL="2550307" indent="-231846" eaLnBrk="0" fontAlgn="base" hangingPunct="0">
              <a:spcBef>
                <a:spcPct val="0"/>
              </a:spcBef>
              <a:spcAft>
                <a:spcPct val="0"/>
              </a:spcAft>
              <a:defRPr sz="2400">
                <a:solidFill>
                  <a:schemeClr val="tx1"/>
                </a:solidFill>
                <a:latin typeface="Arial" charset="0"/>
                <a:ea typeface="ＭＳ Ｐゴシック" charset="0"/>
              </a:defRPr>
            </a:lvl6pPr>
            <a:lvl7pPr marL="3014000" indent="-231846" eaLnBrk="0" fontAlgn="base" hangingPunct="0">
              <a:spcBef>
                <a:spcPct val="0"/>
              </a:spcBef>
              <a:spcAft>
                <a:spcPct val="0"/>
              </a:spcAft>
              <a:defRPr sz="2400">
                <a:solidFill>
                  <a:schemeClr val="tx1"/>
                </a:solidFill>
                <a:latin typeface="Arial" charset="0"/>
                <a:ea typeface="ＭＳ Ｐゴシック" charset="0"/>
              </a:defRPr>
            </a:lvl7pPr>
            <a:lvl8pPr marL="3477692" indent="-231846" eaLnBrk="0" fontAlgn="base" hangingPunct="0">
              <a:spcBef>
                <a:spcPct val="0"/>
              </a:spcBef>
              <a:spcAft>
                <a:spcPct val="0"/>
              </a:spcAft>
              <a:defRPr sz="2400">
                <a:solidFill>
                  <a:schemeClr val="tx1"/>
                </a:solidFill>
                <a:latin typeface="Arial" charset="0"/>
                <a:ea typeface="ＭＳ Ｐゴシック" charset="0"/>
              </a:defRPr>
            </a:lvl8pPr>
            <a:lvl9pPr marL="3941384" indent="-231846" eaLnBrk="0" fontAlgn="base" hangingPunct="0">
              <a:spcBef>
                <a:spcPct val="0"/>
              </a:spcBef>
              <a:spcAft>
                <a:spcPct val="0"/>
              </a:spcAft>
              <a:defRPr sz="2400">
                <a:solidFill>
                  <a:schemeClr val="tx1"/>
                </a:solidFill>
                <a:latin typeface="Arial" charset="0"/>
                <a:ea typeface="ＭＳ Ｐゴシック" charset="0"/>
              </a:defRPr>
            </a:lvl9pPr>
          </a:lstStyle>
          <a:p>
            <a:fld id="{EB43DAEE-926D-5B4F-90F6-E7742EE3F3FD}" type="slidenum">
              <a:rPr lang="en-US" sz="1200"/>
              <a:pPr/>
              <a:t>36</a:t>
            </a:fld>
            <a:endParaRPr lang="en-US" sz="1200"/>
          </a:p>
        </p:txBody>
      </p:sp>
      <p:sp>
        <p:nvSpPr>
          <p:cNvPr id="123906"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819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2954800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3500" indent="-289808">
              <a:defRPr sz="2400">
                <a:solidFill>
                  <a:schemeClr val="tx1"/>
                </a:solidFill>
                <a:latin typeface="Arial" charset="0"/>
                <a:ea typeface="ＭＳ Ｐゴシック" charset="0"/>
              </a:defRPr>
            </a:lvl2pPr>
            <a:lvl3pPr marL="1159231" indent="-231846">
              <a:defRPr sz="2400">
                <a:solidFill>
                  <a:schemeClr val="tx1"/>
                </a:solidFill>
                <a:latin typeface="Arial" charset="0"/>
                <a:ea typeface="ＭＳ Ｐゴシック" charset="0"/>
              </a:defRPr>
            </a:lvl3pPr>
            <a:lvl4pPr marL="1622923" indent="-231846">
              <a:defRPr sz="2400">
                <a:solidFill>
                  <a:schemeClr val="tx1"/>
                </a:solidFill>
                <a:latin typeface="Arial" charset="0"/>
                <a:ea typeface="ＭＳ Ｐゴシック" charset="0"/>
              </a:defRPr>
            </a:lvl4pPr>
            <a:lvl5pPr marL="2086615" indent="-231846">
              <a:defRPr sz="2400">
                <a:solidFill>
                  <a:schemeClr val="tx1"/>
                </a:solidFill>
                <a:latin typeface="Arial" charset="0"/>
                <a:ea typeface="ＭＳ Ｐゴシック" charset="0"/>
              </a:defRPr>
            </a:lvl5pPr>
            <a:lvl6pPr marL="2550307" indent="-231846" eaLnBrk="0" fontAlgn="base" hangingPunct="0">
              <a:spcBef>
                <a:spcPct val="0"/>
              </a:spcBef>
              <a:spcAft>
                <a:spcPct val="0"/>
              </a:spcAft>
              <a:defRPr sz="2400">
                <a:solidFill>
                  <a:schemeClr val="tx1"/>
                </a:solidFill>
                <a:latin typeface="Arial" charset="0"/>
                <a:ea typeface="ＭＳ Ｐゴシック" charset="0"/>
              </a:defRPr>
            </a:lvl6pPr>
            <a:lvl7pPr marL="3014000" indent="-231846" eaLnBrk="0" fontAlgn="base" hangingPunct="0">
              <a:spcBef>
                <a:spcPct val="0"/>
              </a:spcBef>
              <a:spcAft>
                <a:spcPct val="0"/>
              </a:spcAft>
              <a:defRPr sz="2400">
                <a:solidFill>
                  <a:schemeClr val="tx1"/>
                </a:solidFill>
                <a:latin typeface="Arial" charset="0"/>
                <a:ea typeface="ＭＳ Ｐゴシック" charset="0"/>
              </a:defRPr>
            </a:lvl7pPr>
            <a:lvl8pPr marL="3477692" indent="-231846" eaLnBrk="0" fontAlgn="base" hangingPunct="0">
              <a:spcBef>
                <a:spcPct val="0"/>
              </a:spcBef>
              <a:spcAft>
                <a:spcPct val="0"/>
              </a:spcAft>
              <a:defRPr sz="2400">
                <a:solidFill>
                  <a:schemeClr val="tx1"/>
                </a:solidFill>
                <a:latin typeface="Arial" charset="0"/>
                <a:ea typeface="ＭＳ Ｐゴシック" charset="0"/>
              </a:defRPr>
            </a:lvl8pPr>
            <a:lvl9pPr marL="3941384" indent="-231846" eaLnBrk="0" fontAlgn="base" hangingPunct="0">
              <a:spcBef>
                <a:spcPct val="0"/>
              </a:spcBef>
              <a:spcAft>
                <a:spcPct val="0"/>
              </a:spcAft>
              <a:defRPr sz="2400">
                <a:solidFill>
                  <a:schemeClr val="tx1"/>
                </a:solidFill>
                <a:latin typeface="Arial" charset="0"/>
                <a:ea typeface="ＭＳ Ｐゴシック" charset="0"/>
              </a:defRPr>
            </a:lvl9pPr>
          </a:lstStyle>
          <a:p>
            <a:fld id="{34815BD4-77F0-8642-8FD5-C2E6FAD7C1CF}" type="slidenum">
              <a:rPr lang="en-US" sz="1200"/>
              <a:pPr/>
              <a:t>37</a:t>
            </a:fld>
            <a:endParaRPr lang="en-US" sz="1200"/>
          </a:p>
        </p:txBody>
      </p:sp>
      <p:sp>
        <p:nvSpPr>
          <p:cNvPr id="125954"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8397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1787288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3500" indent="-289808">
              <a:defRPr sz="2400">
                <a:solidFill>
                  <a:schemeClr val="tx1"/>
                </a:solidFill>
                <a:latin typeface="Arial" charset="0"/>
                <a:ea typeface="ＭＳ Ｐゴシック" charset="0"/>
              </a:defRPr>
            </a:lvl2pPr>
            <a:lvl3pPr marL="1159231" indent="-231846">
              <a:defRPr sz="2400">
                <a:solidFill>
                  <a:schemeClr val="tx1"/>
                </a:solidFill>
                <a:latin typeface="Arial" charset="0"/>
                <a:ea typeface="ＭＳ Ｐゴシック" charset="0"/>
              </a:defRPr>
            </a:lvl3pPr>
            <a:lvl4pPr marL="1622923" indent="-231846">
              <a:defRPr sz="2400">
                <a:solidFill>
                  <a:schemeClr val="tx1"/>
                </a:solidFill>
                <a:latin typeface="Arial" charset="0"/>
                <a:ea typeface="ＭＳ Ｐゴシック" charset="0"/>
              </a:defRPr>
            </a:lvl4pPr>
            <a:lvl5pPr marL="2086615" indent="-231846">
              <a:defRPr sz="2400">
                <a:solidFill>
                  <a:schemeClr val="tx1"/>
                </a:solidFill>
                <a:latin typeface="Arial" charset="0"/>
                <a:ea typeface="ＭＳ Ｐゴシック" charset="0"/>
              </a:defRPr>
            </a:lvl5pPr>
            <a:lvl6pPr marL="2550307" indent="-231846" eaLnBrk="0" fontAlgn="base" hangingPunct="0">
              <a:spcBef>
                <a:spcPct val="0"/>
              </a:spcBef>
              <a:spcAft>
                <a:spcPct val="0"/>
              </a:spcAft>
              <a:defRPr sz="2400">
                <a:solidFill>
                  <a:schemeClr val="tx1"/>
                </a:solidFill>
                <a:latin typeface="Arial" charset="0"/>
                <a:ea typeface="ＭＳ Ｐゴシック" charset="0"/>
              </a:defRPr>
            </a:lvl6pPr>
            <a:lvl7pPr marL="3014000" indent="-231846" eaLnBrk="0" fontAlgn="base" hangingPunct="0">
              <a:spcBef>
                <a:spcPct val="0"/>
              </a:spcBef>
              <a:spcAft>
                <a:spcPct val="0"/>
              </a:spcAft>
              <a:defRPr sz="2400">
                <a:solidFill>
                  <a:schemeClr val="tx1"/>
                </a:solidFill>
                <a:latin typeface="Arial" charset="0"/>
                <a:ea typeface="ＭＳ Ｐゴシック" charset="0"/>
              </a:defRPr>
            </a:lvl7pPr>
            <a:lvl8pPr marL="3477692" indent="-231846" eaLnBrk="0" fontAlgn="base" hangingPunct="0">
              <a:spcBef>
                <a:spcPct val="0"/>
              </a:spcBef>
              <a:spcAft>
                <a:spcPct val="0"/>
              </a:spcAft>
              <a:defRPr sz="2400">
                <a:solidFill>
                  <a:schemeClr val="tx1"/>
                </a:solidFill>
                <a:latin typeface="Arial" charset="0"/>
                <a:ea typeface="ＭＳ Ｐゴシック" charset="0"/>
              </a:defRPr>
            </a:lvl8pPr>
            <a:lvl9pPr marL="3941384" indent="-231846" eaLnBrk="0" fontAlgn="base" hangingPunct="0">
              <a:spcBef>
                <a:spcPct val="0"/>
              </a:spcBef>
              <a:spcAft>
                <a:spcPct val="0"/>
              </a:spcAft>
              <a:defRPr sz="2400">
                <a:solidFill>
                  <a:schemeClr val="tx1"/>
                </a:solidFill>
                <a:latin typeface="Arial" charset="0"/>
                <a:ea typeface="ＭＳ Ｐゴシック" charset="0"/>
              </a:defRPr>
            </a:lvl9pPr>
          </a:lstStyle>
          <a:p>
            <a:fld id="{6F60B183-87E4-4744-BEC2-A1A5F63275D0}" type="slidenum">
              <a:rPr lang="en-US" sz="1200"/>
              <a:pPr/>
              <a:t>38</a:t>
            </a:fld>
            <a:endParaRPr lang="en-US" sz="1200"/>
          </a:p>
        </p:txBody>
      </p:sp>
      <p:sp>
        <p:nvSpPr>
          <p:cNvPr id="119810"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757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239395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3500" indent="-289808">
              <a:defRPr sz="2400">
                <a:solidFill>
                  <a:schemeClr val="tx1"/>
                </a:solidFill>
                <a:latin typeface="Arial" charset="0"/>
                <a:ea typeface="ＭＳ Ｐゴシック" charset="0"/>
              </a:defRPr>
            </a:lvl2pPr>
            <a:lvl3pPr marL="1159231" indent="-231846">
              <a:defRPr sz="2400">
                <a:solidFill>
                  <a:schemeClr val="tx1"/>
                </a:solidFill>
                <a:latin typeface="Arial" charset="0"/>
                <a:ea typeface="ＭＳ Ｐゴシック" charset="0"/>
              </a:defRPr>
            </a:lvl3pPr>
            <a:lvl4pPr marL="1622923" indent="-231846">
              <a:defRPr sz="2400">
                <a:solidFill>
                  <a:schemeClr val="tx1"/>
                </a:solidFill>
                <a:latin typeface="Arial" charset="0"/>
                <a:ea typeface="ＭＳ Ｐゴシック" charset="0"/>
              </a:defRPr>
            </a:lvl4pPr>
            <a:lvl5pPr marL="2086615" indent="-231846">
              <a:defRPr sz="2400">
                <a:solidFill>
                  <a:schemeClr val="tx1"/>
                </a:solidFill>
                <a:latin typeface="Arial" charset="0"/>
                <a:ea typeface="ＭＳ Ｐゴシック" charset="0"/>
              </a:defRPr>
            </a:lvl5pPr>
            <a:lvl6pPr marL="2550307" indent="-231846" eaLnBrk="0" fontAlgn="base" hangingPunct="0">
              <a:spcBef>
                <a:spcPct val="0"/>
              </a:spcBef>
              <a:spcAft>
                <a:spcPct val="0"/>
              </a:spcAft>
              <a:defRPr sz="2400">
                <a:solidFill>
                  <a:schemeClr val="tx1"/>
                </a:solidFill>
                <a:latin typeface="Arial" charset="0"/>
                <a:ea typeface="ＭＳ Ｐゴシック" charset="0"/>
              </a:defRPr>
            </a:lvl6pPr>
            <a:lvl7pPr marL="3014000" indent="-231846" eaLnBrk="0" fontAlgn="base" hangingPunct="0">
              <a:spcBef>
                <a:spcPct val="0"/>
              </a:spcBef>
              <a:spcAft>
                <a:spcPct val="0"/>
              </a:spcAft>
              <a:defRPr sz="2400">
                <a:solidFill>
                  <a:schemeClr val="tx1"/>
                </a:solidFill>
                <a:latin typeface="Arial" charset="0"/>
                <a:ea typeface="ＭＳ Ｐゴシック" charset="0"/>
              </a:defRPr>
            </a:lvl7pPr>
            <a:lvl8pPr marL="3477692" indent="-231846" eaLnBrk="0" fontAlgn="base" hangingPunct="0">
              <a:spcBef>
                <a:spcPct val="0"/>
              </a:spcBef>
              <a:spcAft>
                <a:spcPct val="0"/>
              </a:spcAft>
              <a:defRPr sz="2400">
                <a:solidFill>
                  <a:schemeClr val="tx1"/>
                </a:solidFill>
                <a:latin typeface="Arial" charset="0"/>
                <a:ea typeface="ＭＳ Ｐゴシック" charset="0"/>
              </a:defRPr>
            </a:lvl8pPr>
            <a:lvl9pPr marL="3941384" indent="-231846" eaLnBrk="0" fontAlgn="base" hangingPunct="0">
              <a:spcBef>
                <a:spcPct val="0"/>
              </a:spcBef>
              <a:spcAft>
                <a:spcPct val="0"/>
              </a:spcAft>
              <a:defRPr sz="2400">
                <a:solidFill>
                  <a:schemeClr val="tx1"/>
                </a:solidFill>
                <a:latin typeface="Arial" charset="0"/>
                <a:ea typeface="ＭＳ Ｐゴシック" charset="0"/>
              </a:defRPr>
            </a:lvl9pPr>
          </a:lstStyle>
          <a:p>
            <a:fld id="{56EE0627-F3CF-D34E-9DFE-F23D91B7EAD3}" type="slidenum">
              <a:rPr lang="en-US" sz="1200"/>
              <a:pPr/>
              <a:t>39</a:t>
            </a:fld>
            <a:endParaRPr lang="en-US" sz="1200"/>
          </a:p>
        </p:txBody>
      </p:sp>
      <p:sp>
        <p:nvSpPr>
          <p:cNvPr id="12800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860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2298128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3500" indent="-289808">
              <a:defRPr sz="2400">
                <a:solidFill>
                  <a:schemeClr val="tx1"/>
                </a:solidFill>
                <a:latin typeface="Arial" charset="0"/>
                <a:ea typeface="ＭＳ Ｐゴシック" charset="0"/>
              </a:defRPr>
            </a:lvl2pPr>
            <a:lvl3pPr marL="1159231" indent="-231846">
              <a:defRPr sz="2400">
                <a:solidFill>
                  <a:schemeClr val="tx1"/>
                </a:solidFill>
                <a:latin typeface="Arial" charset="0"/>
                <a:ea typeface="ＭＳ Ｐゴシック" charset="0"/>
              </a:defRPr>
            </a:lvl3pPr>
            <a:lvl4pPr marL="1622923" indent="-231846">
              <a:defRPr sz="2400">
                <a:solidFill>
                  <a:schemeClr val="tx1"/>
                </a:solidFill>
                <a:latin typeface="Arial" charset="0"/>
                <a:ea typeface="ＭＳ Ｐゴシック" charset="0"/>
              </a:defRPr>
            </a:lvl4pPr>
            <a:lvl5pPr marL="2086615" indent="-231846">
              <a:defRPr sz="2400">
                <a:solidFill>
                  <a:schemeClr val="tx1"/>
                </a:solidFill>
                <a:latin typeface="Arial" charset="0"/>
                <a:ea typeface="ＭＳ Ｐゴシック" charset="0"/>
              </a:defRPr>
            </a:lvl5pPr>
            <a:lvl6pPr marL="2550307" indent="-231846" eaLnBrk="0" fontAlgn="base" hangingPunct="0">
              <a:spcBef>
                <a:spcPct val="0"/>
              </a:spcBef>
              <a:spcAft>
                <a:spcPct val="0"/>
              </a:spcAft>
              <a:defRPr sz="2400">
                <a:solidFill>
                  <a:schemeClr val="tx1"/>
                </a:solidFill>
                <a:latin typeface="Arial" charset="0"/>
                <a:ea typeface="ＭＳ Ｐゴシック" charset="0"/>
              </a:defRPr>
            </a:lvl6pPr>
            <a:lvl7pPr marL="3014000" indent="-231846" eaLnBrk="0" fontAlgn="base" hangingPunct="0">
              <a:spcBef>
                <a:spcPct val="0"/>
              </a:spcBef>
              <a:spcAft>
                <a:spcPct val="0"/>
              </a:spcAft>
              <a:defRPr sz="2400">
                <a:solidFill>
                  <a:schemeClr val="tx1"/>
                </a:solidFill>
                <a:latin typeface="Arial" charset="0"/>
                <a:ea typeface="ＭＳ Ｐゴシック" charset="0"/>
              </a:defRPr>
            </a:lvl7pPr>
            <a:lvl8pPr marL="3477692" indent="-231846" eaLnBrk="0" fontAlgn="base" hangingPunct="0">
              <a:spcBef>
                <a:spcPct val="0"/>
              </a:spcBef>
              <a:spcAft>
                <a:spcPct val="0"/>
              </a:spcAft>
              <a:defRPr sz="2400">
                <a:solidFill>
                  <a:schemeClr val="tx1"/>
                </a:solidFill>
                <a:latin typeface="Arial" charset="0"/>
                <a:ea typeface="ＭＳ Ｐゴシック" charset="0"/>
              </a:defRPr>
            </a:lvl8pPr>
            <a:lvl9pPr marL="3941384" indent="-231846" eaLnBrk="0" fontAlgn="base" hangingPunct="0">
              <a:spcBef>
                <a:spcPct val="0"/>
              </a:spcBef>
              <a:spcAft>
                <a:spcPct val="0"/>
              </a:spcAft>
              <a:defRPr sz="2400">
                <a:solidFill>
                  <a:schemeClr val="tx1"/>
                </a:solidFill>
                <a:latin typeface="Arial" charset="0"/>
                <a:ea typeface="ＭＳ Ｐゴシック" charset="0"/>
              </a:defRPr>
            </a:lvl9pPr>
          </a:lstStyle>
          <a:p>
            <a:fld id="{F906CC7C-821F-EE4E-A176-525C0721DA48}" type="slidenum">
              <a:rPr lang="en-US" sz="1200"/>
              <a:pPr/>
              <a:t>40</a:t>
            </a:fld>
            <a:endParaRPr lang="en-US" sz="1200"/>
          </a:p>
        </p:txBody>
      </p:sp>
      <p:sp>
        <p:nvSpPr>
          <p:cNvPr id="130050"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880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3944521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3500" indent="-289808">
              <a:defRPr sz="2400">
                <a:solidFill>
                  <a:schemeClr val="tx1"/>
                </a:solidFill>
                <a:latin typeface="Arial" charset="0"/>
                <a:ea typeface="ＭＳ Ｐゴシック" charset="0"/>
              </a:defRPr>
            </a:lvl2pPr>
            <a:lvl3pPr marL="1159231" indent="-231846">
              <a:defRPr sz="2400">
                <a:solidFill>
                  <a:schemeClr val="tx1"/>
                </a:solidFill>
                <a:latin typeface="Arial" charset="0"/>
                <a:ea typeface="ＭＳ Ｐゴシック" charset="0"/>
              </a:defRPr>
            </a:lvl3pPr>
            <a:lvl4pPr marL="1622923" indent="-231846">
              <a:defRPr sz="2400">
                <a:solidFill>
                  <a:schemeClr val="tx1"/>
                </a:solidFill>
                <a:latin typeface="Arial" charset="0"/>
                <a:ea typeface="ＭＳ Ｐゴシック" charset="0"/>
              </a:defRPr>
            </a:lvl4pPr>
            <a:lvl5pPr marL="2086615" indent="-231846">
              <a:defRPr sz="2400">
                <a:solidFill>
                  <a:schemeClr val="tx1"/>
                </a:solidFill>
                <a:latin typeface="Arial" charset="0"/>
                <a:ea typeface="ＭＳ Ｐゴシック" charset="0"/>
              </a:defRPr>
            </a:lvl5pPr>
            <a:lvl6pPr marL="2550307" indent="-231846" eaLnBrk="0" fontAlgn="base" hangingPunct="0">
              <a:spcBef>
                <a:spcPct val="0"/>
              </a:spcBef>
              <a:spcAft>
                <a:spcPct val="0"/>
              </a:spcAft>
              <a:defRPr sz="2400">
                <a:solidFill>
                  <a:schemeClr val="tx1"/>
                </a:solidFill>
                <a:latin typeface="Arial" charset="0"/>
                <a:ea typeface="ＭＳ Ｐゴシック" charset="0"/>
              </a:defRPr>
            </a:lvl6pPr>
            <a:lvl7pPr marL="3014000" indent="-231846" eaLnBrk="0" fontAlgn="base" hangingPunct="0">
              <a:spcBef>
                <a:spcPct val="0"/>
              </a:spcBef>
              <a:spcAft>
                <a:spcPct val="0"/>
              </a:spcAft>
              <a:defRPr sz="2400">
                <a:solidFill>
                  <a:schemeClr val="tx1"/>
                </a:solidFill>
                <a:latin typeface="Arial" charset="0"/>
                <a:ea typeface="ＭＳ Ｐゴシック" charset="0"/>
              </a:defRPr>
            </a:lvl7pPr>
            <a:lvl8pPr marL="3477692" indent="-231846" eaLnBrk="0" fontAlgn="base" hangingPunct="0">
              <a:spcBef>
                <a:spcPct val="0"/>
              </a:spcBef>
              <a:spcAft>
                <a:spcPct val="0"/>
              </a:spcAft>
              <a:defRPr sz="2400">
                <a:solidFill>
                  <a:schemeClr val="tx1"/>
                </a:solidFill>
                <a:latin typeface="Arial" charset="0"/>
                <a:ea typeface="ＭＳ Ｐゴシック" charset="0"/>
              </a:defRPr>
            </a:lvl8pPr>
            <a:lvl9pPr marL="3941384" indent="-231846" eaLnBrk="0" fontAlgn="base" hangingPunct="0">
              <a:spcBef>
                <a:spcPct val="0"/>
              </a:spcBef>
              <a:spcAft>
                <a:spcPct val="0"/>
              </a:spcAft>
              <a:defRPr sz="2400">
                <a:solidFill>
                  <a:schemeClr val="tx1"/>
                </a:solidFill>
                <a:latin typeface="Arial" charset="0"/>
                <a:ea typeface="ＭＳ Ｐゴシック" charset="0"/>
              </a:defRPr>
            </a:lvl9pPr>
          </a:lstStyle>
          <a:p>
            <a:fld id="{7E8B8758-C934-3542-9BC3-B6AD7B0C3357}" type="slidenum">
              <a:rPr lang="en-US" sz="1200"/>
              <a:pPr/>
              <a:t>41</a:t>
            </a:fld>
            <a:endParaRPr lang="en-US" sz="1200"/>
          </a:p>
        </p:txBody>
      </p:sp>
      <p:sp>
        <p:nvSpPr>
          <p:cNvPr id="132098"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9011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1490768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3500" indent="-289808">
              <a:defRPr sz="2400">
                <a:solidFill>
                  <a:schemeClr val="tx1"/>
                </a:solidFill>
                <a:latin typeface="Arial" charset="0"/>
                <a:ea typeface="ＭＳ Ｐゴシック" charset="0"/>
              </a:defRPr>
            </a:lvl2pPr>
            <a:lvl3pPr marL="1159231" indent="-231846">
              <a:defRPr sz="2400">
                <a:solidFill>
                  <a:schemeClr val="tx1"/>
                </a:solidFill>
                <a:latin typeface="Arial" charset="0"/>
                <a:ea typeface="ＭＳ Ｐゴシック" charset="0"/>
              </a:defRPr>
            </a:lvl3pPr>
            <a:lvl4pPr marL="1622923" indent="-231846">
              <a:defRPr sz="2400">
                <a:solidFill>
                  <a:schemeClr val="tx1"/>
                </a:solidFill>
                <a:latin typeface="Arial" charset="0"/>
                <a:ea typeface="ＭＳ Ｐゴシック" charset="0"/>
              </a:defRPr>
            </a:lvl4pPr>
            <a:lvl5pPr marL="2086615" indent="-231846">
              <a:defRPr sz="2400">
                <a:solidFill>
                  <a:schemeClr val="tx1"/>
                </a:solidFill>
                <a:latin typeface="Arial" charset="0"/>
                <a:ea typeface="ＭＳ Ｐゴシック" charset="0"/>
              </a:defRPr>
            </a:lvl5pPr>
            <a:lvl6pPr marL="2550307" indent="-231846" eaLnBrk="0" fontAlgn="base" hangingPunct="0">
              <a:spcBef>
                <a:spcPct val="0"/>
              </a:spcBef>
              <a:spcAft>
                <a:spcPct val="0"/>
              </a:spcAft>
              <a:defRPr sz="2400">
                <a:solidFill>
                  <a:schemeClr val="tx1"/>
                </a:solidFill>
                <a:latin typeface="Arial" charset="0"/>
                <a:ea typeface="ＭＳ Ｐゴシック" charset="0"/>
              </a:defRPr>
            </a:lvl6pPr>
            <a:lvl7pPr marL="3014000" indent="-231846" eaLnBrk="0" fontAlgn="base" hangingPunct="0">
              <a:spcBef>
                <a:spcPct val="0"/>
              </a:spcBef>
              <a:spcAft>
                <a:spcPct val="0"/>
              </a:spcAft>
              <a:defRPr sz="2400">
                <a:solidFill>
                  <a:schemeClr val="tx1"/>
                </a:solidFill>
                <a:latin typeface="Arial" charset="0"/>
                <a:ea typeface="ＭＳ Ｐゴシック" charset="0"/>
              </a:defRPr>
            </a:lvl7pPr>
            <a:lvl8pPr marL="3477692" indent="-231846" eaLnBrk="0" fontAlgn="base" hangingPunct="0">
              <a:spcBef>
                <a:spcPct val="0"/>
              </a:spcBef>
              <a:spcAft>
                <a:spcPct val="0"/>
              </a:spcAft>
              <a:defRPr sz="2400">
                <a:solidFill>
                  <a:schemeClr val="tx1"/>
                </a:solidFill>
                <a:latin typeface="Arial" charset="0"/>
                <a:ea typeface="ＭＳ Ｐゴシック" charset="0"/>
              </a:defRPr>
            </a:lvl8pPr>
            <a:lvl9pPr marL="3941384" indent="-231846" eaLnBrk="0" fontAlgn="base" hangingPunct="0">
              <a:spcBef>
                <a:spcPct val="0"/>
              </a:spcBef>
              <a:spcAft>
                <a:spcPct val="0"/>
              </a:spcAft>
              <a:defRPr sz="2400">
                <a:solidFill>
                  <a:schemeClr val="tx1"/>
                </a:solidFill>
                <a:latin typeface="Arial" charset="0"/>
                <a:ea typeface="ＭＳ Ｐゴシック" charset="0"/>
              </a:defRPr>
            </a:lvl9pPr>
          </a:lstStyle>
          <a:p>
            <a:fld id="{99BBEBC0-29FF-6744-B8BB-F194BCECA345}" type="slidenum">
              <a:rPr lang="en-US" sz="1200"/>
              <a:pPr/>
              <a:t>42</a:t>
            </a:fld>
            <a:endParaRPr lang="en-US" sz="1200"/>
          </a:p>
        </p:txBody>
      </p:sp>
      <p:sp>
        <p:nvSpPr>
          <p:cNvPr id="134146"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921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1457487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3500" indent="-289808">
              <a:defRPr sz="2400">
                <a:solidFill>
                  <a:schemeClr val="tx1"/>
                </a:solidFill>
                <a:latin typeface="Arial" charset="0"/>
                <a:ea typeface="ＭＳ Ｐゴシック" charset="0"/>
              </a:defRPr>
            </a:lvl2pPr>
            <a:lvl3pPr marL="1159231" indent="-231846">
              <a:defRPr sz="2400">
                <a:solidFill>
                  <a:schemeClr val="tx1"/>
                </a:solidFill>
                <a:latin typeface="Arial" charset="0"/>
                <a:ea typeface="ＭＳ Ｐゴシック" charset="0"/>
              </a:defRPr>
            </a:lvl3pPr>
            <a:lvl4pPr marL="1622923" indent="-231846">
              <a:defRPr sz="2400">
                <a:solidFill>
                  <a:schemeClr val="tx1"/>
                </a:solidFill>
                <a:latin typeface="Arial" charset="0"/>
                <a:ea typeface="ＭＳ Ｐゴシック" charset="0"/>
              </a:defRPr>
            </a:lvl4pPr>
            <a:lvl5pPr marL="2086615" indent="-231846">
              <a:defRPr sz="2400">
                <a:solidFill>
                  <a:schemeClr val="tx1"/>
                </a:solidFill>
                <a:latin typeface="Arial" charset="0"/>
                <a:ea typeface="ＭＳ Ｐゴシック" charset="0"/>
              </a:defRPr>
            </a:lvl5pPr>
            <a:lvl6pPr marL="2550307" indent="-231846" eaLnBrk="0" fontAlgn="base" hangingPunct="0">
              <a:spcBef>
                <a:spcPct val="0"/>
              </a:spcBef>
              <a:spcAft>
                <a:spcPct val="0"/>
              </a:spcAft>
              <a:defRPr sz="2400">
                <a:solidFill>
                  <a:schemeClr val="tx1"/>
                </a:solidFill>
                <a:latin typeface="Arial" charset="0"/>
                <a:ea typeface="ＭＳ Ｐゴシック" charset="0"/>
              </a:defRPr>
            </a:lvl6pPr>
            <a:lvl7pPr marL="3014000" indent="-231846" eaLnBrk="0" fontAlgn="base" hangingPunct="0">
              <a:spcBef>
                <a:spcPct val="0"/>
              </a:spcBef>
              <a:spcAft>
                <a:spcPct val="0"/>
              </a:spcAft>
              <a:defRPr sz="2400">
                <a:solidFill>
                  <a:schemeClr val="tx1"/>
                </a:solidFill>
                <a:latin typeface="Arial" charset="0"/>
                <a:ea typeface="ＭＳ Ｐゴシック" charset="0"/>
              </a:defRPr>
            </a:lvl7pPr>
            <a:lvl8pPr marL="3477692" indent="-231846" eaLnBrk="0" fontAlgn="base" hangingPunct="0">
              <a:spcBef>
                <a:spcPct val="0"/>
              </a:spcBef>
              <a:spcAft>
                <a:spcPct val="0"/>
              </a:spcAft>
              <a:defRPr sz="2400">
                <a:solidFill>
                  <a:schemeClr val="tx1"/>
                </a:solidFill>
                <a:latin typeface="Arial" charset="0"/>
                <a:ea typeface="ＭＳ Ｐゴシック" charset="0"/>
              </a:defRPr>
            </a:lvl8pPr>
            <a:lvl9pPr marL="3941384" indent="-231846" eaLnBrk="0" fontAlgn="base" hangingPunct="0">
              <a:spcBef>
                <a:spcPct val="0"/>
              </a:spcBef>
              <a:spcAft>
                <a:spcPct val="0"/>
              </a:spcAft>
              <a:defRPr sz="2400">
                <a:solidFill>
                  <a:schemeClr val="tx1"/>
                </a:solidFill>
                <a:latin typeface="Arial" charset="0"/>
                <a:ea typeface="ＭＳ Ｐゴシック" charset="0"/>
              </a:defRPr>
            </a:lvl9pPr>
          </a:lstStyle>
          <a:p>
            <a:fld id="{7AC665E8-711D-2546-96A1-D793869999A7}" type="slidenum">
              <a:rPr lang="en-US" sz="1200"/>
              <a:pPr/>
              <a:t>43</a:t>
            </a:fld>
            <a:endParaRPr lang="en-US" sz="1200"/>
          </a:p>
        </p:txBody>
      </p:sp>
      <p:sp>
        <p:nvSpPr>
          <p:cNvPr id="136194"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942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1113380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3500" indent="-289808">
              <a:defRPr sz="2400">
                <a:solidFill>
                  <a:schemeClr val="tx1"/>
                </a:solidFill>
                <a:latin typeface="Arial" charset="0"/>
                <a:ea typeface="ＭＳ Ｐゴシック" charset="0"/>
              </a:defRPr>
            </a:lvl2pPr>
            <a:lvl3pPr marL="1159231" indent="-231846">
              <a:defRPr sz="2400">
                <a:solidFill>
                  <a:schemeClr val="tx1"/>
                </a:solidFill>
                <a:latin typeface="Arial" charset="0"/>
                <a:ea typeface="ＭＳ Ｐゴシック" charset="0"/>
              </a:defRPr>
            </a:lvl3pPr>
            <a:lvl4pPr marL="1622923" indent="-231846">
              <a:defRPr sz="2400">
                <a:solidFill>
                  <a:schemeClr val="tx1"/>
                </a:solidFill>
                <a:latin typeface="Arial" charset="0"/>
                <a:ea typeface="ＭＳ Ｐゴシック" charset="0"/>
              </a:defRPr>
            </a:lvl4pPr>
            <a:lvl5pPr marL="2086615" indent="-231846">
              <a:defRPr sz="2400">
                <a:solidFill>
                  <a:schemeClr val="tx1"/>
                </a:solidFill>
                <a:latin typeface="Arial" charset="0"/>
                <a:ea typeface="ＭＳ Ｐゴシック" charset="0"/>
              </a:defRPr>
            </a:lvl5pPr>
            <a:lvl6pPr marL="2550307" indent="-231846" eaLnBrk="0" fontAlgn="base" hangingPunct="0">
              <a:spcBef>
                <a:spcPct val="0"/>
              </a:spcBef>
              <a:spcAft>
                <a:spcPct val="0"/>
              </a:spcAft>
              <a:defRPr sz="2400">
                <a:solidFill>
                  <a:schemeClr val="tx1"/>
                </a:solidFill>
                <a:latin typeface="Arial" charset="0"/>
                <a:ea typeface="ＭＳ Ｐゴシック" charset="0"/>
              </a:defRPr>
            </a:lvl6pPr>
            <a:lvl7pPr marL="3014000" indent="-231846" eaLnBrk="0" fontAlgn="base" hangingPunct="0">
              <a:spcBef>
                <a:spcPct val="0"/>
              </a:spcBef>
              <a:spcAft>
                <a:spcPct val="0"/>
              </a:spcAft>
              <a:defRPr sz="2400">
                <a:solidFill>
                  <a:schemeClr val="tx1"/>
                </a:solidFill>
                <a:latin typeface="Arial" charset="0"/>
                <a:ea typeface="ＭＳ Ｐゴシック" charset="0"/>
              </a:defRPr>
            </a:lvl7pPr>
            <a:lvl8pPr marL="3477692" indent="-231846" eaLnBrk="0" fontAlgn="base" hangingPunct="0">
              <a:spcBef>
                <a:spcPct val="0"/>
              </a:spcBef>
              <a:spcAft>
                <a:spcPct val="0"/>
              </a:spcAft>
              <a:defRPr sz="2400">
                <a:solidFill>
                  <a:schemeClr val="tx1"/>
                </a:solidFill>
                <a:latin typeface="Arial" charset="0"/>
                <a:ea typeface="ＭＳ Ｐゴシック" charset="0"/>
              </a:defRPr>
            </a:lvl8pPr>
            <a:lvl9pPr marL="3941384" indent="-231846" eaLnBrk="0" fontAlgn="base" hangingPunct="0">
              <a:spcBef>
                <a:spcPct val="0"/>
              </a:spcBef>
              <a:spcAft>
                <a:spcPct val="0"/>
              </a:spcAft>
              <a:defRPr sz="2400">
                <a:solidFill>
                  <a:schemeClr val="tx1"/>
                </a:solidFill>
                <a:latin typeface="Arial" charset="0"/>
                <a:ea typeface="ＭＳ Ｐゴシック" charset="0"/>
              </a:defRPr>
            </a:lvl9pPr>
          </a:lstStyle>
          <a:p>
            <a:fld id="{78A2AB9F-EFAA-3443-8A65-3BA032C01729}" type="slidenum">
              <a:rPr lang="en-US" sz="1200"/>
              <a:pPr/>
              <a:t>44</a:t>
            </a:fld>
            <a:endParaRPr lang="en-US" sz="1200"/>
          </a:p>
        </p:txBody>
      </p:sp>
      <p:sp>
        <p:nvSpPr>
          <p:cNvPr id="140290"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9830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4143759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3500" indent="-289808">
              <a:defRPr sz="2400">
                <a:solidFill>
                  <a:schemeClr val="tx1"/>
                </a:solidFill>
                <a:latin typeface="Arial" charset="0"/>
                <a:ea typeface="ＭＳ Ｐゴシック" charset="0"/>
              </a:defRPr>
            </a:lvl2pPr>
            <a:lvl3pPr marL="1159231" indent="-231846">
              <a:defRPr sz="2400">
                <a:solidFill>
                  <a:schemeClr val="tx1"/>
                </a:solidFill>
                <a:latin typeface="Arial" charset="0"/>
                <a:ea typeface="ＭＳ Ｐゴシック" charset="0"/>
              </a:defRPr>
            </a:lvl3pPr>
            <a:lvl4pPr marL="1622923" indent="-231846">
              <a:defRPr sz="2400">
                <a:solidFill>
                  <a:schemeClr val="tx1"/>
                </a:solidFill>
                <a:latin typeface="Arial" charset="0"/>
                <a:ea typeface="ＭＳ Ｐゴシック" charset="0"/>
              </a:defRPr>
            </a:lvl4pPr>
            <a:lvl5pPr marL="2086615" indent="-231846">
              <a:defRPr sz="2400">
                <a:solidFill>
                  <a:schemeClr val="tx1"/>
                </a:solidFill>
                <a:latin typeface="Arial" charset="0"/>
                <a:ea typeface="ＭＳ Ｐゴシック" charset="0"/>
              </a:defRPr>
            </a:lvl5pPr>
            <a:lvl6pPr marL="2550307" indent="-231846" eaLnBrk="0" fontAlgn="base" hangingPunct="0">
              <a:spcBef>
                <a:spcPct val="0"/>
              </a:spcBef>
              <a:spcAft>
                <a:spcPct val="0"/>
              </a:spcAft>
              <a:defRPr sz="2400">
                <a:solidFill>
                  <a:schemeClr val="tx1"/>
                </a:solidFill>
                <a:latin typeface="Arial" charset="0"/>
                <a:ea typeface="ＭＳ Ｐゴシック" charset="0"/>
              </a:defRPr>
            </a:lvl6pPr>
            <a:lvl7pPr marL="3014000" indent="-231846" eaLnBrk="0" fontAlgn="base" hangingPunct="0">
              <a:spcBef>
                <a:spcPct val="0"/>
              </a:spcBef>
              <a:spcAft>
                <a:spcPct val="0"/>
              </a:spcAft>
              <a:defRPr sz="2400">
                <a:solidFill>
                  <a:schemeClr val="tx1"/>
                </a:solidFill>
                <a:latin typeface="Arial" charset="0"/>
                <a:ea typeface="ＭＳ Ｐゴシック" charset="0"/>
              </a:defRPr>
            </a:lvl7pPr>
            <a:lvl8pPr marL="3477692" indent="-231846" eaLnBrk="0" fontAlgn="base" hangingPunct="0">
              <a:spcBef>
                <a:spcPct val="0"/>
              </a:spcBef>
              <a:spcAft>
                <a:spcPct val="0"/>
              </a:spcAft>
              <a:defRPr sz="2400">
                <a:solidFill>
                  <a:schemeClr val="tx1"/>
                </a:solidFill>
                <a:latin typeface="Arial" charset="0"/>
                <a:ea typeface="ＭＳ Ｐゴシック" charset="0"/>
              </a:defRPr>
            </a:lvl8pPr>
            <a:lvl9pPr marL="3941384" indent="-231846" eaLnBrk="0" fontAlgn="base" hangingPunct="0">
              <a:spcBef>
                <a:spcPct val="0"/>
              </a:spcBef>
              <a:spcAft>
                <a:spcPct val="0"/>
              </a:spcAft>
              <a:defRPr sz="2400">
                <a:solidFill>
                  <a:schemeClr val="tx1"/>
                </a:solidFill>
                <a:latin typeface="Arial" charset="0"/>
                <a:ea typeface="ＭＳ Ｐゴシック" charset="0"/>
              </a:defRPr>
            </a:lvl9pPr>
          </a:lstStyle>
          <a:p>
            <a:fld id="{C97A4F41-E09A-8D44-9CDD-986637FDEFFD}" type="slidenum">
              <a:rPr lang="en-US" sz="1200"/>
              <a:pPr/>
              <a:t>45</a:t>
            </a:fld>
            <a:endParaRPr lang="en-US" sz="1200"/>
          </a:p>
        </p:txBody>
      </p:sp>
      <p:sp>
        <p:nvSpPr>
          <p:cNvPr id="142338"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003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3591356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46</a:t>
            </a:fld>
            <a:endParaRPr lang="en-US"/>
          </a:p>
        </p:txBody>
      </p:sp>
    </p:spTree>
    <p:extLst>
      <p:ext uri="{BB962C8B-B14F-4D97-AF65-F5344CB8AC3E}">
        <p14:creationId xmlns:p14="http://schemas.microsoft.com/office/powerpoint/2010/main" val="3663613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Haploid: cell with a single</a:t>
            </a:r>
            <a:r>
              <a:rPr lang="en-US" baseline="0" dirty="0"/>
              <a:t> set of unpaired chromosomes (half the normal number, not from both parents)</a:t>
            </a:r>
            <a:endParaRPr lang="en-US" dirty="0"/>
          </a:p>
          <a:p>
            <a:r>
              <a:rPr lang="en-US" dirty="0"/>
              <a:t>Diploid: cell with two complete sets of chromosomes, one from each parent</a:t>
            </a:r>
          </a:p>
          <a:p>
            <a:endParaRPr lang="en-US" dirty="0"/>
          </a:p>
          <a:p>
            <a:r>
              <a:rPr lang="en-US" dirty="0"/>
              <a:t>Meiosis: cell division in which the new cells are not identical to the parent cells   </a:t>
            </a:r>
            <a:r>
              <a:rPr lang="en-US" dirty="0" err="1"/>
              <a:t>osis</a:t>
            </a:r>
            <a:r>
              <a:rPr lang="en-US" dirty="0"/>
              <a:t> (less process or action)</a:t>
            </a:r>
          </a:p>
          <a:p>
            <a:r>
              <a:rPr lang="en-US" dirty="0"/>
              <a:t>Mitosis: cell division in which the new cells are identical to the parent cells     (thread process)</a:t>
            </a:r>
          </a:p>
          <a:p>
            <a:endParaRPr lang="en-US" dirty="0"/>
          </a:p>
          <a:p>
            <a:r>
              <a:rPr lang="en-US" dirty="0"/>
              <a:t>Black Friday</a:t>
            </a:r>
          </a:p>
          <a:p>
            <a:r>
              <a:rPr lang="en-US" dirty="0"/>
              <a:t>Gilded Age</a:t>
            </a:r>
          </a:p>
          <a:p>
            <a:r>
              <a:rPr lang="en-US" dirty="0"/>
              <a:t>Reverse discrimination vs. affirmative action</a:t>
            </a:r>
          </a:p>
          <a:p>
            <a:r>
              <a:rPr lang="en-US" dirty="0"/>
              <a:t>Negro vs. Black vs. African-American</a:t>
            </a:r>
          </a:p>
          <a:p>
            <a:r>
              <a:rPr lang="en-US" dirty="0"/>
              <a:t>U.S. Civil War or War Between the States or War of Northern Aggression</a:t>
            </a:r>
          </a:p>
          <a:p>
            <a:r>
              <a:rPr lang="en-US" dirty="0"/>
              <a:t>Vietnam War or the Resistance War Against America</a:t>
            </a:r>
          </a:p>
          <a:p>
            <a:r>
              <a:rPr lang="en-US" dirty="0"/>
              <a:t>Slaves </a:t>
            </a:r>
            <a:r>
              <a:rPr lang="en-US" dirty="0" err="1"/>
              <a:t>vs.workers</a:t>
            </a:r>
            <a:endParaRPr lang="en-US" dirty="0"/>
          </a:p>
          <a:p>
            <a:r>
              <a:rPr lang="en-US" dirty="0"/>
              <a:t>Appeals to loyalty or waving the bloody flag</a:t>
            </a:r>
          </a:p>
          <a:p>
            <a:endParaRPr lang="en-US" dirty="0"/>
          </a:p>
        </p:txBody>
      </p:sp>
      <p:sp>
        <p:nvSpPr>
          <p:cNvPr id="4" name="Slide Number Placeholder 3"/>
          <p:cNvSpPr>
            <a:spLocks noGrp="1"/>
          </p:cNvSpPr>
          <p:nvPr>
            <p:ph type="sldNum" sz="quarter" idx="10"/>
          </p:nvPr>
        </p:nvSpPr>
        <p:spPr/>
        <p:txBody>
          <a:bodyPr/>
          <a:lstStyle/>
          <a:p>
            <a:pPr>
              <a:defRPr/>
            </a:pPr>
            <a:fld id="{C58016FC-C516-4A8B-8530-000C1D91BF7C}" type="slidenum">
              <a:rPr lang="en-US" smtClean="0"/>
              <a:pPr>
                <a:defRPr/>
              </a:pPr>
              <a:t>48</a:t>
            </a:fld>
            <a:endParaRPr lang="en-US"/>
          </a:p>
        </p:txBody>
      </p:sp>
    </p:spTree>
    <p:extLst>
      <p:ext uri="{BB962C8B-B14F-4D97-AF65-F5344CB8AC3E}">
        <p14:creationId xmlns:p14="http://schemas.microsoft.com/office/powerpoint/2010/main" val="4813137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   (away from, not, opposite)</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50</a:t>
            </a:fld>
            <a:endParaRPr lang="en-US"/>
          </a:p>
        </p:txBody>
      </p:sp>
    </p:spTree>
    <p:extLst>
      <p:ext uri="{BB962C8B-B14F-4D97-AF65-F5344CB8AC3E}">
        <p14:creationId xmlns:p14="http://schemas.microsoft.com/office/powerpoint/2010/main" val="2608438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8016FC-C516-4A8B-8530-000C1D91BF7C}" type="slidenum">
              <a:rPr lang="en-US" smtClean="0"/>
              <a:pPr>
                <a:defRPr/>
              </a:pPr>
              <a:t>51</a:t>
            </a:fld>
            <a:endParaRPr lang="en-US"/>
          </a:p>
        </p:txBody>
      </p:sp>
    </p:spTree>
    <p:extLst>
      <p:ext uri="{BB962C8B-B14F-4D97-AF65-F5344CB8AC3E}">
        <p14:creationId xmlns:p14="http://schemas.microsoft.com/office/powerpoint/2010/main" val="1811562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Arch: initial, beginning, original</a:t>
            </a:r>
          </a:p>
          <a:p>
            <a:r>
              <a:rPr lang="en-US" dirty="0"/>
              <a:t>Auto:: self</a:t>
            </a:r>
          </a:p>
          <a:p>
            <a:r>
              <a:rPr lang="en-US" dirty="0" err="1"/>
              <a:t>Cracy</a:t>
            </a:r>
            <a:r>
              <a:rPr lang="en-US" dirty="0"/>
              <a:t>: denoting a particular kind of government or influence</a:t>
            </a:r>
          </a:p>
          <a:p>
            <a:r>
              <a:rPr lang="en-US" dirty="0"/>
              <a:t>Demo: people, population</a:t>
            </a:r>
          </a:p>
        </p:txBody>
      </p:sp>
      <p:sp>
        <p:nvSpPr>
          <p:cNvPr id="4" name="Slide Number Placeholder 3"/>
          <p:cNvSpPr>
            <a:spLocks noGrp="1"/>
          </p:cNvSpPr>
          <p:nvPr>
            <p:ph type="sldNum" sz="quarter" idx="10"/>
          </p:nvPr>
        </p:nvSpPr>
        <p:spPr/>
        <p:txBody>
          <a:bodyPr/>
          <a:lstStyle/>
          <a:p>
            <a:pPr>
              <a:defRPr/>
            </a:pPr>
            <a:fld id="{C58016FC-C516-4A8B-8530-000C1D91BF7C}" type="slidenum">
              <a:rPr lang="en-US" smtClean="0"/>
              <a:pPr>
                <a:defRPr/>
              </a:pPr>
              <a:t>53</a:t>
            </a:fld>
            <a:endParaRPr lang="en-US"/>
          </a:p>
        </p:txBody>
      </p:sp>
    </p:spTree>
    <p:extLst>
      <p:ext uri="{BB962C8B-B14F-4D97-AF65-F5344CB8AC3E}">
        <p14:creationId xmlns:p14="http://schemas.microsoft.com/office/powerpoint/2010/main" val="18115620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8016FC-C516-4A8B-8530-000C1D91BF7C}" type="slidenum">
              <a:rPr lang="en-US" smtClean="0"/>
              <a:pPr>
                <a:defRPr/>
              </a:pPr>
              <a:t>54</a:t>
            </a:fld>
            <a:endParaRPr lang="en-US"/>
          </a:p>
        </p:txBody>
      </p:sp>
    </p:spTree>
    <p:extLst>
      <p:ext uri="{BB962C8B-B14F-4D97-AF65-F5344CB8AC3E}">
        <p14:creationId xmlns:p14="http://schemas.microsoft.com/office/powerpoint/2010/main" val="1811562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8016FC-C516-4A8B-8530-000C1D91BF7C}" type="slidenum">
              <a:rPr lang="en-US" smtClean="0"/>
              <a:pPr>
                <a:defRPr/>
              </a:pPr>
              <a:t>55</a:t>
            </a:fld>
            <a:endParaRPr lang="en-US"/>
          </a:p>
        </p:txBody>
      </p:sp>
    </p:spTree>
    <p:extLst>
      <p:ext uri="{BB962C8B-B14F-4D97-AF65-F5344CB8AC3E}">
        <p14:creationId xmlns:p14="http://schemas.microsoft.com/office/powerpoint/2010/main" val="18115620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 	less or FROM</a:t>
            </a:r>
          </a:p>
          <a:p>
            <a:r>
              <a:rPr lang="en-US" dirty="0"/>
              <a:t>Oxy-	sugar</a:t>
            </a:r>
          </a:p>
          <a:p>
            <a:r>
              <a:rPr lang="en-US" dirty="0" err="1"/>
              <a:t>Ribo</a:t>
            </a:r>
            <a:r>
              <a:rPr lang="en-US" dirty="0"/>
              <a:t>-	structurally related to ribose</a:t>
            </a:r>
          </a:p>
          <a:p>
            <a:r>
              <a:rPr lang="en-US" dirty="0"/>
              <a:t>Nucleus	nucleic acid –substance basic to life</a:t>
            </a:r>
          </a:p>
          <a:p>
            <a:endParaRPr lang="en-US" dirty="0"/>
          </a:p>
          <a:p>
            <a:r>
              <a:rPr lang="en-US" dirty="0"/>
              <a:t>A sugar derived from ribose in the form of a deoxyribose (structure) that is basic to life DNA</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58</a:t>
            </a:fld>
            <a:endParaRPr lang="en-US"/>
          </a:p>
        </p:txBody>
      </p:sp>
    </p:spTree>
    <p:extLst>
      <p:ext uri="{BB962C8B-B14F-4D97-AF65-F5344CB8AC3E}">
        <p14:creationId xmlns:p14="http://schemas.microsoft.com/office/powerpoint/2010/main" val="37202054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F2C96FF2-B2A3-49F8-89FF-A896BC8614F8}" type="slidenum">
              <a:rPr lang="en-US" smtClean="0"/>
              <a:pPr/>
              <a:t>71</a:t>
            </a:fld>
            <a:endParaRPr 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z="1000" dirty="0"/>
              <a:t>In the history meetings, the team liked a number of strategies and made suggestions for improvement. One such strategy was the history events chart. Coherence and understanding how the stories of history connect to each other is crucial to understanding narrative history. As students read about a particular event, they write down answers to the questions of who, what, where, when, how, and why</a:t>
            </a:r>
            <a:r>
              <a:rPr lang="en-US" sz="1000" i="1" dirty="0"/>
              <a:t> </a:t>
            </a:r>
            <a:r>
              <a:rPr lang="en-US" sz="1000" dirty="0"/>
              <a:t>in order to summarize the key narrative events. They do the same with each event they read about. However, the compelling task — the one that addresses a specific disciplinary problem in reading history — is to determine what the relationship is between the first and second event, between the second and third event, and so on. Students are asked to think about the most likely connections and to write these on the chart. The historians were approving of this task because it mirrored the kind of thinking that historians do. That is, historians infer cause-and-effect relationships when they study events and what precedes and follows them. These relationships are not necessarily visible in the events themselves, nor are they always made explicit in high school history texts, so they must be surmised. And, if they </a:t>
            </a:r>
            <a:r>
              <a:rPr lang="en-US" sz="1000" i="1" dirty="0"/>
              <a:t>are</a:t>
            </a:r>
            <a:r>
              <a:rPr lang="en-US" sz="1000" dirty="0"/>
              <a:t> made explicit in the text, students generally regard the connection as “truth” rather than as the construction of the writer. The task, then, not only mirrored historians’ thinking, but also offered the opportunity for students to construct the cause-and-effect relationships themselves. </a:t>
            </a:r>
          </a:p>
          <a:p>
            <a:pPr eaLnBrk="1" hangingPunct="1"/>
            <a:r>
              <a:rPr lang="en-US" sz="1000" dirty="0"/>
              <a:t>The high school teachers have tried out several promising strategies in the classroom, including the ones described above. One of the history teachers engaged in a quasi-experimental study of another history strategy — one he called “The Multiple Gist” strategy. In this strategy, students read one text and summarize it, read another text and incorporate that text into the summary, then read another text and incorporate that text into the summary, and so on. The summary has to stay the same length, essentially, and this forces a student to use words such as </a:t>
            </a:r>
            <a:r>
              <a:rPr lang="en-US" sz="1000" i="1" dirty="0"/>
              <a:t>similarly</a:t>
            </a:r>
            <a:r>
              <a:rPr lang="en-US" sz="1000" dirty="0"/>
              <a:t> or </a:t>
            </a:r>
            <a:r>
              <a:rPr lang="en-US" sz="1000" i="1" dirty="0"/>
              <a:t>in contrast</a:t>
            </a:r>
            <a:r>
              <a:rPr lang="en-US" sz="1000" dirty="0"/>
              <a:t> when incorporating texts that compare or contrast with each other. His preliminary results reveal that students who learned the multiple-gist strategy wrote longer, more coherent answers to essay questions.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82</a:t>
            </a:fld>
            <a:endParaRPr lang="en-US"/>
          </a:p>
        </p:txBody>
      </p:sp>
    </p:spTree>
    <p:extLst>
      <p:ext uri="{BB962C8B-B14F-4D97-AF65-F5344CB8AC3E}">
        <p14:creationId xmlns:p14="http://schemas.microsoft.com/office/powerpoint/2010/main" val="209921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6</a:t>
            </a:fld>
            <a:endParaRPr lang="zh-CN" altLang="en-US"/>
          </a:p>
        </p:txBody>
      </p:sp>
    </p:spTree>
    <p:extLst>
      <p:ext uri="{BB962C8B-B14F-4D97-AF65-F5344CB8AC3E}">
        <p14:creationId xmlns:p14="http://schemas.microsoft.com/office/powerpoint/2010/main" val="351694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EE63B76-AE0D-409A-8EEF-B8D2CAFF5AE1}" type="slidenum">
              <a:rPr lang="en-US" smtClean="0"/>
              <a:pPr/>
              <a:t>10</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a:t>This pyramid illustrates the development of literacy. The pyramid base represents highly generalizable basic skills entailed in all reading tasks, (decoding skills, print and literacy conventions, recognition of high-frequency words, basic punctuation, etc). Most kids master these in the primary grades, and even those who struggle tend to master them before high school entry.  As students progress, more sophisticated skills develop. These skills are not as widely applicable to different texts and reading situations, but neither are they linked to particular disciplinary specializations. They include decoding multisyllabic words, less common punctuation (such as split quotes), knowing more vocabulary including words not common in oral language, developing the cognitive endurance to maintain attention to extended discourse, monitoring  comprehension, and using fix-up procedures such as rereading. They gain access to more complex forms of text organization, and begin to use author purpose as a tool for critical response. Most students learn these by the end of middle school, but many schoolers struggle with them. In high school, some students even begin to master more specialized reading routines/language uses, but these new routines, though powerful, tend to be constrained in their applicability to most reading tasks. The constraints on the generalizability of literacy skills for more advanced readers — symbolized here by the narrowing of the pyramid — are imposed by the increasingly disciplinary and technical turn in the nature of literacy tasks. Although most students manage to master basic and even intermediate literacy skills, many never gain proficiency with these more advanced skills.</a:t>
            </a:r>
          </a:p>
          <a:p>
            <a:pPr eaLnBrk="1" hangingPunct="1"/>
            <a:r>
              <a:rPr lang="en-US"/>
              <a:t>Progressing higher in the pyramid means learning more sophisticated, but less generalizable, skills and routines.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3500" indent="-289808">
              <a:defRPr sz="2400">
                <a:solidFill>
                  <a:schemeClr val="tx1"/>
                </a:solidFill>
                <a:latin typeface="Arial" charset="0"/>
                <a:ea typeface="ＭＳ Ｐゴシック" charset="0"/>
              </a:defRPr>
            </a:lvl2pPr>
            <a:lvl3pPr marL="1159231" indent="-231846">
              <a:defRPr sz="2400">
                <a:solidFill>
                  <a:schemeClr val="tx1"/>
                </a:solidFill>
                <a:latin typeface="Arial" charset="0"/>
                <a:ea typeface="ＭＳ Ｐゴシック" charset="0"/>
              </a:defRPr>
            </a:lvl3pPr>
            <a:lvl4pPr marL="1622923" indent="-231846">
              <a:defRPr sz="2400">
                <a:solidFill>
                  <a:schemeClr val="tx1"/>
                </a:solidFill>
                <a:latin typeface="Arial" charset="0"/>
                <a:ea typeface="ＭＳ Ｐゴシック" charset="0"/>
              </a:defRPr>
            </a:lvl4pPr>
            <a:lvl5pPr marL="2086615" indent="-231846">
              <a:defRPr sz="2400">
                <a:solidFill>
                  <a:schemeClr val="tx1"/>
                </a:solidFill>
                <a:latin typeface="Arial" charset="0"/>
                <a:ea typeface="ＭＳ Ｐゴシック" charset="0"/>
              </a:defRPr>
            </a:lvl5pPr>
            <a:lvl6pPr marL="2550307" indent="-231846" eaLnBrk="0" fontAlgn="base" hangingPunct="0">
              <a:spcBef>
                <a:spcPct val="0"/>
              </a:spcBef>
              <a:spcAft>
                <a:spcPct val="0"/>
              </a:spcAft>
              <a:defRPr sz="2400">
                <a:solidFill>
                  <a:schemeClr val="tx1"/>
                </a:solidFill>
                <a:latin typeface="Arial" charset="0"/>
                <a:ea typeface="ＭＳ Ｐゴシック" charset="0"/>
              </a:defRPr>
            </a:lvl6pPr>
            <a:lvl7pPr marL="3014000" indent="-231846" eaLnBrk="0" fontAlgn="base" hangingPunct="0">
              <a:spcBef>
                <a:spcPct val="0"/>
              </a:spcBef>
              <a:spcAft>
                <a:spcPct val="0"/>
              </a:spcAft>
              <a:defRPr sz="2400">
                <a:solidFill>
                  <a:schemeClr val="tx1"/>
                </a:solidFill>
                <a:latin typeface="Arial" charset="0"/>
                <a:ea typeface="ＭＳ Ｐゴシック" charset="0"/>
              </a:defRPr>
            </a:lvl7pPr>
            <a:lvl8pPr marL="3477692" indent="-231846" eaLnBrk="0" fontAlgn="base" hangingPunct="0">
              <a:spcBef>
                <a:spcPct val="0"/>
              </a:spcBef>
              <a:spcAft>
                <a:spcPct val="0"/>
              </a:spcAft>
              <a:defRPr sz="2400">
                <a:solidFill>
                  <a:schemeClr val="tx1"/>
                </a:solidFill>
                <a:latin typeface="Arial" charset="0"/>
                <a:ea typeface="ＭＳ Ｐゴシック" charset="0"/>
              </a:defRPr>
            </a:lvl8pPr>
            <a:lvl9pPr marL="3941384" indent="-231846" eaLnBrk="0" fontAlgn="base" hangingPunct="0">
              <a:spcBef>
                <a:spcPct val="0"/>
              </a:spcBef>
              <a:spcAft>
                <a:spcPct val="0"/>
              </a:spcAft>
              <a:defRPr sz="2400">
                <a:solidFill>
                  <a:schemeClr val="tx1"/>
                </a:solidFill>
                <a:latin typeface="Arial" charset="0"/>
                <a:ea typeface="ＭＳ Ｐゴシック" charset="0"/>
              </a:defRPr>
            </a:lvl9pPr>
          </a:lstStyle>
          <a:p>
            <a:fld id="{7A622794-D875-3B40-AE57-CCEEF7E2994F}" type="slidenum">
              <a:rPr lang="en-US" sz="1200"/>
              <a:pPr/>
              <a:t>25</a:t>
            </a:fld>
            <a:endParaRPr lang="en-US" sz="1200"/>
          </a:p>
        </p:txBody>
      </p:sp>
      <p:sp>
        <p:nvSpPr>
          <p:cNvPr id="8192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4608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2991081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a:p>
        </p:txBody>
      </p:sp>
      <p:sp>
        <p:nvSpPr>
          <p:cNvPr id="61442"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6144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EB066C8D-CD39-4EC8-8826-E5953AA6E394}"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C7C6AD1-3916-4CBE-8E17-DBE9422BC47F}"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007C862-DFE1-49CC-A278-D34717422C1A}"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30725"/>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EC1491B-E0FC-4077-A94D-2338C4786C95}"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B5314E7-2869-4DF3-93E5-AE9F803887AE}"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4E333C1-DAB2-4176-9B56-7349A3BCF161}"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自定义版式">
    <p:bg>
      <p:bgPr>
        <a:solidFill>
          <a:srgbClr val="73CBCF"/>
        </a:solidFill>
        <a:effectLst/>
      </p:bgPr>
    </p:bg>
    <p:spTree>
      <p:nvGrpSpPr>
        <p:cNvPr id="1" name=""/>
        <p:cNvGrpSpPr/>
        <p:nvPr/>
      </p:nvGrpSpPr>
      <p:grpSpPr>
        <a:xfrm>
          <a:off x="0" y="0"/>
          <a:ext cx="0" cy="0"/>
          <a:chOff x="0" y="0"/>
          <a:chExt cx="0" cy="0"/>
        </a:xfrm>
      </p:grpSpPr>
      <p:sp>
        <p:nvSpPr>
          <p:cNvPr id="6" name="矩形 5"/>
          <p:cNvSpPr/>
          <p:nvPr userDrawn="1"/>
        </p:nvSpPr>
        <p:spPr>
          <a:xfrm>
            <a:off x="0" y="5929330"/>
            <a:ext cx="9144000" cy="928670"/>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bs_05.png"/>
          <p:cNvPicPr>
            <a:picLocks noChangeAspect="1"/>
          </p:cNvPicPr>
          <p:nvPr userDrawn="1"/>
        </p:nvPicPr>
        <p:blipFill>
          <a:blip r:embed="rId2"/>
          <a:stretch>
            <a:fillRect/>
          </a:stretch>
        </p:blipFill>
        <p:spPr>
          <a:xfrm>
            <a:off x="5979697" y="1928802"/>
            <a:ext cx="3164335" cy="4735629"/>
          </a:xfrm>
          <a:prstGeom prst="rect">
            <a:avLst/>
          </a:prstGeom>
        </p:spPr>
      </p:pic>
      <p:pic>
        <p:nvPicPr>
          <p:cNvPr id="13" name="图片 12" descr="sb_06.png"/>
          <p:cNvPicPr>
            <a:picLocks noChangeAspect="1"/>
          </p:cNvPicPr>
          <p:nvPr userDrawn="1"/>
        </p:nvPicPr>
        <p:blipFill>
          <a:blip r:embed="rId3"/>
          <a:stretch>
            <a:fillRect/>
          </a:stretch>
        </p:blipFill>
        <p:spPr>
          <a:xfrm>
            <a:off x="5357818" y="5143512"/>
            <a:ext cx="1013080" cy="1329992"/>
          </a:xfrm>
          <a:prstGeom prst="rect">
            <a:avLst/>
          </a:prstGeom>
        </p:spPr>
      </p:pic>
      <p:sp>
        <p:nvSpPr>
          <p:cNvPr id="15" name="文本占位符 14"/>
          <p:cNvSpPr>
            <a:spLocks noGrp="1"/>
          </p:cNvSpPr>
          <p:nvPr>
            <p:ph type="body" sz="quarter" idx="10"/>
          </p:nvPr>
        </p:nvSpPr>
        <p:spPr>
          <a:xfrm>
            <a:off x="1071538" y="428604"/>
            <a:ext cx="4643437" cy="1785937"/>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6F8171-CFDE-784D-AFEA-CB8CA003A681}" type="slidenum">
              <a:rPr lang="en-US"/>
              <a:pPr>
                <a:defRPr/>
              </a:pPr>
              <a:t>‹#›</a:t>
            </a:fld>
            <a:endParaRPr lang="en-US"/>
          </a:p>
        </p:txBody>
      </p:sp>
    </p:spTree>
    <p:extLst>
      <p:ext uri="{BB962C8B-B14F-4D97-AF65-F5344CB8AC3E}">
        <p14:creationId xmlns:p14="http://schemas.microsoft.com/office/powerpoint/2010/main" val="1979049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7CE1351-E32F-427B-88A8-2162027770D6}"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DB6BF2A-2474-4D30-B83F-A075872EA25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7111013-200F-41D0-8814-5467C396FCAA}"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CC08C5B-0769-4239-8BC0-D744397C915E}"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206D3D1-B2B2-4DC6-8FF2-60BE8891B0B8}"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EB10606F-DF33-48C1-A3B6-E716ED850A8F}"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F4CCDCD-F02D-404C-8924-18670D10B4D0}"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286F2B0-647D-422D-B7C1-62E780EB98FC}"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042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en-US" altLang="en-US"/>
          </a:p>
        </p:txBody>
      </p:sp>
      <p:sp>
        <p:nvSpPr>
          <p:cNvPr id="604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n-US" altLang="en-US"/>
          </a:p>
        </p:txBody>
      </p:sp>
      <p:sp>
        <p:nvSpPr>
          <p:cNvPr id="6042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436A81AE-2B84-43A8-BBE0-1C6E0B7140DD}" type="slidenum">
              <a:rPr lang="en-US" altLang="en-US"/>
              <a:pPr>
                <a:defRPr/>
              </a:pPr>
              <a:t>‹#›</a:t>
            </a:fld>
            <a:endParaRPr lang="en-US" altLang="en-US"/>
          </a:p>
        </p:txBody>
      </p:sp>
      <p:sp>
        <p:nvSpPr>
          <p:cNvPr id="6042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p>
        </p:txBody>
      </p:sp>
      <p:sp>
        <p:nvSpPr>
          <p:cNvPr id="6042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46"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7" r:id="rId15"/>
    <p:sldLayoutId id="2147483749" r:id="rId16"/>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6.xml"/><Relationship Id="rId1" Type="http://schemas.openxmlformats.org/officeDocument/2006/relationships/vmlDrawing" Target="../drawings/vmlDrawing2.v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nytimes.com/2005/06/08/international/08prexy.html" TargetMode="External"/><Relationship Id="rId2" Type="http://schemas.openxmlformats.org/officeDocument/2006/relationships/hyperlink" Target="http://www.whitehouse.gov/news/releases/2003/01/20030123-1.html" TargetMode="External"/><Relationship Id="rId1" Type="http://schemas.openxmlformats.org/officeDocument/2006/relationships/slideLayout" Target="../slideLayouts/slideLayout2.xml"/><Relationship Id="rId4" Type="http://schemas.openxmlformats.org/officeDocument/2006/relationships/hyperlink" Target="http://www.nytimes.com/2008/05/31/opinion/31herbert.html?_r=1&amp;oref=slogin"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hyperlink" Target="mailto:chynd@uic.edu"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heg.stanford.edu/rlh"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hsi.wm.edu/" TargetMode="External"/><Relationship Id="rId4" Type="http://schemas.openxmlformats.org/officeDocument/2006/relationships/hyperlink" Target="https://www.teachingchannel.org/videos/reading-like-a-historian-repetition" TargetMode="External"/></Relationships>
</file>

<file path=ppt/slides/_rels/slide8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67544" y="500042"/>
            <a:ext cx="8676456" cy="1100158"/>
          </a:xfrm>
        </p:spPr>
        <p:txBody>
          <a:bodyPr>
            <a:noAutofit/>
          </a:bodyPr>
          <a:lstStyle/>
          <a:p>
            <a:pPr>
              <a:buNone/>
            </a:pPr>
            <a:endParaRPr lang="en-US" altLang="zh-CN" sz="3600" dirty="0">
              <a:solidFill>
                <a:schemeClr val="bg1"/>
              </a:solidFill>
            </a:endParaRPr>
          </a:p>
          <a:p>
            <a:pPr>
              <a:buNone/>
            </a:pPr>
            <a:r>
              <a:rPr lang="en-US" altLang="zh-CN" sz="3600" b="1" dirty="0">
                <a:solidFill>
                  <a:srgbClr val="0000FF"/>
                </a:solidFill>
              </a:rPr>
              <a:t>TEACHING DISCIPLINARY LITERACY</a:t>
            </a:r>
            <a:endParaRPr lang="zh-CN" altLang="en-US" sz="3600" b="1" dirty="0">
              <a:solidFill>
                <a:srgbClr val="0000FF"/>
              </a:solidFill>
            </a:endParaRPr>
          </a:p>
        </p:txBody>
      </p:sp>
      <p:sp>
        <p:nvSpPr>
          <p:cNvPr id="3" name="TextBox 2"/>
          <p:cNvSpPr txBox="1"/>
          <p:nvPr/>
        </p:nvSpPr>
        <p:spPr>
          <a:xfrm>
            <a:off x="1447800" y="2590800"/>
            <a:ext cx="5791200" cy="1200328"/>
          </a:xfrm>
          <a:prstGeom prst="rect">
            <a:avLst/>
          </a:prstGeom>
          <a:noFill/>
        </p:spPr>
        <p:txBody>
          <a:bodyPr wrap="square" rtlCol="0">
            <a:spAutoFit/>
          </a:bodyPr>
          <a:lstStyle/>
          <a:p>
            <a:r>
              <a:rPr lang="en-US" sz="2400" dirty="0"/>
              <a:t>Timothy Shanahan</a:t>
            </a:r>
          </a:p>
          <a:p>
            <a:r>
              <a:rPr lang="en-US" sz="2400" dirty="0"/>
              <a:t>University of Illinois at Chicago</a:t>
            </a:r>
          </a:p>
          <a:p>
            <a:r>
              <a:rPr lang="en-US" sz="2400" dirty="0" err="1"/>
              <a:t>www.shanahanonliteracy.com</a:t>
            </a:r>
            <a:endParaRPr lang="en-US" sz="2400" dirty="0"/>
          </a:p>
        </p:txBody>
      </p:sp>
    </p:spTree>
    <p:extLst>
      <p:ext uri="{BB962C8B-B14F-4D97-AF65-F5344CB8AC3E}">
        <p14:creationId xmlns:p14="http://schemas.microsoft.com/office/powerpoint/2010/main" val="2404823630"/>
      </p:ext>
    </p:extLst>
  </p:cSld>
  <p:clrMapOvr>
    <a:masterClrMapping/>
  </p:clrMapOvr>
  <p:transition>
    <p:comb/>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52400" y="990600"/>
          <a:ext cx="8991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31" name="Text Box 11"/>
          <p:cNvSpPr txBox="1">
            <a:spLocks noChangeArrowheads="1"/>
          </p:cNvSpPr>
          <p:nvPr/>
        </p:nvSpPr>
        <p:spPr bwMode="auto">
          <a:xfrm>
            <a:off x="436179" y="304800"/>
            <a:ext cx="7391400" cy="641350"/>
          </a:xfrm>
          <a:prstGeom prst="rect">
            <a:avLst/>
          </a:prstGeom>
          <a:noFill/>
          <a:ln w="9525">
            <a:noFill/>
            <a:miter lim="800000"/>
            <a:headEnd/>
            <a:tailEnd/>
          </a:ln>
        </p:spPr>
        <p:txBody>
          <a:bodyPr>
            <a:spAutoFit/>
          </a:bodyPr>
          <a:lstStyle/>
          <a:p>
            <a:pPr>
              <a:spcBef>
                <a:spcPct val="50000"/>
              </a:spcBef>
            </a:pPr>
            <a:r>
              <a:rPr lang="en-US" sz="3600" b="1" dirty="0">
                <a:solidFill>
                  <a:schemeClr val="tx2"/>
                </a:solidFill>
                <a:latin typeface="Garamond" pitchFamily="18" charset="0"/>
              </a:rPr>
              <a:t>Increasing Specialization of Literacy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391400" cy="1019195"/>
          </a:xfrm>
        </p:spPr>
        <p:txBody>
          <a:bodyPr/>
          <a:lstStyle/>
          <a:p>
            <a:pPr marL="0" indent="0">
              <a:buNone/>
            </a:pPr>
            <a:r>
              <a:rPr lang="en-US" sz="3600" b="1" dirty="0">
                <a:solidFill>
                  <a:srgbClr val="0000FF"/>
                </a:solidFill>
              </a:rPr>
              <a:t>Sources of Disciplinary Literacy</a:t>
            </a:r>
          </a:p>
          <a:p>
            <a:pPr marL="0" indent="0">
              <a:buNone/>
            </a:pPr>
            <a:endParaRPr lang="en-US" b="1" dirty="0">
              <a:solidFill>
                <a:srgbClr val="0D0D0D"/>
              </a:solidFill>
            </a:endParaRPr>
          </a:p>
          <a:p>
            <a:r>
              <a:rPr lang="en-US" sz="2400" dirty="0"/>
              <a:t>Studies that compare expert readers with novices (</a:t>
            </a:r>
            <a:r>
              <a:rPr lang="en-US" sz="2400" dirty="0" err="1"/>
              <a:t>Bazerman</a:t>
            </a:r>
            <a:r>
              <a:rPr lang="en-US" sz="2400" dirty="0"/>
              <a:t>, 1985; Geisler, 1994;                 Wineburg,1991, etc.)</a:t>
            </a:r>
          </a:p>
          <a:p>
            <a:r>
              <a:rPr lang="en-US" sz="2400" dirty="0"/>
              <a:t>Functional linguistics analyses of the                        specialized literacy/language practices                used in the disciplines (Fang, 2004;                 Halliday, 1998; </a:t>
            </a:r>
            <a:r>
              <a:rPr lang="en-US" sz="2400" dirty="0" err="1"/>
              <a:t>Schleppegrell</a:t>
            </a:r>
            <a:r>
              <a:rPr lang="en-US" sz="2400" dirty="0"/>
              <a:t>, 2004,                     etc.)</a:t>
            </a:r>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754694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391400" cy="1019195"/>
          </a:xfrm>
        </p:spPr>
        <p:txBody>
          <a:bodyPr/>
          <a:lstStyle/>
          <a:p>
            <a:pPr marL="0" indent="0">
              <a:buNone/>
            </a:pPr>
            <a:r>
              <a:rPr lang="en-US" sz="3600" b="1" dirty="0">
                <a:solidFill>
                  <a:srgbClr val="0000FF"/>
                </a:solidFill>
              </a:rPr>
              <a:t>Example of Expert Reader Study</a:t>
            </a:r>
          </a:p>
          <a:p>
            <a:pPr>
              <a:buClr>
                <a:schemeClr val="tx1"/>
              </a:buClr>
              <a:buFont typeface="Wingdings" charset="2"/>
              <a:buChar char="§"/>
            </a:pPr>
            <a:endParaRPr lang="en-US" sz="2400" b="1" dirty="0"/>
          </a:p>
          <a:p>
            <a:pPr marL="0" indent="0">
              <a:buClr>
                <a:schemeClr val="tx1"/>
              </a:buClr>
              <a:buNone/>
            </a:pPr>
            <a:r>
              <a:rPr lang="en-US" sz="2400" dirty="0" err="1"/>
              <a:t>Wineburg’s</a:t>
            </a:r>
            <a:r>
              <a:rPr lang="en-US" sz="2400" dirty="0"/>
              <a:t> study of history reading:</a:t>
            </a:r>
          </a:p>
          <a:p>
            <a:pPr>
              <a:buClr>
                <a:schemeClr val="tx1"/>
              </a:buClr>
              <a:buFont typeface="Wingdings" charset="2"/>
              <a:buChar char="§"/>
            </a:pPr>
            <a:r>
              <a:rPr lang="en-US" sz="2400" b="1" dirty="0"/>
              <a:t>Sourcing: </a:t>
            </a:r>
            <a:r>
              <a:rPr lang="en-US" sz="2400" dirty="0"/>
              <a:t>considering the author and            author perspective</a:t>
            </a:r>
          </a:p>
          <a:p>
            <a:pPr>
              <a:buClr>
                <a:schemeClr val="tx1"/>
              </a:buClr>
              <a:buFont typeface="Wingdings" charset="2"/>
              <a:buChar char="§"/>
            </a:pPr>
            <a:r>
              <a:rPr lang="en-US" sz="2400" b="1" dirty="0"/>
              <a:t>Contextualizing</a:t>
            </a:r>
            <a:r>
              <a:rPr lang="en-US" sz="2400" dirty="0"/>
              <a:t>: placing documents                within their historical period and place</a:t>
            </a:r>
          </a:p>
          <a:p>
            <a:pPr>
              <a:buClr>
                <a:schemeClr val="tx1"/>
              </a:buClr>
              <a:buFont typeface="Wingdings" charset="2"/>
              <a:buChar char="§"/>
            </a:pPr>
            <a:r>
              <a:rPr lang="en-US" sz="2400" b="1" dirty="0"/>
              <a:t>Corroboration:</a:t>
            </a:r>
            <a:r>
              <a:rPr lang="en-US" sz="2400" dirty="0"/>
              <a:t> evaluating information             across sources </a:t>
            </a:r>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3865500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Generalizable vs. Specialized Skills</a:t>
            </a:r>
          </a:p>
          <a:p>
            <a:pPr>
              <a:buClr>
                <a:schemeClr val="tx1"/>
              </a:buClr>
              <a:buFont typeface="Wingdings" charset="2"/>
              <a:buChar char="§"/>
            </a:pPr>
            <a:endParaRPr lang="en-US" sz="2400" b="1" dirty="0"/>
          </a:p>
          <a:p>
            <a:pPr>
              <a:buClr>
                <a:schemeClr val="tx1"/>
              </a:buClr>
              <a:buFont typeface="Wingdings" charset="2"/>
              <a:buChar char="§"/>
            </a:pPr>
            <a:r>
              <a:rPr lang="en-US" sz="2400" dirty="0"/>
              <a:t>Content area reading is based on the idea that reading and writing are highly generalizable skills</a:t>
            </a:r>
          </a:p>
          <a:p>
            <a:pPr>
              <a:buClr>
                <a:schemeClr val="tx1"/>
              </a:buClr>
              <a:buFont typeface="Wingdings" charset="2"/>
              <a:buChar char="§"/>
            </a:pPr>
            <a:r>
              <a:rPr lang="en-US" sz="2400" dirty="0"/>
              <a:t>Thus, literacy can be taught with the                        texts and content of any field and the                     same approaches can be applied                            across the disciplines (e.g., SQ3R,                        KWL, summarization)</a:t>
            </a:r>
          </a:p>
          <a:p>
            <a:pPr>
              <a:buClr>
                <a:schemeClr val="tx1"/>
              </a:buClr>
              <a:buFont typeface="Wingdings" charset="2"/>
              <a:buChar char="§"/>
            </a:pPr>
            <a:r>
              <a:rPr lang="en-US" sz="2400" dirty="0"/>
              <a:t>But disciplinary literacy focuses not on                   what is the same across the disciplines,                     but what is unique or specialized</a:t>
            </a:r>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4224549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71538" y="428604"/>
            <a:ext cx="4643462" cy="5133996"/>
          </a:xfrm>
        </p:spPr>
        <p:txBody>
          <a:bodyPr/>
          <a:lstStyle/>
          <a:p>
            <a:r>
              <a:rPr lang="en-US" sz="2400" dirty="0"/>
              <a:t>Content area literacy instruction provides students with a “toolbox” of strategies to use whenever text is encountered.</a:t>
            </a:r>
          </a:p>
          <a:p>
            <a:r>
              <a:rPr lang="en-US" sz="2400" dirty="0"/>
              <a:t>Disciplinary literacy strategies come out of the demands of the text and the purposes of the discipline.   </a:t>
            </a:r>
          </a:p>
        </p:txBody>
      </p:sp>
    </p:spTree>
    <p:extLst>
      <p:ext uri="{BB962C8B-B14F-4D97-AF65-F5344CB8AC3E}">
        <p14:creationId xmlns:p14="http://schemas.microsoft.com/office/powerpoint/2010/main" val="4195736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Disciplinary Literacy and Text Choice</a:t>
            </a:r>
          </a:p>
          <a:p>
            <a:pPr>
              <a:buClr>
                <a:schemeClr val="tx1"/>
              </a:buClr>
              <a:buFont typeface="Wingdings" charset="2"/>
              <a:buChar char="§"/>
            </a:pPr>
            <a:r>
              <a:rPr lang="en-US" sz="2400" dirty="0"/>
              <a:t>Scientists were skeptical of the idea of multiple texts</a:t>
            </a:r>
          </a:p>
          <a:p>
            <a:pPr>
              <a:buClr>
                <a:schemeClr val="tx1"/>
              </a:buClr>
              <a:buFont typeface="Wingdings" charset="2"/>
              <a:buChar char="§"/>
            </a:pPr>
            <a:r>
              <a:rPr lang="en-US" sz="2400" dirty="0"/>
              <a:t>In science important to have a single accurate authoritative source</a:t>
            </a:r>
          </a:p>
          <a:p>
            <a:pPr>
              <a:buClr>
                <a:schemeClr val="tx1"/>
              </a:buClr>
              <a:buFont typeface="Wingdings" charset="2"/>
              <a:buChar char="§"/>
            </a:pPr>
            <a:r>
              <a:rPr lang="en-US" sz="2400" dirty="0"/>
              <a:t>Not particularly interested in critical                  responses to school text</a:t>
            </a:r>
          </a:p>
          <a:p>
            <a:pPr>
              <a:buClr>
                <a:schemeClr val="tx1"/>
              </a:buClr>
              <a:buFont typeface="Wingdings" charset="2"/>
              <a:buChar char="§"/>
            </a:pPr>
            <a:r>
              <a:rPr lang="en-US" sz="2400" dirty="0"/>
              <a:t>Their own reading procedures emphasize            critical response when reading texts                           on high knowledge topics and less on                        other topics (Bazerman, 1985;                          Shanahan, et al., 2011) </a:t>
            </a:r>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1578676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Disciplinary Literacy and Text Choice (cont.)</a:t>
            </a:r>
          </a:p>
          <a:p>
            <a:pPr>
              <a:buClr>
                <a:schemeClr val="tx1"/>
              </a:buClr>
              <a:buFont typeface="Wingdings" charset="2"/>
              <a:buChar char="§"/>
            </a:pPr>
            <a:r>
              <a:rPr lang="en-US" sz="2400" dirty="0"/>
              <a:t>Historians were not anti-textbook—they thought textbooks could play an important role in                  social studies instruction</a:t>
            </a:r>
          </a:p>
          <a:p>
            <a:pPr>
              <a:buClr>
                <a:schemeClr val="tx1"/>
              </a:buClr>
              <a:buFont typeface="Wingdings" charset="2"/>
              <a:buChar char="§"/>
            </a:pPr>
            <a:r>
              <a:rPr lang="en-US" sz="2400" dirty="0"/>
              <a:t>However, across several studies, the                   historians are unified in the idea that                        history cannot be taught with single texts </a:t>
            </a:r>
          </a:p>
          <a:p>
            <a:pPr>
              <a:buClr>
                <a:schemeClr val="tx1"/>
              </a:buClr>
              <a:buFont typeface="Wingdings" charset="2"/>
              <a:buChar char="§"/>
            </a:pPr>
            <a:r>
              <a:rPr lang="en-US" sz="2400" dirty="0"/>
              <a:t>The nature of history and the major                   research approaches used in history                       (i.e., collecting multiple accounts of                          events) require multiple texts</a:t>
            </a:r>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1324017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8305800" cy="1019195"/>
          </a:xfrm>
        </p:spPr>
        <p:txBody>
          <a:bodyPr/>
          <a:lstStyle/>
          <a:p>
            <a:pPr marL="0" indent="0">
              <a:buNone/>
            </a:pPr>
            <a:r>
              <a:rPr lang="en-US" sz="3600" b="1" dirty="0">
                <a:solidFill>
                  <a:srgbClr val="0000FF"/>
                </a:solidFill>
              </a:rPr>
              <a:t>Why multiple texts in social studies?</a:t>
            </a:r>
          </a:p>
          <a:p>
            <a:pPr>
              <a:buClr>
                <a:schemeClr val="tx1"/>
              </a:buClr>
              <a:buFont typeface="Wingdings" charset="2"/>
              <a:buChar char="§"/>
            </a:pPr>
            <a:endParaRPr lang="en-US" sz="2400" dirty="0">
              <a:solidFill>
                <a:schemeClr val="tx1">
                  <a:lumMod val="95000"/>
                  <a:lumOff val="5000"/>
                </a:schemeClr>
              </a:solidFill>
            </a:endParaRPr>
          </a:p>
          <a:p>
            <a:r>
              <a:rPr lang="en-US" b="1" dirty="0">
                <a:solidFill>
                  <a:schemeClr val="bg1"/>
                </a:solidFill>
              </a:rPr>
              <a:t> </a:t>
            </a:r>
            <a:r>
              <a:rPr lang="en-US" sz="2400" dirty="0"/>
              <a:t>Multiple texts are necessary when</a:t>
            </a:r>
            <a:r>
              <a:rPr lang="mr-IN" sz="2400" dirty="0"/>
              <a:t>…</a:t>
            </a:r>
            <a:endParaRPr lang="en-US" sz="2400" dirty="0"/>
          </a:p>
          <a:p>
            <a:pPr lvl="1"/>
            <a:r>
              <a:rPr lang="en-US" sz="2400" dirty="0"/>
              <a:t>Evidence is unclear </a:t>
            </a:r>
          </a:p>
          <a:p>
            <a:pPr lvl="1"/>
            <a:r>
              <a:rPr lang="en-US" sz="2400" dirty="0"/>
              <a:t>People disagree about the                          interpretation of evidence</a:t>
            </a:r>
          </a:p>
          <a:p>
            <a:pPr lvl="1"/>
            <a:r>
              <a:rPr lang="en-US" sz="2400" dirty="0"/>
              <a:t>Evidence is incomplete</a:t>
            </a:r>
          </a:p>
          <a:p>
            <a:pPr lvl="1"/>
            <a:r>
              <a:rPr lang="en-US" sz="2400" dirty="0"/>
              <a:t>Interpretation of evidence is biased</a:t>
            </a:r>
          </a:p>
          <a:p>
            <a:pPr lvl="1"/>
            <a:r>
              <a:rPr lang="en-US" sz="2400" dirty="0"/>
              <a:t>Evidence lacks coherence</a:t>
            </a:r>
          </a:p>
          <a:p>
            <a:r>
              <a:rPr lang="en-US" sz="2400" dirty="0"/>
              <a:t>These conditions tend to exist in history,                    political science/civics, economics,                        geography, etc.</a:t>
            </a:r>
          </a:p>
          <a:p>
            <a:pPr marL="0" indent="0">
              <a:buNone/>
            </a:pPr>
            <a:endParaRPr lang="en-US" b="1" dirty="0">
              <a:solidFill>
                <a:schemeClr val="bg1"/>
              </a:solidFill>
            </a:endParaRPr>
          </a:p>
        </p:txBody>
      </p:sp>
    </p:spTree>
    <p:extLst>
      <p:ext uri="{BB962C8B-B14F-4D97-AF65-F5344CB8AC3E}">
        <p14:creationId xmlns:p14="http://schemas.microsoft.com/office/powerpoint/2010/main" val="1951089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8305800" cy="1019195"/>
          </a:xfrm>
        </p:spPr>
        <p:txBody>
          <a:bodyPr/>
          <a:lstStyle/>
          <a:p>
            <a:pPr marL="0" indent="0">
              <a:buNone/>
            </a:pPr>
            <a:r>
              <a:rPr lang="en-US" sz="3600" b="1" dirty="0">
                <a:solidFill>
                  <a:srgbClr val="0000FF"/>
                </a:solidFill>
              </a:rPr>
              <a:t>Civics?</a:t>
            </a:r>
          </a:p>
          <a:p>
            <a:pPr marL="0" indent="0">
              <a:buNone/>
            </a:pPr>
            <a:endParaRPr lang="en-US" b="1" dirty="0">
              <a:solidFill>
                <a:schemeClr val="bg1"/>
              </a:solidFill>
            </a:endParaRPr>
          </a:p>
        </p:txBody>
      </p:sp>
      <p:sp>
        <p:nvSpPr>
          <p:cNvPr id="3" name="TextBox 2">
            <a:extLst>
              <a:ext uri="{FF2B5EF4-FFF2-40B4-BE49-F238E27FC236}">
                <a16:creationId xmlns:a16="http://schemas.microsoft.com/office/drawing/2014/main" id="{2ABD1717-8DA1-674A-B3C1-6EBAFF2FAE1B}"/>
              </a:ext>
            </a:extLst>
          </p:cNvPr>
          <p:cNvSpPr txBox="1"/>
          <p:nvPr/>
        </p:nvSpPr>
        <p:spPr>
          <a:xfrm>
            <a:off x="457201" y="1600200"/>
            <a:ext cx="6324599" cy="2677656"/>
          </a:xfrm>
          <a:prstGeom prst="rect">
            <a:avLst/>
          </a:prstGeom>
          <a:noFill/>
        </p:spPr>
        <p:txBody>
          <a:bodyPr wrap="square" rtlCol="0">
            <a:spAutoFit/>
          </a:bodyPr>
          <a:lstStyle/>
          <a:p>
            <a:pPr marL="457200" indent="-457200">
              <a:buFont typeface="Arial" panose="020B0604020202020204" pitchFamily="34" charset="0"/>
              <a:buChar char="•"/>
            </a:pPr>
            <a:r>
              <a:rPr lang="en-US" sz="2400" dirty="0"/>
              <a:t>When citizens exercise the right to vote,                                                                                         they need to be informed, but information                                                                  is often not clear and different sources disagree.</a:t>
            </a:r>
          </a:p>
          <a:p>
            <a:pPr marL="342900" indent="-342900">
              <a:buFont typeface="Arial" panose="020B0604020202020204" pitchFamily="34" charset="0"/>
              <a:buChar char="•"/>
            </a:pPr>
            <a:r>
              <a:rPr lang="en-US" sz="2400" dirty="0"/>
              <a:t> People disagree about whether or not         </a:t>
            </a:r>
          </a:p>
          <a:p>
            <a:r>
              <a:rPr lang="en-US" sz="2400" dirty="0"/>
              <a:t>     the party system is outdated, or the </a:t>
            </a:r>
          </a:p>
          <a:p>
            <a:r>
              <a:rPr lang="en-US" sz="2400" dirty="0"/>
              <a:t>     interpretation of free speech.</a:t>
            </a:r>
          </a:p>
        </p:txBody>
      </p:sp>
    </p:spTree>
    <p:extLst>
      <p:ext uri="{BB962C8B-B14F-4D97-AF65-F5344CB8AC3E}">
        <p14:creationId xmlns:p14="http://schemas.microsoft.com/office/powerpoint/2010/main" val="253756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8305800" cy="1019195"/>
          </a:xfrm>
        </p:spPr>
        <p:txBody>
          <a:bodyPr/>
          <a:lstStyle/>
          <a:p>
            <a:pPr marL="0" indent="0">
              <a:buNone/>
            </a:pPr>
            <a:r>
              <a:rPr lang="en-US" sz="3600" b="1" dirty="0">
                <a:solidFill>
                  <a:srgbClr val="0000FF"/>
                </a:solidFill>
              </a:rPr>
              <a:t>Economics?</a:t>
            </a:r>
          </a:p>
          <a:p>
            <a:pPr marL="0" indent="0">
              <a:buNone/>
            </a:pPr>
            <a:endParaRPr lang="en-US" b="1" dirty="0">
              <a:solidFill>
                <a:schemeClr val="bg1"/>
              </a:solidFill>
            </a:endParaRPr>
          </a:p>
        </p:txBody>
      </p:sp>
      <p:sp>
        <p:nvSpPr>
          <p:cNvPr id="3" name="TextBox 2">
            <a:extLst>
              <a:ext uri="{FF2B5EF4-FFF2-40B4-BE49-F238E27FC236}">
                <a16:creationId xmlns:a16="http://schemas.microsoft.com/office/drawing/2014/main" id="{2ABD1717-8DA1-674A-B3C1-6EBAFF2FAE1B}"/>
              </a:ext>
            </a:extLst>
          </p:cNvPr>
          <p:cNvSpPr txBox="1"/>
          <p:nvPr/>
        </p:nvSpPr>
        <p:spPr>
          <a:xfrm>
            <a:off x="457201" y="1600200"/>
            <a:ext cx="6324599"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t>Do you favor supply side or demand side economics?</a:t>
            </a:r>
          </a:p>
          <a:p>
            <a:pPr marL="342900" indent="-342900">
              <a:buFont typeface="Arial" panose="020B0604020202020204" pitchFamily="34" charset="0"/>
              <a:buChar char="•"/>
            </a:pPr>
            <a:r>
              <a:rPr lang="en-US" sz="2400" dirty="0"/>
              <a:t>What will happen if tariffs go up?</a:t>
            </a:r>
          </a:p>
          <a:p>
            <a:pPr marL="342900" indent="-342900">
              <a:buFont typeface="Arial" panose="020B0604020202020204" pitchFamily="34" charset="0"/>
              <a:buChar char="•"/>
            </a:pPr>
            <a:r>
              <a:rPr lang="en-US" sz="2400" dirty="0"/>
              <a:t>What will be the effect on our economy        if the economy of a major country collapses?</a:t>
            </a:r>
          </a:p>
          <a:p>
            <a:pPr marL="342900" indent="-342900">
              <a:buFont typeface="Arial" panose="020B0604020202020204" pitchFamily="34" charset="0"/>
              <a:buChar char="•"/>
            </a:pPr>
            <a:r>
              <a:rPr lang="en-US" sz="2400" dirty="0"/>
              <a:t>Is it better to invest individual stocks or index funds?</a:t>
            </a:r>
          </a:p>
          <a:p>
            <a:pPr marL="342900" indent="-342900">
              <a:buFont typeface="Arial" panose="020B0604020202020204" pitchFamily="34" charset="0"/>
              <a:buChar char="•"/>
            </a:pPr>
            <a:r>
              <a:rPr lang="en-US" sz="2400" dirty="0"/>
              <a:t>The answers to these questions are contested.</a:t>
            </a:r>
          </a:p>
        </p:txBody>
      </p:sp>
    </p:spTree>
    <p:extLst>
      <p:ext uri="{BB962C8B-B14F-4D97-AF65-F5344CB8AC3E}">
        <p14:creationId xmlns:p14="http://schemas.microsoft.com/office/powerpoint/2010/main" val="3996887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67544" y="500042"/>
            <a:ext cx="8280920" cy="1071570"/>
          </a:xfrm>
        </p:spPr>
        <p:txBody>
          <a:bodyPr>
            <a:noAutofit/>
          </a:bodyPr>
          <a:lstStyle/>
          <a:p>
            <a:pPr>
              <a:buNone/>
            </a:pPr>
            <a:r>
              <a:rPr lang="en-US" altLang="zh-CN" sz="3600" b="1" dirty="0">
                <a:solidFill>
                  <a:srgbClr val="0000FF"/>
                </a:solidFill>
              </a:rPr>
              <a:t>Many changes due to Common Core</a:t>
            </a:r>
            <a:endParaRPr lang="zh-CN" altLang="en-US" sz="3600" b="1" dirty="0">
              <a:solidFill>
                <a:srgbClr val="0000FF"/>
              </a:solidFill>
            </a:endParaRPr>
          </a:p>
        </p:txBody>
      </p:sp>
      <p:sp>
        <p:nvSpPr>
          <p:cNvPr id="3" name="TextBox 2"/>
          <p:cNvSpPr txBox="1"/>
          <p:nvPr/>
        </p:nvSpPr>
        <p:spPr>
          <a:xfrm>
            <a:off x="1143000" y="1676400"/>
            <a:ext cx="5517232" cy="3323987"/>
          </a:xfrm>
          <a:prstGeom prst="rect">
            <a:avLst/>
          </a:prstGeom>
          <a:noFill/>
        </p:spPr>
        <p:txBody>
          <a:bodyPr wrap="square" rtlCol="0">
            <a:spAutoFit/>
          </a:bodyPr>
          <a:lstStyle/>
          <a:p>
            <a:pPr marL="342900" indent="-342900">
              <a:buFont typeface="Arial"/>
              <a:buChar char="•"/>
            </a:pPr>
            <a:r>
              <a:rPr lang="en-US" sz="2400" dirty="0"/>
              <a:t>Challenging texts</a:t>
            </a:r>
          </a:p>
          <a:p>
            <a:pPr marL="342900" indent="-342900">
              <a:buFont typeface="Arial"/>
              <a:buChar char="•"/>
            </a:pPr>
            <a:r>
              <a:rPr lang="en-US" sz="2400" dirty="0"/>
              <a:t>Close reading</a:t>
            </a:r>
          </a:p>
          <a:p>
            <a:pPr marL="342900" indent="-342900">
              <a:buFont typeface="Arial"/>
              <a:buChar char="•"/>
            </a:pPr>
            <a:r>
              <a:rPr lang="en-US" sz="2400" dirty="0"/>
              <a:t>Writing from sources</a:t>
            </a:r>
          </a:p>
          <a:p>
            <a:pPr marL="342900" indent="-342900">
              <a:buFont typeface="Arial"/>
              <a:buChar char="•"/>
            </a:pPr>
            <a:r>
              <a:rPr lang="en-US" sz="2400" dirty="0"/>
              <a:t>Informational text</a:t>
            </a:r>
          </a:p>
          <a:p>
            <a:pPr marL="342900" indent="-342900">
              <a:buFont typeface="Arial"/>
              <a:buChar char="•"/>
            </a:pPr>
            <a:r>
              <a:rPr lang="en-US" sz="2400" dirty="0"/>
              <a:t>Multiple texts</a:t>
            </a:r>
          </a:p>
          <a:p>
            <a:pPr marL="342900" indent="-342900">
              <a:buFont typeface="Arial"/>
              <a:buChar char="•"/>
            </a:pPr>
            <a:r>
              <a:rPr lang="en-US" sz="2400" dirty="0"/>
              <a:t>Argument</a:t>
            </a:r>
          </a:p>
          <a:p>
            <a:pPr marL="342900" indent="-342900">
              <a:buFont typeface="Arial"/>
              <a:buChar char="•"/>
            </a:pPr>
            <a:r>
              <a:rPr lang="en-US" sz="2400" dirty="0"/>
              <a:t>Embedded technology</a:t>
            </a:r>
          </a:p>
          <a:p>
            <a:pPr marL="342900" indent="-342900">
              <a:buFont typeface="Arial"/>
              <a:buChar char="•"/>
            </a:pPr>
            <a:r>
              <a:rPr lang="en-US" sz="2400" dirty="0"/>
              <a:t>Disciplinary literacy</a:t>
            </a:r>
          </a:p>
          <a:p>
            <a:endParaRPr lang="en-US" dirty="0"/>
          </a:p>
        </p:txBody>
      </p:sp>
    </p:spTree>
    <p:extLst>
      <p:ext uri="{BB962C8B-B14F-4D97-AF65-F5344CB8AC3E}">
        <p14:creationId xmlns:p14="http://schemas.microsoft.com/office/powerpoint/2010/main" val="983815950"/>
      </p:ext>
    </p:extLst>
  </p:cSld>
  <p:clrMapOvr>
    <a:masterClrMapping/>
  </p:clrMapOvr>
  <p:transition>
    <p:comb/>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8305800" cy="1019195"/>
          </a:xfrm>
        </p:spPr>
        <p:txBody>
          <a:bodyPr/>
          <a:lstStyle/>
          <a:p>
            <a:pPr marL="0" indent="0">
              <a:buNone/>
            </a:pPr>
            <a:r>
              <a:rPr lang="en-US" sz="3600" b="1" dirty="0">
                <a:solidFill>
                  <a:srgbClr val="0000FF"/>
                </a:solidFill>
              </a:rPr>
              <a:t>Geography?</a:t>
            </a:r>
          </a:p>
          <a:p>
            <a:pPr marL="0" indent="0">
              <a:buNone/>
            </a:pPr>
            <a:endParaRPr lang="en-US" b="1" dirty="0">
              <a:solidFill>
                <a:schemeClr val="bg1"/>
              </a:solidFill>
            </a:endParaRPr>
          </a:p>
        </p:txBody>
      </p:sp>
      <p:sp>
        <p:nvSpPr>
          <p:cNvPr id="3" name="TextBox 2">
            <a:extLst>
              <a:ext uri="{FF2B5EF4-FFF2-40B4-BE49-F238E27FC236}">
                <a16:creationId xmlns:a16="http://schemas.microsoft.com/office/drawing/2014/main" id="{2ABD1717-8DA1-674A-B3C1-6EBAFF2FAE1B}"/>
              </a:ext>
            </a:extLst>
          </p:cNvPr>
          <p:cNvSpPr txBox="1"/>
          <p:nvPr/>
        </p:nvSpPr>
        <p:spPr>
          <a:xfrm>
            <a:off x="457201" y="1600200"/>
            <a:ext cx="6324599"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How does an area’s topography effect its economy?</a:t>
            </a:r>
          </a:p>
          <a:p>
            <a:pPr marL="342900" indent="-342900">
              <a:buFont typeface="Arial" panose="020B0604020202020204" pitchFamily="34" charset="0"/>
              <a:buChar char="•"/>
            </a:pPr>
            <a:r>
              <a:rPr lang="en-US" sz="2400" dirty="0"/>
              <a:t>What causes the migration of peoples?</a:t>
            </a:r>
          </a:p>
        </p:txBody>
      </p:sp>
    </p:spTree>
    <p:extLst>
      <p:ext uri="{BB962C8B-B14F-4D97-AF65-F5344CB8AC3E}">
        <p14:creationId xmlns:p14="http://schemas.microsoft.com/office/powerpoint/2010/main" val="3902368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en-US" dirty="0">
                <a:latin typeface="Arial" charset="0"/>
                <a:ea typeface="ＭＳ Ｐゴシック" charset="0"/>
                <a:cs typeface="ＭＳ Ｐゴシック" charset="0"/>
              </a:rPr>
              <a:t>History Example: The Tonkin Gulf Incident</a:t>
            </a:r>
          </a:p>
        </p:txBody>
      </p:sp>
      <p:graphicFrame>
        <p:nvGraphicFramePr>
          <p:cNvPr id="38914" name="Object 3"/>
          <p:cNvGraphicFramePr>
            <a:graphicFrameLocks noChangeAspect="1"/>
          </p:cNvGraphicFramePr>
          <p:nvPr>
            <p:extLst>
              <p:ext uri="{D42A27DB-BD31-4B8C-83A1-F6EECF244321}">
                <p14:modId xmlns:p14="http://schemas.microsoft.com/office/powerpoint/2010/main" val="676438671"/>
              </p:ext>
            </p:extLst>
          </p:nvPr>
        </p:nvGraphicFramePr>
        <p:xfrm>
          <a:off x="1403648" y="1916832"/>
          <a:ext cx="5838909" cy="3600400"/>
        </p:xfrm>
        <a:graphic>
          <a:graphicData uri="http://schemas.openxmlformats.org/presentationml/2006/ole">
            <mc:AlternateContent xmlns:mc="http://schemas.openxmlformats.org/markup-compatibility/2006">
              <mc:Choice xmlns:v="urn:schemas-microsoft-com:vml" Requires="v">
                <p:oleObj spid="_x0000_s3083" name="Document" r:id="rId3" imgW="3809524" imgH="2349206" progId="Word.Document.8">
                  <p:embed/>
                </p:oleObj>
              </mc:Choice>
              <mc:Fallback>
                <p:oleObj name="Document" r:id="rId3" imgW="3809524" imgH="2349206" progId="Word.Document.8">
                  <p:embed/>
                  <p:pic>
                    <p:nvPicPr>
                      <p:cNvPr id="3891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916832"/>
                        <a:ext cx="5838909" cy="36004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356244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The Incident</a:t>
            </a:r>
          </a:p>
        </p:txBody>
      </p:sp>
      <p:sp>
        <p:nvSpPr>
          <p:cNvPr id="39938" name="Rectangle 3"/>
          <p:cNvSpPr>
            <a:spLocks noGrp="1" noChangeArrowheads="1"/>
          </p:cNvSpPr>
          <p:nvPr>
            <p:ph type="body" idx="1"/>
          </p:nvPr>
        </p:nvSpPr>
        <p:spPr/>
        <p:txBody>
          <a:bodyPr/>
          <a:lstStyle/>
          <a:p>
            <a:pPr eaLnBrk="1" hangingPunct="1">
              <a:lnSpc>
                <a:spcPct val="90000"/>
              </a:lnSpc>
              <a:buFont typeface="Arial" charset="0"/>
              <a:buNone/>
            </a:pPr>
            <a:r>
              <a:rPr lang="en-US" sz="2000" dirty="0">
                <a:latin typeface="Arial" charset="0"/>
                <a:ea typeface="ＭＳ Ｐゴシック" charset="0"/>
                <a:cs typeface="ＭＳ Ｐゴシック" charset="0"/>
              </a:rPr>
              <a:t>On August 2, three North Vietnamese PT boats allegedly shot at the U.S.S. Maddox while it was on patrol off the North Vietnamese coastline in the Gulf of Tonkin.  Two days later, while the Maddox and a companion ship, the C. Turner Joy, were again on patrol, there were reports of another attack.  President Johnson ordered a retaliatory strike and asked Congress to pass the Southeast Asia Resolution (also known as the Tonkin Gulf Resolution) to give him the authority to </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take all necessary steps, including armed force, to assist any member or protocol state of the Southeast Asia Collective Defense Treaty requested assistance in defense of its freedom.</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  This resolution was passed.  Johnson used this approval to commit the U.S. to heavy involvement in the Vietnam War. </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Hawks</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 (those who were supporters of the war) and </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Doves</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 (those who were against the war) disagreed about what actually happened and about President Johnson</a:t>
            </a:r>
            <a:r>
              <a:rPr lang="ja-JP" altLang="en-US" sz="2000" dirty="0">
                <a:latin typeface="Arial" charset="0"/>
                <a:ea typeface="ＭＳ Ｐゴシック" charset="0"/>
                <a:cs typeface="ＭＳ Ｐゴシック" charset="0"/>
              </a:rPr>
              <a:t>’</a:t>
            </a:r>
            <a:r>
              <a:rPr lang="en-US" altLang="ja-JP" sz="2000" dirty="0">
                <a:latin typeface="Arial" charset="0"/>
                <a:ea typeface="ＭＳ Ｐゴシック" charset="0"/>
                <a:cs typeface="ＭＳ Ｐゴシック" charset="0"/>
              </a:rPr>
              <a:t>s motivations in handling the incident.  The disagreement still exists.</a:t>
            </a:r>
            <a:endParaRPr lang="en-US" sz="20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075177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US" dirty="0">
                <a:latin typeface="Arial" charset="0"/>
                <a:ea typeface="ＭＳ Ｐゴシック" charset="0"/>
                <a:cs typeface="ＭＳ Ｐゴシック" charset="0"/>
              </a:rPr>
              <a:t>Dean Rusk:  </a:t>
            </a:r>
            <a:r>
              <a:rPr lang="en-US" altLang="ja-JP" i="1" dirty="0">
                <a:latin typeface="Arial" charset="0"/>
                <a:ea typeface="ＭＳ Ｐゴシック" charset="0"/>
                <a:cs typeface="ＭＳ Ｐゴシック" charset="0"/>
              </a:rPr>
              <a:t>As I Saw It</a:t>
            </a:r>
            <a:endParaRPr lang="en-US" i="1" dirty="0">
              <a:latin typeface="Arial" charset="0"/>
              <a:ea typeface="ＭＳ Ｐゴシック" charset="0"/>
              <a:cs typeface="ＭＳ Ｐゴシック" charset="0"/>
            </a:endParaRPr>
          </a:p>
        </p:txBody>
      </p:sp>
      <p:sp>
        <p:nvSpPr>
          <p:cNvPr id="40962" name="Rectangle 3"/>
          <p:cNvSpPr>
            <a:spLocks noGrp="1" noChangeArrowheads="1"/>
          </p:cNvSpPr>
          <p:nvPr>
            <p:ph type="body" sz="half" idx="1"/>
          </p:nvPr>
        </p:nvSpPr>
        <p:spPr/>
        <p:txBody>
          <a:bodyPr/>
          <a:lstStyle/>
          <a:p>
            <a:pPr eaLnBrk="1" hangingPunct="1">
              <a:spcBef>
                <a:spcPct val="0"/>
              </a:spcBef>
              <a:buFontTx/>
              <a:buNone/>
            </a:pPr>
            <a:endParaRPr kumimoji="1" lang="en-US" sz="2000" dirty="0">
              <a:latin typeface="Helvetica" charset="0"/>
              <a:ea typeface="ＭＳ Ｐゴシック" charset="0"/>
              <a:cs typeface="ＭＳ Ｐゴシック" charset="0"/>
            </a:endParaRPr>
          </a:p>
          <a:p>
            <a:pPr eaLnBrk="1" hangingPunct="1">
              <a:spcBef>
                <a:spcPct val="0"/>
              </a:spcBef>
              <a:buFontTx/>
              <a:buNone/>
            </a:pPr>
            <a:r>
              <a:rPr kumimoji="1" lang="en-US" sz="2000" dirty="0">
                <a:latin typeface="Helvetica" charset="0"/>
                <a:ea typeface="ＭＳ Ｐゴシック" charset="0"/>
                <a:cs typeface="ＭＳ Ｐゴシック" charset="0"/>
              </a:rPr>
              <a:t>Dean Rusk was the Secretary</a:t>
            </a:r>
          </a:p>
          <a:p>
            <a:pPr eaLnBrk="1" hangingPunct="1">
              <a:spcBef>
                <a:spcPct val="0"/>
              </a:spcBef>
              <a:buFontTx/>
              <a:buNone/>
            </a:pPr>
            <a:r>
              <a:rPr kumimoji="1" lang="en-US" sz="2000" dirty="0">
                <a:latin typeface="Helvetica" charset="0"/>
                <a:ea typeface="ＭＳ Ｐゴシック" charset="0"/>
                <a:cs typeface="ＭＳ Ｐゴシック" charset="0"/>
              </a:rPr>
              <a:t>of State during the Tonkin Gulf</a:t>
            </a:r>
          </a:p>
          <a:p>
            <a:pPr eaLnBrk="1" hangingPunct="1">
              <a:spcBef>
                <a:spcPct val="0"/>
              </a:spcBef>
              <a:buFontTx/>
              <a:buNone/>
            </a:pPr>
            <a:r>
              <a:rPr kumimoji="1" lang="en-US" sz="2000" dirty="0">
                <a:latin typeface="Helvetica" charset="0"/>
                <a:ea typeface="ＭＳ Ｐゴシック" charset="0"/>
                <a:cs typeface="ＭＳ Ｐゴシック" charset="0"/>
              </a:rPr>
              <a:t>Incident.  </a:t>
            </a:r>
          </a:p>
          <a:p>
            <a:pPr eaLnBrk="1" hangingPunct="1">
              <a:spcBef>
                <a:spcPct val="0"/>
              </a:spcBef>
              <a:buFontTx/>
              <a:buNone/>
            </a:pPr>
            <a:endParaRPr kumimoji="1" lang="en-US" sz="2000" dirty="0">
              <a:latin typeface="Helvetica" charset="0"/>
              <a:ea typeface="ＭＳ Ｐゴシック" charset="0"/>
              <a:cs typeface="ＭＳ Ｐゴシック" charset="0"/>
            </a:endParaRPr>
          </a:p>
          <a:p>
            <a:pPr eaLnBrk="1" hangingPunct="1">
              <a:spcBef>
                <a:spcPct val="0"/>
              </a:spcBef>
              <a:buFontTx/>
              <a:buNone/>
            </a:pPr>
            <a:r>
              <a:rPr kumimoji="1" lang="en-US" sz="2000" dirty="0">
                <a:latin typeface="Helvetica" charset="0"/>
                <a:ea typeface="ＭＳ Ｐゴシック" charset="0"/>
                <a:cs typeface="ＭＳ Ｐゴシック" charset="0"/>
              </a:rPr>
              <a:t>He was a </a:t>
            </a:r>
            <a:r>
              <a:rPr kumimoji="1" lang="ja-JP" altLang="en-US" sz="2000">
                <a:latin typeface="Arial" charset="0"/>
                <a:ea typeface="ＭＳ Ｐゴシック" charset="0"/>
                <a:cs typeface="ＭＳ Ｐゴシック" charset="0"/>
              </a:rPr>
              <a:t>“</a:t>
            </a:r>
            <a:r>
              <a:rPr kumimoji="1" lang="en-US" altLang="ja-JP" sz="2000" dirty="0">
                <a:latin typeface="Helvetica" charset="0"/>
                <a:ea typeface="ＭＳ Ｐゴシック" charset="0"/>
                <a:cs typeface="ＭＳ Ｐゴシック" charset="0"/>
              </a:rPr>
              <a:t>Hawk</a:t>
            </a:r>
            <a:r>
              <a:rPr kumimoji="1" lang="ja-JP" altLang="en-US" sz="2000">
                <a:latin typeface="Arial" charset="0"/>
                <a:ea typeface="ＭＳ Ｐゴシック" charset="0"/>
                <a:cs typeface="ＭＳ Ｐゴシック" charset="0"/>
              </a:rPr>
              <a:t>”</a:t>
            </a:r>
            <a:r>
              <a:rPr kumimoji="1" lang="en-US" altLang="ja-JP" sz="2000" dirty="0">
                <a:latin typeface="Helvetica" charset="0"/>
                <a:ea typeface="ＭＳ Ｐゴシック" charset="0"/>
                <a:cs typeface="ＭＳ Ｐゴシック" charset="0"/>
              </a:rPr>
              <a:t> who believed that a war with Vietnam could be won. </a:t>
            </a:r>
          </a:p>
          <a:p>
            <a:pPr eaLnBrk="1" hangingPunct="1"/>
            <a:endParaRPr lang="en-US" sz="2800" dirty="0">
              <a:latin typeface="Arial" charset="0"/>
              <a:ea typeface="ＭＳ Ｐゴシック" charset="0"/>
              <a:cs typeface="ＭＳ Ｐゴシック" charset="0"/>
            </a:endParaRPr>
          </a:p>
          <a:p>
            <a:pPr eaLnBrk="1" hangingPunct="1"/>
            <a:endParaRPr lang="en-US" sz="2800" dirty="0">
              <a:latin typeface="Arial" charset="0"/>
              <a:ea typeface="ＭＳ Ｐゴシック" charset="0"/>
              <a:cs typeface="ＭＳ Ｐゴシック" charset="0"/>
            </a:endParaRPr>
          </a:p>
        </p:txBody>
      </p:sp>
      <p:graphicFrame>
        <p:nvGraphicFramePr>
          <p:cNvPr id="40963" name="Object 5"/>
          <p:cNvGraphicFramePr>
            <a:graphicFrameLocks noGrp="1" noChangeAspect="1"/>
          </p:cNvGraphicFramePr>
          <p:nvPr>
            <p:ph type="chart" sz="half" idx="2"/>
          </p:nvPr>
        </p:nvGraphicFramePr>
        <p:xfrm>
          <a:off x="5086350" y="1981200"/>
          <a:ext cx="2932113" cy="4114800"/>
        </p:xfrm>
        <a:graphic>
          <a:graphicData uri="http://schemas.openxmlformats.org/presentationml/2006/ole">
            <mc:AlternateContent xmlns:mc="http://schemas.openxmlformats.org/markup-compatibility/2006">
              <mc:Choice xmlns:v="urn:schemas-microsoft-com:vml" Requires="v">
                <p:oleObj spid="_x0000_s4107" name="Document" r:id="rId3" imgW="2742857" imgH="3847619" progId="Word.Document.8">
                  <p:embed/>
                </p:oleObj>
              </mc:Choice>
              <mc:Fallback>
                <p:oleObj name="Document" r:id="rId3" imgW="2742857" imgH="3847619" progId="Word.Document.8">
                  <p:embed/>
                  <p:pic>
                    <p:nvPicPr>
                      <p:cNvPr id="4096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6350" y="1981200"/>
                        <a:ext cx="2932113"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136895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381000" y="228600"/>
            <a:ext cx="8839200" cy="1143000"/>
          </a:xfrm>
        </p:spPr>
        <p:txBody>
          <a:bodyPr/>
          <a:lstStyle/>
          <a:p>
            <a:pPr eaLnBrk="1" hangingPunct="1"/>
            <a:br>
              <a:rPr lang="en-US" sz="4000" dirty="0">
                <a:latin typeface="Arial" charset="0"/>
                <a:ea typeface="ＭＳ Ｐゴシック" charset="0"/>
                <a:cs typeface="ＭＳ Ｐゴシック" charset="0"/>
              </a:rPr>
            </a:br>
            <a:r>
              <a:rPr lang="en-US" sz="4000" dirty="0">
                <a:latin typeface="Arial" charset="0"/>
                <a:ea typeface="ＭＳ Ｐゴシック" charset="0"/>
                <a:cs typeface="ＭＳ Ｐゴシック" charset="0"/>
              </a:rPr>
              <a:t>Philip Davidson:  </a:t>
            </a:r>
            <a:r>
              <a:rPr lang="en-US" sz="4000" i="1" dirty="0">
                <a:latin typeface="Arial" charset="0"/>
                <a:ea typeface="ＭＳ Ｐゴシック" charset="0"/>
                <a:cs typeface="ＭＳ Ｐゴシック" charset="0"/>
              </a:rPr>
              <a:t>Secrets of Vietnam</a:t>
            </a:r>
          </a:p>
        </p:txBody>
      </p:sp>
      <p:sp>
        <p:nvSpPr>
          <p:cNvPr id="41986" name="Rectangle 3"/>
          <p:cNvSpPr>
            <a:spLocks noGrp="1" noChangeArrowheads="1"/>
          </p:cNvSpPr>
          <p:nvPr>
            <p:ph type="body" idx="1"/>
          </p:nvPr>
        </p:nvSpPr>
        <p:spPr>
          <a:xfrm>
            <a:off x="304800" y="2057400"/>
            <a:ext cx="8153400" cy="4073525"/>
          </a:xfrm>
        </p:spPr>
        <p:txBody>
          <a:bodyPr/>
          <a:lstStyle/>
          <a:p>
            <a:pPr eaLnBrk="1" hangingPunct="1">
              <a:buFont typeface="Arial" charset="0"/>
              <a:buNone/>
            </a:pPr>
            <a:r>
              <a:rPr lang="en-US" sz="2400" dirty="0">
                <a:latin typeface="Arial" charset="0"/>
                <a:ea typeface="ＭＳ Ｐゴシック" charset="0"/>
                <a:cs typeface="ＭＳ Ｐゴシック" charset="0"/>
              </a:rPr>
              <a:t>Davidson was a former CIA agent in Vietnam and a self-proclaimed military historian.  His book on Vietnam was privately published</a:t>
            </a:r>
            <a:r>
              <a:rPr lang="en-US" dirty="0">
                <a:latin typeface="Arial" charset="0"/>
                <a:ea typeface="ＭＳ Ｐゴシック" charset="0"/>
                <a:cs typeface="ＭＳ Ｐゴシック" charset="0"/>
              </a:rPr>
              <a:t>. </a:t>
            </a:r>
            <a:r>
              <a:rPr lang="en-US" sz="2400" dirty="0">
                <a:latin typeface="Arial" charset="0"/>
                <a:ea typeface="ＭＳ Ｐゴシック" charset="0"/>
                <a:cs typeface="ＭＳ Ｐゴシック" charset="0"/>
              </a:rPr>
              <a:t>His case about the Tonkin Gulf rested on the text of an intercepted telegram.</a:t>
            </a:r>
            <a:r>
              <a:rPr lang="en-US" dirty="0">
                <a:latin typeface="Arial" charset="0"/>
                <a:ea typeface="ＭＳ Ｐゴシック" charset="0"/>
                <a:cs typeface="ＭＳ Ｐゴシック" charset="0"/>
              </a:rPr>
              <a:t> </a:t>
            </a: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827808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381000" y="1295400"/>
            <a:ext cx="6781800" cy="1066800"/>
          </a:xfrm>
        </p:spPr>
        <p:txBody>
          <a:bodyPr/>
          <a:lstStyle/>
          <a:p>
            <a:pPr eaLnBrk="1" hangingPunct="1"/>
            <a:r>
              <a:rPr lang="en-US" dirty="0">
                <a:latin typeface="Arial" charset="0"/>
                <a:ea typeface="ＭＳ Ｐゴシック" charset="0"/>
                <a:cs typeface="ＭＳ Ｐゴシック" charset="0"/>
              </a:rPr>
              <a:t>Borkin, et al.</a:t>
            </a:r>
          </a:p>
        </p:txBody>
      </p:sp>
      <p:sp>
        <p:nvSpPr>
          <p:cNvPr id="45058" name="Rectangle 3"/>
          <p:cNvSpPr>
            <a:spLocks noGrp="1" noChangeArrowheads="1"/>
          </p:cNvSpPr>
          <p:nvPr>
            <p:ph type="body" idx="1"/>
          </p:nvPr>
        </p:nvSpPr>
        <p:spPr>
          <a:xfrm>
            <a:off x="457200" y="2667000"/>
            <a:ext cx="8229600" cy="3276600"/>
          </a:xfrm>
        </p:spPr>
        <p:txBody>
          <a:bodyPr/>
          <a:lstStyle/>
          <a:p>
            <a:pPr eaLnBrk="1" hangingPunct="1">
              <a:buFont typeface="Arial" charset="0"/>
              <a:buNone/>
            </a:pPr>
            <a:r>
              <a:rPr lang="en-US" sz="2400" dirty="0">
                <a:latin typeface="Arial" charset="0"/>
                <a:ea typeface="ＭＳ Ｐゴシック" charset="0"/>
                <a:cs typeface="ＭＳ Ｐゴシック" charset="0"/>
              </a:rPr>
              <a:t>A group of historians authored a college level textbook from which the excerpt came.  </a:t>
            </a: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420694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457200" y="1295400"/>
            <a:ext cx="8305800" cy="1066800"/>
          </a:xfrm>
        </p:spPr>
        <p:txBody>
          <a:bodyPr/>
          <a:lstStyle/>
          <a:p>
            <a:pPr eaLnBrk="1" hangingPunct="1"/>
            <a:r>
              <a:rPr lang="en-US" dirty="0">
                <a:latin typeface="Arial" charset="0"/>
                <a:ea typeface="ＭＳ Ｐゴシック" charset="0"/>
                <a:cs typeface="ＭＳ Ｐゴシック" charset="0"/>
              </a:rPr>
              <a:t>Gareth Power:  </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The Tonkin Gulf”</a:t>
            </a:r>
            <a:endParaRPr lang="en-US" dirty="0">
              <a:latin typeface="Arial" charset="0"/>
              <a:ea typeface="ＭＳ Ｐゴシック" charset="0"/>
              <a:cs typeface="ＭＳ Ｐゴシック" charset="0"/>
            </a:endParaRPr>
          </a:p>
        </p:txBody>
      </p:sp>
      <p:sp>
        <p:nvSpPr>
          <p:cNvPr id="43010" name="Rectangle 3"/>
          <p:cNvSpPr>
            <a:spLocks noGrp="1" noChangeArrowheads="1"/>
          </p:cNvSpPr>
          <p:nvPr>
            <p:ph type="body" idx="1"/>
          </p:nvPr>
        </p:nvSpPr>
        <p:spPr>
          <a:xfrm>
            <a:off x="457200" y="2971800"/>
            <a:ext cx="8229600" cy="2971800"/>
          </a:xfrm>
        </p:spPr>
        <p:txBody>
          <a:bodyPr/>
          <a:lstStyle/>
          <a:p>
            <a:pPr eaLnBrk="1" hangingPunct="1">
              <a:lnSpc>
                <a:spcPct val="90000"/>
              </a:lnSpc>
              <a:buFont typeface="Arial" charset="0"/>
              <a:buNone/>
            </a:pPr>
            <a:r>
              <a:rPr lang="en-US" sz="2800" dirty="0">
                <a:ea typeface="ＭＳ Ｐゴシック" charset="0"/>
                <a:cs typeface="ＭＳ Ｐゴシック" charset="0"/>
              </a:rPr>
              <a:t>	</a:t>
            </a:r>
            <a:r>
              <a:rPr lang="en-US" sz="2400" dirty="0">
                <a:ea typeface="ＭＳ Ｐゴシック" charset="0"/>
                <a:cs typeface="ＭＳ Ｐゴシック" charset="0"/>
              </a:rPr>
              <a:t>Gareth Porter was a historian from City University of New York. His essay was printed on the op-ed page of the Washington Post.  His previous works included an annotated  2 volume set of original documents about Vietnam</a:t>
            </a:r>
          </a:p>
          <a:p>
            <a:pPr eaLnBrk="1" hangingPunct="1">
              <a:lnSpc>
                <a:spcPct val="90000"/>
              </a:lnSpc>
              <a:spcBef>
                <a:spcPct val="0"/>
              </a:spcBef>
              <a:buFontTx/>
              <a:buNone/>
            </a:pPr>
            <a:endParaRPr kumimoji="1" lang="en-US" sz="2400" dirty="0">
              <a:ea typeface="ＭＳ Ｐゴシック" charset="0"/>
              <a:cs typeface="ＭＳ Ｐゴシック" charset="0"/>
            </a:endParaRPr>
          </a:p>
          <a:p>
            <a:pPr eaLnBrk="1" hangingPunct="1">
              <a:lnSpc>
                <a:spcPct val="90000"/>
              </a:lnSpc>
              <a:spcBef>
                <a:spcPct val="0"/>
              </a:spcBef>
              <a:buFontTx/>
              <a:buNone/>
            </a:pPr>
            <a:r>
              <a:rPr kumimoji="1" lang="en-US" sz="2400" dirty="0">
                <a:ea typeface="ＭＳ Ｐゴシック" charset="0"/>
                <a:cs typeface="ＭＳ Ｐゴシック" charset="0"/>
              </a:rPr>
              <a:t>	Porter is rebutted in a subsequent editorial written by a military historian at Berkeley.</a:t>
            </a:r>
          </a:p>
          <a:p>
            <a:pPr eaLnBrk="1" hangingPunct="1">
              <a:lnSpc>
                <a:spcPct val="90000"/>
              </a:lnSpc>
            </a:pP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416274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533400" y="845634"/>
            <a:ext cx="9525000" cy="1524000"/>
          </a:xfrm>
        </p:spPr>
        <p:txBody>
          <a:bodyPr/>
          <a:lstStyle/>
          <a:p>
            <a:pPr eaLnBrk="1" hangingPunct="1"/>
            <a:r>
              <a:rPr lang="en-US" sz="4000" dirty="0">
                <a:latin typeface="Arial" charset="0"/>
                <a:ea typeface="ＭＳ Ｐゴシック" charset="0"/>
                <a:cs typeface="ＭＳ Ｐゴシック" charset="0"/>
              </a:rPr>
              <a:t>Robert S. McNamara:</a:t>
            </a:r>
            <a:r>
              <a:rPr lang="ja-JP" altLang="en-US" sz="4000">
                <a:latin typeface="Arial" charset="0"/>
                <a:ea typeface="ＭＳ Ｐゴシック" charset="0"/>
                <a:cs typeface="ＭＳ Ｐゴシック" charset="0"/>
              </a:rPr>
              <a:t>“</a:t>
            </a:r>
            <a:r>
              <a:rPr lang="en-US" altLang="ja-JP" sz="4000" dirty="0">
                <a:latin typeface="Arial" charset="0"/>
                <a:ea typeface="ＭＳ Ｐゴシック" charset="0"/>
                <a:cs typeface="ＭＳ Ｐゴシック" charset="0"/>
              </a:rPr>
              <a:t>In Retrospect</a:t>
            </a:r>
            <a:r>
              <a:rPr lang="ja-JP" altLang="en-US" sz="4000" dirty="0">
                <a:latin typeface="Arial" charset="0"/>
                <a:ea typeface="ＭＳ Ｐゴシック" charset="0"/>
                <a:cs typeface="ＭＳ Ｐゴシック" charset="0"/>
              </a:rPr>
              <a:t>”</a:t>
            </a:r>
            <a:endParaRPr lang="en-US" sz="4000" dirty="0">
              <a:latin typeface="Arial" charset="0"/>
              <a:ea typeface="ＭＳ Ｐゴシック" charset="0"/>
              <a:cs typeface="ＭＳ Ｐゴシック" charset="0"/>
            </a:endParaRPr>
          </a:p>
        </p:txBody>
      </p:sp>
      <p:sp>
        <p:nvSpPr>
          <p:cNvPr id="47106" name="Rectangle 3"/>
          <p:cNvSpPr>
            <a:spLocks noGrp="1" noChangeArrowheads="1"/>
          </p:cNvSpPr>
          <p:nvPr>
            <p:ph type="body" idx="1"/>
          </p:nvPr>
        </p:nvSpPr>
        <p:spPr>
          <a:xfrm>
            <a:off x="685800" y="2362200"/>
            <a:ext cx="3733800" cy="4114800"/>
          </a:xfrm>
        </p:spPr>
        <p:txBody>
          <a:bodyPr/>
          <a:lstStyle/>
          <a:p>
            <a:pPr eaLnBrk="1" hangingPunct="1">
              <a:lnSpc>
                <a:spcPct val="90000"/>
              </a:lnSpc>
              <a:buFont typeface="Arial" charset="0"/>
              <a:buNone/>
            </a:pPr>
            <a:r>
              <a:rPr lang="en-US" sz="2400" dirty="0">
                <a:latin typeface="Arial" charset="0"/>
                <a:ea typeface="ＭＳ Ｐゴシック" charset="0"/>
                <a:cs typeface="ＭＳ Ｐゴシック" charset="0"/>
              </a:rPr>
              <a:t>Robert McNamara was Secretary of Defense during the Tonkin Gulf Incident. He left the Johnson administration after coming to believe that the Conflict was not winnable. He wrote this book 20 years later.</a:t>
            </a:r>
          </a:p>
          <a:p>
            <a:pPr eaLnBrk="1" hangingPunct="1">
              <a:lnSpc>
                <a:spcPct val="90000"/>
              </a:lnSpc>
            </a:pPr>
            <a:endParaRPr lang="en-US" sz="2800" dirty="0">
              <a:latin typeface="Arial" charset="0"/>
              <a:ea typeface="ＭＳ Ｐゴシック" charset="0"/>
              <a:cs typeface="ＭＳ Ｐゴシック" charset="0"/>
            </a:endParaRPr>
          </a:p>
        </p:txBody>
      </p:sp>
      <p:pic>
        <p:nvPicPr>
          <p:cNvPr id="829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667000"/>
            <a:ext cx="2809875" cy="3429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072907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en-US" dirty="0">
                <a:latin typeface="Arial" charset="0"/>
                <a:ea typeface="ＭＳ Ｐゴシック" charset="0"/>
                <a:cs typeface="ＭＳ Ｐゴシック" charset="0"/>
              </a:rPr>
              <a:t>The positions:</a:t>
            </a:r>
          </a:p>
        </p:txBody>
      </p:sp>
      <p:sp>
        <p:nvSpPr>
          <p:cNvPr id="49154" name="Rectangle 3"/>
          <p:cNvSpPr>
            <a:spLocks noGrp="1" noChangeArrowheads="1"/>
          </p:cNvSpPr>
          <p:nvPr>
            <p:ph type="body" idx="1"/>
          </p:nvPr>
        </p:nvSpPr>
        <p:spPr>
          <a:xfrm>
            <a:off x="457200" y="2133600"/>
            <a:ext cx="8229600" cy="3810000"/>
          </a:xfrm>
        </p:spPr>
        <p:txBody>
          <a:bodyPr/>
          <a:lstStyle/>
          <a:p>
            <a:pPr eaLnBrk="1" hangingPunct="1">
              <a:buFont typeface="Arial" charset="0"/>
              <a:buNone/>
            </a:pPr>
            <a:r>
              <a:rPr lang="en-US" sz="1800" b="1" dirty="0">
                <a:latin typeface="Arial" charset="0"/>
                <a:ea typeface="ＭＳ Ｐゴシック" charset="0"/>
                <a:cs typeface="ＭＳ Ｐゴシック" charset="0"/>
              </a:rPr>
              <a:t>			N. Vietnam	The U.S.	The President</a:t>
            </a:r>
            <a:endParaRPr lang="en-US" sz="1800" dirty="0">
              <a:latin typeface="Arial" charset="0"/>
              <a:ea typeface="ＭＳ Ｐゴシック" charset="0"/>
              <a:cs typeface="ＭＳ Ｐゴシック" charset="0"/>
            </a:endParaRPr>
          </a:p>
          <a:p>
            <a:pPr eaLnBrk="1" hangingPunct="1">
              <a:buFont typeface="Arial" charset="0"/>
              <a:buNone/>
            </a:pPr>
            <a:r>
              <a:rPr lang="en-US" sz="1800" dirty="0">
                <a:latin typeface="Arial" charset="0"/>
                <a:ea typeface="ＭＳ Ｐゴシック" charset="0"/>
                <a:cs typeface="ＭＳ Ｐゴシック" charset="0"/>
              </a:rPr>
              <a:t>			</a:t>
            </a:r>
            <a:r>
              <a:rPr lang="en-US" sz="1800" b="1" dirty="0">
                <a:latin typeface="Arial" charset="0"/>
                <a:ea typeface="ＭＳ Ｐゴシック" charset="0"/>
                <a:cs typeface="ＭＳ Ｐゴシック" charset="0"/>
              </a:rPr>
              <a:t>attacked	provoked N.</a:t>
            </a:r>
            <a:r>
              <a:rPr lang="en-US" sz="1800" dirty="0">
                <a:latin typeface="Arial" charset="0"/>
                <a:ea typeface="ＭＳ Ｐゴシック" charset="0"/>
                <a:cs typeface="ＭＳ Ｐゴシック" charset="0"/>
              </a:rPr>
              <a:t>	</a:t>
            </a:r>
            <a:r>
              <a:rPr lang="en-US" sz="1800" b="1" dirty="0">
                <a:latin typeface="Arial" charset="0"/>
                <a:ea typeface="ＭＳ Ｐゴシック" charset="0"/>
                <a:cs typeface="ＭＳ Ｐゴシック" charset="0"/>
              </a:rPr>
              <a:t>manipulated</a:t>
            </a:r>
          </a:p>
          <a:p>
            <a:pPr eaLnBrk="1" hangingPunct="1">
              <a:buFont typeface="Arial" charset="0"/>
              <a:buNone/>
            </a:pPr>
            <a:r>
              <a:rPr lang="en-US" sz="1800" dirty="0">
                <a:latin typeface="Arial" charset="0"/>
                <a:ea typeface="ＭＳ Ｐゴシック" charset="0"/>
                <a:cs typeface="ＭＳ Ｐゴシック" charset="0"/>
              </a:rPr>
              <a:t>					</a:t>
            </a:r>
            <a:r>
              <a:rPr lang="en-US" sz="1800" b="1" dirty="0">
                <a:latin typeface="Arial" charset="0"/>
                <a:ea typeface="ＭＳ Ｐゴシック" charset="0"/>
                <a:cs typeface="ＭＳ Ｐゴシック" charset="0"/>
              </a:rPr>
              <a:t>Vietnam</a:t>
            </a:r>
            <a:r>
              <a:rPr lang="en-US" sz="1800" dirty="0">
                <a:latin typeface="Arial" charset="0"/>
                <a:ea typeface="ＭＳ Ｐゴシック" charset="0"/>
                <a:cs typeface="ＭＳ Ｐゴシック" charset="0"/>
              </a:rPr>
              <a:t>		</a:t>
            </a:r>
            <a:r>
              <a:rPr lang="en-US" sz="1800" b="1" dirty="0">
                <a:latin typeface="Arial" charset="0"/>
                <a:ea typeface="ＭＳ Ｐゴシック" charset="0"/>
                <a:cs typeface="ＭＳ Ｐゴシック" charset="0"/>
              </a:rPr>
              <a:t>Congress</a:t>
            </a:r>
            <a:endParaRPr lang="en-US" sz="2000" dirty="0">
              <a:latin typeface="Arial" charset="0"/>
              <a:ea typeface="ＭＳ Ｐゴシック" charset="0"/>
              <a:cs typeface="ＭＳ Ｐゴシック" charset="0"/>
            </a:endParaRPr>
          </a:p>
          <a:p>
            <a:pPr eaLnBrk="1" hangingPunct="1">
              <a:buFont typeface="Arial" charset="0"/>
              <a:buNone/>
            </a:pPr>
            <a:endParaRPr lang="en-US" sz="2000" b="1" dirty="0">
              <a:latin typeface="Arial" charset="0"/>
              <a:ea typeface="ＭＳ Ｐゴシック" charset="0"/>
              <a:cs typeface="ＭＳ Ｐゴシック" charset="0"/>
            </a:endParaRPr>
          </a:p>
          <a:p>
            <a:pPr eaLnBrk="1" hangingPunct="1">
              <a:buFont typeface="Arial" charset="0"/>
              <a:buNone/>
            </a:pPr>
            <a:r>
              <a:rPr lang="en-US" sz="2000" b="1" dirty="0">
                <a:latin typeface="Arial" charset="0"/>
                <a:ea typeface="ＭＳ Ｐゴシック" charset="0"/>
                <a:cs typeface="ＭＳ Ｐゴシック" charset="0"/>
              </a:rPr>
              <a:t>Davidson	YES		NO		NO</a:t>
            </a:r>
          </a:p>
          <a:p>
            <a:pPr eaLnBrk="1" hangingPunct="1">
              <a:buFont typeface="Arial" charset="0"/>
              <a:buNone/>
            </a:pPr>
            <a:r>
              <a:rPr lang="en-US" sz="2000" b="1" dirty="0">
                <a:latin typeface="Arial" charset="0"/>
                <a:ea typeface="ＭＳ Ｐゴシック" charset="0"/>
                <a:cs typeface="ＭＳ Ｐゴシック" charset="0"/>
              </a:rPr>
              <a:t>Rusk		MAYBE	NO		NO</a:t>
            </a:r>
          </a:p>
          <a:p>
            <a:pPr eaLnBrk="1" hangingPunct="1">
              <a:buFont typeface="Arial" charset="0"/>
              <a:buNone/>
            </a:pPr>
            <a:r>
              <a:rPr lang="en-US" sz="2000" b="1" dirty="0">
                <a:latin typeface="Arial" charset="0"/>
                <a:ea typeface="ＭＳ Ｐゴシック" charset="0"/>
                <a:cs typeface="ＭＳ Ｐゴシック" charset="0"/>
              </a:rPr>
              <a:t>Porter		NO		MAYBE	MAYBE</a:t>
            </a:r>
          </a:p>
          <a:p>
            <a:pPr eaLnBrk="1" hangingPunct="1">
              <a:buFont typeface="Arial" charset="0"/>
              <a:buNone/>
            </a:pPr>
            <a:r>
              <a:rPr lang="en-US" sz="2000" b="1" dirty="0" err="1">
                <a:latin typeface="Arial" charset="0"/>
                <a:ea typeface="ＭＳ Ｐゴシック" charset="0"/>
                <a:cs typeface="ＭＳ Ｐゴシック" charset="0"/>
              </a:rPr>
              <a:t>Berkin</a:t>
            </a:r>
            <a:r>
              <a:rPr lang="en-US" sz="2000" b="1" dirty="0">
                <a:latin typeface="Arial" charset="0"/>
                <a:ea typeface="ＭＳ Ｐゴシック" charset="0"/>
                <a:cs typeface="ＭＳ Ｐゴシック" charset="0"/>
              </a:rPr>
              <a:t>, et al.	NO		YES		YES</a:t>
            </a:r>
          </a:p>
          <a:p>
            <a:pPr eaLnBrk="1" hangingPunct="1">
              <a:buFont typeface="Arial" charset="0"/>
              <a:buNone/>
            </a:pPr>
            <a:r>
              <a:rPr lang="en-US" sz="2000" b="1" dirty="0">
                <a:latin typeface="Arial" charset="0"/>
                <a:ea typeface="ＭＳ Ｐゴシック" charset="0"/>
                <a:cs typeface="ＭＳ Ｐゴシック" charset="0"/>
              </a:rPr>
              <a:t>McNamara	NO		NO		NO</a:t>
            </a:r>
            <a:endParaRPr lang="en-US" sz="2000"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531980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685800" y="457200"/>
            <a:ext cx="7772400" cy="1981200"/>
          </a:xfrm>
        </p:spPr>
        <p:txBody>
          <a:bodyPr/>
          <a:lstStyle/>
          <a:p>
            <a:pPr eaLnBrk="1" hangingPunct="1"/>
            <a:r>
              <a:rPr lang="en-US" dirty="0">
                <a:latin typeface="Arial" charset="0"/>
                <a:ea typeface="ＭＳ Ｐゴシック" charset="0"/>
                <a:cs typeface="ＭＳ Ｐゴシック" charset="0"/>
              </a:rPr>
              <a:t>What happens when students are taught to read multiple texts?</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
        <p:nvSpPr>
          <p:cNvPr id="51202" name="Rectangle 3"/>
          <p:cNvSpPr>
            <a:spLocks noGrp="1" noChangeArrowheads="1"/>
          </p:cNvSpPr>
          <p:nvPr>
            <p:ph type="body" idx="1"/>
          </p:nvPr>
        </p:nvSpPr>
        <p:spPr>
          <a:xfrm>
            <a:off x="685800" y="2514600"/>
            <a:ext cx="7772400" cy="4114800"/>
          </a:xfrm>
        </p:spPr>
        <p:txBody>
          <a:bodyPr/>
          <a:lstStyle/>
          <a:p>
            <a:pPr eaLnBrk="1" hangingPunct="1"/>
            <a:r>
              <a:rPr lang="en-US" sz="2000" dirty="0">
                <a:latin typeface="Arial" charset="0"/>
                <a:ea typeface="ＭＳ Ｐゴシック" charset="0"/>
                <a:cs typeface="ＭＳ Ｐゴシック" charset="0"/>
              </a:rPr>
              <a:t>Texts as Truth </a:t>
            </a:r>
            <a:r>
              <a:rPr lang="en-US" sz="2000" dirty="0">
                <a:latin typeface="Arial" charset="0"/>
                <a:ea typeface="ＭＳ Ｐゴシック" charset="0"/>
                <a:cs typeface="ＭＳ Ｐゴシック" charset="0"/>
                <a:sym typeface="Monotype Sorts" charset="0"/>
              </a:rPr>
              <a:t> Texts as Arguments</a:t>
            </a:r>
          </a:p>
          <a:p>
            <a:pPr eaLnBrk="1" hangingPunct="1"/>
            <a:r>
              <a:rPr lang="en-US" sz="2000" dirty="0">
                <a:latin typeface="Arial" charset="0"/>
                <a:ea typeface="ＭＳ Ｐゴシック" charset="0"/>
                <a:cs typeface="ＭＳ Ｐゴシック" charset="0"/>
                <a:sym typeface="Monotype Sorts" charset="0"/>
              </a:rPr>
              <a:t>Reflection about ambiguities</a:t>
            </a:r>
          </a:p>
          <a:p>
            <a:pPr eaLnBrk="1" hangingPunct="1"/>
            <a:r>
              <a:rPr lang="en-US" sz="2000" dirty="0">
                <a:latin typeface="Arial" charset="0"/>
                <a:ea typeface="ＭＳ Ｐゴシック" charset="0"/>
                <a:cs typeface="ＭＳ Ｐゴシック" charset="0"/>
                <a:sym typeface="Wingdings" charset="0"/>
              </a:rPr>
              <a:t>Low level, general strategies </a:t>
            </a:r>
            <a:r>
              <a:rPr lang="en-US" sz="2000" dirty="0">
                <a:latin typeface="Arial" charset="0"/>
                <a:ea typeface="ＭＳ Ｐゴシック" charset="0"/>
                <a:cs typeface="ＭＳ Ｐゴシック" charset="0"/>
                <a:sym typeface="Monotype Sorts" charset="0"/>
              </a:rPr>
              <a:t> Discipline specific strategies</a:t>
            </a:r>
            <a:endParaRPr lang="en-US" sz="2000" dirty="0">
              <a:latin typeface="Arial" charset="0"/>
              <a:ea typeface="ＭＳ Ｐゴシック" charset="0"/>
              <a:cs typeface="ＭＳ Ｐゴシック" charset="0"/>
              <a:sym typeface="Wingdings" charset="0"/>
            </a:endParaRPr>
          </a:p>
          <a:p>
            <a:pPr eaLnBrk="1" hangingPunct="1"/>
            <a:r>
              <a:rPr lang="en-US" sz="2000" dirty="0">
                <a:latin typeface="Arial" charset="0"/>
                <a:ea typeface="ＭＳ Ｐゴシック" charset="0"/>
                <a:cs typeface="ＭＳ Ｐゴシック" charset="0"/>
                <a:sym typeface="Monotype Sorts" charset="0"/>
              </a:rPr>
              <a:t>Single text comprehension  cross-text comparisons</a:t>
            </a:r>
            <a:endParaRPr lang="en-US" sz="2000" dirty="0">
              <a:latin typeface="Arial" charset="0"/>
              <a:ea typeface="ＭＳ Ｐゴシック" charset="0"/>
              <a:cs typeface="ＭＳ Ｐゴシック" charset="0"/>
            </a:endParaRPr>
          </a:p>
          <a:p>
            <a:pPr eaLnBrk="1" hangingPunct="1"/>
            <a:r>
              <a:rPr lang="en-US" sz="2000" dirty="0">
                <a:latin typeface="Arial" charset="0"/>
                <a:ea typeface="ＭＳ Ｐゴシック" charset="0"/>
                <a:cs typeface="ＭＳ Ｐゴシック" charset="0"/>
              </a:rPr>
              <a:t>More reasoned arguments (</a:t>
            </a:r>
            <a:r>
              <a:rPr lang="en-US" sz="2000" dirty="0" err="1">
                <a:latin typeface="Arial" charset="0"/>
                <a:ea typeface="ＭＳ Ｐゴシック" charset="0"/>
                <a:cs typeface="ＭＳ Ｐゴシック" charset="0"/>
              </a:rPr>
              <a:t>Hynd</a:t>
            </a:r>
            <a:r>
              <a:rPr lang="en-US" sz="2000" dirty="0">
                <a:latin typeface="Arial" charset="0"/>
                <a:ea typeface="ＭＳ Ｐゴシック" charset="0"/>
                <a:cs typeface="ＭＳ Ｐゴシック" charset="0"/>
              </a:rPr>
              <a:t>-Shanahan, Holschuh, &amp; Hubbard 2005)</a:t>
            </a:r>
          </a:p>
          <a:p>
            <a:pPr eaLnBrk="1" hangingPunct="1"/>
            <a:r>
              <a:rPr lang="en-US" sz="2000" dirty="0">
                <a:latin typeface="Arial" charset="0"/>
                <a:ea typeface="ＭＳ Ｐゴシック" charset="0"/>
                <a:cs typeface="ＭＳ Ｐゴシック" charset="0"/>
              </a:rPr>
              <a:t>Better essays (Manderino, 2007; Newman, 2008)</a:t>
            </a:r>
            <a:endParaRPr lang="en-US" sz="2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257741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67544" y="500042"/>
            <a:ext cx="8280920" cy="1071570"/>
          </a:xfrm>
        </p:spPr>
        <p:txBody>
          <a:bodyPr>
            <a:noAutofit/>
          </a:bodyPr>
          <a:lstStyle/>
          <a:p>
            <a:pPr>
              <a:buNone/>
            </a:pPr>
            <a:r>
              <a:rPr lang="en-US" altLang="zh-CN" sz="3600" b="1" dirty="0">
                <a:solidFill>
                  <a:srgbClr val="0000FF"/>
                </a:solidFill>
              </a:rPr>
              <a:t>Many changes due to Common Core</a:t>
            </a:r>
            <a:endParaRPr lang="zh-CN" altLang="en-US" sz="3600" b="1" dirty="0">
              <a:solidFill>
                <a:srgbClr val="0000FF"/>
              </a:solidFill>
            </a:endParaRPr>
          </a:p>
        </p:txBody>
      </p:sp>
      <p:sp>
        <p:nvSpPr>
          <p:cNvPr id="3" name="TextBox 2"/>
          <p:cNvSpPr txBox="1"/>
          <p:nvPr/>
        </p:nvSpPr>
        <p:spPr>
          <a:xfrm>
            <a:off x="1143000" y="1676400"/>
            <a:ext cx="5517232" cy="3323987"/>
          </a:xfrm>
          <a:prstGeom prst="rect">
            <a:avLst/>
          </a:prstGeom>
          <a:noFill/>
        </p:spPr>
        <p:txBody>
          <a:bodyPr wrap="square" rtlCol="0">
            <a:spAutoFit/>
          </a:bodyPr>
          <a:lstStyle/>
          <a:p>
            <a:pPr marL="342900" indent="-342900">
              <a:buFont typeface="Arial"/>
              <a:buChar char="•"/>
            </a:pPr>
            <a:r>
              <a:rPr lang="en-US" sz="2400" dirty="0"/>
              <a:t>Challenging texts</a:t>
            </a:r>
          </a:p>
          <a:p>
            <a:pPr marL="342900" indent="-342900">
              <a:buFont typeface="Arial"/>
              <a:buChar char="•"/>
            </a:pPr>
            <a:r>
              <a:rPr lang="en-US" sz="2400" dirty="0"/>
              <a:t>Close reading</a:t>
            </a:r>
          </a:p>
          <a:p>
            <a:pPr marL="342900" indent="-342900">
              <a:buFont typeface="Arial"/>
              <a:buChar char="•"/>
            </a:pPr>
            <a:r>
              <a:rPr lang="en-US" sz="2400" dirty="0"/>
              <a:t>Writing from sources</a:t>
            </a:r>
          </a:p>
          <a:p>
            <a:pPr marL="342900" indent="-342900">
              <a:buFont typeface="Arial"/>
              <a:buChar char="•"/>
            </a:pPr>
            <a:r>
              <a:rPr lang="en-US" sz="2400" dirty="0"/>
              <a:t>Informational text</a:t>
            </a:r>
          </a:p>
          <a:p>
            <a:pPr marL="342900" indent="-342900">
              <a:buFont typeface="Arial"/>
              <a:buChar char="•"/>
            </a:pPr>
            <a:r>
              <a:rPr lang="en-US" sz="2400" dirty="0"/>
              <a:t>Multiple texts</a:t>
            </a:r>
          </a:p>
          <a:p>
            <a:pPr marL="342900" indent="-342900">
              <a:buFont typeface="Arial"/>
              <a:buChar char="•"/>
            </a:pPr>
            <a:r>
              <a:rPr lang="en-US" sz="2400" dirty="0"/>
              <a:t>Argument</a:t>
            </a:r>
          </a:p>
          <a:p>
            <a:pPr marL="342900" indent="-342900">
              <a:buFont typeface="Arial"/>
              <a:buChar char="•"/>
            </a:pPr>
            <a:r>
              <a:rPr lang="en-US" sz="2400" dirty="0"/>
              <a:t>Embedded technology</a:t>
            </a:r>
          </a:p>
          <a:p>
            <a:pPr marL="342900" indent="-342900">
              <a:buFont typeface="Arial"/>
              <a:buChar char="•"/>
            </a:pPr>
            <a:r>
              <a:rPr lang="en-US" sz="2400" dirty="0">
                <a:solidFill>
                  <a:srgbClr val="FF0000"/>
                </a:solidFill>
              </a:rPr>
              <a:t>Disciplinary literacy</a:t>
            </a:r>
          </a:p>
          <a:p>
            <a:endParaRPr lang="en-US" dirty="0"/>
          </a:p>
        </p:txBody>
      </p:sp>
    </p:spTree>
    <p:extLst>
      <p:ext uri="{BB962C8B-B14F-4D97-AF65-F5344CB8AC3E}">
        <p14:creationId xmlns:p14="http://schemas.microsoft.com/office/powerpoint/2010/main" val="1051356176"/>
      </p:ext>
    </p:extLst>
  </p:cSld>
  <p:clrMapOvr>
    <a:masterClrMapping/>
  </p:clrMapOvr>
  <p:transition>
    <p:comb/>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381000" y="1143000"/>
            <a:ext cx="8458200" cy="1066800"/>
          </a:xfrm>
        </p:spPr>
        <p:txBody>
          <a:bodyPr/>
          <a:lstStyle/>
          <a:p>
            <a:pPr eaLnBrk="1" hangingPunct="1"/>
            <a:r>
              <a:rPr lang="en-US" dirty="0">
                <a:latin typeface="Arial" charset="0"/>
                <a:ea typeface="ＭＳ Ｐゴシック" charset="0"/>
                <a:cs typeface="ＭＳ Ｐゴシック" charset="0"/>
              </a:rPr>
              <a:t>Change in belief about knowledge</a:t>
            </a:r>
          </a:p>
        </p:txBody>
      </p:sp>
      <p:sp>
        <p:nvSpPr>
          <p:cNvPr id="53250" name="Rectangle 3"/>
          <p:cNvSpPr>
            <a:spLocks noGrp="1" noChangeArrowheads="1"/>
          </p:cNvSpPr>
          <p:nvPr>
            <p:ph type="body" idx="1"/>
          </p:nvPr>
        </p:nvSpPr>
        <p:spPr>
          <a:xfrm>
            <a:off x="457200" y="2743200"/>
            <a:ext cx="8229600" cy="4724400"/>
          </a:xfrm>
        </p:spPr>
        <p:txBody>
          <a:bodyPr/>
          <a:lstStyle/>
          <a:p>
            <a:pPr eaLnBrk="1" hangingPunct="1">
              <a:buFont typeface="Arial" charset="0"/>
              <a:buNone/>
            </a:pPr>
            <a:r>
              <a:rPr lang="en-US" sz="1800" b="1" i="1" dirty="0">
                <a:latin typeface="Arial" charset="0"/>
                <a:ea typeface="ＭＳ Ｐゴシック" charset="0"/>
                <a:cs typeface="ＭＳ Ｐゴシック" charset="0"/>
              </a:rPr>
              <a:t>Colin:</a:t>
            </a:r>
            <a:r>
              <a:rPr lang="en-US" sz="1800" b="1" dirty="0">
                <a:latin typeface="Arial" charset="0"/>
                <a:ea typeface="ＭＳ Ｐゴシック" charset="0"/>
                <a:cs typeface="ＭＳ Ｐゴシック" charset="0"/>
              </a:rPr>
              <a:t>  </a:t>
            </a:r>
            <a:r>
              <a:rPr lang="ja-JP" altLang="en-US" sz="1800" i="1" dirty="0">
                <a:latin typeface="Arial" charset="0"/>
                <a:ea typeface="ＭＳ Ｐゴシック" charset="0"/>
                <a:cs typeface="ＭＳ Ｐゴシック" charset="0"/>
              </a:rPr>
              <a:t>“</a:t>
            </a:r>
            <a:r>
              <a:rPr lang="en-US" altLang="ja-JP" sz="1800" i="1" dirty="0">
                <a:latin typeface="Arial" charset="0"/>
                <a:ea typeface="ＭＳ Ｐゴシック" charset="0"/>
                <a:cs typeface="ＭＳ Ｐゴシック" charset="0"/>
              </a:rPr>
              <a:t>I guess it is a tough task for historians to do.  I think historians, even though they try to be as neutral as possible, there’s some bias that is there as a human being. I guess you could try, but it</a:t>
            </a:r>
            <a:r>
              <a:rPr lang="ja-JP" altLang="en-US" sz="1800" i="1" dirty="0">
                <a:latin typeface="Arial" charset="0"/>
                <a:ea typeface="ＭＳ Ｐゴシック" charset="0"/>
                <a:cs typeface="ＭＳ Ｐゴシック" charset="0"/>
              </a:rPr>
              <a:t>’</a:t>
            </a:r>
            <a:r>
              <a:rPr lang="en-US" altLang="ja-JP" sz="1800" i="1" dirty="0">
                <a:latin typeface="Arial" charset="0"/>
                <a:ea typeface="ＭＳ Ｐゴシック" charset="0"/>
                <a:cs typeface="ＭＳ Ｐゴシック" charset="0"/>
              </a:rPr>
              <a:t>s hard. When historians research a topic, that topic interests historians to begin with, and that interest comes from their parents, maybe. They’re unaware of it…. Not even having good solid reason, you automatically have some stance. And I guess that influences partially what they research on and the stance they take. I don</a:t>
            </a:r>
            <a:r>
              <a:rPr lang="ja-JP" altLang="en-US" sz="1800" i="1" dirty="0">
                <a:latin typeface="Arial" charset="0"/>
                <a:ea typeface="ＭＳ Ｐゴシック" charset="0"/>
                <a:cs typeface="ＭＳ Ｐゴシック" charset="0"/>
              </a:rPr>
              <a:t>’</a:t>
            </a:r>
            <a:r>
              <a:rPr lang="en-US" altLang="ja-JP" sz="1800" i="1" dirty="0">
                <a:latin typeface="Arial" charset="0"/>
                <a:ea typeface="ＭＳ Ｐゴシック" charset="0"/>
                <a:cs typeface="ＭＳ Ｐゴシック" charset="0"/>
              </a:rPr>
              <a:t>t think there’s 100% neutrality. That’s impossible.”</a:t>
            </a:r>
          </a:p>
          <a:p>
            <a:pPr eaLnBrk="1" hangingPunct="1"/>
            <a:endParaRPr lang="en-US" sz="2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70919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457200" y="1219200"/>
            <a:ext cx="6781800" cy="1066800"/>
          </a:xfrm>
        </p:spPr>
        <p:txBody>
          <a:bodyPr/>
          <a:lstStyle/>
          <a:p>
            <a:pPr eaLnBrk="1" hangingPunct="1"/>
            <a:r>
              <a:rPr lang="en-US" dirty="0">
                <a:latin typeface="Arial" charset="0"/>
                <a:ea typeface="ＭＳ Ｐゴシック" charset="0"/>
                <a:cs typeface="ＭＳ Ｐゴシック" charset="0"/>
              </a:rPr>
              <a:t>Changes in Strategies</a:t>
            </a:r>
          </a:p>
        </p:txBody>
      </p:sp>
      <p:sp>
        <p:nvSpPr>
          <p:cNvPr id="55298" name="Rectangle 3"/>
          <p:cNvSpPr>
            <a:spLocks noGrp="1" noChangeArrowheads="1"/>
          </p:cNvSpPr>
          <p:nvPr>
            <p:ph type="body" idx="1"/>
          </p:nvPr>
        </p:nvSpPr>
        <p:spPr>
          <a:xfrm>
            <a:off x="838200" y="2667000"/>
            <a:ext cx="7696200" cy="4495800"/>
          </a:xfrm>
        </p:spPr>
        <p:txBody>
          <a:bodyPr/>
          <a:lstStyle/>
          <a:p>
            <a:pPr algn="ctr" eaLnBrk="1" hangingPunct="1">
              <a:lnSpc>
                <a:spcPct val="90000"/>
              </a:lnSpc>
              <a:buFont typeface="Arial" charset="0"/>
              <a:buNone/>
            </a:pPr>
            <a:r>
              <a:rPr lang="en-US" sz="2000" b="1" i="1" dirty="0">
                <a:latin typeface="Arial" charset="0"/>
                <a:ea typeface="ＭＳ Ｐゴシック" charset="0"/>
                <a:cs typeface="ＭＳ Ｐゴシック" charset="0"/>
              </a:rPr>
              <a:t>Before</a:t>
            </a:r>
          </a:p>
          <a:p>
            <a:pPr eaLnBrk="1" hangingPunct="1">
              <a:lnSpc>
                <a:spcPct val="90000"/>
              </a:lnSpc>
              <a:buFont typeface="Arial" charset="0"/>
              <a:buNone/>
            </a:pPr>
            <a:r>
              <a:rPr lang="en-US" sz="2000" b="1" i="1" dirty="0">
                <a:latin typeface="Arial" charset="0"/>
                <a:ea typeface="ＭＳ Ｐゴシック" charset="0"/>
                <a:cs typeface="ＭＳ Ｐゴシック" charset="0"/>
              </a:rPr>
              <a:t>Rereading and memorization of facts.</a:t>
            </a:r>
          </a:p>
          <a:p>
            <a:pPr eaLnBrk="1" hangingPunct="1">
              <a:lnSpc>
                <a:spcPct val="90000"/>
              </a:lnSpc>
              <a:buFont typeface="Arial" charset="0"/>
              <a:buNone/>
            </a:pPr>
            <a:r>
              <a:rPr lang="en-US" sz="2000" b="1" i="1" dirty="0">
                <a:latin typeface="Arial" charset="0"/>
                <a:ea typeface="ＭＳ Ｐゴシック" charset="0"/>
                <a:cs typeface="ＭＳ Ｐゴシック" charset="0"/>
              </a:rPr>
              <a:t>Anna: </a:t>
            </a:r>
            <a:r>
              <a:rPr lang="ja-JP" altLang="en-US" sz="1800" i="1" dirty="0">
                <a:latin typeface="Arial" charset="0"/>
                <a:ea typeface="ＭＳ Ｐゴシック" charset="0"/>
                <a:cs typeface="ＭＳ Ｐゴシック" charset="0"/>
              </a:rPr>
              <a:t>“</a:t>
            </a:r>
            <a:r>
              <a:rPr lang="en-US" altLang="ja-JP" sz="1800" i="1" dirty="0">
                <a:latin typeface="Arial" charset="0"/>
                <a:ea typeface="ＭＳ Ｐゴシック" charset="0"/>
                <a:cs typeface="ＭＳ Ｐゴシック" charset="0"/>
              </a:rPr>
              <a:t> I approached reading the world history text like any other text, read the pre-questions, read the sections, and put the books down.</a:t>
            </a:r>
            <a:r>
              <a:rPr lang="ja-JP" altLang="en-US" sz="1800" i="1" dirty="0">
                <a:latin typeface="Arial" charset="0"/>
                <a:ea typeface="ＭＳ Ｐゴシック" charset="0"/>
                <a:cs typeface="ＭＳ Ｐゴシック" charset="0"/>
              </a:rPr>
              <a:t>”</a:t>
            </a:r>
            <a:endParaRPr lang="en-US" altLang="ja-JP" sz="2000" i="1" dirty="0">
              <a:latin typeface="Arial" charset="0"/>
              <a:ea typeface="ＭＳ Ｐゴシック" charset="0"/>
              <a:cs typeface="ＭＳ Ｐゴシック" charset="0"/>
            </a:endParaRPr>
          </a:p>
          <a:p>
            <a:pPr algn="ctr" eaLnBrk="1" hangingPunct="1">
              <a:lnSpc>
                <a:spcPct val="90000"/>
              </a:lnSpc>
              <a:buFont typeface="Arial" charset="0"/>
              <a:buNone/>
            </a:pPr>
            <a:r>
              <a:rPr lang="en-US" sz="2000" b="1" i="1" dirty="0">
                <a:latin typeface="Arial" charset="0"/>
                <a:ea typeface="ＭＳ Ｐゴシック" charset="0"/>
                <a:cs typeface="ＭＳ Ｐゴシック" charset="0"/>
              </a:rPr>
              <a:t>After</a:t>
            </a:r>
          </a:p>
          <a:p>
            <a:pPr eaLnBrk="1" hangingPunct="1">
              <a:lnSpc>
                <a:spcPct val="90000"/>
              </a:lnSpc>
              <a:buFont typeface="Arial" charset="0"/>
              <a:buNone/>
            </a:pPr>
            <a:r>
              <a:rPr lang="en-US" sz="2000" b="1" i="1" dirty="0">
                <a:latin typeface="Arial" charset="0"/>
                <a:ea typeface="ＭＳ Ｐゴシック" charset="0"/>
                <a:cs typeface="ＭＳ Ｐゴシック" charset="0"/>
              </a:rPr>
              <a:t>Anna:  </a:t>
            </a:r>
            <a:r>
              <a:rPr lang="ja-JP" altLang="en-US" sz="1800" i="1" dirty="0">
                <a:latin typeface="Arial" charset="0"/>
                <a:ea typeface="ＭＳ Ｐゴシック" charset="0"/>
                <a:cs typeface="ＭＳ Ｐゴシック" charset="0"/>
              </a:rPr>
              <a:t>“</a:t>
            </a:r>
            <a:r>
              <a:rPr lang="en-US" altLang="ja-JP" sz="1800" i="1" dirty="0">
                <a:latin typeface="Arial" charset="0"/>
                <a:ea typeface="ＭＳ Ｐゴシック" charset="0"/>
                <a:cs typeface="ＭＳ Ｐゴシック" charset="0"/>
              </a:rPr>
              <a:t>I like the way I am thinking as I am reading. I’m reading and analyzing all these things I’ve read before and comparing them while I’m reading.  It’s kind of weird, but it’s cool. My brain is working overtime and extending its capabilities so that’s good. I like things that really make you think, and this subject does just that. There is no real answer, so you have to analyze everything yourself and come up with your own conclusions.</a:t>
            </a:r>
            <a:r>
              <a:rPr lang="ja-JP" altLang="en-US" sz="1800" i="1" dirty="0">
                <a:latin typeface="Arial" charset="0"/>
                <a:ea typeface="ＭＳ Ｐゴシック" charset="0"/>
                <a:cs typeface="ＭＳ Ｐゴシック" charset="0"/>
              </a:rPr>
              <a:t>”</a:t>
            </a:r>
            <a:r>
              <a:rPr lang="en-US" altLang="ja-JP" sz="1800" i="1" dirty="0">
                <a:latin typeface="Arial" charset="0"/>
                <a:ea typeface="ＭＳ Ｐゴシック" charset="0"/>
                <a:cs typeface="ＭＳ Ｐゴシック" charset="0"/>
              </a:rPr>
              <a:t> </a:t>
            </a:r>
          </a:p>
          <a:p>
            <a:pPr eaLnBrk="1" hangingPunct="1">
              <a:lnSpc>
                <a:spcPct val="90000"/>
              </a:lnSpc>
            </a:pPr>
            <a:endParaRPr lang="en-US" sz="24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800288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990600" y="1295400"/>
            <a:ext cx="7086600" cy="1219200"/>
          </a:xfrm>
        </p:spPr>
        <p:txBody>
          <a:bodyPr/>
          <a:lstStyle/>
          <a:p>
            <a:pPr eaLnBrk="1" hangingPunct="1"/>
            <a:r>
              <a:rPr lang="en-US" dirty="0">
                <a:latin typeface="Arial" charset="0"/>
                <a:ea typeface="ＭＳ Ｐゴシック" charset="0"/>
                <a:cs typeface="ＭＳ Ｐゴシック" charset="0"/>
              </a:rPr>
              <a:t>Reflection about ambiguities</a:t>
            </a:r>
          </a:p>
        </p:txBody>
      </p:sp>
      <p:sp>
        <p:nvSpPr>
          <p:cNvPr id="57346" name="Rectangle 3"/>
          <p:cNvSpPr>
            <a:spLocks noGrp="1" noChangeArrowheads="1"/>
          </p:cNvSpPr>
          <p:nvPr>
            <p:ph type="body" idx="1"/>
          </p:nvPr>
        </p:nvSpPr>
        <p:spPr>
          <a:xfrm>
            <a:off x="457200" y="2743200"/>
            <a:ext cx="8229600" cy="3200400"/>
          </a:xfrm>
        </p:spPr>
        <p:txBody>
          <a:bodyPr/>
          <a:lstStyle/>
          <a:p>
            <a:pPr eaLnBrk="1" hangingPunct="1">
              <a:lnSpc>
                <a:spcPct val="90000"/>
              </a:lnSpc>
              <a:buFont typeface="Arial" charset="0"/>
              <a:buNone/>
            </a:pPr>
            <a:r>
              <a:rPr lang="en-US" sz="2000" b="1" i="1" dirty="0">
                <a:latin typeface="Arial" charset="0"/>
                <a:ea typeface="ＭＳ Ｐゴシック" charset="0"/>
                <a:cs typeface="ＭＳ Ｐゴシック" charset="0"/>
              </a:rPr>
              <a:t>Shelly</a:t>
            </a:r>
            <a:r>
              <a:rPr lang="en-US" sz="2000" dirty="0">
                <a:latin typeface="Arial" charset="0"/>
                <a:ea typeface="ＭＳ Ｐゴシック" charset="0"/>
                <a:cs typeface="ＭＳ Ｐゴシック" charset="0"/>
              </a:rPr>
              <a:t>:  </a:t>
            </a:r>
            <a:r>
              <a:rPr lang="ja-JP" altLang="en-US" sz="1800" i="1" dirty="0">
                <a:latin typeface="Arial" charset="0"/>
                <a:ea typeface="ＭＳ Ｐゴシック" charset="0"/>
                <a:cs typeface="ＭＳ Ｐゴシック" charset="0"/>
              </a:rPr>
              <a:t>“</a:t>
            </a:r>
            <a:r>
              <a:rPr lang="en-US" altLang="ja-JP" sz="1800" i="1" dirty="0">
                <a:latin typeface="Arial" charset="0"/>
                <a:ea typeface="ＭＳ Ｐゴシック" charset="0"/>
                <a:cs typeface="ＭＳ Ｐゴシック" charset="0"/>
              </a:rPr>
              <a:t>(I take into account) who they are and what role they had and who they know in Vietnam and if they had any involvement because one of them was involved, so you have to take that into consideration.  I think experience gives you more of an edge about what</a:t>
            </a:r>
            <a:r>
              <a:rPr lang="ja-JP" altLang="en-US" sz="1800" i="1" dirty="0">
                <a:latin typeface="Arial" charset="0"/>
                <a:ea typeface="ＭＳ Ｐゴシック" charset="0"/>
                <a:cs typeface="ＭＳ Ｐゴシック" charset="0"/>
              </a:rPr>
              <a:t>’</a:t>
            </a:r>
            <a:r>
              <a:rPr lang="en-US" altLang="ja-JP" sz="1800" i="1" dirty="0">
                <a:latin typeface="Arial" charset="0"/>
                <a:ea typeface="ＭＳ Ｐゴシック" charset="0"/>
                <a:cs typeface="ＭＳ Ｐゴシック" charset="0"/>
              </a:rPr>
              <a:t>s going on.  You know it happened if you</a:t>
            </a:r>
            <a:r>
              <a:rPr lang="ja-JP" altLang="en-US" sz="1800" i="1" dirty="0">
                <a:latin typeface="Arial" charset="0"/>
                <a:ea typeface="ＭＳ Ｐゴシック" charset="0"/>
                <a:cs typeface="ＭＳ Ｐゴシック" charset="0"/>
              </a:rPr>
              <a:t>’</a:t>
            </a:r>
            <a:r>
              <a:rPr lang="en-US" altLang="ja-JP" sz="1800" i="1" dirty="0">
                <a:latin typeface="Arial" charset="0"/>
                <a:ea typeface="ＭＳ Ｐゴシック" charset="0"/>
                <a:cs typeface="ＭＳ Ｐゴシック" charset="0"/>
              </a:rPr>
              <a:t>re there, but I don</a:t>
            </a:r>
            <a:r>
              <a:rPr lang="ja-JP" altLang="en-US" sz="1800" i="1" dirty="0">
                <a:latin typeface="Arial" charset="0"/>
                <a:ea typeface="ＭＳ Ｐゴシック" charset="0"/>
                <a:cs typeface="ＭＳ Ｐゴシック" charset="0"/>
              </a:rPr>
              <a:t>’</a:t>
            </a:r>
            <a:r>
              <a:rPr lang="en-US" altLang="ja-JP" sz="1800" i="1" dirty="0">
                <a:latin typeface="Arial" charset="0"/>
                <a:ea typeface="ＭＳ Ｐゴシック" charset="0"/>
                <a:cs typeface="ＭＳ Ｐゴシック" charset="0"/>
              </a:rPr>
              <a:t>t know…I don</a:t>
            </a:r>
            <a:r>
              <a:rPr lang="ja-JP" altLang="en-US" sz="1800" i="1" dirty="0">
                <a:latin typeface="Arial" charset="0"/>
                <a:ea typeface="ＭＳ Ｐゴシック" charset="0"/>
                <a:cs typeface="ＭＳ Ｐゴシック" charset="0"/>
              </a:rPr>
              <a:t>’</a:t>
            </a:r>
            <a:r>
              <a:rPr lang="en-US" altLang="ja-JP" sz="1800" i="1" dirty="0">
                <a:latin typeface="Arial" charset="0"/>
                <a:ea typeface="ＭＳ Ｐゴシック" charset="0"/>
                <a:cs typeface="ＭＳ Ｐゴシック" charset="0"/>
              </a:rPr>
              <a:t>t know…That gives you a first hand thing.  I don</a:t>
            </a:r>
            <a:r>
              <a:rPr lang="ja-JP" altLang="en-US" sz="1800" i="1" dirty="0">
                <a:latin typeface="Arial" charset="0"/>
                <a:ea typeface="ＭＳ Ｐゴシック" charset="0"/>
                <a:cs typeface="ＭＳ Ｐゴシック" charset="0"/>
              </a:rPr>
              <a:t>’</a:t>
            </a:r>
            <a:r>
              <a:rPr lang="en-US" altLang="ja-JP" sz="1800" i="1" dirty="0">
                <a:latin typeface="Arial" charset="0"/>
                <a:ea typeface="ＭＳ Ｐゴシック" charset="0"/>
                <a:cs typeface="ＭＳ Ｐゴシック" charset="0"/>
              </a:rPr>
              <a:t>t know…. People who have involvement, they</a:t>
            </a:r>
            <a:r>
              <a:rPr lang="ja-JP" altLang="en-US" sz="1800" i="1" dirty="0">
                <a:latin typeface="Arial" charset="0"/>
                <a:ea typeface="ＭＳ Ｐゴシック" charset="0"/>
                <a:cs typeface="ＭＳ Ｐゴシック" charset="0"/>
              </a:rPr>
              <a:t>’</a:t>
            </a:r>
            <a:r>
              <a:rPr lang="en-US" altLang="ja-JP" sz="1800" i="1" dirty="0">
                <a:latin typeface="Arial" charset="0"/>
                <a:ea typeface="ＭＳ Ｐゴシック" charset="0"/>
                <a:cs typeface="ＭＳ Ｐゴシック" charset="0"/>
              </a:rPr>
              <a:t>re going to make themselves or the people who are affiliated with them look, you know, not look as bad, so they</a:t>
            </a:r>
            <a:r>
              <a:rPr lang="ja-JP" altLang="en-US" sz="1800" i="1" dirty="0">
                <a:latin typeface="Arial" charset="0"/>
                <a:ea typeface="ＭＳ Ｐゴシック" charset="0"/>
                <a:cs typeface="ＭＳ Ｐゴシック" charset="0"/>
              </a:rPr>
              <a:t>’</a:t>
            </a:r>
            <a:r>
              <a:rPr lang="en-US" altLang="ja-JP" sz="1800" i="1" dirty="0">
                <a:latin typeface="Arial" charset="0"/>
                <a:ea typeface="ＭＳ Ｐゴシック" charset="0"/>
                <a:cs typeface="ＭＳ Ｐゴシック" charset="0"/>
              </a:rPr>
              <a:t>re a little sketchy in terms of reading what they put down so, I don</a:t>
            </a:r>
            <a:r>
              <a:rPr lang="ja-JP" altLang="en-US" sz="1800" i="1" dirty="0">
                <a:latin typeface="Arial" charset="0"/>
                <a:ea typeface="ＭＳ Ｐゴシック" charset="0"/>
                <a:cs typeface="ＭＳ Ｐゴシック" charset="0"/>
              </a:rPr>
              <a:t>’</a:t>
            </a:r>
            <a:r>
              <a:rPr lang="en-US" altLang="ja-JP" sz="1800" i="1" dirty="0">
                <a:latin typeface="Arial" charset="0"/>
                <a:ea typeface="ＭＳ Ｐゴシック" charset="0"/>
                <a:cs typeface="ＭＳ Ｐゴシック" charset="0"/>
              </a:rPr>
              <a:t>t know.  Historians, they can have biases too.</a:t>
            </a:r>
            <a:r>
              <a:rPr lang="ja-JP" altLang="en-US" sz="1800" i="1" dirty="0">
                <a:latin typeface="Arial" charset="0"/>
                <a:ea typeface="ＭＳ Ｐゴシック" charset="0"/>
                <a:cs typeface="ＭＳ Ｐゴシック" charset="0"/>
              </a:rPr>
              <a:t>”</a:t>
            </a:r>
            <a:endParaRPr lang="en-US" altLang="ja-JP" sz="2000" i="1" dirty="0">
              <a:latin typeface="Arial" charset="0"/>
              <a:ea typeface="ＭＳ Ｐゴシック" charset="0"/>
              <a:cs typeface="ＭＳ Ｐゴシック" charset="0"/>
            </a:endParaRPr>
          </a:p>
          <a:p>
            <a:pPr eaLnBrk="1" hangingPunct="1">
              <a:lnSpc>
                <a:spcPct val="90000"/>
              </a:lnSpc>
              <a:buFont typeface="Arial" charset="0"/>
              <a:buNone/>
            </a:pPr>
            <a:endParaRPr lang="en-US" sz="2800" dirty="0">
              <a:latin typeface="Arial" charset="0"/>
              <a:ea typeface="ＭＳ Ｐゴシック" charset="0"/>
              <a:cs typeface="ＭＳ Ｐゴシック" charset="0"/>
            </a:endParaRPr>
          </a:p>
          <a:p>
            <a:pPr eaLnBrk="1" hangingPunct="1">
              <a:lnSpc>
                <a:spcPct val="90000"/>
              </a:lnSpc>
            </a:pPr>
            <a:endParaRPr lang="en-US" sz="24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274535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Sourcing</a:t>
            </a:r>
          </a:p>
        </p:txBody>
      </p:sp>
      <p:sp>
        <p:nvSpPr>
          <p:cNvPr id="3" name="Content Placeholder 2"/>
          <p:cNvSpPr>
            <a:spLocks noGrp="1"/>
          </p:cNvSpPr>
          <p:nvPr>
            <p:ph idx="1"/>
          </p:nvPr>
        </p:nvSpPr>
        <p:spPr>
          <a:xfrm>
            <a:off x="457200" y="1676400"/>
            <a:ext cx="8229600" cy="4267200"/>
          </a:xfrm>
        </p:spPr>
        <p:txBody>
          <a:bodyPr/>
          <a:lstStyle/>
          <a:p>
            <a:pPr>
              <a:lnSpc>
                <a:spcPct val="90000"/>
              </a:lnSpc>
            </a:pPr>
            <a:r>
              <a:rPr lang="en-US" dirty="0">
                <a:latin typeface="Arial" charset="0"/>
                <a:ea typeface="ＭＳ Ｐゴシック" charset="0"/>
                <a:cs typeface="ＭＳ Ｐゴシック" charset="0"/>
              </a:rPr>
              <a:t>Sidney Poitier writes a biographical </a:t>
            </a:r>
            <a:r>
              <a:rPr lang="en-US" u="sng" dirty="0">
                <a:latin typeface="Arial" charset="0"/>
                <a:ea typeface="ＭＳ Ｐゴシック" charset="0"/>
                <a:cs typeface="ＭＳ Ｐゴシック" charset="0"/>
              </a:rPr>
              <a:t>Time Magazine </a:t>
            </a:r>
            <a:r>
              <a:rPr lang="en-US" dirty="0">
                <a:latin typeface="Arial" charset="0"/>
                <a:ea typeface="ＭＳ Ｐゴシック" charset="0"/>
                <a:cs typeface="ＭＳ Ｐゴシック" charset="0"/>
              </a:rPr>
              <a:t> article (April 6, 2004) about Oprah Winfrey entitled </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Oprah Winfrey:  Her influence has reached far and wide.</a:t>
            </a:r>
            <a:r>
              <a:rPr lang="ja-JP" altLang="en-US" dirty="0">
                <a:latin typeface="Arial" charset="0"/>
                <a:ea typeface="ＭＳ Ｐゴシック" charset="0"/>
                <a:cs typeface="ＭＳ Ｐゴシック" charset="0"/>
              </a:rPr>
              <a:t>”</a:t>
            </a:r>
            <a:endParaRPr lang="en-US" altLang="ja-JP" dirty="0">
              <a:latin typeface="Arial" charset="0"/>
              <a:ea typeface="ＭＳ Ｐゴシック" charset="0"/>
              <a:cs typeface="ＭＳ Ｐゴシック" charset="0"/>
            </a:endParaRPr>
          </a:p>
          <a:p>
            <a:pPr>
              <a:lnSpc>
                <a:spcPct val="90000"/>
              </a:lnSpc>
              <a:buNone/>
            </a:pPr>
            <a:r>
              <a:rPr lang="en-US" dirty="0">
                <a:latin typeface="Arial" charset="0"/>
                <a:ea typeface="ＭＳ Ｐゴシック" charset="0"/>
                <a:cs typeface="ＭＳ Ｐゴシック" charset="0"/>
              </a:rPr>
              <a:t> </a:t>
            </a:r>
          </a:p>
          <a:p>
            <a:pPr>
              <a:lnSpc>
                <a:spcPct val="90000"/>
              </a:lnSpc>
            </a:pPr>
            <a:r>
              <a:rPr lang="en-US" dirty="0" err="1">
                <a:latin typeface="Arial" charset="0"/>
                <a:ea typeface="ＭＳ Ｐゴシック" charset="0"/>
                <a:cs typeface="ＭＳ Ｐゴシック" charset="0"/>
              </a:rPr>
              <a:t>Oprah.com</a:t>
            </a:r>
            <a:r>
              <a:rPr lang="en-US" dirty="0">
                <a:latin typeface="Arial" charset="0"/>
                <a:ea typeface="ＭＳ Ｐゴシック" charset="0"/>
                <a:cs typeface="ＭＳ Ｐゴシック" charset="0"/>
              </a:rPr>
              <a:t> presents Oprah</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s life through photos, videos, and important milestones. </a:t>
            </a:r>
          </a:p>
          <a:p>
            <a:pPr>
              <a:lnSpc>
                <a:spcPct val="90000"/>
              </a:lnSpc>
              <a:buNone/>
            </a:pPr>
            <a:endParaRPr lang="en-US" dirty="0">
              <a:latin typeface="Arial" charset="0"/>
              <a:ea typeface="ＭＳ Ｐゴシック" charset="0"/>
              <a:cs typeface="ＭＳ Ｐゴシック" charset="0"/>
            </a:endParaRPr>
          </a:p>
          <a:p>
            <a:pPr>
              <a:lnSpc>
                <a:spcPct val="90000"/>
              </a:lnSpc>
            </a:pPr>
            <a:r>
              <a:rPr lang="en-US" dirty="0">
                <a:latin typeface="Arial" charset="0"/>
                <a:ea typeface="ＭＳ Ｐゴシック" charset="0"/>
                <a:cs typeface="ＭＳ Ｐゴシック" charset="0"/>
              </a:rPr>
              <a:t>Bill Keller, internet evangelist, discusses his view that Oprah is </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the most dangerous women in the world</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 on a Fox News interview.</a:t>
            </a:r>
            <a:endParaRPr lang="en-US" dirty="0">
              <a:latin typeface="Arial" charset="0"/>
              <a:ea typeface="ＭＳ Ｐゴシック" charset="0"/>
              <a:cs typeface="ＭＳ Ｐゴシック" charset="0"/>
            </a:endParaRP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28600"/>
            <a:ext cx="2006600" cy="1333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245467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6781800" cy="1066800"/>
          </a:xfrm>
        </p:spPr>
        <p:txBody>
          <a:bodyPr/>
          <a:lstStyle/>
          <a:p>
            <a:r>
              <a:rPr lang="en-US" dirty="0"/>
              <a:t>Looking outside the text</a:t>
            </a:r>
          </a:p>
        </p:txBody>
      </p:sp>
      <p:sp>
        <p:nvSpPr>
          <p:cNvPr id="3" name="Content Placeholder 2"/>
          <p:cNvSpPr>
            <a:spLocks noGrp="1"/>
          </p:cNvSpPr>
          <p:nvPr>
            <p:ph idx="1"/>
          </p:nvPr>
        </p:nvSpPr>
        <p:spPr>
          <a:xfrm>
            <a:off x="457200" y="2362200"/>
            <a:ext cx="8229600" cy="3581400"/>
          </a:xfrm>
        </p:spPr>
        <p:txBody>
          <a:bodyPr>
            <a:normAutofit/>
          </a:bodyPr>
          <a:lstStyle/>
          <a:p>
            <a:r>
              <a:rPr lang="en-US" sz="2800" b="1" dirty="0">
                <a:latin typeface="Arial" charset="0"/>
                <a:ea typeface="ＭＳ Ｐゴシック" charset="0"/>
                <a:cs typeface="ＭＳ Ｐゴシック" charset="0"/>
              </a:rPr>
              <a:t>Contextualization</a:t>
            </a:r>
            <a:r>
              <a:rPr lang="en-US" sz="2800" dirty="0">
                <a:latin typeface="Arial" charset="0"/>
                <a:ea typeface="ＭＳ Ｐゴシック" charset="0"/>
                <a:cs typeface="ＭＳ Ｐゴシック" charset="0"/>
              </a:rPr>
              <a:t>--noting</a:t>
            </a:r>
          </a:p>
          <a:p>
            <a:pPr lvl="1"/>
            <a:r>
              <a:rPr lang="en-US" sz="2800" dirty="0">
                <a:latin typeface="Arial" charset="0"/>
                <a:ea typeface="ＭＳ Ｐゴシック" charset="0"/>
              </a:rPr>
              <a:t>The time period and what was happening</a:t>
            </a:r>
          </a:p>
          <a:p>
            <a:pPr lvl="1"/>
            <a:r>
              <a:rPr lang="en-US" sz="2800" dirty="0">
                <a:latin typeface="Arial" charset="0"/>
                <a:ea typeface="ＭＳ Ｐゴシック" charset="0"/>
              </a:rPr>
              <a:t>The purpose for which it was written</a:t>
            </a:r>
          </a:p>
          <a:p>
            <a:pPr lvl="1"/>
            <a:r>
              <a:rPr lang="en-US" sz="2800" dirty="0">
                <a:latin typeface="Arial" charset="0"/>
                <a:ea typeface="ＭＳ Ｐゴシック" charset="0"/>
              </a:rPr>
              <a:t>Where it appeared</a:t>
            </a:r>
          </a:p>
          <a:p>
            <a:pPr lvl="1"/>
            <a:r>
              <a:rPr lang="en-US" sz="2800" dirty="0">
                <a:latin typeface="Arial" charset="0"/>
                <a:ea typeface="ＭＳ Ｐゴシック" charset="0"/>
              </a:rPr>
              <a:t>the type of text (argument, narrative, etc.)</a:t>
            </a:r>
            <a:endParaRPr lang="en-US" sz="2800" dirty="0"/>
          </a:p>
        </p:txBody>
      </p:sp>
    </p:spTree>
    <p:extLst>
      <p:ext uri="{BB962C8B-B14F-4D97-AF65-F5344CB8AC3E}">
        <p14:creationId xmlns:p14="http://schemas.microsoft.com/office/powerpoint/2010/main" val="3412814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Contextualization</a:t>
            </a:r>
          </a:p>
        </p:txBody>
      </p:sp>
      <p:sp>
        <p:nvSpPr>
          <p:cNvPr id="3" name="Content Placeholder 2"/>
          <p:cNvSpPr>
            <a:spLocks noGrp="1"/>
          </p:cNvSpPr>
          <p:nvPr>
            <p:ph idx="1"/>
          </p:nvPr>
        </p:nvSpPr>
        <p:spPr/>
        <p:txBody>
          <a:bodyPr/>
          <a:lstStyle/>
          <a:p>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Why we know Iraq is lying,</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 by </a:t>
            </a:r>
            <a:r>
              <a:rPr lang="en-US" altLang="ja-JP" dirty="0" err="1">
                <a:latin typeface="Arial" charset="0"/>
                <a:ea typeface="ＭＳ Ｐゴシック" charset="0"/>
                <a:cs typeface="ＭＳ Ｐゴシック" charset="0"/>
              </a:rPr>
              <a:t>Condaleeza</a:t>
            </a:r>
            <a:r>
              <a:rPr lang="en-US" altLang="ja-JP" dirty="0">
                <a:latin typeface="Arial" charset="0"/>
                <a:ea typeface="ＭＳ Ｐゴシック" charset="0"/>
                <a:cs typeface="ＭＳ Ｐゴシック" charset="0"/>
              </a:rPr>
              <a:t> Rice, </a:t>
            </a:r>
            <a:r>
              <a:rPr lang="en-US" altLang="ja-JP" u="sng" dirty="0">
                <a:latin typeface="Arial" charset="0"/>
                <a:ea typeface="ＭＳ Ｐゴシック" charset="0"/>
                <a:cs typeface="ＭＳ Ｐゴシック" charset="0"/>
              </a:rPr>
              <a:t>New York Times</a:t>
            </a:r>
            <a:r>
              <a:rPr lang="en-US" altLang="ja-JP" dirty="0">
                <a:latin typeface="Arial" charset="0"/>
                <a:ea typeface="ＭＳ Ｐゴシック" charset="0"/>
                <a:cs typeface="ＭＳ Ｐゴシック" charset="0"/>
              </a:rPr>
              <a:t>, January 3, 2003. </a:t>
            </a:r>
            <a:r>
              <a:rPr lang="en-US" altLang="ja-JP" dirty="0">
                <a:latin typeface="Arial" charset="0"/>
                <a:ea typeface="ＭＳ Ｐゴシック" charset="0"/>
                <a:cs typeface="ＭＳ Ｐゴシック" charset="0"/>
                <a:hlinkClick r:id="rId2"/>
              </a:rPr>
              <a:t>Iraq</a:t>
            </a:r>
            <a:endParaRPr lang="en-US" altLang="ja-JP" dirty="0">
              <a:latin typeface="Arial" charset="0"/>
              <a:ea typeface="ＭＳ Ｐゴシック" charset="0"/>
              <a:cs typeface="ＭＳ Ｐゴシック" charset="0"/>
            </a:endParaRPr>
          </a:p>
          <a:p>
            <a:pPr>
              <a:buNone/>
            </a:pPr>
            <a:endParaRPr lang="en-US" dirty="0">
              <a:latin typeface="Arial" charset="0"/>
              <a:ea typeface="ＭＳ Ｐゴシック" charset="0"/>
              <a:cs typeface="ＭＳ Ｐゴシック" charset="0"/>
            </a:endParaRPr>
          </a:p>
          <a:p>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Bush and Blair deny fixed Iraq reports,</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 by Elisabeth </a:t>
            </a:r>
            <a:r>
              <a:rPr lang="en-US" altLang="ja-JP" dirty="0" err="1">
                <a:latin typeface="Arial" charset="0"/>
                <a:ea typeface="ＭＳ Ｐゴシック" charset="0"/>
                <a:cs typeface="ＭＳ Ｐゴシック" charset="0"/>
              </a:rPr>
              <a:t>Bumiller</a:t>
            </a:r>
            <a:r>
              <a:rPr lang="en-US" altLang="ja-JP" dirty="0">
                <a:latin typeface="Arial" charset="0"/>
                <a:ea typeface="ＭＳ Ｐゴシック" charset="0"/>
                <a:cs typeface="ＭＳ Ｐゴシック" charset="0"/>
              </a:rPr>
              <a:t>, </a:t>
            </a:r>
            <a:r>
              <a:rPr lang="en-US" altLang="ja-JP" u="sng" dirty="0">
                <a:latin typeface="Arial" charset="0"/>
                <a:ea typeface="ＭＳ Ｐゴシック" charset="0"/>
                <a:cs typeface="ＭＳ Ｐゴシック" charset="0"/>
              </a:rPr>
              <a:t>New York Times</a:t>
            </a:r>
            <a:r>
              <a:rPr lang="en-US" altLang="ja-JP" dirty="0">
                <a:latin typeface="Arial" charset="0"/>
                <a:ea typeface="ＭＳ Ｐゴシック" charset="0"/>
                <a:cs typeface="ＭＳ Ｐゴシック" charset="0"/>
              </a:rPr>
              <a:t>, June 8, 2005. </a:t>
            </a:r>
            <a:r>
              <a:rPr lang="en-US" altLang="ja-JP" dirty="0">
                <a:latin typeface="Arial" charset="0"/>
                <a:ea typeface="ＭＳ Ｐゴシック" charset="0"/>
                <a:cs typeface="ＭＳ Ｐゴシック" charset="0"/>
                <a:hlinkClick r:id="rId3"/>
              </a:rPr>
              <a:t>Iraq 2</a:t>
            </a:r>
            <a:endParaRPr lang="en-US" altLang="ja-JP" dirty="0">
              <a:latin typeface="Arial" charset="0"/>
              <a:ea typeface="ＭＳ Ｐゴシック" charset="0"/>
              <a:cs typeface="ＭＳ Ｐゴシック" charset="0"/>
            </a:endParaRPr>
          </a:p>
          <a:p>
            <a:pPr>
              <a:buNone/>
            </a:pPr>
            <a:endParaRPr lang="en-US" dirty="0">
              <a:latin typeface="Arial" charset="0"/>
              <a:ea typeface="ＭＳ Ｐゴシック" charset="0"/>
              <a:cs typeface="ＭＳ Ｐゴシック" charset="0"/>
            </a:endParaRPr>
          </a:p>
          <a:p>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Coming late to the table,</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 by Op Ed Columnist Bob Herbert, </a:t>
            </a:r>
            <a:r>
              <a:rPr lang="en-US" altLang="ja-JP" u="sng" dirty="0">
                <a:latin typeface="Arial" charset="0"/>
                <a:ea typeface="ＭＳ Ｐゴシック" charset="0"/>
                <a:cs typeface="ＭＳ Ｐゴシック" charset="0"/>
              </a:rPr>
              <a:t>New York </a:t>
            </a:r>
            <a:r>
              <a:rPr lang="en-US" altLang="ja-JP" dirty="0">
                <a:latin typeface="Arial" charset="0"/>
                <a:ea typeface="ＭＳ Ｐゴシック" charset="0"/>
                <a:cs typeface="ＭＳ Ｐゴシック" charset="0"/>
              </a:rPr>
              <a:t>Times, May 31, 2008 (about Scott McClellan</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s new book). </a:t>
            </a:r>
            <a:r>
              <a:rPr lang="en-US" altLang="ja-JP" dirty="0">
                <a:latin typeface="Arial" charset="0"/>
                <a:ea typeface="ＭＳ Ｐゴシック" charset="0"/>
                <a:cs typeface="ＭＳ Ｐゴシック" charset="0"/>
                <a:hlinkClick r:id="rId4"/>
              </a:rPr>
              <a:t>Iraq 3</a:t>
            </a:r>
            <a:endParaRPr lang="en-US" sz="2400" dirty="0">
              <a:latin typeface="Arial" charset="0"/>
              <a:ea typeface="ＭＳ Ｐゴシック" charset="0"/>
              <a:cs typeface="ＭＳ Ｐゴシック" charset="0"/>
            </a:endParaRPr>
          </a:p>
          <a:p>
            <a:endParaRPr lang="en-US" dirty="0"/>
          </a:p>
        </p:txBody>
      </p:sp>
    </p:spTree>
    <p:extLst>
      <p:ext uri="{BB962C8B-B14F-4D97-AF65-F5344CB8AC3E}">
        <p14:creationId xmlns:p14="http://schemas.microsoft.com/office/powerpoint/2010/main" val="2583177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Inquiry Chart</a:t>
            </a:r>
          </a:p>
        </p:txBody>
      </p:sp>
      <p:graphicFrame>
        <p:nvGraphicFramePr>
          <p:cNvPr id="122883" name="Group 3"/>
          <p:cNvGraphicFramePr>
            <a:graphicFrameLocks noGrp="1"/>
          </p:cNvGraphicFramePr>
          <p:nvPr/>
        </p:nvGraphicFramePr>
        <p:xfrm>
          <a:off x="990600" y="2057400"/>
          <a:ext cx="7696200" cy="3986408"/>
        </p:xfrm>
        <a:graphic>
          <a:graphicData uri="http://schemas.openxmlformats.org/drawingml/2006/table">
            <a:tbl>
              <a:tblPr/>
              <a:tblGrid>
                <a:gridCol w="16002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tblGrid>
              <a:tr h="518086">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Q 1</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Q 2</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Q 3</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Credible?</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2684">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Text 1</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2684">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Text 2</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2684">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Text 3</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30076">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My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Opinion</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35989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685800" y="381000"/>
            <a:ext cx="7772400" cy="762000"/>
          </a:xfrm>
        </p:spPr>
        <p:txBody>
          <a:bodyPr/>
          <a:lstStyle/>
          <a:p>
            <a:pPr eaLnBrk="1" hangingPunct="1"/>
            <a:r>
              <a:rPr lang="en-US">
                <a:latin typeface="Arial" charset="0"/>
                <a:ea typeface="ＭＳ Ｐゴシック" charset="0"/>
                <a:cs typeface="ＭＳ Ｐゴシック" charset="0"/>
              </a:rPr>
              <a:t>Inquiry Chart</a:t>
            </a:r>
          </a:p>
        </p:txBody>
      </p:sp>
      <p:graphicFrame>
        <p:nvGraphicFramePr>
          <p:cNvPr id="124931" name="Group 3"/>
          <p:cNvGraphicFramePr>
            <a:graphicFrameLocks noGrp="1"/>
          </p:cNvGraphicFramePr>
          <p:nvPr/>
        </p:nvGraphicFramePr>
        <p:xfrm>
          <a:off x="838200" y="1295400"/>
          <a:ext cx="7696200" cy="5383213"/>
        </p:xfrm>
        <a:graphic>
          <a:graphicData uri="http://schemas.openxmlformats.org/drawingml/2006/table">
            <a:tbl>
              <a:tblPr/>
              <a:tblGrid>
                <a:gridCol w="14478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tblGrid>
              <a:tr h="914476">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Is Oprah dangerous?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Is Oprah self-serving?</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Is Oprah compassionate?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Credible?</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80266">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Text 1</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Answer/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evidence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No:  </a:t>
                      </a:r>
                      <a:r>
                        <a:rPr kumimoji="0" lang="en-US" sz="1200" b="0" i="0" u="none" strike="noStrike" cap="none" normalizeH="0" baseline="0">
                          <a:ln>
                            <a:noFill/>
                          </a:ln>
                          <a:solidFill>
                            <a:schemeClr val="tx1"/>
                          </a:solidFill>
                          <a:effectLst/>
                          <a:latin typeface="Arial" charset="0"/>
                          <a:ea typeface="ＭＳ Ｐゴシック" charset="0"/>
                          <a:cs typeface="ＭＳ Ｐゴシック" charset="0"/>
                        </a:rPr>
                        <a:t>[her accomplishments] </a:t>
                      </a:r>
                      <a:r>
                        <a:rPr kumimoji="0" lang="ja-JP" altLang="en-US" sz="1200" b="0" i="0" u="none" strike="noStrike" cap="none" normalizeH="0" baseline="0">
                          <a:ln>
                            <a:noFill/>
                          </a:ln>
                          <a:solidFill>
                            <a:schemeClr val="tx1"/>
                          </a:solidFill>
                          <a:effectLst/>
                          <a:latin typeface="Arial" charset="0"/>
                          <a:ea typeface="ＭＳ Ｐゴシック" charset="0"/>
                          <a:cs typeface="ＭＳ Ｐゴシック" charset="0"/>
                        </a:rPr>
                        <a:t>“</a:t>
                      </a:r>
                      <a:r>
                        <a:rPr kumimoji="0" lang="en-US" sz="1200" b="0" i="0" u="none" strike="noStrike" cap="none" normalizeH="0" baseline="0">
                          <a:ln>
                            <a:noFill/>
                          </a:ln>
                          <a:solidFill>
                            <a:schemeClr val="tx1"/>
                          </a:solidFill>
                          <a:effectLst/>
                          <a:latin typeface="Arial" charset="0"/>
                          <a:ea typeface="ＭＳ Ｐゴシック" charset="0"/>
                          <a:cs typeface="ＭＳ Ｐゴシック" charset="0"/>
                        </a:rPr>
                        <a:t>speak …to touching hearts, and leaving each one uplifted</a:t>
                      </a:r>
                      <a:r>
                        <a:rPr kumimoji="0" lang="ja-JP" altLang="en-US" sz="1200" b="0" i="0" u="none" strike="noStrike" cap="none" normalizeH="0" baseline="0">
                          <a:ln>
                            <a:noFill/>
                          </a:ln>
                          <a:solidFill>
                            <a:schemeClr val="tx1"/>
                          </a:solidFill>
                          <a:effectLst/>
                          <a:latin typeface="Arial" charset="0"/>
                          <a:ea typeface="ＭＳ Ｐゴシック" charset="0"/>
                          <a:cs typeface="ＭＳ Ｐゴシック" charset="0"/>
                        </a:rPr>
                        <a:t>”</a:t>
                      </a:r>
                      <a:endParaRPr kumimoji="0" lang="en-US" sz="12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5469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Text 2 </a:t>
                      </a: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Answer/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evidence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03467">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Text 3</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Answer/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evidence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000" b="0" i="0" u="none" strike="noStrike" cap="none" normalizeH="0" baseline="0">
                          <a:ln>
                            <a:noFill/>
                          </a:ln>
                          <a:solidFill>
                            <a:schemeClr val="tx1"/>
                          </a:solidFill>
                          <a:effectLst/>
                          <a:latin typeface="Arial" charset="0"/>
                          <a:ea typeface="ＭＳ Ｐゴシック" charset="0"/>
                          <a:cs typeface="ＭＳ Ｐゴシック" charset="0"/>
                        </a:rPr>
                        <a:t>Yes: </a:t>
                      </a:r>
                      <a:r>
                        <a:rPr kumimoji="0" lang="ja-JP" altLang="en-US" sz="1200" b="0" i="0" u="none" strike="noStrike" cap="none" normalizeH="0" baseline="0">
                          <a:ln>
                            <a:noFill/>
                          </a:ln>
                          <a:solidFill>
                            <a:schemeClr val="tx1"/>
                          </a:solidFill>
                          <a:effectLst/>
                          <a:latin typeface="Arial" charset="0"/>
                          <a:ea typeface="ＭＳ Ｐゴシック" charset="0"/>
                          <a:cs typeface="ＭＳ Ｐゴシック" charset="0"/>
                        </a:rPr>
                        <a:t>“</a:t>
                      </a:r>
                      <a:r>
                        <a:rPr kumimoji="0" lang="en-US" sz="1200" b="0" i="0" u="none" strike="noStrike" cap="none" normalizeH="0" baseline="0">
                          <a:ln>
                            <a:noFill/>
                          </a:ln>
                          <a:solidFill>
                            <a:schemeClr val="tx1"/>
                          </a:solidFill>
                          <a:effectLst/>
                          <a:latin typeface="Arial" charset="0"/>
                          <a:ea typeface="ＭＳ Ｐゴシック" charset="0"/>
                          <a:cs typeface="ＭＳ Ｐゴシック" charset="0"/>
                        </a:rPr>
                        <a:t>Oprah is a conduit to lead people to hell</a:t>
                      </a:r>
                      <a:r>
                        <a:rPr kumimoji="0" lang="ja-JP" altLang="en-US" sz="1200" b="0" i="0" u="none" strike="noStrike" cap="none" normalizeH="0" baseline="0">
                          <a:ln>
                            <a:noFill/>
                          </a:ln>
                          <a:solidFill>
                            <a:schemeClr val="tx1"/>
                          </a:solidFill>
                          <a:effectLst/>
                          <a:latin typeface="Arial" charset="0"/>
                          <a:ea typeface="ＭＳ Ｐゴシック" charset="0"/>
                          <a:cs typeface="ＭＳ Ｐゴシック" charset="0"/>
                        </a:rPr>
                        <a:t>”</a:t>
                      </a:r>
                      <a:endParaRPr kumimoji="0" lang="en-US" sz="20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3030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My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a:ln>
                            <a:noFill/>
                          </a:ln>
                          <a:solidFill>
                            <a:schemeClr val="tx1"/>
                          </a:solidFill>
                          <a:effectLst/>
                          <a:latin typeface="Arial" charset="0"/>
                          <a:ea typeface="ＭＳ Ｐゴシック" charset="0"/>
                          <a:cs typeface="ＭＳ Ｐゴシック" charset="0"/>
                        </a:rPr>
                        <a:t>Opinion</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43500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457200" y="914400"/>
            <a:ext cx="7848600" cy="1600200"/>
          </a:xfrm>
        </p:spPr>
        <p:txBody>
          <a:bodyPr/>
          <a:lstStyle/>
          <a:p>
            <a:pPr eaLnBrk="1" hangingPunct="1"/>
            <a:r>
              <a:rPr lang="en-US" sz="3600" b="1" dirty="0">
                <a:latin typeface="Arial" charset="0"/>
                <a:ea typeface="ＭＳ Ｐゴシック" charset="0"/>
                <a:cs typeface="ＭＳ Ｐゴシック" charset="0"/>
              </a:rPr>
              <a:t>Teach them to ask questions of what they read…</a:t>
            </a:r>
            <a:endParaRPr lang="en-US" dirty="0">
              <a:latin typeface="Arial" charset="0"/>
              <a:ea typeface="ＭＳ Ｐゴシック" charset="0"/>
              <a:cs typeface="ＭＳ Ｐゴシック" charset="0"/>
            </a:endParaRPr>
          </a:p>
        </p:txBody>
      </p:sp>
      <p:sp>
        <p:nvSpPr>
          <p:cNvPr id="74754" name="Rectangle 3"/>
          <p:cNvSpPr>
            <a:spLocks noGrp="1" noChangeArrowheads="1"/>
          </p:cNvSpPr>
          <p:nvPr>
            <p:ph type="body" idx="1"/>
          </p:nvPr>
        </p:nvSpPr>
        <p:spPr>
          <a:xfrm>
            <a:off x="990600" y="2743200"/>
            <a:ext cx="7467600" cy="3886200"/>
          </a:xfrm>
        </p:spPr>
        <p:txBody>
          <a:bodyPr/>
          <a:lstStyle/>
          <a:p>
            <a:pPr eaLnBrk="1" hangingPunct="1">
              <a:lnSpc>
                <a:spcPct val="90000"/>
              </a:lnSpc>
            </a:pPr>
            <a:r>
              <a:rPr lang="en-US" sz="2400" dirty="0">
                <a:latin typeface="Arial" charset="0"/>
                <a:ea typeface="ＭＳ Ｐゴシック" charset="0"/>
                <a:cs typeface="ＭＳ Ｐゴシック" charset="0"/>
              </a:rPr>
              <a:t>Who is the author?  Can I trust what he/she says?  Why or why not?</a:t>
            </a:r>
          </a:p>
          <a:p>
            <a:pPr eaLnBrk="1" hangingPunct="1">
              <a:lnSpc>
                <a:spcPct val="90000"/>
              </a:lnSpc>
            </a:pPr>
            <a:r>
              <a:rPr lang="en-US" sz="2400" dirty="0">
                <a:latin typeface="Arial" charset="0"/>
                <a:ea typeface="ＭＳ Ｐゴシック" charset="0"/>
                <a:cs typeface="ＭＳ Ｐゴシック" charset="0"/>
              </a:rPr>
              <a:t>Who was the author writing to?  Why?</a:t>
            </a:r>
          </a:p>
          <a:p>
            <a:pPr eaLnBrk="1" hangingPunct="1">
              <a:lnSpc>
                <a:spcPct val="90000"/>
              </a:lnSpc>
            </a:pPr>
            <a:r>
              <a:rPr lang="en-US" sz="2400" dirty="0">
                <a:latin typeface="Arial" charset="0"/>
                <a:ea typeface="ＭＳ Ｐゴシック" charset="0"/>
                <a:cs typeface="ＭＳ Ｐゴシック" charset="0"/>
              </a:rPr>
              <a:t>When did the author write it?  Does that make a difference?</a:t>
            </a:r>
          </a:p>
          <a:p>
            <a:pPr eaLnBrk="1" hangingPunct="1">
              <a:lnSpc>
                <a:spcPct val="90000"/>
              </a:lnSpc>
            </a:pPr>
            <a:r>
              <a:rPr lang="en-US" sz="2400" dirty="0">
                <a:latin typeface="Arial" charset="0"/>
                <a:ea typeface="ＭＳ Ｐゴシック" charset="0"/>
                <a:cs typeface="ＭＳ Ｐゴシック" charset="0"/>
              </a:rPr>
              <a:t>Do others agree? If not, who is more credible?</a:t>
            </a:r>
          </a:p>
          <a:p>
            <a:pPr eaLnBrk="1" hangingPunct="1">
              <a:lnSpc>
                <a:spcPct val="90000"/>
              </a:lnSpc>
            </a:pPr>
            <a:r>
              <a:rPr lang="en-US" sz="2400" dirty="0">
                <a:latin typeface="Arial" charset="0"/>
                <a:ea typeface="ＭＳ Ｐゴシック" charset="0"/>
                <a:cs typeface="ＭＳ Ｐゴシック" charset="0"/>
              </a:rPr>
              <a:t> What does the author say that makes him/her believable?</a:t>
            </a:r>
          </a:p>
          <a:p>
            <a:pPr eaLnBrk="1" hangingPunct="1">
              <a:lnSpc>
                <a:spcPct val="90000"/>
              </a:lnSpc>
              <a:buFont typeface="Arial" charset="0"/>
              <a:buNone/>
            </a:pPr>
            <a:r>
              <a:rPr lang="en-US" sz="2400" dirty="0">
                <a:latin typeface="Arial" charset="0"/>
                <a:ea typeface="ＭＳ Ｐゴシック" charset="0"/>
                <a:cs typeface="ＭＳ Ｐゴシック" charset="0"/>
              </a:rPr>
              <a:t> </a:t>
            </a:r>
          </a:p>
        </p:txBody>
      </p:sp>
    </p:spTree>
    <p:extLst>
      <p:ext uri="{BB962C8B-B14F-4D97-AF65-F5344CB8AC3E}">
        <p14:creationId xmlns:p14="http://schemas.microsoft.com/office/powerpoint/2010/main" val="2129877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Multiple Text Discussion Web</a:t>
            </a:r>
          </a:p>
        </p:txBody>
      </p:sp>
      <p:sp>
        <p:nvSpPr>
          <p:cNvPr id="84994" name="Rectangle 3"/>
          <p:cNvSpPr>
            <a:spLocks noChangeArrowheads="1"/>
          </p:cNvSpPr>
          <p:nvPr/>
        </p:nvSpPr>
        <p:spPr bwMode="auto">
          <a:xfrm>
            <a:off x="3733800" y="3581400"/>
            <a:ext cx="1524000" cy="609600"/>
          </a:xfrm>
          <a:prstGeom prst="rect">
            <a:avLst/>
          </a:prstGeom>
          <a:solidFill>
            <a:schemeClr val="accent1"/>
          </a:solidFill>
          <a:ln w="9525">
            <a:solidFill>
              <a:schemeClr val="tx1"/>
            </a:solidFill>
            <a:miter lim="800000"/>
            <a:headEnd/>
            <a:tailEnd/>
          </a:ln>
        </p:spPr>
        <p:txBody>
          <a:bodyPr wrap="none" anchor="ctr"/>
          <a:lstStyle/>
          <a:p>
            <a:pPr algn="ctr"/>
            <a:r>
              <a:rPr lang="en-US" sz="1400"/>
              <a:t>Yes/No Question</a:t>
            </a:r>
            <a:endParaRPr lang="en-US"/>
          </a:p>
        </p:txBody>
      </p:sp>
      <p:sp>
        <p:nvSpPr>
          <p:cNvPr id="84995" name="Rectangle 4"/>
          <p:cNvSpPr>
            <a:spLocks noChangeArrowheads="1"/>
          </p:cNvSpPr>
          <p:nvPr/>
        </p:nvSpPr>
        <p:spPr bwMode="auto">
          <a:xfrm>
            <a:off x="609600" y="1981200"/>
            <a:ext cx="2362200" cy="1447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4996" name="Rectangle 5"/>
          <p:cNvSpPr>
            <a:spLocks noChangeArrowheads="1"/>
          </p:cNvSpPr>
          <p:nvPr/>
        </p:nvSpPr>
        <p:spPr bwMode="auto">
          <a:xfrm>
            <a:off x="609600" y="3505200"/>
            <a:ext cx="2362200" cy="1371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4997" name="Rectangle 6"/>
          <p:cNvSpPr>
            <a:spLocks noChangeArrowheads="1"/>
          </p:cNvSpPr>
          <p:nvPr/>
        </p:nvSpPr>
        <p:spPr bwMode="auto">
          <a:xfrm>
            <a:off x="609600" y="5029200"/>
            <a:ext cx="2362200" cy="1371600"/>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84998" name="Rectangle 7"/>
          <p:cNvSpPr>
            <a:spLocks noChangeArrowheads="1"/>
          </p:cNvSpPr>
          <p:nvPr/>
        </p:nvSpPr>
        <p:spPr bwMode="auto">
          <a:xfrm>
            <a:off x="1143000" y="1524000"/>
            <a:ext cx="914400" cy="381000"/>
          </a:xfrm>
          <a:prstGeom prst="rect">
            <a:avLst/>
          </a:prstGeom>
          <a:solidFill>
            <a:schemeClr val="accent1"/>
          </a:solidFill>
          <a:ln w="9525">
            <a:solidFill>
              <a:schemeClr val="tx1"/>
            </a:solidFill>
            <a:miter lim="800000"/>
            <a:headEnd/>
            <a:tailEnd/>
          </a:ln>
        </p:spPr>
        <p:txBody>
          <a:bodyPr wrap="none" anchor="ctr"/>
          <a:lstStyle/>
          <a:p>
            <a:pPr algn="ctr"/>
            <a:r>
              <a:rPr lang="en-US"/>
              <a:t>YES</a:t>
            </a:r>
          </a:p>
        </p:txBody>
      </p:sp>
      <p:sp>
        <p:nvSpPr>
          <p:cNvPr id="84999" name="Text Box 8"/>
          <p:cNvSpPr txBox="1">
            <a:spLocks noChangeArrowheads="1"/>
          </p:cNvSpPr>
          <p:nvPr/>
        </p:nvSpPr>
        <p:spPr bwMode="auto">
          <a:xfrm>
            <a:off x="685800" y="2057400"/>
            <a:ext cx="1425575" cy="2746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b="1"/>
              <a:t>Text 1 Evidence</a:t>
            </a:r>
            <a:endParaRPr lang="en-US" sz="1200"/>
          </a:p>
        </p:txBody>
      </p:sp>
      <p:sp>
        <p:nvSpPr>
          <p:cNvPr id="85000" name="Text Box 9"/>
          <p:cNvSpPr txBox="1">
            <a:spLocks noChangeArrowheads="1"/>
          </p:cNvSpPr>
          <p:nvPr/>
        </p:nvSpPr>
        <p:spPr bwMode="auto">
          <a:xfrm>
            <a:off x="685800" y="3505200"/>
            <a:ext cx="1577975" cy="2746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b="1"/>
              <a:t>Text 2 Evidence</a:t>
            </a:r>
            <a:endParaRPr lang="en-US"/>
          </a:p>
        </p:txBody>
      </p:sp>
      <p:sp>
        <p:nvSpPr>
          <p:cNvPr id="85001" name="Text Box 10"/>
          <p:cNvSpPr txBox="1">
            <a:spLocks noChangeArrowheads="1"/>
          </p:cNvSpPr>
          <p:nvPr/>
        </p:nvSpPr>
        <p:spPr bwMode="auto">
          <a:xfrm>
            <a:off x="685800" y="5029200"/>
            <a:ext cx="1539875" cy="2746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b="1"/>
              <a:t>Text 3 Evidence</a:t>
            </a:r>
            <a:endParaRPr lang="en-US"/>
          </a:p>
        </p:txBody>
      </p:sp>
      <p:sp>
        <p:nvSpPr>
          <p:cNvPr id="85002" name="Rectangle 11"/>
          <p:cNvSpPr>
            <a:spLocks noChangeArrowheads="1"/>
          </p:cNvSpPr>
          <p:nvPr/>
        </p:nvSpPr>
        <p:spPr bwMode="auto">
          <a:xfrm>
            <a:off x="6705600" y="1600200"/>
            <a:ext cx="914400" cy="381000"/>
          </a:xfrm>
          <a:prstGeom prst="rect">
            <a:avLst/>
          </a:prstGeom>
          <a:solidFill>
            <a:schemeClr val="accent1"/>
          </a:solidFill>
          <a:ln w="9525">
            <a:solidFill>
              <a:schemeClr val="tx1"/>
            </a:solidFill>
            <a:miter lim="800000"/>
            <a:headEnd/>
            <a:tailEnd/>
          </a:ln>
        </p:spPr>
        <p:txBody>
          <a:bodyPr wrap="none" anchor="ctr"/>
          <a:lstStyle/>
          <a:p>
            <a:pPr algn="ctr"/>
            <a:r>
              <a:rPr lang="en-US"/>
              <a:t>NO</a:t>
            </a:r>
          </a:p>
        </p:txBody>
      </p:sp>
      <p:sp>
        <p:nvSpPr>
          <p:cNvPr id="85003" name="Rectangle 12"/>
          <p:cNvSpPr>
            <a:spLocks noChangeArrowheads="1"/>
          </p:cNvSpPr>
          <p:nvPr/>
        </p:nvSpPr>
        <p:spPr bwMode="auto">
          <a:xfrm>
            <a:off x="6096000" y="2057400"/>
            <a:ext cx="2362200" cy="1447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5004" name="Rectangle 13"/>
          <p:cNvSpPr>
            <a:spLocks noChangeArrowheads="1"/>
          </p:cNvSpPr>
          <p:nvPr/>
        </p:nvSpPr>
        <p:spPr bwMode="auto">
          <a:xfrm>
            <a:off x="6096000" y="3581400"/>
            <a:ext cx="2362200" cy="1447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5005" name="Rectangle 14"/>
          <p:cNvSpPr>
            <a:spLocks noChangeArrowheads="1"/>
          </p:cNvSpPr>
          <p:nvPr/>
        </p:nvSpPr>
        <p:spPr bwMode="auto">
          <a:xfrm>
            <a:off x="6096000" y="5105400"/>
            <a:ext cx="2362200" cy="1371600"/>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85006" name="Text Box 15"/>
          <p:cNvSpPr txBox="1">
            <a:spLocks noChangeArrowheads="1"/>
          </p:cNvSpPr>
          <p:nvPr/>
        </p:nvSpPr>
        <p:spPr bwMode="auto">
          <a:xfrm>
            <a:off x="6172200" y="2133600"/>
            <a:ext cx="1447800" cy="2746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b="1"/>
              <a:t>Text 1 Evidence</a:t>
            </a:r>
            <a:endParaRPr lang="en-US"/>
          </a:p>
        </p:txBody>
      </p:sp>
      <p:sp>
        <p:nvSpPr>
          <p:cNvPr id="85007" name="Text Box 16"/>
          <p:cNvSpPr txBox="1">
            <a:spLocks noChangeArrowheads="1"/>
          </p:cNvSpPr>
          <p:nvPr/>
        </p:nvSpPr>
        <p:spPr bwMode="auto">
          <a:xfrm>
            <a:off x="6172200" y="3657600"/>
            <a:ext cx="1577975" cy="2746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b="1"/>
              <a:t>Text 2 Evidence</a:t>
            </a:r>
            <a:endParaRPr lang="en-US"/>
          </a:p>
        </p:txBody>
      </p:sp>
      <p:sp>
        <p:nvSpPr>
          <p:cNvPr id="85008" name="Text Box 17"/>
          <p:cNvSpPr txBox="1">
            <a:spLocks noChangeArrowheads="1"/>
          </p:cNvSpPr>
          <p:nvPr/>
        </p:nvSpPr>
        <p:spPr bwMode="auto">
          <a:xfrm>
            <a:off x="6172200" y="5181600"/>
            <a:ext cx="1577975" cy="2746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b="1"/>
              <a:t>Text 3 Evidence</a:t>
            </a:r>
            <a:endParaRPr lang="en-US"/>
          </a:p>
        </p:txBody>
      </p:sp>
      <p:sp>
        <p:nvSpPr>
          <p:cNvPr id="85009" name="Rectangle 18"/>
          <p:cNvSpPr>
            <a:spLocks noChangeArrowheads="1"/>
          </p:cNvSpPr>
          <p:nvPr/>
        </p:nvSpPr>
        <p:spPr bwMode="auto">
          <a:xfrm>
            <a:off x="3810000" y="4495800"/>
            <a:ext cx="1447800" cy="1676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5010" name="Text Box 19"/>
          <p:cNvSpPr txBox="1">
            <a:spLocks noChangeArrowheads="1"/>
          </p:cNvSpPr>
          <p:nvPr/>
        </p:nvSpPr>
        <p:spPr bwMode="auto">
          <a:xfrm>
            <a:off x="4060825" y="4716463"/>
            <a:ext cx="1044575" cy="2746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b="1"/>
              <a:t>Our View</a:t>
            </a:r>
          </a:p>
        </p:txBody>
      </p:sp>
      <p:sp>
        <p:nvSpPr>
          <p:cNvPr id="85011" name="Line 20"/>
          <p:cNvSpPr>
            <a:spLocks noChangeShapeType="1"/>
          </p:cNvSpPr>
          <p:nvPr/>
        </p:nvSpPr>
        <p:spPr bwMode="auto">
          <a:xfrm flipH="1">
            <a:off x="2971800" y="3886200"/>
            <a:ext cx="7620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85012" name="Line 21"/>
          <p:cNvSpPr>
            <a:spLocks noChangeShapeType="1"/>
          </p:cNvSpPr>
          <p:nvPr/>
        </p:nvSpPr>
        <p:spPr bwMode="auto">
          <a:xfrm flipV="1">
            <a:off x="5257800" y="3886200"/>
            <a:ext cx="8382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85013" name="Line 22"/>
          <p:cNvSpPr>
            <a:spLocks noChangeShapeType="1"/>
          </p:cNvSpPr>
          <p:nvPr/>
        </p:nvSpPr>
        <p:spPr bwMode="auto">
          <a:xfrm flipH="1" flipV="1">
            <a:off x="2971800" y="3048000"/>
            <a:ext cx="762000" cy="685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85014" name="Line 23"/>
          <p:cNvSpPr>
            <a:spLocks noChangeShapeType="1"/>
          </p:cNvSpPr>
          <p:nvPr/>
        </p:nvSpPr>
        <p:spPr bwMode="auto">
          <a:xfrm flipV="1">
            <a:off x="5257800" y="3048000"/>
            <a:ext cx="838200" cy="685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85015" name="Line 24"/>
          <p:cNvSpPr>
            <a:spLocks noChangeShapeType="1"/>
          </p:cNvSpPr>
          <p:nvPr/>
        </p:nvSpPr>
        <p:spPr bwMode="auto">
          <a:xfrm flipH="1">
            <a:off x="2971800" y="4114800"/>
            <a:ext cx="762000" cy="1143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85016" name="Line 25"/>
          <p:cNvSpPr>
            <a:spLocks noChangeShapeType="1"/>
          </p:cNvSpPr>
          <p:nvPr/>
        </p:nvSpPr>
        <p:spPr bwMode="auto">
          <a:xfrm>
            <a:off x="5257800" y="4191000"/>
            <a:ext cx="838200" cy="1295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627250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67544" y="500042"/>
            <a:ext cx="8280920" cy="1071570"/>
          </a:xfrm>
        </p:spPr>
        <p:txBody>
          <a:bodyPr>
            <a:noAutofit/>
          </a:bodyPr>
          <a:lstStyle/>
          <a:p>
            <a:pPr>
              <a:buNone/>
            </a:pPr>
            <a:r>
              <a:rPr lang="en-US" altLang="zh-CN" sz="3600" b="1" dirty="0">
                <a:solidFill>
                  <a:srgbClr val="0000FF"/>
                </a:solidFill>
              </a:rPr>
              <a:t>Many changes due to Common Core</a:t>
            </a:r>
            <a:endParaRPr lang="zh-CN" altLang="en-US" sz="3600" b="1" dirty="0">
              <a:solidFill>
                <a:srgbClr val="0000FF"/>
              </a:solidFill>
            </a:endParaRPr>
          </a:p>
        </p:txBody>
      </p:sp>
      <p:sp>
        <p:nvSpPr>
          <p:cNvPr id="3" name="TextBox 2"/>
          <p:cNvSpPr txBox="1"/>
          <p:nvPr/>
        </p:nvSpPr>
        <p:spPr>
          <a:xfrm>
            <a:off x="1143000" y="1676400"/>
            <a:ext cx="5517232" cy="3323987"/>
          </a:xfrm>
          <a:prstGeom prst="rect">
            <a:avLst/>
          </a:prstGeom>
          <a:noFill/>
        </p:spPr>
        <p:txBody>
          <a:bodyPr wrap="square" rtlCol="0">
            <a:spAutoFit/>
          </a:bodyPr>
          <a:lstStyle/>
          <a:p>
            <a:pPr marL="342900" indent="-342900">
              <a:buFont typeface="Arial"/>
              <a:buChar char="•"/>
            </a:pPr>
            <a:r>
              <a:rPr lang="en-US" sz="2400" dirty="0"/>
              <a:t>Challenging texts</a:t>
            </a:r>
          </a:p>
          <a:p>
            <a:pPr marL="342900" indent="-342900">
              <a:buFont typeface="Arial"/>
              <a:buChar char="•"/>
            </a:pPr>
            <a:r>
              <a:rPr lang="en-US" sz="2400" dirty="0"/>
              <a:t>Close reading</a:t>
            </a:r>
          </a:p>
          <a:p>
            <a:pPr marL="342900" indent="-342900">
              <a:buFont typeface="Arial"/>
              <a:buChar char="•"/>
            </a:pPr>
            <a:r>
              <a:rPr lang="en-US" sz="2400" dirty="0"/>
              <a:t>Writing from sources</a:t>
            </a:r>
          </a:p>
          <a:p>
            <a:pPr marL="342900" indent="-342900">
              <a:buFont typeface="Arial"/>
              <a:buChar char="•"/>
            </a:pPr>
            <a:r>
              <a:rPr lang="en-US" sz="2400" dirty="0">
                <a:solidFill>
                  <a:srgbClr val="FF0000"/>
                </a:solidFill>
              </a:rPr>
              <a:t>Informational text</a:t>
            </a:r>
          </a:p>
          <a:p>
            <a:pPr marL="342900" indent="-342900">
              <a:buFont typeface="Arial"/>
              <a:buChar char="•"/>
            </a:pPr>
            <a:r>
              <a:rPr lang="en-US" sz="2400" dirty="0"/>
              <a:t>Multiple texts</a:t>
            </a:r>
          </a:p>
          <a:p>
            <a:pPr marL="342900" indent="-342900">
              <a:buFont typeface="Arial"/>
              <a:buChar char="•"/>
            </a:pPr>
            <a:r>
              <a:rPr lang="en-US" sz="2400" dirty="0"/>
              <a:t>Argument</a:t>
            </a:r>
          </a:p>
          <a:p>
            <a:pPr marL="342900" indent="-342900">
              <a:buFont typeface="Arial"/>
              <a:buChar char="•"/>
            </a:pPr>
            <a:r>
              <a:rPr lang="en-US" sz="2400" dirty="0"/>
              <a:t>Embedded technology</a:t>
            </a:r>
          </a:p>
          <a:p>
            <a:pPr marL="342900" indent="-342900">
              <a:buFont typeface="Arial"/>
              <a:buChar char="•"/>
            </a:pPr>
            <a:r>
              <a:rPr lang="en-US" sz="2400" dirty="0">
                <a:solidFill>
                  <a:srgbClr val="FF0000"/>
                </a:solidFill>
              </a:rPr>
              <a:t>Disciplinary literacy</a:t>
            </a:r>
          </a:p>
          <a:p>
            <a:endParaRPr lang="en-US" dirty="0"/>
          </a:p>
        </p:txBody>
      </p:sp>
    </p:spTree>
    <p:extLst>
      <p:ext uri="{BB962C8B-B14F-4D97-AF65-F5344CB8AC3E}">
        <p14:creationId xmlns:p14="http://schemas.microsoft.com/office/powerpoint/2010/main" val="3598245521"/>
      </p:ext>
    </p:extLst>
  </p:cSld>
  <p:clrMapOvr>
    <a:masterClrMapping/>
  </p:clrMapOvr>
  <p:transition>
    <p:comb/>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Multiple Text Discussion Web</a:t>
            </a:r>
          </a:p>
        </p:txBody>
      </p:sp>
      <p:sp>
        <p:nvSpPr>
          <p:cNvPr id="87042" name="Rectangle 3"/>
          <p:cNvSpPr>
            <a:spLocks noChangeArrowheads="1"/>
          </p:cNvSpPr>
          <p:nvPr/>
        </p:nvSpPr>
        <p:spPr bwMode="auto">
          <a:xfrm>
            <a:off x="3733800" y="3200400"/>
            <a:ext cx="1524000" cy="990600"/>
          </a:xfrm>
          <a:prstGeom prst="rect">
            <a:avLst/>
          </a:prstGeom>
          <a:solidFill>
            <a:schemeClr val="accent1"/>
          </a:solidFill>
          <a:ln w="9525">
            <a:solidFill>
              <a:schemeClr val="tx1"/>
            </a:solidFill>
            <a:miter lim="800000"/>
            <a:headEnd/>
            <a:tailEnd/>
          </a:ln>
        </p:spPr>
        <p:txBody>
          <a:bodyPr wrap="none" anchor="ctr"/>
          <a:lstStyle/>
          <a:p>
            <a:pPr algn="ctr"/>
            <a:r>
              <a:rPr lang="en-US" sz="1400"/>
              <a:t>Did Johnson </a:t>
            </a:r>
          </a:p>
          <a:p>
            <a:pPr algn="ctr"/>
            <a:r>
              <a:rPr lang="en-US" sz="1400"/>
              <a:t>Deliberately</a:t>
            </a:r>
          </a:p>
          <a:p>
            <a:pPr algn="ctr"/>
            <a:r>
              <a:rPr lang="en-US" sz="1400"/>
              <a:t>Lie to Congress?</a:t>
            </a:r>
          </a:p>
          <a:p>
            <a:pPr algn="ctr"/>
            <a:endParaRPr lang="en-US"/>
          </a:p>
        </p:txBody>
      </p:sp>
      <p:sp>
        <p:nvSpPr>
          <p:cNvPr id="87043" name="Rectangle 4"/>
          <p:cNvSpPr>
            <a:spLocks noChangeArrowheads="1"/>
          </p:cNvSpPr>
          <p:nvPr/>
        </p:nvSpPr>
        <p:spPr bwMode="auto">
          <a:xfrm>
            <a:off x="609600" y="1981200"/>
            <a:ext cx="2362200" cy="1447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7044" name="Rectangle 5"/>
          <p:cNvSpPr>
            <a:spLocks noChangeArrowheads="1"/>
          </p:cNvSpPr>
          <p:nvPr/>
        </p:nvSpPr>
        <p:spPr bwMode="auto">
          <a:xfrm>
            <a:off x="609600" y="3505200"/>
            <a:ext cx="2362200" cy="1371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7045" name="Rectangle 6"/>
          <p:cNvSpPr>
            <a:spLocks noChangeArrowheads="1"/>
          </p:cNvSpPr>
          <p:nvPr/>
        </p:nvSpPr>
        <p:spPr bwMode="auto">
          <a:xfrm>
            <a:off x="609600" y="5029200"/>
            <a:ext cx="2362200" cy="1371600"/>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87046" name="Rectangle 7"/>
          <p:cNvSpPr>
            <a:spLocks noChangeArrowheads="1"/>
          </p:cNvSpPr>
          <p:nvPr/>
        </p:nvSpPr>
        <p:spPr bwMode="auto">
          <a:xfrm>
            <a:off x="1143000" y="1524000"/>
            <a:ext cx="914400" cy="381000"/>
          </a:xfrm>
          <a:prstGeom prst="rect">
            <a:avLst/>
          </a:prstGeom>
          <a:solidFill>
            <a:schemeClr val="accent1"/>
          </a:solidFill>
          <a:ln w="9525">
            <a:solidFill>
              <a:schemeClr val="tx1"/>
            </a:solidFill>
            <a:miter lim="800000"/>
            <a:headEnd/>
            <a:tailEnd/>
          </a:ln>
        </p:spPr>
        <p:txBody>
          <a:bodyPr wrap="none" anchor="ctr"/>
          <a:lstStyle/>
          <a:p>
            <a:pPr algn="ctr"/>
            <a:r>
              <a:rPr lang="en-US"/>
              <a:t>YES</a:t>
            </a:r>
          </a:p>
        </p:txBody>
      </p:sp>
      <p:sp>
        <p:nvSpPr>
          <p:cNvPr id="87047" name="Text Box 8"/>
          <p:cNvSpPr txBox="1">
            <a:spLocks noChangeArrowheads="1"/>
          </p:cNvSpPr>
          <p:nvPr/>
        </p:nvSpPr>
        <p:spPr bwMode="auto">
          <a:xfrm>
            <a:off x="685800" y="2057400"/>
            <a:ext cx="1425575" cy="2746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b="1"/>
              <a:t>Text 1 Evidence</a:t>
            </a:r>
            <a:endParaRPr lang="en-US" sz="1200"/>
          </a:p>
        </p:txBody>
      </p:sp>
      <p:sp>
        <p:nvSpPr>
          <p:cNvPr id="87048" name="Text Box 9"/>
          <p:cNvSpPr txBox="1">
            <a:spLocks noChangeArrowheads="1"/>
          </p:cNvSpPr>
          <p:nvPr/>
        </p:nvSpPr>
        <p:spPr bwMode="auto">
          <a:xfrm>
            <a:off x="685800" y="3505200"/>
            <a:ext cx="1577975" cy="2746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b="1"/>
              <a:t>Text 2 Evidence</a:t>
            </a:r>
            <a:endParaRPr lang="en-US"/>
          </a:p>
        </p:txBody>
      </p:sp>
      <p:sp>
        <p:nvSpPr>
          <p:cNvPr id="87049" name="Text Box 10"/>
          <p:cNvSpPr txBox="1">
            <a:spLocks noChangeArrowheads="1"/>
          </p:cNvSpPr>
          <p:nvPr/>
        </p:nvSpPr>
        <p:spPr bwMode="auto">
          <a:xfrm>
            <a:off x="685800" y="5029200"/>
            <a:ext cx="1539875" cy="2746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b="1"/>
              <a:t>Text 3 Evidence</a:t>
            </a:r>
            <a:endParaRPr lang="en-US"/>
          </a:p>
        </p:txBody>
      </p:sp>
      <p:sp>
        <p:nvSpPr>
          <p:cNvPr id="87050" name="Rectangle 11"/>
          <p:cNvSpPr>
            <a:spLocks noChangeArrowheads="1"/>
          </p:cNvSpPr>
          <p:nvPr/>
        </p:nvSpPr>
        <p:spPr bwMode="auto">
          <a:xfrm>
            <a:off x="6705600" y="1600200"/>
            <a:ext cx="914400" cy="381000"/>
          </a:xfrm>
          <a:prstGeom prst="rect">
            <a:avLst/>
          </a:prstGeom>
          <a:solidFill>
            <a:schemeClr val="accent1"/>
          </a:solidFill>
          <a:ln w="9525">
            <a:solidFill>
              <a:schemeClr val="tx1"/>
            </a:solidFill>
            <a:miter lim="800000"/>
            <a:headEnd/>
            <a:tailEnd/>
          </a:ln>
        </p:spPr>
        <p:txBody>
          <a:bodyPr wrap="none" anchor="ctr"/>
          <a:lstStyle/>
          <a:p>
            <a:pPr algn="ctr"/>
            <a:r>
              <a:rPr lang="en-US"/>
              <a:t>NO</a:t>
            </a:r>
          </a:p>
        </p:txBody>
      </p:sp>
      <p:sp>
        <p:nvSpPr>
          <p:cNvPr id="87051" name="Rectangle 12"/>
          <p:cNvSpPr>
            <a:spLocks noChangeArrowheads="1"/>
          </p:cNvSpPr>
          <p:nvPr/>
        </p:nvSpPr>
        <p:spPr bwMode="auto">
          <a:xfrm>
            <a:off x="6096000" y="2057400"/>
            <a:ext cx="2362200" cy="1447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7052" name="Rectangle 13"/>
          <p:cNvSpPr>
            <a:spLocks noChangeArrowheads="1"/>
          </p:cNvSpPr>
          <p:nvPr/>
        </p:nvSpPr>
        <p:spPr bwMode="auto">
          <a:xfrm>
            <a:off x="6096000" y="3581400"/>
            <a:ext cx="2362200" cy="1447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7053" name="Rectangle 14"/>
          <p:cNvSpPr>
            <a:spLocks noChangeArrowheads="1"/>
          </p:cNvSpPr>
          <p:nvPr/>
        </p:nvSpPr>
        <p:spPr bwMode="auto">
          <a:xfrm>
            <a:off x="6096000" y="5105400"/>
            <a:ext cx="2362200" cy="1371600"/>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87054" name="Text Box 15"/>
          <p:cNvSpPr txBox="1">
            <a:spLocks noChangeArrowheads="1"/>
          </p:cNvSpPr>
          <p:nvPr/>
        </p:nvSpPr>
        <p:spPr bwMode="auto">
          <a:xfrm>
            <a:off x="6172200" y="2133600"/>
            <a:ext cx="1447800" cy="2746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b="1"/>
              <a:t>Text 1 Evidence</a:t>
            </a:r>
            <a:endParaRPr lang="en-US"/>
          </a:p>
        </p:txBody>
      </p:sp>
      <p:sp>
        <p:nvSpPr>
          <p:cNvPr id="87055" name="Text Box 16"/>
          <p:cNvSpPr txBox="1">
            <a:spLocks noChangeArrowheads="1"/>
          </p:cNvSpPr>
          <p:nvPr/>
        </p:nvSpPr>
        <p:spPr bwMode="auto">
          <a:xfrm>
            <a:off x="6172200" y="3657600"/>
            <a:ext cx="1577975" cy="2746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b="1"/>
              <a:t>Text 2 Evidence</a:t>
            </a:r>
            <a:endParaRPr lang="en-US"/>
          </a:p>
        </p:txBody>
      </p:sp>
      <p:sp>
        <p:nvSpPr>
          <p:cNvPr id="87056" name="Text Box 17"/>
          <p:cNvSpPr txBox="1">
            <a:spLocks noChangeArrowheads="1"/>
          </p:cNvSpPr>
          <p:nvPr/>
        </p:nvSpPr>
        <p:spPr bwMode="auto">
          <a:xfrm>
            <a:off x="6172200" y="5181600"/>
            <a:ext cx="1577975" cy="2746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b="1"/>
              <a:t>Text 3 Evidence</a:t>
            </a:r>
            <a:endParaRPr lang="en-US"/>
          </a:p>
        </p:txBody>
      </p:sp>
      <p:sp>
        <p:nvSpPr>
          <p:cNvPr id="87057" name="Rectangle 18"/>
          <p:cNvSpPr>
            <a:spLocks noChangeArrowheads="1"/>
          </p:cNvSpPr>
          <p:nvPr/>
        </p:nvSpPr>
        <p:spPr bwMode="auto">
          <a:xfrm>
            <a:off x="3810000" y="4495800"/>
            <a:ext cx="1447800" cy="1676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7058" name="Text Box 19"/>
          <p:cNvSpPr txBox="1">
            <a:spLocks noChangeArrowheads="1"/>
          </p:cNvSpPr>
          <p:nvPr/>
        </p:nvSpPr>
        <p:spPr bwMode="auto">
          <a:xfrm>
            <a:off x="4060825" y="4716463"/>
            <a:ext cx="1044575" cy="2746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b="1"/>
              <a:t>Our View</a:t>
            </a:r>
          </a:p>
        </p:txBody>
      </p:sp>
      <p:sp>
        <p:nvSpPr>
          <p:cNvPr id="87059" name="Line 20"/>
          <p:cNvSpPr>
            <a:spLocks noChangeShapeType="1"/>
          </p:cNvSpPr>
          <p:nvPr/>
        </p:nvSpPr>
        <p:spPr bwMode="auto">
          <a:xfrm flipH="1">
            <a:off x="2971800" y="3886200"/>
            <a:ext cx="7620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87060" name="Line 21"/>
          <p:cNvSpPr>
            <a:spLocks noChangeShapeType="1"/>
          </p:cNvSpPr>
          <p:nvPr/>
        </p:nvSpPr>
        <p:spPr bwMode="auto">
          <a:xfrm flipV="1">
            <a:off x="5257800" y="3886200"/>
            <a:ext cx="8382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87061" name="Line 22"/>
          <p:cNvSpPr>
            <a:spLocks noChangeShapeType="1"/>
          </p:cNvSpPr>
          <p:nvPr/>
        </p:nvSpPr>
        <p:spPr bwMode="auto">
          <a:xfrm flipH="1" flipV="1">
            <a:off x="2971800" y="3048000"/>
            <a:ext cx="762000" cy="685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87062" name="Line 23"/>
          <p:cNvSpPr>
            <a:spLocks noChangeShapeType="1"/>
          </p:cNvSpPr>
          <p:nvPr/>
        </p:nvSpPr>
        <p:spPr bwMode="auto">
          <a:xfrm flipV="1">
            <a:off x="5257800" y="3048000"/>
            <a:ext cx="838200" cy="685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87063" name="Line 24"/>
          <p:cNvSpPr>
            <a:spLocks noChangeShapeType="1"/>
          </p:cNvSpPr>
          <p:nvPr/>
        </p:nvSpPr>
        <p:spPr bwMode="auto">
          <a:xfrm flipH="1">
            <a:off x="2971800" y="4114800"/>
            <a:ext cx="762000" cy="1143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87064" name="Line 25"/>
          <p:cNvSpPr>
            <a:spLocks noChangeShapeType="1"/>
          </p:cNvSpPr>
          <p:nvPr/>
        </p:nvSpPr>
        <p:spPr bwMode="auto">
          <a:xfrm>
            <a:off x="5257800" y="4191000"/>
            <a:ext cx="838200" cy="1295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5026947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Multiple Text Gist</a:t>
            </a:r>
          </a:p>
        </p:txBody>
      </p:sp>
      <p:sp>
        <p:nvSpPr>
          <p:cNvPr id="89090" name="Rectangle 3"/>
          <p:cNvSpPr>
            <a:spLocks noGrp="1" noChangeArrowheads="1"/>
          </p:cNvSpPr>
          <p:nvPr>
            <p:ph type="body" idx="1"/>
          </p:nvPr>
        </p:nvSpPr>
        <p:spPr>
          <a:xfrm>
            <a:off x="685800" y="1981200"/>
            <a:ext cx="7772400" cy="4343400"/>
          </a:xfrm>
        </p:spPr>
        <p:txBody>
          <a:bodyPr/>
          <a:lstStyle/>
          <a:p>
            <a:pPr eaLnBrk="1" hangingPunct="1">
              <a:lnSpc>
                <a:spcPct val="90000"/>
              </a:lnSpc>
            </a:pPr>
            <a:r>
              <a:rPr lang="en-US" sz="1400">
                <a:latin typeface="Helvetica" charset="0"/>
                <a:ea typeface="ＭＳ Ｐゴシック" charset="0"/>
                <a:cs typeface="ＭＳ Ｐゴシック" charset="0"/>
              </a:rPr>
              <a:t>Article Title _______________________________________  </a:t>
            </a:r>
          </a:p>
          <a:p>
            <a:pPr eaLnBrk="1" hangingPunct="1">
              <a:lnSpc>
                <a:spcPct val="90000"/>
              </a:lnSpc>
            </a:pPr>
            <a:r>
              <a:rPr lang="en-US" sz="1400">
                <a:latin typeface="Helvetica" charset="0"/>
                <a:ea typeface="ＭＳ Ｐゴシック" charset="0"/>
                <a:cs typeface="ＭＳ Ｐゴシック" charset="0"/>
              </a:rPr>
              <a:t>Article Source _____________________________________  </a:t>
            </a:r>
          </a:p>
          <a:p>
            <a:pPr eaLnBrk="1" hangingPunct="1">
              <a:lnSpc>
                <a:spcPct val="90000"/>
              </a:lnSpc>
            </a:pPr>
            <a:r>
              <a:rPr lang="en-US" sz="1400">
                <a:latin typeface="Helvetica" charset="0"/>
                <a:ea typeface="ＭＳ Ｐゴシック" charset="0"/>
                <a:cs typeface="ＭＳ Ｐゴシック" charset="0"/>
              </a:rPr>
              <a:t>1. Read the article.  </a:t>
            </a:r>
          </a:p>
          <a:p>
            <a:pPr eaLnBrk="1" hangingPunct="1">
              <a:lnSpc>
                <a:spcPct val="90000"/>
              </a:lnSpc>
            </a:pPr>
            <a:r>
              <a:rPr lang="en-US" sz="1400">
                <a:latin typeface="Helvetica" charset="0"/>
                <a:ea typeface="ＭＳ Ｐゴシック" charset="0"/>
                <a:cs typeface="ＭＳ Ｐゴシック" charset="0"/>
              </a:rPr>
              <a:t>2. Describe the 5 Ws and H (Who, What, Where When, Why How)  </a:t>
            </a:r>
          </a:p>
          <a:p>
            <a:pPr eaLnBrk="1" hangingPunct="1">
              <a:lnSpc>
                <a:spcPct val="90000"/>
              </a:lnSpc>
            </a:pPr>
            <a:r>
              <a:rPr lang="en-US" sz="1400">
                <a:latin typeface="Helvetica" charset="0"/>
                <a:ea typeface="ＭＳ Ｐゴシック" charset="0"/>
                <a:cs typeface="ＭＳ Ｐゴシック" charset="0"/>
              </a:rPr>
              <a:t>3. Write a 20-word GIST.  ____________ ____________ ____________ ____________ ____________ ____________ ____________ ____________ ____________ ____________ ____________ ____________ ____________ ____________ ____________ ____________ ____________ ____________ ____________ ____________</a:t>
            </a:r>
          </a:p>
          <a:p>
            <a:pPr eaLnBrk="1" hangingPunct="1">
              <a:lnSpc>
                <a:spcPct val="90000"/>
              </a:lnSpc>
            </a:pPr>
            <a:r>
              <a:rPr lang="en-US" sz="1400">
                <a:latin typeface="Helvetica" charset="0"/>
                <a:ea typeface="ＭＳ Ｐゴシック" charset="0"/>
                <a:cs typeface="ＭＳ Ｐゴシック" charset="0"/>
              </a:rPr>
              <a:t>Article Title _______________________________________  </a:t>
            </a:r>
          </a:p>
          <a:p>
            <a:pPr eaLnBrk="1" hangingPunct="1">
              <a:lnSpc>
                <a:spcPct val="90000"/>
              </a:lnSpc>
            </a:pPr>
            <a:r>
              <a:rPr lang="en-US" sz="1400">
                <a:latin typeface="Helvetica" charset="0"/>
                <a:ea typeface="ＭＳ Ｐゴシック" charset="0"/>
                <a:cs typeface="ＭＳ Ｐゴシック" charset="0"/>
              </a:rPr>
              <a:t>Article Source _____________________________________  </a:t>
            </a:r>
          </a:p>
          <a:p>
            <a:pPr eaLnBrk="1" hangingPunct="1">
              <a:lnSpc>
                <a:spcPct val="90000"/>
              </a:lnSpc>
            </a:pPr>
            <a:r>
              <a:rPr lang="en-US" sz="1400">
                <a:latin typeface="Helvetica" charset="0"/>
                <a:ea typeface="ＭＳ Ｐゴシック" charset="0"/>
                <a:cs typeface="ＭＳ Ｐゴシック" charset="0"/>
              </a:rPr>
              <a:t>1. Read the article.  </a:t>
            </a:r>
          </a:p>
          <a:p>
            <a:pPr eaLnBrk="1" hangingPunct="1">
              <a:lnSpc>
                <a:spcPct val="90000"/>
              </a:lnSpc>
            </a:pPr>
            <a:r>
              <a:rPr lang="en-US" sz="1400">
                <a:latin typeface="Helvetica" charset="0"/>
                <a:ea typeface="ＭＳ Ｐゴシック" charset="0"/>
                <a:cs typeface="ＭＳ Ｐゴシック" charset="0"/>
              </a:rPr>
              <a:t>2. Fill out the 5Ws and H.</a:t>
            </a:r>
            <a:r>
              <a:rPr lang="en-US" sz="2800">
                <a:latin typeface="Helvetica" charset="0"/>
                <a:ea typeface="ＭＳ Ｐゴシック" charset="0"/>
                <a:cs typeface="ＭＳ Ｐゴシック" charset="0"/>
              </a:rPr>
              <a:t> </a:t>
            </a:r>
            <a:endParaRPr lang="en-US" sz="1000">
              <a:latin typeface="Helvetica" charset="0"/>
              <a:ea typeface="ＭＳ Ｐゴシック" charset="0"/>
              <a:cs typeface="ＭＳ Ｐゴシック" charset="0"/>
            </a:endParaRPr>
          </a:p>
          <a:p>
            <a:pPr eaLnBrk="1" hangingPunct="1">
              <a:lnSpc>
                <a:spcPct val="90000"/>
              </a:lnSpc>
            </a:pPr>
            <a:r>
              <a:rPr lang="en-US" sz="1400">
                <a:latin typeface="Helvetica" charset="0"/>
                <a:ea typeface="ＭＳ Ｐゴシック" charset="0"/>
                <a:cs typeface="ＭＳ Ｐゴシック" charset="0"/>
              </a:rPr>
              <a:t>3.</a:t>
            </a:r>
            <a:r>
              <a:rPr lang="en-US" sz="1200">
                <a:latin typeface="Helvetica" charset="0"/>
                <a:ea typeface="ＭＳ Ｐゴシック" charset="0"/>
                <a:cs typeface="ＭＳ Ｐゴシック" charset="0"/>
              </a:rPr>
              <a:t>  </a:t>
            </a:r>
            <a:r>
              <a:rPr lang="en-US" sz="1400">
                <a:latin typeface="Helvetica" charset="0"/>
                <a:ea typeface="ＭＳ Ｐゴシック" charset="0"/>
                <a:cs typeface="ＭＳ Ｐゴシック" charset="0"/>
              </a:rPr>
              <a:t>Write a 20-word GIST that incorporates the first article. ____________ ____________</a:t>
            </a:r>
          </a:p>
          <a:p>
            <a:pPr eaLnBrk="1" hangingPunct="1">
              <a:lnSpc>
                <a:spcPct val="90000"/>
              </a:lnSpc>
              <a:buFont typeface="Arial" charset="0"/>
              <a:buNone/>
            </a:pPr>
            <a:r>
              <a:rPr lang="en-US" sz="1400">
                <a:latin typeface="Helvetica" charset="0"/>
                <a:ea typeface="ＭＳ Ｐゴシック" charset="0"/>
                <a:cs typeface="ＭＳ Ｐゴシック" charset="0"/>
              </a:rPr>
              <a:t>	____________  ____________  ____________  ____________  ____________ ____________  ____________  ____________  ____________  ____________</a:t>
            </a:r>
          </a:p>
          <a:p>
            <a:pPr eaLnBrk="1" hangingPunct="1">
              <a:lnSpc>
                <a:spcPct val="90000"/>
              </a:lnSpc>
              <a:buFont typeface="Arial" charset="0"/>
              <a:buNone/>
            </a:pPr>
            <a:r>
              <a:rPr lang="en-US" sz="1400">
                <a:latin typeface="Helvetica" charset="0"/>
                <a:ea typeface="ＭＳ Ｐゴシック" charset="0"/>
                <a:cs typeface="ＭＳ Ｐゴシック" charset="0"/>
              </a:rPr>
              <a:t>	____________  ____________  ____________  ____________  ____________</a:t>
            </a:r>
          </a:p>
          <a:p>
            <a:pPr eaLnBrk="1" hangingPunct="1">
              <a:lnSpc>
                <a:spcPct val="90000"/>
              </a:lnSpc>
              <a:buFont typeface="Arial" charset="0"/>
              <a:buNone/>
            </a:pPr>
            <a:r>
              <a:rPr lang="en-US" sz="1400">
                <a:latin typeface="Helvetica" charset="0"/>
                <a:ea typeface="ＭＳ Ｐゴシック" charset="0"/>
                <a:cs typeface="ＭＳ Ｐゴシック" charset="0"/>
              </a:rPr>
              <a:t>	____________  ____________  ____________</a:t>
            </a:r>
            <a:endParaRPr lang="en-US" sz="2800">
              <a:latin typeface="Helvetica" charset="0"/>
              <a:ea typeface="ＭＳ Ｐゴシック" charset="0"/>
              <a:cs typeface="ＭＳ Ｐゴシック" charset="0"/>
            </a:endParaRPr>
          </a:p>
          <a:p>
            <a:pPr eaLnBrk="1" hangingPunct="1">
              <a:lnSpc>
                <a:spcPct val="90000"/>
              </a:lnSpc>
            </a:pPr>
            <a:r>
              <a:rPr lang="en-US" sz="1400">
                <a:latin typeface="Helvetica" charset="0"/>
                <a:ea typeface="ＭＳ Ｐゴシック" charset="0"/>
                <a:cs typeface="ＭＳ Ｐゴシック" charset="0"/>
              </a:rPr>
              <a:t>ETC.</a:t>
            </a:r>
            <a:endParaRPr lang="en-US" sz="2800">
              <a:latin typeface="Helvetica" charset="0"/>
              <a:ea typeface="ＭＳ Ｐゴシック" charset="0"/>
              <a:cs typeface="ＭＳ Ｐゴシック" charset="0"/>
            </a:endParaRPr>
          </a:p>
        </p:txBody>
      </p:sp>
    </p:spTree>
    <p:extLst>
      <p:ext uri="{BB962C8B-B14F-4D97-AF65-F5344CB8AC3E}">
        <p14:creationId xmlns:p14="http://schemas.microsoft.com/office/powerpoint/2010/main" val="124368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Multiple Gist Text Set</a:t>
            </a:r>
          </a:p>
        </p:txBody>
      </p:sp>
      <p:pic>
        <p:nvPicPr>
          <p:cNvPr id="133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600200"/>
            <a:ext cx="2198688" cy="304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33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600200"/>
            <a:ext cx="3352800" cy="300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91140" name="Text Box 5"/>
          <p:cNvSpPr txBox="1">
            <a:spLocks noChangeArrowheads="1"/>
          </p:cNvSpPr>
          <p:nvPr/>
        </p:nvSpPr>
        <p:spPr bwMode="auto">
          <a:xfrm>
            <a:off x="1600200" y="4800600"/>
            <a:ext cx="4914900" cy="11874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Tx/>
              <a:buChar char="•"/>
            </a:pPr>
            <a:r>
              <a:rPr lang="en-US"/>
              <a:t>Chart of slaves owned by Jackson</a:t>
            </a:r>
          </a:p>
          <a:p>
            <a:pPr>
              <a:buFontTx/>
              <a:buChar char="•"/>
            </a:pPr>
            <a:r>
              <a:rPr lang="en-US"/>
              <a:t>Text of Jackson</a:t>
            </a:r>
            <a:r>
              <a:rPr lang="ja-JP" altLang="en-US"/>
              <a:t>’</a:t>
            </a:r>
            <a:r>
              <a:rPr lang="en-US" altLang="ja-JP"/>
              <a:t>s inauguration</a:t>
            </a:r>
          </a:p>
          <a:p>
            <a:pPr>
              <a:buFontTx/>
              <a:buChar char="•"/>
            </a:pPr>
            <a:r>
              <a:rPr lang="en-US"/>
              <a:t>Bank Veto Speech</a:t>
            </a:r>
          </a:p>
        </p:txBody>
      </p:sp>
    </p:spTree>
    <p:extLst>
      <p:ext uri="{BB962C8B-B14F-4D97-AF65-F5344CB8AC3E}">
        <p14:creationId xmlns:p14="http://schemas.microsoft.com/office/powerpoint/2010/main" val="547921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Cases </a:t>
            </a:r>
          </a:p>
        </p:txBody>
      </p:sp>
      <p:sp>
        <p:nvSpPr>
          <p:cNvPr id="93186" name="Rectangle 3"/>
          <p:cNvSpPr>
            <a:spLocks noGrp="1" noChangeArrowheads="1"/>
          </p:cNvSpPr>
          <p:nvPr>
            <p:ph type="body" idx="1"/>
          </p:nvPr>
        </p:nvSpPr>
        <p:spPr/>
        <p:txBody>
          <a:bodyPr/>
          <a:lstStyle/>
          <a:p>
            <a:pPr eaLnBrk="1" hangingPunct="1"/>
            <a:r>
              <a:rPr lang="en-US">
                <a:latin typeface="Arial" charset="0"/>
                <a:ea typeface="ＭＳ Ｐゴシック" charset="0"/>
                <a:cs typeface="ＭＳ Ｐゴシック" charset="0"/>
              </a:rPr>
              <a:t>Anna,  (9th grade) low C student who completed multiple gist strategy</a:t>
            </a:r>
          </a:p>
          <a:p>
            <a:pPr eaLnBrk="1" hangingPunct="1"/>
            <a:r>
              <a:rPr lang="en-US">
                <a:latin typeface="Arial" charset="0"/>
                <a:ea typeface="ＭＳ Ｐゴシック" charset="0"/>
                <a:cs typeface="ＭＳ Ｐゴシック" charset="0"/>
              </a:rPr>
              <a:t>Frances,  (9th grade) B student who did not complete gist strategy</a:t>
            </a:r>
          </a:p>
        </p:txBody>
      </p:sp>
    </p:spTree>
    <p:extLst>
      <p:ext uri="{BB962C8B-B14F-4D97-AF65-F5344CB8AC3E}">
        <p14:creationId xmlns:p14="http://schemas.microsoft.com/office/powerpoint/2010/main" val="34520355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Anna</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final essay</a:t>
            </a:r>
            <a:endParaRPr lang="en-US">
              <a:latin typeface="Arial" charset="0"/>
              <a:ea typeface="ＭＳ Ｐゴシック" charset="0"/>
              <a:cs typeface="ＭＳ Ｐゴシック" charset="0"/>
            </a:endParaRPr>
          </a:p>
        </p:txBody>
      </p:sp>
      <p:sp>
        <p:nvSpPr>
          <p:cNvPr id="97282" name="Rectangle 3"/>
          <p:cNvSpPr>
            <a:spLocks noGrp="1" noChangeArrowheads="1"/>
          </p:cNvSpPr>
          <p:nvPr>
            <p:ph type="body" idx="1"/>
          </p:nvPr>
        </p:nvSpPr>
        <p:spPr/>
        <p:txBody>
          <a:bodyPr/>
          <a:lstStyle/>
          <a:p>
            <a:pPr eaLnBrk="1" hangingPunct="1">
              <a:lnSpc>
                <a:spcPct val="90000"/>
              </a:lnSpc>
            </a:pPr>
            <a:r>
              <a:rPr lang="en-US">
                <a:latin typeface="Arial" charset="0"/>
                <a:ea typeface="ＭＳ Ｐゴシック" charset="0"/>
                <a:cs typeface="ＭＳ Ｐゴシック" charset="0"/>
              </a:rPr>
              <a:t>I don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t believe Jackson lived up to his ideals. Jackson believed in a government by the people and a strong government (anchor text).  Jackson was a strong president but maybe too strong. Jackson believed in individual rights (anchor text) </a:t>
            </a:r>
            <a:r>
              <a:rPr lang="en-US" altLang="ja-JP" i="1">
                <a:latin typeface="Arial" charset="0"/>
                <a:ea typeface="ＭＳ Ｐゴシック" charset="0"/>
                <a:cs typeface="ＭＳ Ｐゴシック" charset="0"/>
              </a:rPr>
              <a:t>yet </a:t>
            </a:r>
            <a:r>
              <a:rPr lang="en-US" altLang="ja-JP">
                <a:latin typeface="Arial" charset="0"/>
                <a:ea typeface="ＭＳ Ｐゴシック" charset="0"/>
                <a:cs typeface="ＭＳ Ｐゴシック" charset="0"/>
              </a:rPr>
              <a:t>had many slaves (chart) and did not give that much power to the people.  </a:t>
            </a: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3306782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Frances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final essay</a:t>
            </a:r>
            <a:endParaRPr lang="en-US">
              <a:latin typeface="Arial" charset="0"/>
              <a:ea typeface="ＭＳ Ｐゴシック" charset="0"/>
              <a:cs typeface="ＭＳ Ｐゴシック" charset="0"/>
            </a:endParaRPr>
          </a:p>
        </p:txBody>
      </p:sp>
      <p:sp>
        <p:nvSpPr>
          <p:cNvPr id="99330" name="Rectangle 3"/>
          <p:cNvSpPr>
            <a:spLocks noGrp="1" noChangeArrowheads="1"/>
          </p:cNvSpPr>
          <p:nvPr>
            <p:ph type="body" idx="1"/>
          </p:nvPr>
        </p:nvSpPr>
        <p:spPr/>
        <p:txBody>
          <a:bodyPr/>
          <a:lstStyle/>
          <a:p>
            <a:pPr eaLnBrk="1" hangingPunct="1"/>
            <a:r>
              <a:rPr lang="en-US" dirty="0">
                <a:latin typeface="Arial" charset="0"/>
                <a:ea typeface="ＭＳ Ｐゴシック" charset="0"/>
                <a:cs typeface="ＭＳ Ｐゴシック" charset="0"/>
              </a:rPr>
              <a:t>The cartoon or king is stepping on the Constitution of the united States and on the Bank of Internal improvements, and is holding a veto in his hand showing the main ones for King Andrew the first.  On the Indians removal in 1831 to 1840 wanted to remain on the land of their fathers. … </a:t>
            </a:r>
          </a:p>
        </p:txBody>
      </p:sp>
    </p:spTree>
    <p:extLst>
      <p:ext uri="{BB962C8B-B14F-4D97-AF65-F5344CB8AC3E}">
        <p14:creationId xmlns:p14="http://schemas.microsoft.com/office/powerpoint/2010/main" val="3903608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Text Summary</a:t>
            </a:r>
          </a:p>
        </p:txBody>
      </p:sp>
      <p:sp>
        <p:nvSpPr>
          <p:cNvPr id="3" name="Content Placeholder 2"/>
          <p:cNvSpPr>
            <a:spLocks noGrp="1"/>
          </p:cNvSpPr>
          <p:nvPr>
            <p:ph idx="1"/>
          </p:nvPr>
        </p:nvSpPr>
        <p:spPr/>
        <p:txBody>
          <a:bodyPr/>
          <a:lstStyle/>
          <a:p>
            <a:r>
              <a:rPr lang="en-US" dirty="0"/>
              <a:t>Advantages of multiple texts?</a:t>
            </a:r>
          </a:p>
          <a:p>
            <a:pPr lvl="1"/>
            <a:r>
              <a:rPr lang="en-US" dirty="0"/>
              <a:t>Readers can have a more sophisticated or nuanced view of the topic.</a:t>
            </a:r>
          </a:p>
          <a:p>
            <a:pPr lvl="1"/>
            <a:r>
              <a:rPr lang="en-US" dirty="0"/>
              <a:t>Readers have to integrate information, requiring thinking that is more sophisticated, leading to more informed decision making.</a:t>
            </a:r>
          </a:p>
          <a:p>
            <a:pPr lvl="1"/>
            <a:r>
              <a:rPr lang="en-US" dirty="0"/>
              <a:t> Readers are more protected from bias, more critical of it.</a:t>
            </a:r>
          </a:p>
          <a:p>
            <a:r>
              <a:rPr lang="en-US" dirty="0"/>
              <a:t>But, sophisticated reading of multiple texts doesn’t happen without instruction.</a:t>
            </a:r>
          </a:p>
          <a:p>
            <a:endParaRPr lang="en-US" dirty="0"/>
          </a:p>
          <a:p>
            <a:endParaRPr lang="en-US" dirty="0"/>
          </a:p>
        </p:txBody>
      </p:sp>
    </p:spTree>
    <p:extLst>
      <p:ext uri="{BB962C8B-B14F-4D97-AF65-F5344CB8AC3E}">
        <p14:creationId xmlns:p14="http://schemas.microsoft.com/office/powerpoint/2010/main" val="22290191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Content Area Vocabulary</a:t>
            </a:r>
          </a:p>
          <a:p>
            <a:pPr>
              <a:buClr>
                <a:schemeClr val="tx1"/>
              </a:buClr>
              <a:buFont typeface="Wingdings" charset="2"/>
              <a:buChar char="§"/>
            </a:pPr>
            <a:endParaRPr lang="en-US" sz="2400" b="1" dirty="0"/>
          </a:p>
          <a:p>
            <a:pPr>
              <a:buClr>
                <a:schemeClr val="tx1"/>
              </a:buClr>
              <a:buFont typeface="Wingdings" charset="2"/>
              <a:buChar char="§"/>
            </a:pPr>
            <a:r>
              <a:rPr lang="en-US" sz="2400" dirty="0"/>
              <a:t>Students need to learn terminology in all fields</a:t>
            </a:r>
          </a:p>
          <a:p>
            <a:pPr>
              <a:buClr>
                <a:schemeClr val="tx1"/>
              </a:buClr>
              <a:buFont typeface="Wingdings" charset="2"/>
              <a:buChar char="§"/>
            </a:pPr>
            <a:r>
              <a:rPr lang="en-US" sz="2400" dirty="0"/>
              <a:t>The same study techniques would                 accomplish this no matter what the                          words</a:t>
            </a:r>
          </a:p>
          <a:p>
            <a:pPr>
              <a:buClr>
                <a:schemeClr val="tx1"/>
              </a:buClr>
              <a:buFont typeface="Wingdings" charset="2"/>
              <a:buChar char="§"/>
            </a:pPr>
            <a:r>
              <a:rPr lang="en-US" sz="2400" dirty="0"/>
              <a:t>Graphic organizers, semantic maps,                           word sorts, rate knowledge of words,                      analyze semantic features of words,                      categorizing/mapping words, synonym                  webs, etc.</a:t>
            </a:r>
          </a:p>
          <a:p>
            <a:pPr>
              <a:buClr>
                <a:schemeClr val="tx1"/>
              </a:buClr>
              <a:buFont typeface="Wingdings" charset="2"/>
              <a:buChar char="§"/>
            </a:pPr>
            <a:endParaRPr lang="en-US" sz="2400" dirty="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42387543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Disciplinary Literacy Vocabulary</a:t>
            </a:r>
          </a:p>
          <a:p>
            <a:pPr>
              <a:buClr>
                <a:schemeClr val="tx1"/>
              </a:buClr>
              <a:buFont typeface="Wingdings" charset="2"/>
              <a:buChar char="§"/>
            </a:pPr>
            <a:endParaRPr lang="en-US" sz="2400" b="1" dirty="0"/>
          </a:p>
          <a:p>
            <a:r>
              <a:rPr lang="en-US" sz="2400" dirty="0"/>
              <a:t>Focus is on specialized nature of vocabulary of the subjects</a:t>
            </a:r>
          </a:p>
          <a:p>
            <a:r>
              <a:rPr lang="en-US" sz="2400" dirty="0"/>
              <a:t>Science: Greek and Latin roots                              (precise, dense, stable meanings that                           are recoverable)</a:t>
            </a:r>
          </a:p>
          <a:p>
            <a:r>
              <a:rPr lang="en-US" sz="2400" dirty="0"/>
              <a:t>History: metaphorical terms, terms                              with a political point of view</a:t>
            </a:r>
          </a:p>
          <a:p>
            <a:pPr>
              <a:buClr>
                <a:schemeClr val="tx1"/>
              </a:buClr>
              <a:buFont typeface="Wingdings" charset="2"/>
              <a:buChar char="§"/>
            </a:pPr>
            <a:endParaRPr lang="en-US" sz="2400" dirty="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28051301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Morphology Differs by Discipline</a:t>
            </a:r>
          </a:p>
          <a:p>
            <a:pPr>
              <a:buClr>
                <a:schemeClr val="tx1"/>
              </a:buClr>
              <a:buFont typeface="Wingdings" charset="2"/>
              <a:buChar char="§"/>
            </a:pPr>
            <a:endParaRPr lang="en-US" sz="2400" b="1" dirty="0"/>
          </a:p>
          <a:p>
            <a:r>
              <a:rPr lang="en-US" sz="2400" dirty="0"/>
              <a:t>Of course, different disciplines use different words</a:t>
            </a:r>
          </a:p>
          <a:p>
            <a:r>
              <a:rPr lang="en-US" sz="2400" dirty="0"/>
              <a:t>But the frequency or value of prefixes,</a:t>
            </a:r>
          </a:p>
          <a:p>
            <a:pPr marL="0" indent="0">
              <a:buNone/>
            </a:pPr>
            <a:r>
              <a:rPr lang="en-US" sz="2400" dirty="0"/>
              <a:t>    suffixes, and (especially) combining </a:t>
            </a:r>
          </a:p>
          <a:p>
            <a:pPr marL="0" indent="0">
              <a:buNone/>
            </a:pPr>
            <a:r>
              <a:rPr lang="en-US" sz="2400" dirty="0"/>
              <a:t>    forms differs by discipline</a:t>
            </a:r>
          </a:p>
          <a:p>
            <a:r>
              <a:rPr lang="en-US" sz="2400" dirty="0"/>
              <a:t>See: </a:t>
            </a:r>
            <a:r>
              <a:rPr lang="en-US" sz="2400" u="sng" dirty="0"/>
              <a:t>Word ID: Assessment Across </a:t>
            </a:r>
          </a:p>
          <a:p>
            <a:pPr marL="0" indent="0">
              <a:buNone/>
            </a:pPr>
            <a:r>
              <a:rPr lang="en-US" sz="2400" dirty="0"/>
              <a:t>    </a:t>
            </a:r>
            <a:r>
              <a:rPr lang="en-US" sz="2400" u="sng" dirty="0"/>
              <a:t>the Content Areas </a:t>
            </a:r>
            <a:r>
              <a:rPr lang="en-US" sz="2400" dirty="0"/>
              <a:t>by Linda Gutlohn </a:t>
            </a:r>
          </a:p>
          <a:p>
            <a:pPr marL="0" indent="0">
              <a:buNone/>
            </a:pPr>
            <a:r>
              <a:rPr lang="en-US" sz="2400" dirty="0"/>
              <a:t>    &amp; Frances Besselieu</a:t>
            </a:r>
          </a:p>
          <a:p>
            <a:pPr marL="0" indent="0">
              <a:buClr>
                <a:schemeClr val="tx1"/>
              </a:buClr>
              <a:buNone/>
            </a:pPr>
            <a:endParaRPr lang="en-US" sz="2400" dirty="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2215545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67544" y="500042"/>
            <a:ext cx="8280920" cy="1071570"/>
          </a:xfrm>
        </p:spPr>
        <p:txBody>
          <a:bodyPr>
            <a:noAutofit/>
          </a:bodyPr>
          <a:lstStyle/>
          <a:p>
            <a:pPr>
              <a:buNone/>
            </a:pPr>
            <a:r>
              <a:rPr lang="en-US" altLang="zh-CN" sz="3600" b="1" dirty="0">
                <a:solidFill>
                  <a:srgbClr val="0000FF"/>
                </a:solidFill>
              </a:rPr>
              <a:t>Many changes due to Common Core</a:t>
            </a:r>
            <a:endParaRPr lang="zh-CN" altLang="en-US" sz="3600" b="1" dirty="0">
              <a:solidFill>
                <a:srgbClr val="0000FF"/>
              </a:solidFill>
            </a:endParaRPr>
          </a:p>
        </p:txBody>
      </p:sp>
      <p:sp>
        <p:nvSpPr>
          <p:cNvPr id="3" name="TextBox 2"/>
          <p:cNvSpPr txBox="1"/>
          <p:nvPr/>
        </p:nvSpPr>
        <p:spPr>
          <a:xfrm>
            <a:off x="1143000" y="1676400"/>
            <a:ext cx="5517232" cy="3323987"/>
          </a:xfrm>
          <a:prstGeom prst="rect">
            <a:avLst/>
          </a:prstGeom>
          <a:noFill/>
        </p:spPr>
        <p:txBody>
          <a:bodyPr wrap="square" rtlCol="0">
            <a:spAutoFit/>
          </a:bodyPr>
          <a:lstStyle/>
          <a:p>
            <a:pPr marL="342900" indent="-342900">
              <a:buFont typeface="Arial"/>
              <a:buChar char="•"/>
            </a:pPr>
            <a:r>
              <a:rPr lang="en-US" sz="2400" dirty="0"/>
              <a:t>Challenging texts</a:t>
            </a:r>
          </a:p>
          <a:p>
            <a:pPr marL="342900" indent="-342900">
              <a:buFont typeface="Arial"/>
              <a:buChar char="•"/>
            </a:pPr>
            <a:r>
              <a:rPr lang="en-US" sz="2400" dirty="0"/>
              <a:t>Close reading</a:t>
            </a:r>
          </a:p>
          <a:p>
            <a:pPr marL="342900" indent="-342900">
              <a:buFont typeface="Arial"/>
              <a:buChar char="•"/>
            </a:pPr>
            <a:r>
              <a:rPr lang="en-US" sz="2400" dirty="0"/>
              <a:t>Writing from sources</a:t>
            </a:r>
          </a:p>
          <a:p>
            <a:pPr marL="342900" indent="-342900">
              <a:buFont typeface="Arial"/>
              <a:buChar char="•"/>
            </a:pPr>
            <a:r>
              <a:rPr lang="en-US" sz="2400" dirty="0">
                <a:solidFill>
                  <a:srgbClr val="FF0000"/>
                </a:solidFill>
              </a:rPr>
              <a:t>Informational text</a:t>
            </a:r>
          </a:p>
          <a:p>
            <a:pPr marL="342900" indent="-342900">
              <a:buFont typeface="Arial"/>
              <a:buChar char="•"/>
            </a:pPr>
            <a:r>
              <a:rPr lang="en-US" sz="2400" dirty="0"/>
              <a:t>Multiple texts</a:t>
            </a:r>
          </a:p>
          <a:p>
            <a:pPr marL="342900" indent="-342900">
              <a:buFont typeface="Arial"/>
              <a:buChar char="•"/>
            </a:pPr>
            <a:r>
              <a:rPr lang="en-US" sz="2400" dirty="0">
                <a:solidFill>
                  <a:srgbClr val="FF0000"/>
                </a:solidFill>
              </a:rPr>
              <a:t>Argument</a:t>
            </a:r>
          </a:p>
          <a:p>
            <a:pPr marL="342900" indent="-342900">
              <a:buFont typeface="Arial"/>
              <a:buChar char="•"/>
            </a:pPr>
            <a:r>
              <a:rPr lang="en-US" sz="2400" dirty="0"/>
              <a:t>Embedded technology</a:t>
            </a:r>
          </a:p>
          <a:p>
            <a:pPr marL="342900" indent="-342900">
              <a:buFont typeface="Arial"/>
              <a:buChar char="•"/>
            </a:pPr>
            <a:r>
              <a:rPr lang="en-US" sz="2400" dirty="0">
                <a:solidFill>
                  <a:srgbClr val="FF0000"/>
                </a:solidFill>
              </a:rPr>
              <a:t>Disciplinary literacy</a:t>
            </a:r>
          </a:p>
          <a:p>
            <a:endParaRPr lang="en-US" dirty="0"/>
          </a:p>
        </p:txBody>
      </p:sp>
    </p:spTree>
    <p:extLst>
      <p:ext uri="{BB962C8B-B14F-4D97-AF65-F5344CB8AC3E}">
        <p14:creationId xmlns:p14="http://schemas.microsoft.com/office/powerpoint/2010/main" val="4144318891"/>
      </p:ext>
    </p:extLst>
  </p:cSld>
  <p:clrMapOvr>
    <a:masterClrMapping/>
  </p:clrMapOvr>
  <p:transition>
    <p:comb/>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Prefixes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13223753"/>
              </p:ext>
            </p:extLst>
          </p:nvPr>
        </p:nvGraphicFramePr>
        <p:xfrm>
          <a:off x="457200" y="1143002"/>
          <a:ext cx="8229600" cy="5648958"/>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403497">
                <a:tc>
                  <a:txBody>
                    <a:bodyPr/>
                    <a:lstStyle/>
                    <a:p>
                      <a:endParaRPr lang="en-US" dirty="0"/>
                    </a:p>
                  </a:txBody>
                  <a:tcPr/>
                </a:tc>
                <a:tc>
                  <a:txBody>
                    <a:bodyPr/>
                    <a:lstStyle/>
                    <a:p>
                      <a:pPr algn="ctr"/>
                      <a:r>
                        <a:rPr lang="en-US" dirty="0"/>
                        <a:t>ELA</a:t>
                      </a:r>
                    </a:p>
                  </a:txBody>
                  <a:tcPr/>
                </a:tc>
                <a:tc>
                  <a:txBody>
                    <a:bodyPr/>
                    <a:lstStyle/>
                    <a:p>
                      <a:pPr algn="ctr"/>
                      <a:r>
                        <a:rPr lang="en-US" dirty="0"/>
                        <a:t>Math</a:t>
                      </a:r>
                    </a:p>
                  </a:txBody>
                  <a:tcPr/>
                </a:tc>
                <a:tc>
                  <a:txBody>
                    <a:bodyPr/>
                    <a:lstStyle/>
                    <a:p>
                      <a:pPr algn="ctr"/>
                      <a:r>
                        <a:rPr lang="en-US" dirty="0"/>
                        <a:t>Science</a:t>
                      </a:r>
                    </a:p>
                  </a:txBody>
                  <a:tcPr/>
                </a:tc>
                <a:tc>
                  <a:txBody>
                    <a:bodyPr/>
                    <a:lstStyle/>
                    <a:p>
                      <a:pPr algn="ctr"/>
                      <a:r>
                        <a:rPr lang="en-US" dirty="0" err="1"/>
                        <a:t>Soc</a:t>
                      </a:r>
                      <a:r>
                        <a:rPr lang="en-US" dirty="0"/>
                        <a:t> </a:t>
                      </a:r>
                      <a:r>
                        <a:rPr lang="en-US" dirty="0" err="1"/>
                        <a:t>Stuides</a:t>
                      </a:r>
                      <a:endParaRPr lang="en-US" dirty="0"/>
                    </a:p>
                  </a:txBody>
                  <a:tcPr/>
                </a:tc>
                <a:extLst>
                  <a:ext uri="{0D108BD9-81ED-4DB2-BD59-A6C34878D82A}">
                    <a16:rowId xmlns:a16="http://schemas.microsoft.com/office/drawing/2014/main" val="10000"/>
                  </a:ext>
                </a:extLst>
              </a:tr>
              <a:tr h="403497">
                <a:tc>
                  <a:txBody>
                    <a:bodyPr/>
                    <a:lstStyle/>
                    <a:p>
                      <a:r>
                        <a:rPr lang="en-US" dirty="0"/>
                        <a:t>com-</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1"/>
                  </a:ext>
                </a:extLst>
              </a:tr>
              <a:tr h="403497">
                <a:tc>
                  <a:txBody>
                    <a:bodyPr/>
                    <a:lstStyle/>
                    <a:p>
                      <a:r>
                        <a:rPr lang="en-US" dirty="0"/>
                        <a:t>con-</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2"/>
                  </a:ext>
                </a:extLst>
              </a:tr>
              <a:tr h="403497">
                <a:tc>
                  <a:txBody>
                    <a:bodyPr/>
                    <a:lstStyle/>
                    <a:p>
                      <a:r>
                        <a:rPr lang="en-US" dirty="0"/>
                        <a:t>de-</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3"/>
                  </a:ext>
                </a:extLst>
              </a:tr>
              <a:tr h="403497">
                <a:tc>
                  <a:txBody>
                    <a:bodyPr/>
                    <a:lstStyle/>
                    <a:p>
                      <a:r>
                        <a:rPr lang="en-US" dirty="0">
                          <a:solidFill>
                            <a:schemeClr val="tx1"/>
                          </a:solidFill>
                        </a:rPr>
                        <a:t>dis-</a:t>
                      </a: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10004"/>
                  </a:ext>
                </a:extLst>
              </a:tr>
              <a:tr h="403497">
                <a:tc>
                  <a:txBody>
                    <a:bodyPr/>
                    <a:lstStyle/>
                    <a:p>
                      <a:r>
                        <a:rPr lang="en-US" dirty="0"/>
                        <a:t>ex-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5"/>
                  </a:ext>
                </a:extLst>
              </a:tr>
              <a:tr h="403497">
                <a:tc>
                  <a:txBody>
                    <a:bodyPr/>
                    <a:lstStyle/>
                    <a:p>
                      <a:r>
                        <a:rPr lang="en-US" dirty="0"/>
                        <a:t>in-</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6"/>
                  </a:ext>
                </a:extLst>
              </a:tr>
              <a:tr h="403497">
                <a:tc>
                  <a:txBody>
                    <a:bodyPr/>
                    <a:lstStyle/>
                    <a:p>
                      <a:r>
                        <a:rPr lang="en-US" dirty="0"/>
                        <a:t>inter-</a:t>
                      </a: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7"/>
                  </a:ext>
                </a:extLst>
              </a:tr>
              <a:tr h="403497">
                <a:tc>
                  <a:txBody>
                    <a:bodyPr/>
                    <a:lstStyle/>
                    <a:p>
                      <a:r>
                        <a:rPr lang="en-US" dirty="0"/>
                        <a:t>pre-</a:t>
                      </a: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8"/>
                  </a:ext>
                </a:extLst>
              </a:tr>
              <a:tr h="403497">
                <a:tc>
                  <a:txBody>
                    <a:bodyPr/>
                    <a:lstStyle/>
                    <a:p>
                      <a:r>
                        <a:rPr lang="en-US" dirty="0"/>
                        <a:t>pro-</a:t>
                      </a:r>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10009"/>
                  </a:ext>
                </a:extLst>
              </a:tr>
              <a:tr h="403497">
                <a:tc>
                  <a:txBody>
                    <a:bodyPr/>
                    <a:lstStyle/>
                    <a:p>
                      <a:r>
                        <a:rPr lang="en-US" dirty="0"/>
                        <a:t>re-</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10"/>
                  </a:ext>
                </a:extLst>
              </a:tr>
              <a:tr h="403497">
                <a:tc>
                  <a:txBody>
                    <a:bodyPr/>
                    <a:lstStyle/>
                    <a:p>
                      <a:r>
                        <a:rPr lang="en-US" dirty="0"/>
                        <a:t>sub-</a:t>
                      </a:r>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11"/>
                  </a:ext>
                </a:extLst>
              </a:tr>
              <a:tr h="403497">
                <a:tc>
                  <a:txBody>
                    <a:bodyPr/>
                    <a:lstStyle/>
                    <a:p>
                      <a:r>
                        <a:rPr lang="en-US" dirty="0">
                          <a:solidFill>
                            <a:schemeClr val="tx1"/>
                          </a:solidFill>
                        </a:rPr>
                        <a:t>trans-</a:t>
                      </a:r>
                    </a:p>
                  </a:txBody>
                  <a:tcPr/>
                </a:tc>
                <a:tc>
                  <a:txBody>
                    <a:bodyPr/>
                    <a:lstStyle/>
                    <a:p>
                      <a:pPr algn="ctr"/>
                      <a:endParaRPr lang="en-US"/>
                    </a:p>
                  </a:txBody>
                  <a:tcPr/>
                </a:tc>
                <a:tc>
                  <a:txBody>
                    <a:bodyPr/>
                    <a:lstStyle/>
                    <a:p>
                      <a:pPr algn="ctr"/>
                      <a:endParaRPr lang="en-US" dirty="0"/>
                    </a:p>
                  </a:txBody>
                  <a:tcPr/>
                </a:tc>
                <a:tc>
                  <a:txBody>
                    <a:bodyPr/>
                    <a:lstStyle/>
                    <a:p>
                      <a:pPr algn="ctr"/>
                      <a:r>
                        <a:rPr lang="en-US" dirty="0">
                          <a:solidFill>
                            <a:schemeClr val="tx1"/>
                          </a:solidFill>
                        </a:rPr>
                        <a:t>X</a:t>
                      </a:r>
                    </a:p>
                  </a:txBody>
                  <a:tcPr/>
                </a:tc>
                <a:tc>
                  <a:txBody>
                    <a:bodyPr/>
                    <a:lstStyle/>
                    <a:p>
                      <a:pPr algn="ctr"/>
                      <a:endParaRPr lang="en-US" dirty="0"/>
                    </a:p>
                  </a:txBody>
                  <a:tcPr/>
                </a:tc>
                <a:extLst>
                  <a:ext uri="{0D108BD9-81ED-4DB2-BD59-A6C34878D82A}">
                    <a16:rowId xmlns:a16="http://schemas.microsoft.com/office/drawing/2014/main" val="10012"/>
                  </a:ext>
                </a:extLst>
              </a:tr>
              <a:tr h="403497">
                <a:tc>
                  <a:txBody>
                    <a:bodyPr/>
                    <a:lstStyle/>
                    <a:p>
                      <a:r>
                        <a:rPr lang="en-US" dirty="0"/>
                        <a:t>un-</a:t>
                      </a:r>
                    </a:p>
                  </a:txBody>
                  <a:tcPr/>
                </a:tc>
                <a:tc>
                  <a:txBody>
                    <a:bodyPr/>
                    <a:lstStyle/>
                    <a:p>
                      <a:pPr algn="ctr"/>
                      <a:endParaRPr lang="en-US"/>
                    </a:p>
                  </a:txBody>
                  <a:tcPr/>
                </a:tc>
                <a:tc>
                  <a:txBody>
                    <a:bodyPr/>
                    <a:lstStyle/>
                    <a:p>
                      <a:pPr algn="ctr"/>
                      <a:r>
                        <a:rPr lang="en-US" dirty="0"/>
                        <a:t>X</a:t>
                      </a:r>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0325537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Derivational Suffixes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2851851"/>
              </p:ext>
            </p:extLst>
          </p:nvPr>
        </p:nvGraphicFramePr>
        <p:xfrm>
          <a:off x="457200" y="1143002"/>
          <a:ext cx="8229600" cy="5648958"/>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403497">
                <a:tc>
                  <a:txBody>
                    <a:bodyPr/>
                    <a:lstStyle/>
                    <a:p>
                      <a:endParaRPr lang="en-US" dirty="0"/>
                    </a:p>
                  </a:txBody>
                  <a:tcPr/>
                </a:tc>
                <a:tc>
                  <a:txBody>
                    <a:bodyPr/>
                    <a:lstStyle/>
                    <a:p>
                      <a:pPr algn="ctr"/>
                      <a:r>
                        <a:rPr lang="en-US" dirty="0"/>
                        <a:t>ELA</a:t>
                      </a:r>
                    </a:p>
                  </a:txBody>
                  <a:tcPr/>
                </a:tc>
                <a:tc>
                  <a:txBody>
                    <a:bodyPr/>
                    <a:lstStyle/>
                    <a:p>
                      <a:pPr algn="ctr"/>
                      <a:r>
                        <a:rPr lang="en-US" dirty="0"/>
                        <a:t>Math</a:t>
                      </a:r>
                    </a:p>
                  </a:txBody>
                  <a:tcPr/>
                </a:tc>
                <a:tc>
                  <a:txBody>
                    <a:bodyPr/>
                    <a:lstStyle/>
                    <a:p>
                      <a:pPr algn="ctr"/>
                      <a:r>
                        <a:rPr lang="en-US" dirty="0"/>
                        <a:t>Science</a:t>
                      </a:r>
                    </a:p>
                  </a:txBody>
                  <a:tcPr/>
                </a:tc>
                <a:tc>
                  <a:txBody>
                    <a:bodyPr/>
                    <a:lstStyle/>
                    <a:p>
                      <a:pPr algn="ctr"/>
                      <a:r>
                        <a:rPr lang="en-US" dirty="0" err="1"/>
                        <a:t>Soc</a:t>
                      </a:r>
                      <a:r>
                        <a:rPr lang="en-US" dirty="0"/>
                        <a:t> </a:t>
                      </a:r>
                      <a:r>
                        <a:rPr lang="en-US" dirty="0" err="1"/>
                        <a:t>Stuides</a:t>
                      </a:r>
                      <a:endParaRPr lang="en-US" dirty="0"/>
                    </a:p>
                  </a:txBody>
                  <a:tcPr/>
                </a:tc>
                <a:extLst>
                  <a:ext uri="{0D108BD9-81ED-4DB2-BD59-A6C34878D82A}">
                    <a16:rowId xmlns:a16="http://schemas.microsoft.com/office/drawing/2014/main" val="10000"/>
                  </a:ext>
                </a:extLst>
              </a:tr>
              <a:tr h="403497">
                <a:tc>
                  <a:txBody>
                    <a:bodyPr/>
                    <a:lstStyle/>
                    <a:p>
                      <a:r>
                        <a:rPr lang="en-US" dirty="0"/>
                        <a:t>-al</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1"/>
                  </a:ext>
                </a:extLst>
              </a:tr>
              <a:tr h="403497">
                <a:tc>
                  <a:txBody>
                    <a:bodyPr/>
                    <a:lstStyle/>
                    <a:p>
                      <a:r>
                        <a:rPr lang="en-US" dirty="0">
                          <a:solidFill>
                            <a:schemeClr val="tx1"/>
                          </a:solidFill>
                        </a:rPr>
                        <a:t>-</a:t>
                      </a:r>
                      <a:r>
                        <a:rPr lang="en-US" dirty="0" err="1">
                          <a:solidFill>
                            <a:schemeClr val="tx1"/>
                          </a:solidFill>
                        </a:rPr>
                        <a:t>ar</a:t>
                      </a:r>
                      <a:endParaRPr lang="en-US" dirty="0">
                        <a:solidFill>
                          <a:schemeClr val="tx1"/>
                        </a:solidFill>
                      </a:endParaRPr>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solidFill>
                            <a:schemeClr val="tx1"/>
                          </a:solidFill>
                        </a:rPr>
                        <a:t>X</a:t>
                      </a:r>
                    </a:p>
                  </a:txBody>
                  <a:tcPr/>
                </a:tc>
                <a:tc>
                  <a:txBody>
                    <a:bodyPr/>
                    <a:lstStyle/>
                    <a:p>
                      <a:pPr algn="ctr"/>
                      <a:endParaRPr lang="en-US" dirty="0"/>
                    </a:p>
                  </a:txBody>
                  <a:tcPr/>
                </a:tc>
                <a:extLst>
                  <a:ext uri="{0D108BD9-81ED-4DB2-BD59-A6C34878D82A}">
                    <a16:rowId xmlns:a16="http://schemas.microsoft.com/office/drawing/2014/main" val="10002"/>
                  </a:ext>
                </a:extLst>
              </a:tr>
              <a:tr h="403497">
                <a:tc>
                  <a:txBody>
                    <a:bodyPr/>
                    <a:lstStyle/>
                    <a:p>
                      <a:r>
                        <a:rPr lang="en-US" dirty="0">
                          <a:solidFill>
                            <a:schemeClr val="tx1"/>
                          </a:solidFill>
                        </a:rPr>
                        <a:t>-</a:t>
                      </a:r>
                      <a:r>
                        <a:rPr lang="en-US" dirty="0" err="1">
                          <a:solidFill>
                            <a:schemeClr val="tx1"/>
                          </a:solidFill>
                        </a:rPr>
                        <a:t>ary</a:t>
                      </a:r>
                      <a:endParaRPr lang="en-US" dirty="0">
                        <a:solidFill>
                          <a:schemeClr val="tx1"/>
                        </a:solidFill>
                      </a:endParaRP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10003"/>
                  </a:ext>
                </a:extLst>
              </a:tr>
              <a:tr h="403497">
                <a:tc>
                  <a:txBody>
                    <a:bodyPr/>
                    <a:lstStyle/>
                    <a:p>
                      <a:r>
                        <a:rPr lang="en-US" dirty="0"/>
                        <a:t>-ate</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4"/>
                  </a:ext>
                </a:extLst>
              </a:tr>
              <a:tr h="403497">
                <a:tc>
                  <a:txBody>
                    <a:bodyPr/>
                    <a:lstStyle/>
                    <a:p>
                      <a:r>
                        <a:rPr lang="en-US" dirty="0"/>
                        <a:t>-</a:t>
                      </a:r>
                      <a:r>
                        <a:rPr lang="en-US" dirty="0" err="1"/>
                        <a:t>ation</a:t>
                      </a: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5"/>
                  </a:ext>
                </a:extLst>
              </a:tr>
              <a:tr h="403497">
                <a:tc>
                  <a:txBody>
                    <a:bodyPr/>
                    <a:lstStyle/>
                    <a:p>
                      <a:r>
                        <a:rPr lang="en-US" dirty="0"/>
                        <a:t>-</a:t>
                      </a:r>
                      <a:r>
                        <a:rPr lang="en-US" dirty="0" err="1"/>
                        <a:t>ent</a:t>
                      </a:r>
                      <a:endParaRPr lang="en-US" dirty="0"/>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6"/>
                  </a:ext>
                </a:extLst>
              </a:tr>
              <a:tr h="403497">
                <a:tc>
                  <a:txBody>
                    <a:bodyPr/>
                    <a:lstStyle/>
                    <a:p>
                      <a:r>
                        <a:rPr lang="en-US" dirty="0"/>
                        <a:t>-</a:t>
                      </a:r>
                      <a:r>
                        <a:rPr lang="en-US" dirty="0" err="1"/>
                        <a:t>ic</a:t>
                      </a: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7"/>
                  </a:ext>
                </a:extLst>
              </a:tr>
              <a:tr h="403497">
                <a:tc>
                  <a:txBody>
                    <a:bodyPr/>
                    <a:lstStyle/>
                    <a:p>
                      <a:r>
                        <a:rPr lang="en-US" dirty="0">
                          <a:solidFill>
                            <a:schemeClr val="tx1"/>
                          </a:solidFill>
                        </a:rPr>
                        <a:t>-ism</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olidFill>
                            <a:srgbClr val="000000"/>
                          </a:solidFill>
                        </a:rPr>
                        <a:t>X</a:t>
                      </a:r>
                    </a:p>
                  </a:txBody>
                  <a:tcPr/>
                </a:tc>
                <a:tc>
                  <a:txBody>
                    <a:bodyPr/>
                    <a:lstStyle/>
                    <a:p>
                      <a:pPr algn="ctr"/>
                      <a:r>
                        <a:rPr lang="en-US" dirty="0"/>
                        <a:t>X</a:t>
                      </a:r>
                    </a:p>
                  </a:txBody>
                  <a:tcPr/>
                </a:tc>
                <a:extLst>
                  <a:ext uri="{0D108BD9-81ED-4DB2-BD59-A6C34878D82A}">
                    <a16:rowId xmlns:a16="http://schemas.microsoft.com/office/drawing/2014/main" val="10008"/>
                  </a:ext>
                </a:extLst>
              </a:tr>
              <a:tr h="403497">
                <a:tc>
                  <a:txBody>
                    <a:bodyPr/>
                    <a:lstStyle/>
                    <a:p>
                      <a:r>
                        <a:rPr lang="en-US" dirty="0">
                          <a:solidFill>
                            <a:srgbClr val="FF0000"/>
                          </a:solidFill>
                        </a:rPr>
                        <a:t>-</a:t>
                      </a:r>
                      <a:r>
                        <a:rPr lang="en-US" dirty="0" err="1">
                          <a:solidFill>
                            <a:srgbClr val="FF0000"/>
                          </a:solidFill>
                        </a:rPr>
                        <a:t>ist</a:t>
                      </a:r>
                      <a:endParaRPr lang="en-US" dirty="0">
                        <a:solidFill>
                          <a:srgbClr val="FF0000"/>
                        </a:solidFill>
                      </a:endParaRP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olidFill>
                            <a:srgbClr val="FF0000"/>
                          </a:solidFill>
                        </a:rPr>
                        <a:t>X</a:t>
                      </a:r>
                    </a:p>
                  </a:txBody>
                  <a:tcPr/>
                </a:tc>
                <a:extLst>
                  <a:ext uri="{0D108BD9-81ED-4DB2-BD59-A6C34878D82A}">
                    <a16:rowId xmlns:a16="http://schemas.microsoft.com/office/drawing/2014/main" val="10009"/>
                  </a:ext>
                </a:extLst>
              </a:tr>
              <a:tr h="403497">
                <a:tc>
                  <a:txBody>
                    <a:bodyPr/>
                    <a:lstStyle/>
                    <a:p>
                      <a:r>
                        <a:rPr lang="en-US" dirty="0"/>
                        <a:t>-</a:t>
                      </a:r>
                      <a:r>
                        <a:rPr lang="en-US" dirty="0" err="1"/>
                        <a:t>ity</a:t>
                      </a: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10"/>
                  </a:ext>
                </a:extLst>
              </a:tr>
              <a:tr h="403497">
                <a:tc>
                  <a:txBody>
                    <a:bodyPr/>
                    <a:lstStyle/>
                    <a:p>
                      <a:r>
                        <a:rPr lang="en-US" dirty="0"/>
                        <a:t>-</a:t>
                      </a:r>
                      <a:r>
                        <a:rPr lang="en-US" dirty="0" err="1"/>
                        <a:t>ive</a:t>
                      </a: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11"/>
                  </a:ext>
                </a:extLst>
              </a:tr>
              <a:tr h="403497">
                <a:tc>
                  <a:txBody>
                    <a:bodyPr/>
                    <a:lstStyle/>
                    <a:p>
                      <a:r>
                        <a:rPr lang="en-US" dirty="0">
                          <a:solidFill>
                            <a:schemeClr val="tx1"/>
                          </a:solidFill>
                        </a:rPr>
                        <a:t>-</a:t>
                      </a:r>
                      <a:r>
                        <a:rPr lang="en-US" dirty="0" err="1">
                          <a:solidFill>
                            <a:schemeClr val="tx1"/>
                          </a:solidFill>
                        </a:rPr>
                        <a:t>ize</a:t>
                      </a:r>
                      <a:endParaRPr lang="en-US" dirty="0">
                        <a:solidFill>
                          <a:schemeClr val="tx1"/>
                        </a:solidFill>
                      </a:endParaRPr>
                    </a:p>
                  </a:txBody>
                  <a:tcPr/>
                </a:tc>
                <a:tc>
                  <a:txBody>
                    <a:bodyPr/>
                    <a:lstStyle/>
                    <a:p>
                      <a:pPr algn="ctr"/>
                      <a:r>
                        <a:rPr lang="en-US" dirty="0"/>
                        <a:t>X</a:t>
                      </a:r>
                    </a:p>
                  </a:txBody>
                  <a:tcPr/>
                </a:tc>
                <a:tc>
                  <a:txBody>
                    <a:bodyPr/>
                    <a:lstStyle/>
                    <a:p>
                      <a:pPr algn="ctr"/>
                      <a:endParaRPr lang="en-US" dirty="0"/>
                    </a:p>
                  </a:txBody>
                  <a:tcPr/>
                </a:tc>
                <a:tc>
                  <a:txBody>
                    <a:bodyPr/>
                    <a:lstStyle/>
                    <a:p>
                      <a:pPr algn="ctr"/>
                      <a:r>
                        <a:rPr lang="en-US" dirty="0">
                          <a:solidFill>
                            <a:schemeClr val="tx1"/>
                          </a:solidFill>
                        </a:rPr>
                        <a:t>X</a:t>
                      </a:r>
                    </a:p>
                  </a:txBody>
                  <a:tcPr/>
                </a:tc>
                <a:tc>
                  <a:txBody>
                    <a:bodyPr/>
                    <a:lstStyle/>
                    <a:p>
                      <a:pPr algn="ctr"/>
                      <a:r>
                        <a:rPr lang="en-US" dirty="0"/>
                        <a:t>X</a:t>
                      </a:r>
                    </a:p>
                  </a:txBody>
                  <a:tcPr/>
                </a:tc>
                <a:extLst>
                  <a:ext uri="{0D108BD9-81ED-4DB2-BD59-A6C34878D82A}">
                    <a16:rowId xmlns:a16="http://schemas.microsoft.com/office/drawing/2014/main" val="10012"/>
                  </a:ext>
                </a:extLst>
              </a:tr>
              <a:tr h="403497">
                <a:tc>
                  <a:txBody>
                    <a:bodyPr/>
                    <a:lstStyle/>
                    <a:p>
                      <a:r>
                        <a:rPr lang="en-US" dirty="0"/>
                        <a:t>-</a:t>
                      </a:r>
                      <a:r>
                        <a:rPr lang="en-US" dirty="0" err="1"/>
                        <a:t>ment</a:t>
                      </a: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0620313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Derivational Suffixes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6116782"/>
              </p:ext>
            </p:extLst>
          </p:nvPr>
        </p:nvGraphicFramePr>
        <p:xfrm>
          <a:off x="457200" y="1143002"/>
          <a:ext cx="8229600" cy="2017485"/>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403497">
                <a:tc>
                  <a:txBody>
                    <a:bodyPr/>
                    <a:lstStyle/>
                    <a:p>
                      <a:endParaRPr lang="en-US" dirty="0"/>
                    </a:p>
                  </a:txBody>
                  <a:tcPr/>
                </a:tc>
                <a:tc>
                  <a:txBody>
                    <a:bodyPr/>
                    <a:lstStyle/>
                    <a:p>
                      <a:pPr algn="ctr"/>
                      <a:r>
                        <a:rPr lang="en-US" dirty="0"/>
                        <a:t>ELA</a:t>
                      </a:r>
                    </a:p>
                  </a:txBody>
                  <a:tcPr/>
                </a:tc>
                <a:tc>
                  <a:txBody>
                    <a:bodyPr/>
                    <a:lstStyle/>
                    <a:p>
                      <a:pPr algn="ctr"/>
                      <a:r>
                        <a:rPr lang="en-US" dirty="0"/>
                        <a:t>Math</a:t>
                      </a:r>
                    </a:p>
                  </a:txBody>
                  <a:tcPr/>
                </a:tc>
                <a:tc>
                  <a:txBody>
                    <a:bodyPr/>
                    <a:lstStyle/>
                    <a:p>
                      <a:pPr algn="ctr"/>
                      <a:r>
                        <a:rPr lang="en-US" dirty="0"/>
                        <a:t>Science</a:t>
                      </a:r>
                    </a:p>
                  </a:txBody>
                  <a:tcPr/>
                </a:tc>
                <a:tc>
                  <a:txBody>
                    <a:bodyPr/>
                    <a:lstStyle/>
                    <a:p>
                      <a:pPr algn="ctr"/>
                      <a:r>
                        <a:rPr lang="en-US" dirty="0" err="1"/>
                        <a:t>Soc</a:t>
                      </a:r>
                      <a:r>
                        <a:rPr lang="en-US" dirty="0"/>
                        <a:t> </a:t>
                      </a:r>
                      <a:r>
                        <a:rPr lang="en-US" dirty="0" err="1"/>
                        <a:t>Stuides</a:t>
                      </a:r>
                      <a:endParaRPr lang="en-US" dirty="0"/>
                    </a:p>
                  </a:txBody>
                  <a:tcPr/>
                </a:tc>
                <a:extLst>
                  <a:ext uri="{0D108BD9-81ED-4DB2-BD59-A6C34878D82A}">
                    <a16:rowId xmlns:a16="http://schemas.microsoft.com/office/drawing/2014/main" val="10000"/>
                  </a:ext>
                </a:extLst>
              </a:tr>
              <a:tr h="403497">
                <a:tc>
                  <a:txBody>
                    <a:bodyPr/>
                    <a:lstStyle/>
                    <a:p>
                      <a:r>
                        <a:rPr lang="en-US" dirty="0">
                          <a:solidFill>
                            <a:schemeClr val="tx1"/>
                          </a:solidFill>
                        </a:rPr>
                        <a:t>-or</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1"/>
                  </a:ext>
                </a:extLst>
              </a:tr>
              <a:tr h="403497">
                <a:tc>
                  <a:txBody>
                    <a:bodyPr/>
                    <a:lstStyle/>
                    <a:p>
                      <a:r>
                        <a:rPr lang="en-US" dirty="0"/>
                        <a:t>-</a:t>
                      </a:r>
                      <a:r>
                        <a:rPr lang="en-US" dirty="0" err="1"/>
                        <a:t>sion</a:t>
                      </a: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2"/>
                  </a:ext>
                </a:extLst>
              </a:tr>
              <a:tr h="403497">
                <a:tc>
                  <a:txBody>
                    <a:bodyPr/>
                    <a:lstStyle/>
                    <a:p>
                      <a:r>
                        <a:rPr lang="en-US" dirty="0"/>
                        <a:t>-</a:t>
                      </a:r>
                      <a:r>
                        <a:rPr lang="en-US" dirty="0" err="1"/>
                        <a:t>tion</a:t>
                      </a: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3"/>
                  </a:ext>
                </a:extLst>
              </a:tr>
              <a:tr h="403497">
                <a:tc>
                  <a:txBody>
                    <a:bodyPr/>
                    <a:lstStyle/>
                    <a:p>
                      <a:r>
                        <a:rPr lang="en-US" dirty="0">
                          <a:solidFill>
                            <a:schemeClr val="tx1"/>
                          </a:solidFill>
                        </a:rPr>
                        <a:t>-</a:t>
                      </a:r>
                      <a:r>
                        <a:rPr lang="en-US" dirty="0" err="1">
                          <a:solidFill>
                            <a:schemeClr val="tx1"/>
                          </a:solidFill>
                        </a:rPr>
                        <a:t>ture</a:t>
                      </a:r>
                      <a:endParaRPr lang="en-US" dirty="0">
                        <a:solidFill>
                          <a:schemeClr val="tx1"/>
                        </a:solidFill>
                      </a:endParaRP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783252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Greek Combining Forms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8791916"/>
              </p:ext>
            </p:extLst>
          </p:nvPr>
        </p:nvGraphicFramePr>
        <p:xfrm>
          <a:off x="457200" y="1143002"/>
          <a:ext cx="8229600" cy="5652586"/>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403497">
                <a:tc>
                  <a:txBody>
                    <a:bodyPr/>
                    <a:lstStyle/>
                    <a:p>
                      <a:endParaRPr lang="en-US" dirty="0"/>
                    </a:p>
                  </a:txBody>
                  <a:tcPr/>
                </a:tc>
                <a:tc>
                  <a:txBody>
                    <a:bodyPr/>
                    <a:lstStyle/>
                    <a:p>
                      <a:pPr algn="ctr"/>
                      <a:r>
                        <a:rPr lang="en-US" dirty="0"/>
                        <a:t>ELA</a:t>
                      </a:r>
                    </a:p>
                  </a:txBody>
                  <a:tcPr/>
                </a:tc>
                <a:tc>
                  <a:txBody>
                    <a:bodyPr/>
                    <a:lstStyle/>
                    <a:p>
                      <a:pPr algn="ctr"/>
                      <a:r>
                        <a:rPr lang="en-US" dirty="0"/>
                        <a:t>Math</a:t>
                      </a:r>
                    </a:p>
                  </a:txBody>
                  <a:tcPr/>
                </a:tc>
                <a:tc>
                  <a:txBody>
                    <a:bodyPr/>
                    <a:lstStyle/>
                    <a:p>
                      <a:pPr algn="ctr"/>
                      <a:r>
                        <a:rPr lang="en-US" dirty="0"/>
                        <a:t>Science</a:t>
                      </a:r>
                    </a:p>
                  </a:txBody>
                  <a:tcPr/>
                </a:tc>
                <a:tc>
                  <a:txBody>
                    <a:bodyPr/>
                    <a:lstStyle/>
                    <a:p>
                      <a:pPr algn="ctr"/>
                      <a:r>
                        <a:rPr lang="en-US" dirty="0" err="1"/>
                        <a:t>Soc</a:t>
                      </a:r>
                      <a:r>
                        <a:rPr lang="en-US" dirty="0"/>
                        <a:t> </a:t>
                      </a:r>
                      <a:r>
                        <a:rPr lang="en-US" dirty="0" err="1"/>
                        <a:t>Stuides</a:t>
                      </a:r>
                      <a:endParaRPr lang="en-US" dirty="0"/>
                    </a:p>
                  </a:txBody>
                  <a:tcPr/>
                </a:tc>
                <a:extLst>
                  <a:ext uri="{0D108BD9-81ED-4DB2-BD59-A6C34878D82A}">
                    <a16:rowId xmlns:a16="http://schemas.microsoft.com/office/drawing/2014/main" val="10000"/>
                  </a:ext>
                </a:extLst>
              </a:tr>
              <a:tr h="403497">
                <a:tc>
                  <a:txBody>
                    <a:bodyPr/>
                    <a:lstStyle/>
                    <a:p>
                      <a:r>
                        <a:rPr lang="en-US" dirty="0" err="1"/>
                        <a:t>ana</a:t>
                      </a: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1"/>
                  </a:ext>
                </a:extLst>
              </a:tr>
              <a:tr h="403497">
                <a:tc>
                  <a:txBody>
                    <a:bodyPr/>
                    <a:lstStyle/>
                    <a:p>
                      <a:r>
                        <a:rPr lang="en-US" dirty="0">
                          <a:solidFill>
                            <a:srgbClr val="FF0000"/>
                          </a:solidFill>
                        </a:rPr>
                        <a:t>arch</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solidFill>
                          <a:srgbClr val="FF0000"/>
                        </a:solidFill>
                      </a:endParaRPr>
                    </a:p>
                  </a:txBody>
                  <a:tcPr/>
                </a:tc>
                <a:tc>
                  <a:txBody>
                    <a:bodyPr/>
                    <a:lstStyle/>
                    <a:p>
                      <a:pPr algn="ctr"/>
                      <a:r>
                        <a:rPr lang="en-US" dirty="0">
                          <a:solidFill>
                            <a:srgbClr val="FF0000"/>
                          </a:solidFill>
                        </a:rPr>
                        <a:t>X</a:t>
                      </a:r>
                    </a:p>
                  </a:txBody>
                  <a:tcPr/>
                </a:tc>
                <a:extLst>
                  <a:ext uri="{0D108BD9-81ED-4DB2-BD59-A6C34878D82A}">
                    <a16:rowId xmlns:a16="http://schemas.microsoft.com/office/drawing/2014/main" val="10002"/>
                  </a:ext>
                </a:extLst>
              </a:tr>
              <a:tr h="403497">
                <a:tc>
                  <a:txBody>
                    <a:bodyPr/>
                    <a:lstStyle/>
                    <a:p>
                      <a:r>
                        <a:rPr lang="en-US" dirty="0">
                          <a:solidFill>
                            <a:srgbClr val="FF0000"/>
                          </a:solidFill>
                        </a:rPr>
                        <a:t>auto</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olidFill>
                            <a:srgbClr val="FF0000"/>
                          </a:solidFill>
                        </a:rPr>
                        <a:t>X</a:t>
                      </a:r>
                    </a:p>
                  </a:txBody>
                  <a:tcPr/>
                </a:tc>
                <a:extLst>
                  <a:ext uri="{0D108BD9-81ED-4DB2-BD59-A6C34878D82A}">
                    <a16:rowId xmlns:a16="http://schemas.microsoft.com/office/drawing/2014/main" val="10003"/>
                  </a:ext>
                </a:extLst>
              </a:tr>
              <a:tr h="403497">
                <a:tc>
                  <a:txBody>
                    <a:bodyPr/>
                    <a:lstStyle/>
                    <a:p>
                      <a:r>
                        <a:rPr lang="en-US" dirty="0">
                          <a:solidFill>
                            <a:srgbClr val="FF0000"/>
                          </a:solidFill>
                        </a:rPr>
                        <a:t>bio</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solidFill>
                            <a:srgbClr val="FF0000"/>
                          </a:solidFill>
                        </a:rPr>
                        <a:t>X</a:t>
                      </a:r>
                    </a:p>
                  </a:txBody>
                  <a:tcPr/>
                </a:tc>
                <a:extLst>
                  <a:ext uri="{0D108BD9-81ED-4DB2-BD59-A6C34878D82A}">
                    <a16:rowId xmlns:a16="http://schemas.microsoft.com/office/drawing/2014/main" val="10004"/>
                  </a:ext>
                </a:extLst>
              </a:tr>
              <a:tr h="403497">
                <a:tc>
                  <a:txBody>
                    <a:bodyPr/>
                    <a:lstStyle/>
                    <a:p>
                      <a:r>
                        <a:rPr lang="en-US" dirty="0" err="1">
                          <a:solidFill>
                            <a:schemeClr val="tx1"/>
                          </a:solidFill>
                        </a:rPr>
                        <a:t>chem</a:t>
                      </a:r>
                      <a:endParaRPr lang="en-US" dirty="0">
                        <a:solidFill>
                          <a:schemeClr val="tx1"/>
                        </a:solidFill>
                      </a:endParaRP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olidFill>
                            <a:schemeClr val="tx1"/>
                          </a:solidFill>
                        </a:rPr>
                        <a:t>X</a:t>
                      </a:r>
                    </a:p>
                  </a:txBody>
                  <a:tcPr/>
                </a:tc>
                <a:tc>
                  <a:txBody>
                    <a:bodyPr/>
                    <a:lstStyle/>
                    <a:p>
                      <a:pPr algn="ctr"/>
                      <a:endParaRPr lang="en-US" dirty="0"/>
                    </a:p>
                  </a:txBody>
                  <a:tcPr/>
                </a:tc>
                <a:extLst>
                  <a:ext uri="{0D108BD9-81ED-4DB2-BD59-A6C34878D82A}">
                    <a16:rowId xmlns:a16="http://schemas.microsoft.com/office/drawing/2014/main" val="10005"/>
                  </a:ext>
                </a:extLst>
              </a:tr>
              <a:tr h="403497">
                <a:tc>
                  <a:txBody>
                    <a:bodyPr/>
                    <a:lstStyle/>
                    <a:p>
                      <a:r>
                        <a:rPr lang="en-US" dirty="0" err="1">
                          <a:solidFill>
                            <a:srgbClr val="FF0000"/>
                          </a:solidFill>
                        </a:rPr>
                        <a:t>cracy</a:t>
                      </a:r>
                      <a:r>
                        <a:rPr lang="en-US" dirty="0">
                          <a:solidFill>
                            <a:srgbClr val="FF0000"/>
                          </a:solidFill>
                        </a:rPr>
                        <a:t>, </a:t>
                      </a:r>
                      <a:r>
                        <a:rPr lang="en-US" dirty="0" err="1">
                          <a:solidFill>
                            <a:srgbClr val="FF0000"/>
                          </a:solidFill>
                        </a:rPr>
                        <a:t>crat</a:t>
                      </a:r>
                      <a:endParaRPr lang="en-US" dirty="0">
                        <a:solidFill>
                          <a:srgbClr val="FF0000"/>
                        </a:solidFill>
                      </a:endParaRP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olidFill>
                            <a:srgbClr val="FF0000"/>
                          </a:solidFill>
                        </a:rPr>
                        <a:t>X</a:t>
                      </a:r>
                    </a:p>
                  </a:txBody>
                  <a:tcPr/>
                </a:tc>
                <a:extLst>
                  <a:ext uri="{0D108BD9-81ED-4DB2-BD59-A6C34878D82A}">
                    <a16:rowId xmlns:a16="http://schemas.microsoft.com/office/drawing/2014/main" val="10006"/>
                  </a:ext>
                </a:extLst>
              </a:tr>
              <a:tr h="403497">
                <a:tc>
                  <a:txBody>
                    <a:bodyPr/>
                    <a:lstStyle/>
                    <a:p>
                      <a:r>
                        <a:rPr lang="en-US" dirty="0" err="1">
                          <a:solidFill>
                            <a:srgbClr val="FF0000"/>
                          </a:solidFill>
                        </a:rPr>
                        <a:t>dem</a:t>
                      </a:r>
                      <a:r>
                        <a:rPr lang="en-US" dirty="0">
                          <a:solidFill>
                            <a:srgbClr val="FF0000"/>
                          </a:solidFill>
                        </a:rPr>
                        <a:t>, demo</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olidFill>
                            <a:srgbClr val="FF0000"/>
                          </a:solidFill>
                        </a:rPr>
                        <a:t>X</a:t>
                      </a:r>
                    </a:p>
                  </a:txBody>
                  <a:tcPr/>
                </a:tc>
                <a:extLst>
                  <a:ext uri="{0D108BD9-81ED-4DB2-BD59-A6C34878D82A}">
                    <a16:rowId xmlns:a16="http://schemas.microsoft.com/office/drawing/2014/main" val="10007"/>
                  </a:ext>
                </a:extLst>
              </a:tr>
              <a:tr h="403497">
                <a:tc>
                  <a:txBody>
                    <a:bodyPr/>
                    <a:lstStyle/>
                    <a:p>
                      <a:r>
                        <a:rPr lang="en-US" dirty="0">
                          <a:solidFill>
                            <a:srgbClr val="FF0000"/>
                          </a:solidFill>
                        </a:rPr>
                        <a:t>eco</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solidFill>
                          <a:srgbClr val="FF0000"/>
                        </a:solidFill>
                      </a:endParaRPr>
                    </a:p>
                  </a:txBody>
                  <a:tcPr/>
                </a:tc>
                <a:tc>
                  <a:txBody>
                    <a:bodyPr/>
                    <a:lstStyle/>
                    <a:p>
                      <a:pPr algn="ctr"/>
                      <a:r>
                        <a:rPr lang="en-US" dirty="0">
                          <a:solidFill>
                            <a:srgbClr val="FF0000"/>
                          </a:solidFill>
                        </a:rPr>
                        <a:t>X</a:t>
                      </a:r>
                    </a:p>
                  </a:txBody>
                  <a:tcPr/>
                </a:tc>
                <a:extLst>
                  <a:ext uri="{0D108BD9-81ED-4DB2-BD59-A6C34878D82A}">
                    <a16:rowId xmlns:a16="http://schemas.microsoft.com/office/drawing/2014/main" val="10008"/>
                  </a:ext>
                </a:extLst>
              </a:tr>
              <a:tr h="407125">
                <a:tc>
                  <a:txBody>
                    <a:bodyPr/>
                    <a:lstStyle/>
                    <a:p>
                      <a:r>
                        <a:rPr lang="en-US" dirty="0">
                          <a:solidFill>
                            <a:schemeClr val="tx1"/>
                          </a:solidFill>
                        </a:rPr>
                        <a:t>electro, elect</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olidFill>
                            <a:schemeClr val="tx1"/>
                          </a:solidFill>
                        </a:rPr>
                        <a:t>X</a:t>
                      </a:r>
                    </a:p>
                  </a:txBody>
                  <a:tcPr/>
                </a:tc>
                <a:tc>
                  <a:txBody>
                    <a:bodyPr/>
                    <a:lstStyle/>
                    <a:p>
                      <a:pPr algn="ctr"/>
                      <a:endParaRPr lang="en-US" dirty="0"/>
                    </a:p>
                  </a:txBody>
                  <a:tcPr/>
                </a:tc>
                <a:extLst>
                  <a:ext uri="{0D108BD9-81ED-4DB2-BD59-A6C34878D82A}">
                    <a16:rowId xmlns:a16="http://schemas.microsoft.com/office/drawing/2014/main" val="10009"/>
                  </a:ext>
                </a:extLst>
              </a:tr>
              <a:tr h="403497">
                <a:tc>
                  <a:txBody>
                    <a:bodyPr/>
                    <a:lstStyle/>
                    <a:p>
                      <a:r>
                        <a:rPr lang="en-US" dirty="0" err="1">
                          <a:solidFill>
                            <a:schemeClr val="tx1"/>
                          </a:solidFill>
                        </a:rPr>
                        <a:t>endo</a:t>
                      </a:r>
                      <a:endParaRPr lang="en-US" dirty="0">
                        <a:solidFill>
                          <a:schemeClr val="tx1"/>
                        </a:solidFill>
                      </a:endParaRP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olidFill>
                            <a:schemeClr val="tx1"/>
                          </a:solidFill>
                        </a:rPr>
                        <a:t>X</a:t>
                      </a:r>
                    </a:p>
                  </a:txBody>
                  <a:tcPr/>
                </a:tc>
                <a:tc>
                  <a:txBody>
                    <a:bodyPr/>
                    <a:lstStyle/>
                    <a:p>
                      <a:pPr algn="ctr"/>
                      <a:endParaRPr lang="en-US" dirty="0"/>
                    </a:p>
                  </a:txBody>
                  <a:tcPr/>
                </a:tc>
                <a:extLst>
                  <a:ext uri="{0D108BD9-81ED-4DB2-BD59-A6C34878D82A}">
                    <a16:rowId xmlns:a16="http://schemas.microsoft.com/office/drawing/2014/main" val="10010"/>
                  </a:ext>
                </a:extLst>
              </a:tr>
              <a:tr h="403497">
                <a:tc>
                  <a:txBody>
                    <a:bodyPr/>
                    <a:lstStyle/>
                    <a:p>
                      <a:r>
                        <a:rPr lang="en-US" dirty="0">
                          <a:solidFill>
                            <a:schemeClr val="tx1"/>
                          </a:solidFill>
                        </a:rPr>
                        <a:t>geo</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solidFill>
                            <a:schemeClr val="tx1"/>
                          </a:solidFill>
                        </a:rPr>
                        <a:t>X</a:t>
                      </a:r>
                    </a:p>
                  </a:txBody>
                  <a:tcPr/>
                </a:tc>
                <a:extLst>
                  <a:ext uri="{0D108BD9-81ED-4DB2-BD59-A6C34878D82A}">
                    <a16:rowId xmlns:a16="http://schemas.microsoft.com/office/drawing/2014/main" val="10011"/>
                  </a:ext>
                </a:extLst>
              </a:tr>
              <a:tr h="403497">
                <a:tc>
                  <a:txBody>
                    <a:bodyPr/>
                    <a:lstStyle/>
                    <a:p>
                      <a:r>
                        <a:rPr lang="en-US" dirty="0" err="1">
                          <a:solidFill>
                            <a:srgbClr val="000000"/>
                          </a:solidFill>
                        </a:rPr>
                        <a:t>gon</a:t>
                      </a:r>
                      <a:endParaRPr lang="en-US" dirty="0">
                        <a:solidFill>
                          <a:srgbClr val="000000"/>
                        </a:solidFill>
                      </a:endParaRP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solidFill>
                          <a:srgbClr val="FF0000"/>
                        </a:solidFill>
                      </a:endParaRPr>
                    </a:p>
                  </a:txBody>
                  <a:tcPr/>
                </a:tc>
                <a:tc>
                  <a:txBody>
                    <a:bodyPr/>
                    <a:lstStyle/>
                    <a:p>
                      <a:pPr algn="ctr"/>
                      <a:endParaRPr lang="en-US" dirty="0"/>
                    </a:p>
                  </a:txBody>
                  <a:tcPr/>
                </a:tc>
                <a:extLst>
                  <a:ext uri="{0D108BD9-81ED-4DB2-BD59-A6C34878D82A}">
                    <a16:rowId xmlns:a16="http://schemas.microsoft.com/office/drawing/2014/main" val="10012"/>
                  </a:ext>
                </a:extLst>
              </a:tr>
              <a:tr h="403497">
                <a:tc>
                  <a:txBody>
                    <a:bodyPr/>
                    <a:lstStyle/>
                    <a:p>
                      <a:r>
                        <a:rPr lang="en-US" dirty="0"/>
                        <a:t>gram</a:t>
                      </a: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6459330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Greek Combining Forms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3604911"/>
              </p:ext>
            </p:extLst>
          </p:nvPr>
        </p:nvGraphicFramePr>
        <p:xfrm>
          <a:off x="457200" y="1143000"/>
          <a:ext cx="8229600" cy="56489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403499">
                <a:tc>
                  <a:txBody>
                    <a:bodyPr/>
                    <a:lstStyle/>
                    <a:p>
                      <a:endParaRPr lang="en-US" dirty="0"/>
                    </a:p>
                  </a:txBody>
                  <a:tcPr/>
                </a:tc>
                <a:tc>
                  <a:txBody>
                    <a:bodyPr/>
                    <a:lstStyle/>
                    <a:p>
                      <a:pPr algn="ctr"/>
                      <a:r>
                        <a:rPr lang="en-US" dirty="0"/>
                        <a:t>ELA</a:t>
                      </a:r>
                    </a:p>
                  </a:txBody>
                  <a:tcPr/>
                </a:tc>
                <a:tc>
                  <a:txBody>
                    <a:bodyPr/>
                    <a:lstStyle/>
                    <a:p>
                      <a:pPr algn="ctr"/>
                      <a:r>
                        <a:rPr lang="en-US" dirty="0"/>
                        <a:t>Math</a:t>
                      </a:r>
                    </a:p>
                  </a:txBody>
                  <a:tcPr/>
                </a:tc>
                <a:tc>
                  <a:txBody>
                    <a:bodyPr/>
                    <a:lstStyle/>
                    <a:p>
                      <a:pPr algn="ctr"/>
                      <a:r>
                        <a:rPr lang="en-US" dirty="0"/>
                        <a:t>Science</a:t>
                      </a:r>
                    </a:p>
                  </a:txBody>
                  <a:tcPr/>
                </a:tc>
                <a:tc>
                  <a:txBody>
                    <a:bodyPr/>
                    <a:lstStyle/>
                    <a:p>
                      <a:pPr algn="ctr"/>
                      <a:r>
                        <a:rPr lang="en-US" dirty="0" err="1"/>
                        <a:t>Soc</a:t>
                      </a:r>
                      <a:r>
                        <a:rPr lang="en-US" dirty="0"/>
                        <a:t> </a:t>
                      </a:r>
                      <a:r>
                        <a:rPr lang="en-US" dirty="0" err="1"/>
                        <a:t>Stuides</a:t>
                      </a:r>
                      <a:endParaRPr lang="en-US" dirty="0"/>
                    </a:p>
                  </a:txBody>
                  <a:tcPr/>
                </a:tc>
                <a:extLst>
                  <a:ext uri="{0D108BD9-81ED-4DB2-BD59-A6C34878D82A}">
                    <a16:rowId xmlns:a16="http://schemas.microsoft.com/office/drawing/2014/main" val="10000"/>
                  </a:ext>
                </a:extLst>
              </a:tr>
              <a:tr h="403497">
                <a:tc>
                  <a:txBody>
                    <a:bodyPr/>
                    <a:lstStyle/>
                    <a:p>
                      <a:r>
                        <a:rPr lang="en-US" dirty="0">
                          <a:solidFill>
                            <a:srgbClr val="FF0000"/>
                          </a:solidFill>
                        </a:rPr>
                        <a:t>graph</a:t>
                      </a: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olidFill>
                            <a:srgbClr val="FF0000"/>
                          </a:solidFill>
                        </a:rPr>
                        <a:t>X</a:t>
                      </a:r>
                    </a:p>
                  </a:txBody>
                  <a:tcPr/>
                </a:tc>
                <a:extLst>
                  <a:ext uri="{0D108BD9-81ED-4DB2-BD59-A6C34878D82A}">
                    <a16:rowId xmlns:a16="http://schemas.microsoft.com/office/drawing/2014/main" val="10001"/>
                  </a:ext>
                </a:extLst>
              </a:tr>
              <a:tr h="403497">
                <a:tc>
                  <a:txBody>
                    <a:bodyPr/>
                    <a:lstStyle/>
                    <a:p>
                      <a:r>
                        <a:rPr lang="en-US" dirty="0" err="1">
                          <a:solidFill>
                            <a:schemeClr val="tx1"/>
                          </a:solidFill>
                        </a:rPr>
                        <a:t>hedron</a:t>
                      </a:r>
                      <a:endParaRPr lang="en-US" dirty="0">
                        <a:solidFill>
                          <a:schemeClr val="tx1"/>
                        </a:solidFill>
                      </a:endParaRP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solidFill>
                          <a:srgbClr val="FF0000"/>
                        </a:solidFill>
                      </a:endParaRPr>
                    </a:p>
                  </a:txBody>
                  <a:tcPr/>
                </a:tc>
                <a:tc>
                  <a:txBody>
                    <a:bodyPr/>
                    <a:lstStyle/>
                    <a:p>
                      <a:pPr algn="ctr"/>
                      <a:endParaRPr lang="en-US" dirty="0"/>
                    </a:p>
                  </a:txBody>
                  <a:tcPr/>
                </a:tc>
                <a:extLst>
                  <a:ext uri="{0D108BD9-81ED-4DB2-BD59-A6C34878D82A}">
                    <a16:rowId xmlns:a16="http://schemas.microsoft.com/office/drawing/2014/main" val="10002"/>
                  </a:ext>
                </a:extLst>
              </a:tr>
              <a:tr h="403497">
                <a:tc>
                  <a:txBody>
                    <a:bodyPr/>
                    <a:lstStyle/>
                    <a:p>
                      <a:r>
                        <a:rPr lang="en-US" dirty="0">
                          <a:solidFill>
                            <a:schemeClr val="tx1"/>
                          </a:solidFill>
                        </a:rPr>
                        <a:t>hydro</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olidFill>
                            <a:schemeClr val="tx1"/>
                          </a:solidFill>
                        </a:rPr>
                        <a:t>X</a:t>
                      </a:r>
                    </a:p>
                  </a:txBody>
                  <a:tcPr/>
                </a:tc>
                <a:tc>
                  <a:txBody>
                    <a:bodyPr/>
                    <a:lstStyle/>
                    <a:p>
                      <a:pPr algn="ctr"/>
                      <a:endParaRPr lang="en-US" dirty="0"/>
                    </a:p>
                  </a:txBody>
                  <a:tcPr/>
                </a:tc>
                <a:extLst>
                  <a:ext uri="{0D108BD9-81ED-4DB2-BD59-A6C34878D82A}">
                    <a16:rowId xmlns:a16="http://schemas.microsoft.com/office/drawing/2014/main" val="10003"/>
                  </a:ext>
                </a:extLst>
              </a:tr>
              <a:tr h="403497">
                <a:tc>
                  <a:txBody>
                    <a:bodyPr/>
                    <a:lstStyle/>
                    <a:p>
                      <a:r>
                        <a:rPr lang="en-US" dirty="0"/>
                        <a:t>logy</a:t>
                      </a:r>
                      <a:r>
                        <a:rPr lang="en-US" baseline="0" dirty="0"/>
                        <a:t> (ology)</a:t>
                      </a: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4"/>
                  </a:ext>
                </a:extLst>
              </a:tr>
              <a:tr h="403497">
                <a:tc>
                  <a:txBody>
                    <a:bodyPr/>
                    <a:lstStyle/>
                    <a:p>
                      <a:r>
                        <a:rPr lang="en-US" dirty="0"/>
                        <a:t>meter, </a:t>
                      </a:r>
                      <a:r>
                        <a:rPr lang="en-US" dirty="0" err="1"/>
                        <a:t>metr</a:t>
                      </a:r>
                      <a:endParaRPr lang="en-US" dirty="0"/>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extLst>
                  <a:ext uri="{0D108BD9-81ED-4DB2-BD59-A6C34878D82A}">
                    <a16:rowId xmlns:a16="http://schemas.microsoft.com/office/drawing/2014/main" val="10005"/>
                  </a:ext>
                </a:extLst>
              </a:tr>
              <a:tr h="403497">
                <a:tc>
                  <a:txBody>
                    <a:bodyPr/>
                    <a:lstStyle/>
                    <a:p>
                      <a:r>
                        <a:rPr lang="en-US" dirty="0">
                          <a:solidFill>
                            <a:schemeClr val="tx1"/>
                          </a:solidFill>
                        </a:rPr>
                        <a:t>micro</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olidFill>
                            <a:schemeClr val="tx1"/>
                          </a:solidFill>
                        </a:rPr>
                        <a:t>X</a:t>
                      </a:r>
                    </a:p>
                  </a:txBody>
                  <a:tcPr/>
                </a:tc>
                <a:tc>
                  <a:txBody>
                    <a:bodyPr/>
                    <a:lstStyle/>
                    <a:p>
                      <a:pPr algn="ctr"/>
                      <a:endParaRPr lang="en-US" dirty="0"/>
                    </a:p>
                  </a:txBody>
                  <a:tcPr/>
                </a:tc>
                <a:extLst>
                  <a:ext uri="{0D108BD9-81ED-4DB2-BD59-A6C34878D82A}">
                    <a16:rowId xmlns:a16="http://schemas.microsoft.com/office/drawing/2014/main" val="10006"/>
                  </a:ext>
                </a:extLst>
              </a:tr>
              <a:tr h="403497">
                <a:tc>
                  <a:txBody>
                    <a:bodyPr/>
                    <a:lstStyle/>
                    <a:p>
                      <a:r>
                        <a:rPr lang="en-US" dirty="0" err="1"/>
                        <a:t>nym</a:t>
                      </a:r>
                      <a:r>
                        <a:rPr lang="en-US" dirty="0"/>
                        <a:t>, </a:t>
                      </a:r>
                      <a:r>
                        <a:rPr lang="en-US" dirty="0" err="1"/>
                        <a:t>onym</a:t>
                      </a: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7"/>
                  </a:ext>
                </a:extLst>
              </a:tr>
              <a:tr h="403497">
                <a:tc>
                  <a:txBody>
                    <a:bodyPr/>
                    <a:lstStyle/>
                    <a:p>
                      <a:r>
                        <a:rPr lang="en-US" dirty="0">
                          <a:solidFill>
                            <a:schemeClr val="tx1"/>
                          </a:solidFill>
                        </a:rPr>
                        <a:t>-</a:t>
                      </a:r>
                      <a:r>
                        <a:rPr lang="en-US" dirty="0" err="1">
                          <a:solidFill>
                            <a:schemeClr val="tx1"/>
                          </a:solidFill>
                        </a:rPr>
                        <a:t>oid</a:t>
                      </a:r>
                      <a:endParaRPr lang="en-US" dirty="0">
                        <a:solidFill>
                          <a:schemeClr val="tx1"/>
                        </a:solidFill>
                      </a:endParaRP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olidFill>
                            <a:schemeClr val="tx1"/>
                          </a:solidFill>
                        </a:rPr>
                        <a:t>X</a:t>
                      </a:r>
                    </a:p>
                  </a:txBody>
                  <a:tcPr/>
                </a:tc>
                <a:tc>
                  <a:txBody>
                    <a:bodyPr/>
                    <a:lstStyle/>
                    <a:p>
                      <a:pPr algn="ctr"/>
                      <a:endParaRPr lang="en-US" dirty="0"/>
                    </a:p>
                  </a:txBody>
                  <a:tcPr/>
                </a:tc>
                <a:extLst>
                  <a:ext uri="{0D108BD9-81ED-4DB2-BD59-A6C34878D82A}">
                    <a16:rowId xmlns:a16="http://schemas.microsoft.com/office/drawing/2014/main" val="10008"/>
                  </a:ext>
                </a:extLst>
              </a:tr>
              <a:tr h="403497">
                <a:tc>
                  <a:txBody>
                    <a:bodyPr/>
                    <a:lstStyle/>
                    <a:p>
                      <a:r>
                        <a:rPr lang="en-US" dirty="0" err="1"/>
                        <a:t>para</a:t>
                      </a: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9"/>
                  </a:ext>
                </a:extLst>
              </a:tr>
              <a:tr h="403497">
                <a:tc>
                  <a:txBody>
                    <a:bodyPr/>
                    <a:lstStyle/>
                    <a:p>
                      <a:r>
                        <a:rPr lang="en-US" dirty="0"/>
                        <a:t>photo</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extLst>
                  <a:ext uri="{0D108BD9-81ED-4DB2-BD59-A6C34878D82A}">
                    <a16:rowId xmlns:a16="http://schemas.microsoft.com/office/drawing/2014/main" val="10010"/>
                  </a:ext>
                </a:extLst>
              </a:tr>
              <a:tr h="403497">
                <a:tc>
                  <a:txBody>
                    <a:bodyPr/>
                    <a:lstStyle/>
                    <a:p>
                      <a:r>
                        <a:rPr lang="en-US" dirty="0"/>
                        <a:t>poly</a:t>
                      </a: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11"/>
                  </a:ext>
                </a:extLst>
              </a:tr>
              <a:tr h="403497">
                <a:tc>
                  <a:txBody>
                    <a:bodyPr/>
                    <a:lstStyle/>
                    <a:p>
                      <a:r>
                        <a:rPr lang="en-US" dirty="0">
                          <a:solidFill>
                            <a:srgbClr val="000000"/>
                          </a:solidFill>
                        </a:rPr>
                        <a:t>scope</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solidFill>
                            <a:schemeClr val="tx1"/>
                          </a:solidFill>
                        </a:rPr>
                        <a:t>X</a:t>
                      </a:r>
                    </a:p>
                  </a:txBody>
                  <a:tcPr/>
                </a:tc>
                <a:tc>
                  <a:txBody>
                    <a:bodyPr/>
                    <a:lstStyle/>
                    <a:p>
                      <a:pPr algn="ctr"/>
                      <a:endParaRPr lang="en-US" dirty="0"/>
                    </a:p>
                  </a:txBody>
                  <a:tcPr/>
                </a:tc>
                <a:extLst>
                  <a:ext uri="{0D108BD9-81ED-4DB2-BD59-A6C34878D82A}">
                    <a16:rowId xmlns:a16="http://schemas.microsoft.com/office/drawing/2014/main" val="10012"/>
                  </a:ext>
                </a:extLst>
              </a:tr>
              <a:tr h="403497">
                <a:tc>
                  <a:txBody>
                    <a:bodyPr/>
                    <a:lstStyle/>
                    <a:p>
                      <a:r>
                        <a:rPr lang="en-US" dirty="0"/>
                        <a:t>sphere</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8424322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Greek Combining Forms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70647955"/>
              </p:ext>
            </p:extLst>
          </p:nvPr>
        </p:nvGraphicFramePr>
        <p:xfrm>
          <a:off x="457200" y="1143002"/>
          <a:ext cx="8229600" cy="2017485"/>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403497">
                <a:tc>
                  <a:txBody>
                    <a:bodyPr/>
                    <a:lstStyle/>
                    <a:p>
                      <a:endParaRPr lang="en-US" dirty="0"/>
                    </a:p>
                  </a:txBody>
                  <a:tcPr/>
                </a:tc>
                <a:tc>
                  <a:txBody>
                    <a:bodyPr/>
                    <a:lstStyle/>
                    <a:p>
                      <a:pPr algn="ctr"/>
                      <a:r>
                        <a:rPr lang="en-US" dirty="0"/>
                        <a:t>ELA</a:t>
                      </a:r>
                    </a:p>
                  </a:txBody>
                  <a:tcPr/>
                </a:tc>
                <a:tc>
                  <a:txBody>
                    <a:bodyPr/>
                    <a:lstStyle/>
                    <a:p>
                      <a:pPr algn="ctr"/>
                      <a:r>
                        <a:rPr lang="en-US" dirty="0"/>
                        <a:t>Math</a:t>
                      </a:r>
                    </a:p>
                  </a:txBody>
                  <a:tcPr/>
                </a:tc>
                <a:tc>
                  <a:txBody>
                    <a:bodyPr/>
                    <a:lstStyle/>
                    <a:p>
                      <a:pPr algn="ctr"/>
                      <a:r>
                        <a:rPr lang="en-US" dirty="0"/>
                        <a:t>Science</a:t>
                      </a:r>
                    </a:p>
                  </a:txBody>
                  <a:tcPr/>
                </a:tc>
                <a:tc>
                  <a:txBody>
                    <a:bodyPr/>
                    <a:lstStyle/>
                    <a:p>
                      <a:pPr algn="ctr"/>
                      <a:r>
                        <a:rPr lang="en-US" dirty="0" err="1"/>
                        <a:t>Soc</a:t>
                      </a:r>
                      <a:r>
                        <a:rPr lang="en-US" dirty="0"/>
                        <a:t> </a:t>
                      </a:r>
                      <a:r>
                        <a:rPr lang="en-US" dirty="0" err="1"/>
                        <a:t>Stuides</a:t>
                      </a:r>
                      <a:endParaRPr lang="en-US" dirty="0"/>
                    </a:p>
                  </a:txBody>
                  <a:tcPr/>
                </a:tc>
                <a:extLst>
                  <a:ext uri="{0D108BD9-81ED-4DB2-BD59-A6C34878D82A}">
                    <a16:rowId xmlns:a16="http://schemas.microsoft.com/office/drawing/2014/main" val="10000"/>
                  </a:ext>
                </a:extLst>
              </a:tr>
              <a:tr h="403497">
                <a:tc>
                  <a:txBody>
                    <a:bodyPr/>
                    <a:lstStyle/>
                    <a:p>
                      <a:r>
                        <a:rPr lang="en-US" dirty="0" err="1"/>
                        <a:t>sym</a:t>
                      </a:r>
                      <a:r>
                        <a:rPr lang="en-US" dirty="0"/>
                        <a:t>-</a:t>
                      </a: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1"/>
                  </a:ext>
                </a:extLst>
              </a:tr>
              <a:tr h="403497">
                <a:tc>
                  <a:txBody>
                    <a:bodyPr/>
                    <a:lstStyle/>
                    <a:p>
                      <a:r>
                        <a:rPr lang="en-US" dirty="0" err="1">
                          <a:solidFill>
                            <a:schemeClr val="tx1"/>
                          </a:solidFill>
                        </a:rPr>
                        <a:t>syn</a:t>
                      </a:r>
                      <a:r>
                        <a:rPr lang="en-US" dirty="0">
                          <a:solidFill>
                            <a:schemeClr val="tx1"/>
                          </a:solidFill>
                        </a:rPr>
                        <a:t>-</a:t>
                      </a:r>
                    </a:p>
                  </a:txBody>
                  <a:tcPr/>
                </a:tc>
                <a:tc>
                  <a:txBody>
                    <a:bodyPr/>
                    <a:lstStyle/>
                    <a:p>
                      <a:pPr algn="ctr"/>
                      <a:r>
                        <a:rPr lang="en-US" dirty="0"/>
                        <a:t>X</a:t>
                      </a:r>
                    </a:p>
                  </a:txBody>
                  <a:tcPr/>
                </a:tc>
                <a:tc>
                  <a:txBody>
                    <a:bodyPr/>
                    <a:lstStyle/>
                    <a:p>
                      <a:pPr algn="ctr"/>
                      <a:endParaRPr lang="en-US" dirty="0"/>
                    </a:p>
                  </a:txBody>
                  <a:tcPr/>
                </a:tc>
                <a:tc>
                  <a:txBody>
                    <a:bodyPr/>
                    <a:lstStyle/>
                    <a:p>
                      <a:pPr algn="ctr"/>
                      <a:r>
                        <a:rPr lang="en-US" dirty="0">
                          <a:solidFill>
                            <a:srgbClr val="000000"/>
                          </a:solidFill>
                        </a:rPr>
                        <a:t>X</a:t>
                      </a:r>
                    </a:p>
                  </a:txBody>
                  <a:tcPr/>
                </a:tc>
                <a:tc>
                  <a:txBody>
                    <a:bodyPr/>
                    <a:lstStyle/>
                    <a:p>
                      <a:pPr algn="ctr"/>
                      <a:endParaRPr lang="en-US" dirty="0"/>
                    </a:p>
                  </a:txBody>
                  <a:tcPr/>
                </a:tc>
                <a:extLst>
                  <a:ext uri="{0D108BD9-81ED-4DB2-BD59-A6C34878D82A}">
                    <a16:rowId xmlns:a16="http://schemas.microsoft.com/office/drawing/2014/main" val="10002"/>
                  </a:ext>
                </a:extLst>
              </a:tr>
              <a:tr h="403497">
                <a:tc>
                  <a:txBody>
                    <a:bodyPr/>
                    <a:lstStyle/>
                    <a:p>
                      <a:r>
                        <a:rPr lang="en-US" dirty="0" err="1">
                          <a:solidFill>
                            <a:schemeClr val="tx1"/>
                          </a:solidFill>
                        </a:rPr>
                        <a:t>therm</a:t>
                      </a:r>
                      <a:r>
                        <a:rPr lang="en-US" dirty="0">
                          <a:solidFill>
                            <a:schemeClr val="tx1"/>
                          </a:solidFill>
                        </a:rPr>
                        <a:t>, thermo</a:t>
                      </a:r>
                    </a:p>
                  </a:txBody>
                  <a:tcPr/>
                </a:tc>
                <a:tc>
                  <a:txBody>
                    <a:bodyPr/>
                    <a:lstStyle/>
                    <a:p>
                      <a:pPr algn="ctr"/>
                      <a:endParaRPr lang="en-US" dirty="0">
                        <a:solidFill>
                          <a:schemeClr val="tx1"/>
                        </a:solidFill>
                      </a:endParaRPr>
                    </a:p>
                  </a:txBody>
                  <a:tcPr/>
                </a:tc>
                <a:tc>
                  <a:txBody>
                    <a:bodyPr/>
                    <a:lstStyle/>
                    <a:p>
                      <a:pPr algn="ctr"/>
                      <a:endParaRPr lang="en-US" dirty="0">
                        <a:solidFill>
                          <a:schemeClr val="tx1"/>
                        </a:solidFill>
                      </a:endParaRPr>
                    </a:p>
                  </a:txBody>
                  <a:tcPr/>
                </a:tc>
                <a:tc>
                  <a:txBody>
                    <a:bodyPr/>
                    <a:lstStyle/>
                    <a:p>
                      <a:pPr algn="ctr"/>
                      <a:r>
                        <a:rPr lang="en-US" dirty="0">
                          <a:solidFill>
                            <a:schemeClr val="tx1"/>
                          </a:solidFill>
                        </a:rPr>
                        <a:t>X</a:t>
                      </a:r>
                    </a:p>
                  </a:txBody>
                  <a:tcPr/>
                </a:tc>
                <a:tc>
                  <a:txBody>
                    <a:bodyPr/>
                    <a:lstStyle/>
                    <a:p>
                      <a:pPr algn="ctr"/>
                      <a:endParaRPr lang="en-US" dirty="0"/>
                    </a:p>
                  </a:txBody>
                  <a:tcPr/>
                </a:tc>
                <a:extLst>
                  <a:ext uri="{0D108BD9-81ED-4DB2-BD59-A6C34878D82A}">
                    <a16:rowId xmlns:a16="http://schemas.microsoft.com/office/drawing/2014/main" val="10003"/>
                  </a:ext>
                </a:extLst>
              </a:tr>
              <a:tr h="403497">
                <a:tc>
                  <a:txBody>
                    <a:bodyPr/>
                    <a:lstStyle/>
                    <a:p>
                      <a:r>
                        <a:rPr lang="en-US" dirty="0"/>
                        <a:t>tri-</a:t>
                      </a:r>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018608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Morpheme Frequency</a:t>
            </a:r>
          </a:p>
          <a:p>
            <a:pPr>
              <a:buClr>
                <a:schemeClr val="tx1"/>
              </a:buClr>
              <a:buFont typeface="Wingdings" charset="2"/>
              <a:buChar char="§"/>
            </a:pPr>
            <a:endParaRPr lang="en-US" sz="2400" b="1" dirty="0"/>
          </a:p>
          <a:p>
            <a:pPr>
              <a:buClrTx/>
              <a:buFont typeface="Arial"/>
              <a:buChar char="•"/>
            </a:pPr>
            <a:r>
              <a:rPr lang="en-US" sz="2400" dirty="0" err="1"/>
              <a:t>Gutlohn</a:t>
            </a:r>
            <a:r>
              <a:rPr lang="en-US" sz="2400" dirty="0"/>
              <a:t> &amp; </a:t>
            </a:r>
            <a:r>
              <a:rPr lang="en-US" sz="2400" dirty="0" err="1"/>
              <a:t>Bessellieu</a:t>
            </a:r>
            <a:r>
              <a:rPr lang="en-US" sz="2400" dirty="0"/>
              <a:t> (2014) examined frequency of morphemes in 4500 multisyllabic content area words to identify the morpheme frequency </a:t>
            </a:r>
          </a:p>
          <a:p>
            <a:pPr>
              <a:buClrTx/>
              <a:buFont typeface="Arial"/>
              <a:buChar char="•"/>
            </a:pPr>
            <a:r>
              <a:rPr lang="en-US" sz="2400" dirty="0"/>
              <a:t>Half the morphemes occurred across                    content areas, though the words they                  appeared in may be content specific            </a:t>
            </a:r>
          </a:p>
          <a:p>
            <a:pPr>
              <a:buClr>
                <a:schemeClr val="tx1"/>
              </a:buClr>
              <a:buFont typeface="Wingdings" charset="2"/>
              <a:buChar char="§"/>
            </a:pPr>
            <a:r>
              <a:rPr lang="en-US" sz="2400" dirty="0"/>
              <a:t>The following morphemes were only                       frequent in social studies text: </a:t>
            </a:r>
            <a:r>
              <a:rPr lang="en-US" sz="2400" i="1" dirty="0" err="1"/>
              <a:t>ist</a:t>
            </a:r>
            <a:r>
              <a:rPr lang="en-US" sz="2400" i="1" dirty="0"/>
              <a:t>, arch,                      auto, bio, </a:t>
            </a:r>
            <a:r>
              <a:rPr lang="en-US" sz="2400" i="1" dirty="0" err="1"/>
              <a:t>cracy</a:t>
            </a:r>
            <a:r>
              <a:rPr lang="en-US" sz="2400" i="1" dirty="0"/>
              <a:t>, crat, </a:t>
            </a:r>
            <a:r>
              <a:rPr lang="en-US" sz="2400" i="1" dirty="0" err="1"/>
              <a:t>dem</a:t>
            </a:r>
            <a:r>
              <a:rPr lang="en-US" sz="2400" i="1" dirty="0"/>
              <a:t>, demo, eco,                      graph</a:t>
            </a:r>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36992642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Morpheme Frequency (cont.)</a:t>
            </a:r>
          </a:p>
          <a:p>
            <a:pPr>
              <a:buClr>
                <a:schemeClr val="tx1"/>
              </a:buClr>
              <a:buFont typeface="Wingdings" charset="2"/>
              <a:buChar char="§"/>
            </a:pPr>
            <a:endParaRPr lang="en-US" sz="2400" b="1" dirty="0"/>
          </a:p>
          <a:p>
            <a:pPr>
              <a:buClr>
                <a:schemeClr val="tx1"/>
              </a:buClr>
              <a:buFont typeface="Wingdings" charset="2"/>
              <a:buChar char="§"/>
            </a:pPr>
            <a:r>
              <a:rPr lang="en-US" sz="2400" dirty="0">
                <a:solidFill>
                  <a:schemeClr val="tx1">
                    <a:lumMod val="95000"/>
                    <a:lumOff val="5000"/>
                  </a:schemeClr>
                </a:solidFill>
              </a:rPr>
              <a:t>The following morphemes were frequent only in social studies and one other discipline:                                    </a:t>
            </a:r>
            <a:r>
              <a:rPr lang="en-US" sz="2400" i="1" dirty="0">
                <a:solidFill>
                  <a:schemeClr val="tx1">
                    <a:lumMod val="95000"/>
                    <a:lumOff val="5000"/>
                  </a:schemeClr>
                </a:solidFill>
              </a:rPr>
              <a:t>dis, </a:t>
            </a:r>
            <a:r>
              <a:rPr lang="en-US" sz="2400" i="1" dirty="0" err="1">
                <a:solidFill>
                  <a:schemeClr val="tx1">
                    <a:lumMod val="95000"/>
                    <a:lumOff val="5000"/>
                  </a:schemeClr>
                </a:solidFill>
              </a:rPr>
              <a:t>ary</a:t>
            </a:r>
            <a:r>
              <a:rPr lang="en-US" sz="2400" i="1" dirty="0">
                <a:solidFill>
                  <a:schemeClr val="tx1">
                    <a:lumMod val="95000"/>
                    <a:lumOff val="5000"/>
                  </a:schemeClr>
                </a:solidFill>
              </a:rPr>
              <a:t>, ism, or, </a:t>
            </a:r>
            <a:r>
              <a:rPr lang="en-US" sz="2400" i="1" dirty="0" err="1">
                <a:solidFill>
                  <a:schemeClr val="tx1">
                    <a:lumMod val="95000"/>
                    <a:lumOff val="5000"/>
                  </a:schemeClr>
                </a:solidFill>
              </a:rPr>
              <a:t>ture</a:t>
            </a:r>
            <a:r>
              <a:rPr lang="en-US" sz="2400" i="1" dirty="0">
                <a:solidFill>
                  <a:schemeClr val="tx1">
                    <a:lumMod val="95000"/>
                    <a:lumOff val="5000"/>
                  </a:schemeClr>
                </a:solidFill>
              </a:rPr>
              <a:t>, geo, sphere</a:t>
            </a:r>
          </a:p>
          <a:p>
            <a:pPr marL="0" indent="0">
              <a:buNone/>
            </a:pPr>
            <a:r>
              <a:rPr lang="en-US" b="1" dirty="0">
                <a:solidFill>
                  <a:schemeClr val="bg1"/>
                </a:solidFill>
              </a:rPr>
              <a:t> </a:t>
            </a:r>
          </a:p>
        </p:txBody>
      </p:sp>
    </p:spTree>
    <p:extLst>
      <p:ext uri="{BB962C8B-B14F-4D97-AF65-F5344CB8AC3E}">
        <p14:creationId xmlns:p14="http://schemas.microsoft.com/office/powerpoint/2010/main" val="28331789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Disciplinary Literacy Emphasizes Specialized Nature of Vocabulary</a:t>
            </a:r>
          </a:p>
          <a:p>
            <a:endParaRPr lang="en-US" sz="2400" dirty="0"/>
          </a:p>
          <a:p>
            <a:r>
              <a:rPr lang="en-US" sz="2400" dirty="0"/>
              <a:t>Focus is on specialized nature of </a:t>
            </a:r>
          </a:p>
          <a:p>
            <a:pPr marL="0" indent="0">
              <a:buNone/>
            </a:pPr>
            <a:r>
              <a:rPr lang="en-US" sz="2400" dirty="0"/>
              <a:t>    vocabulary in each subject area</a:t>
            </a:r>
          </a:p>
          <a:p>
            <a:r>
              <a:rPr lang="en-US" sz="2400" dirty="0"/>
              <a:t>Science: Greek and Latin roots </a:t>
            </a:r>
          </a:p>
          <a:p>
            <a:pPr marL="0" indent="0">
              <a:buNone/>
            </a:pPr>
            <a:r>
              <a:rPr lang="en-US" sz="2400" dirty="0"/>
              <a:t>    (precise, dense, stable meanings that </a:t>
            </a:r>
          </a:p>
          <a:p>
            <a:pPr marL="0" indent="0">
              <a:buNone/>
            </a:pPr>
            <a:r>
              <a:rPr lang="en-US" sz="2400" dirty="0"/>
              <a:t>    are recoverable)</a:t>
            </a:r>
          </a:p>
          <a:p>
            <a:pPr>
              <a:buSzPct val="150000"/>
              <a:buFont typeface="Wingdings" charset="2"/>
              <a:buChar char="§"/>
            </a:pPr>
            <a:r>
              <a:rPr lang="en-US" sz="2400" dirty="0"/>
              <a:t>Example</a:t>
            </a:r>
            <a:r>
              <a:rPr lang="en-US" sz="2400" b="1" dirty="0"/>
              <a:t>:  DNA (deoxyribonucleic </a:t>
            </a:r>
          </a:p>
          <a:p>
            <a:pPr marL="0" indent="0">
              <a:buClr>
                <a:schemeClr val="tx1"/>
              </a:buClr>
              <a:buNone/>
            </a:pPr>
            <a:r>
              <a:rPr lang="en-US" sz="2400" b="1" dirty="0"/>
              <a:t>    acid) </a:t>
            </a:r>
            <a:r>
              <a:rPr lang="en-US" sz="2400" dirty="0"/>
              <a:t>is a </a:t>
            </a:r>
            <a:r>
              <a:rPr lang="en-US" sz="2400" b="1" dirty="0"/>
              <a:t>nucleic acid</a:t>
            </a:r>
            <a:r>
              <a:rPr lang="en-US" sz="2400" dirty="0"/>
              <a:t>, a macromolecule </a:t>
            </a:r>
          </a:p>
          <a:p>
            <a:pPr marL="0" indent="0">
              <a:buClr>
                <a:schemeClr val="tx1"/>
              </a:buClr>
              <a:buNone/>
            </a:pPr>
            <a:r>
              <a:rPr lang="en-US" sz="2400" dirty="0"/>
              <a:t>    that stores information. </a:t>
            </a: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28051301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71538" y="428604"/>
            <a:ext cx="7462862" cy="1785937"/>
          </a:xfrm>
        </p:spPr>
        <p:txBody>
          <a:bodyPr/>
          <a:lstStyle/>
          <a:p>
            <a:pPr marL="0" indent="0">
              <a:buNone/>
            </a:pPr>
            <a:r>
              <a:rPr lang="en-US" sz="3600" b="1" dirty="0">
                <a:solidFill>
                  <a:srgbClr val="0000FF"/>
                </a:solidFill>
              </a:rPr>
              <a:t>Specialized Nature of Vocabulary</a:t>
            </a:r>
            <a:endParaRPr lang="en-US" sz="3600" dirty="0"/>
          </a:p>
        </p:txBody>
      </p:sp>
      <p:sp>
        <p:nvSpPr>
          <p:cNvPr id="3" name="TextBox 2"/>
          <p:cNvSpPr txBox="1"/>
          <p:nvPr/>
        </p:nvSpPr>
        <p:spPr>
          <a:xfrm>
            <a:off x="457200" y="1371600"/>
            <a:ext cx="5917730" cy="5124479"/>
          </a:xfrm>
          <a:prstGeom prst="rect">
            <a:avLst/>
          </a:prstGeom>
          <a:noFill/>
        </p:spPr>
        <p:txBody>
          <a:bodyPr wrap="none" rtlCol="0">
            <a:spAutoFit/>
          </a:bodyPr>
          <a:lstStyle/>
          <a:p>
            <a:pPr marL="342900" indent="-342900">
              <a:spcBef>
                <a:spcPts val="0"/>
              </a:spcBef>
              <a:buClr>
                <a:schemeClr val="accent1"/>
              </a:buClr>
              <a:buSzPct val="125000"/>
              <a:buFont typeface="Wingdings" charset="2"/>
              <a:buChar char="§"/>
            </a:pPr>
            <a:r>
              <a:rPr lang="en-US" sz="2400" dirty="0"/>
              <a:t>History: metaphorical terms, terms  </a:t>
            </a:r>
          </a:p>
          <a:p>
            <a:pPr>
              <a:spcBef>
                <a:spcPts val="0"/>
              </a:spcBef>
            </a:pPr>
            <a:r>
              <a:rPr lang="en-US" sz="2400" dirty="0"/>
              <a:t>    with a political point of view</a:t>
            </a:r>
          </a:p>
          <a:p>
            <a:pPr marL="342900" indent="-342900">
              <a:spcBef>
                <a:spcPts val="600"/>
              </a:spcBef>
              <a:buClr>
                <a:schemeClr val="accent1"/>
              </a:buClr>
              <a:buFont typeface="Wingdings" charset="2"/>
              <a:buChar char="§"/>
            </a:pPr>
            <a:r>
              <a:rPr lang="en-US" sz="2400" dirty="0"/>
              <a:t>Example:  </a:t>
            </a:r>
            <a:r>
              <a:rPr lang="en-US" sz="2400" i="1" dirty="0"/>
              <a:t>Revolutionary movements</a:t>
            </a:r>
          </a:p>
          <a:p>
            <a:pPr>
              <a:spcBef>
                <a:spcPts val="0"/>
              </a:spcBef>
              <a:buClr>
                <a:schemeClr val="accent1"/>
              </a:buClr>
            </a:pPr>
            <a:r>
              <a:rPr lang="en-US" sz="2400" i="1" dirty="0"/>
              <a:t>    in Europe and Asia were described</a:t>
            </a:r>
          </a:p>
          <a:p>
            <a:pPr>
              <a:buClr>
                <a:schemeClr val="accent1"/>
              </a:buClr>
            </a:pPr>
            <a:r>
              <a:rPr lang="en-US" sz="2400" i="1" dirty="0"/>
              <a:t>    to the American public as examples</a:t>
            </a:r>
          </a:p>
          <a:p>
            <a:pPr>
              <a:buClr>
                <a:schemeClr val="accent1"/>
              </a:buClr>
            </a:pPr>
            <a:r>
              <a:rPr lang="en-US" sz="2400" i="1" dirty="0"/>
              <a:t>    of Soviet Expansionism…. </a:t>
            </a:r>
            <a:endParaRPr lang="en-US" sz="2400" dirty="0"/>
          </a:p>
          <a:p>
            <a:r>
              <a:rPr lang="en-US" sz="2400" dirty="0"/>
              <a:t>    (Zinn, </a:t>
            </a:r>
            <a:r>
              <a:rPr lang="en-US" sz="2400" i="1" dirty="0"/>
              <a:t>A People’s History); </a:t>
            </a:r>
          </a:p>
          <a:p>
            <a:pPr marL="342900" indent="-342900">
              <a:spcBef>
                <a:spcPts val="600"/>
              </a:spcBef>
              <a:buClr>
                <a:schemeClr val="accent1"/>
              </a:buClr>
              <a:buSzPct val="125000"/>
              <a:buFont typeface="Wingdings" charset="2"/>
              <a:buChar char="§"/>
            </a:pPr>
            <a:r>
              <a:rPr lang="en-US" sz="2400" dirty="0"/>
              <a:t>Example</a:t>
            </a:r>
            <a:r>
              <a:rPr lang="en-US" sz="2400" i="1" dirty="0"/>
              <a:t>:  Civil War, War between</a:t>
            </a:r>
          </a:p>
          <a:p>
            <a:pPr>
              <a:spcBef>
                <a:spcPts val="0"/>
              </a:spcBef>
            </a:pPr>
            <a:r>
              <a:rPr lang="en-US" sz="2400" i="1" dirty="0"/>
              <a:t>    the states, War of Northern aggression.</a:t>
            </a:r>
          </a:p>
          <a:p>
            <a:pPr marL="342900" indent="-342900">
              <a:spcBef>
                <a:spcPts val="600"/>
              </a:spcBef>
              <a:buClr>
                <a:schemeClr val="accent1"/>
              </a:buClr>
              <a:buSzPct val="125000"/>
              <a:buFont typeface="Wingdings" charset="2"/>
              <a:buChar char="§"/>
            </a:pPr>
            <a:r>
              <a:rPr lang="en-US" sz="2400" dirty="0"/>
              <a:t>Example:  </a:t>
            </a:r>
            <a:r>
              <a:rPr lang="en-US" sz="2400" i="1" dirty="0"/>
              <a:t>The Gilded Age</a:t>
            </a:r>
          </a:p>
          <a:p>
            <a:endParaRPr lang="en-US" sz="2400" dirty="0"/>
          </a:p>
          <a:p>
            <a:pPr marL="342900" indent="-342900">
              <a:buClr>
                <a:schemeClr val="accent1"/>
              </a:buClr>
              <a:buSzPct val="125000"/>
              <a:buFont typeface="Wingdings" charset="2"/>
              <a:buChar char="§"/>
            </a:pPr>
            <a:endParaRPr lang="en-US" sz="2400" dirty="0"/>
          </a:p>
          <a:p>
            <a:endParaRPr lang="en-US" sz="2400" dirty="0"/>
          </a:p>
        </p:txBody>
      </p:sp>
    </p:spTree>
    <p:extLst>
      <p:ext uri="{BB962C8B-B14F-4D97-AF65-F5344CB8AC3E}">
        <p14:creationId xmlns:p14="http://schemas.microsoft.com/office/powerpoint/2010/main" val="2032466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67544" y="500042"/>
            <a:ext cx="8280920" cy="1071570"/>
          </a:xfrm>
        </p:spPr>
        <p:txBody>
          <a:bodyPr>
            <a:noAutofit/>
          </a:bodyPr>
          <a:lstStyle/>
          <a:p>
            <a:pPr>
              <a:buNone/>
            </a:pPr>
            <a:r>
              <a:rPr lang="en-US" altLang="zh-CN" sz="3600" b="1" dirty="0">
                <a:solidFill>
                  <a:srgbClr val="0000FF"/>
                </a:solidFill>
              </a:rPr>
              <a:t>Many changes due to Common Core</a:t>
            </a:r>
            <a:endParaRPr lang="zh-CN" altLang="en-US" sz="3600" b="1" dirty="0">
              <a:solidFill>
                <a:srgbClr val="0000FF"/>
              </a:solidFill>
            </a:endParaRPr>
          </a:p>
        </p:txBody>
      </p:sp>
      <p:sp>
        <p:nvSpPr>
          <p:cNvPr id="3" name="TextBox 2"/>
          <p:cNvSpPr txBox="1"/>
          <p:nvPr/>
        </p:nvSpPr>
        <p:spPr>
          <a:xfrm>
            <a:off x="1143000" y="1676400"/>
            <a:ext cx="5517232" cy="3323987"/>
          </a:xfrm>
          <a:prstGeom prst="rect">
            <a:avLst/>
          </a:prstGeom>
          <a:noFill/>
        </p:spPr>
        <p:txBody>
          <a:bodyPr wrap="square" rtlCol="0">
            <a:spAutoFit/>
          </a:bodyPr>
          <a:lstStyle/>
          <a:p>
            <a:pPr marL="342900" indent="-342900">
              <a:buFont typeface="Arial"/>
              <a:buChar char="•"/>
            </a:pPr>
            <a:r>
              <a:rPr lang="en-US" sz="2400" dirty="0">
                <a:solidFill>
                  <a:srgbClr val="FF0000"/>
                </a:solidFill>
              </a:rPr>
              <a:t>Challenging texts</a:t>
            </a:r>
          </a:p>
          <a:p>
            <a:pPr marL="342900" indent="-342900">
              <a:buFont typeface="Arial"/>
              <a:buChar char="•"/>
            </a:pPr>
            <a:r>
              <a:rPr lang="en-US" sz="2400" dirty="0"/>
              <a:t>Close reading</a:t>
            </a:r>
          </a:p>
          <a:p>
            <a:pPr marL="342900" indent="-342900">
              <a:buFont typeface="Arial"/>
              <a:buChar char="•"/>
            </a:pPr>
            <a:r>
              <a:rPr lang="en-US" sz="2400" dirty="0"/>
              <a:t>Writing from sources</a:t>
            </a:r>
          </a:p>
          <a:p>
            <a:pPr marL="342900" indent="-342900">
              <a:buFont typeface="Arial"/>
              <a:buChar char="•"/>
            </a:pPr>
            <a:r>
              <a:rPr lang="en-US" sz="2400" dirty="0">
                <a:solidFill>
                  <a:srgbClr val="FF0000"/>
                </a:solidFill>
              </a:rPr>
              <a:t>Informational text</a:t>
            </a:r>
          </a:p>
          <a:p>
            <a:pPr marL="342900" indent="-342900">
              <a:buFont typeface="Arial"/>
              <a:buChar char="•"/>
            </a:pPr>
            <a:r>
              <a:rPr lang="en-US" sz="2400" dirty="0"/>
              <a:t>Multiple texts</a:t>
            </a:r>
          </a:p>
          <a:p>
            <a:pPr marL="342900" indent="-342900">
              <a:buFont typeface="Arial"/>
              <a:buChar char="•"/>
            </a:pPr>
            <a:r>
              <a:rPr lang="en-US" sz="2400" dirty="0">
                <a:solidFill>
                  <a:srgbClr val="FF0000"/>
                </a:solidFill>
              </a:rPr>
              <a:t>Argument</a:t>
            </a:r>
          </a:p>
          <a:p>
            <a:pPr marL="342900" indent="-342900">
              <a:buFont typeface="Arial"/>
              <a:buChar char="•"/>
            </a:pPr>
            <a:r>
              <a:rPr lang="en-US" sz="2400" dirty="0"/>
              <a:t>Embedded technology</a:t>
            </a:r>
          </a:p>
          <a:p>
            <a:pPr marL="342900" indent="-342900">
              <a:buFont typeface="Arial"/>
              <a:buChar char="•"/>
            </a:pPr>
            <a:r>
              <a:rPr lang="en-US" sz="2400" dirty="0">
                <a:solidFill>
                  <a:srgbClr val="FF0000"/>
                </a:solidFill>
              </a:rPr>
              <a:t>Disciplinary literacy</a:t>
            </a:r>
          </a:p>
          <a:p>
            <a:endParaRPr lang="en-US" dirty="0"/>
          </a:p>
        </p:txBody>
      </p:sp>
    </p:spTree>
    <p:extLst>
      <p:ext uri="{BB962C8B-B14F-4D97-AF65-F5344CB8AC3E}">
        <p14:creationId xmlns:p14="http://schemas.microsoft.com/office/powerpoint/2010/main" val="4243474029"/>
      </p:ext>
    </p:extLst>
  </p:cSld>
  <p:clrMapOvr>
    <a:masterClrMapping/>
  </p:clrMapOvr>
  <p:transition>
    <p:comb/>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66800" y="428605"/>
            <a:ext cx="6858000" cy="1095396"/>
          </a:xfrm>
        </p:spPr>
        <p:txBody>
          <a:bodyPr/>
          <a:lstStyle/>
          <a:p>
            <a:pPr marL="0" indent="0">
              <a:buNone/>
            </a:pPr>
            <a:r>
              <a:rPr lang="en-US" sz="3200" b="1" dirty="0">
                <a:solidFill>
                  <a:srgbClr val="0000FF"/>
                </a:solidFill>
              </a:rPr>
              <a:t>Specialized Nature of Vocabulary</a:t>
            </a:r>
            <a:endParaRPr lang="en-US" sz="3200" dirty="0"/>
          </a:p>
          <a:p>
            <a:pPr marL="0" indent="0">
              <a:buNone/>
            </a:pPr>
            <a:endParaRPr lang="en-US" sz="3200" dirty="0"/>
          </a:p>
          <a:p>
            <a:pPr marL="0" indent="0">
              <a:buNone/>
            </a:pPr>
            <a:endParaRPr lang="en-US" sz="3200" dirty="0"/>
          </a:p>
        </p:txBody>
      </p:sp>
      <p:sp>
        <p:nvSpPr>
          <p:cNvPr id="4" name="TextBox 3"/>
          <p:cNvSpPr txBox="1"/>
          <p:nvPr/>
        </p:nvSpPr>
        <p:spPr>
          <a:xfrm>
            <a:off x="304800" y="1447800"/>
            <a:ext cx="7561977" cy="3416320"/>
          </a:xfrm>
          <a:prstGeom prst="rect">
            <a:avLst/>
          </a:prstGeom>
          <a:noFill/>
        </p:spPr>
        <p:txBody>
          <a:bodyPr wrap="none" rtlCol="0">
            <a:spAutoFit/>
          </a:bodyPr>
          <a:lstStyle/>
          <a:p>
            <a:pPr marL="342900" indent="-342900">
              <a:buClr>
                <a:schemeClr val="accent1"/>
              </a:buClr>
              <a:buSzPct val="125000"/>
              <a:buFont typeface="Wingdings" charset="2"/>
              <a:buChar char="§"/>
            </a:pPr>
            <a:r>
              <a:rPr lang="en-US" sz="2400" dirty="0"/>
              <a:t>Literature:  Words that evoke emotion, the senses.</a:t>
            </a:r>
          </a:p>
          <a:p>
            <a:endParaRPr lang="en-US" sz="2400" dirty="0"/>
          </a:p>
          <a:p>
            <a:pPr marL="342900" indent="-342900">
              <a:buClr>
                <a:schemeClr val="accent1"/>
              </a:buClr>
              <a:buSzPct val="125000"/>
              <a:buFont typeface="Wingdings" charset="2"/>
              <a:buChar char="§"/>
            </a:pPr>
            <a:r>
              <a:rPr lang="en-US" sz="2400" dirty="0"/>
              <a:t>Example:  …</a:t>
            </a:r>
            <a:r>
              <a:rPr lang="en-US" sz="2400" i="1" dirty="0"/>
              <a:t>where I would have lived </a:t>
            </a:r>
          </a:p>
          <a:p>
            <a:r>
              <a:rPr lang="en-US" sz="2400" i="1" dirty="0"/>
              <a:t>    through all that impassioned, </a:t>
            </a:r>
          </a:p>
          <a:p>
            <a:r>
              <a:rPr lang="en-US" sz="2400" i="1" dirty="0"/>
              <a:t>    insane joy of the hunt, when as I </a:t>
            </a:r>
          </a:p>
          <a:p>
            <a:r>
              <a:rPr lang="en-US" sz="2400" i="1" dirty="0"/>
              <a:t>    climb the rock, my face contorted, </a:t>
            </a:r>
          </a:p>
          <a:p>
            <a:r>
              <a:rPr lang="en-US" sz="2400" i="1" dirty="0"/>
              <a:t>    gasping, shouting voluptuously </a:t>
            </a:r>
          </a:p>
          <a:p>
            <a:r>
              <a:rPr lang="en-US" sz="2400" i="1" dirty="0"/>
              <a:t>    senseless words…</a:t>
            </a:r>
            <a:r>
              <a:rPr lang="en-US" sz="2400" dirty="0"/>
              <a:t>(Nabokov, </a:t>
            </a:r>
            <a:r>
              <a:rPr lang="en-US" sz="2400" i="1" dirty="0"/>
              <a:t>Father’s</a:t>
            </a:r>
          </a:p>
          <a:p>
            <a:r>
              <a:rPr lang="en-US" sz="2400" i="1" dirty="0"/>
              <a:t>    Butterflies).</a:t>
            </a:r>
            <a:r>
              <a:rPr lang="en-US" sz="2400" dirty="0"/>
              <a:t> </a:t>
            </a:r>
          </a:p>
        </p:txBody>
      </p:sp>
    </p:spTree>
    <p:extLst>
      <p:ext uri="{BB962C8B-B14F-4D97-AF65-F5344CB8AC3E}">
        <p14:creationId xmlns:p14="http://schemas.microsoft.com/office/powerpoint/2010/main" val="13958915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Teach students to use reference works</a:t>
            </a:r>
          </a:p>
          <a:p>
            <a:pPr>
              <a:buClr>
                <a:schemeClr val="tx1"/>
              </a:buClr>
              <a:buFont typeface="Wingdings" charset="2"/>
              <a:buChar char="§"/>
            </a:pPr>
            <a:endParaRPr lang="en-US" sz="2400" b="1" dirty="0"/>
          </a:p>
          <a:p>
            <a:r>
              <a:rPr lang="en-US" sz="2400" dirty="0"/>
              <a:t>Dictionary instruction</a:t>
            </a:r>
          </a:p>
          <a:p>
            <a:r>
              <a:rPr lang="en-US" sz="2400" dirty="0"/>
              <a:t>But using the more specialized </a:t>
            </a:r>
          </a:p>
          <a:p>
            <a:pPr marL="0" indent="0">
              <a:buNone/>
            </a:pPr>
            <a:r>
              <a:rPr lang="en-US" sz="2400" dirty="0"/>
              <a:t>    reference works from a field of study</a:t>
            </a:r>
          </a:p>
          <a:p>
            <a:endParaRPr lang="en-US" sz="2400" dirty="0"/>
          </a:p>
          <a:p>
            <a:pPr marL="0" indent="0">
              <a:buNone/>
            </a:pPr>
            <a:endParaRPr lang="en-US" sz="2400" dirty="0"/>
          </a:p>
          <a:p>
            <a:pPr>
              <a:buClr>
                <a:schemeClr val="tx1"/>
              </a:buClr>
              <a:buFont typeface="Wingdings" charset="2"/>
              <a:buChar char="§"/>
            </a:pPr>
            <a:endParaRPr lang="en-US" sz="2400" dirty="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24400337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Sugar example: General dictionary</a:t>
            </a:r>
          </a:p>
          <a:p>
            <a:pPr>
              <a:buClr>
                <a:schemeClr val="tx1"/>
              </a:buClr>
              <a:buFont typeface="Wingdings" charset="2"/>
              <a:buChar char="§"/>
            </a:pPr>
            <a:endParaRPr lang="en-US" sz="2400" b="1" dirty="0"/>
          </a:p>
          <a:p>
            <a:r>
              <a:rPr lang="en-US" sz="2400" dirty="0"/>
              <a:t>a sweet crystalline substance obtained from </a:t>
            </a:r>
          </a:p>
          <a:p>
            <a:pPr marL="0" indent="0">
              <a:buNone/>
            </a:pPr>
            <a:r>
              <a:rPr lang="en-US" sz="2400" dirty="0"/>
              <a:t>various plants, especially sugar cane and </a:t>
            </a:r>
          </a:p>
          <a:p>
            <a:pPr marL="0" indent="0">
              <a:buNone/>
            </a:pPr>
            <a:r>
              <a:rPr lang="en-US" sz="2400" dirty="0"/>
              <a:t>sugar beet, consisting essentially of                          sucrose, and used as a sweetener in </a:t>
            </a:r>
          </a:p>
          <a:p>
            <a:pPr marL="0" indent="0">
              <a:buNone/>
            </a:pPr>
            <a:r>
              <a:rPr lang="en-US" sz="2400" dirty="0"/>
              <a:t>food and drink.</a:t>
            </a:r>
          </a:p>
          <a:p>
            <a:pPr marL="0" indent="0">
              <a:buNone/>
            </a:pPr>
            <a:endParaRPr lang="en-US" sz="2400" dirty="0"/>
          </a:p>
          <a:p>
            <a:pPr marL="0" indent="0">
              <a:buNone/>
            </a:pPr>
            <a:endParaRPr lang="en-US" sz="2400" dirty="0"/>
          </a:p>
          <a:p>
            <a:pPr marL="0" indent="0">
              <a:buNone/>
            </a:pPr>
            <a:endParaRPr lang="en-US" sz="2400" dirty="0"/>
          </a:p>
          <a:p>
            <a:pPr>
              <a:buClr>
                <a:schemeClr val="tx1"/>
              </a:buClr>
              <a:buFont typeface="Wingdings" charset="2"/>
              <a:buChar char="§"/>
            </a:pPr>
            <a:endParaRPr lang="en-US" sz="2400" dirty="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36525691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866795"/>
          </a:xfrm>
        </p:spPr>
        <p:txBody>
          <a:bodyPr/>
          <a:lstStyle/>
          <a:p>
            <a:pPr marL="0" indent="0">
              <a:buNone/>
            </a:pPr>
            <a:r>
              <a:rPr lang="en-US" sz="3600" b="1" dirty="0">
                <a:solidFill>
                  <a:srgbClr val="0000FF"/>
                </a:solidFill>
              </a:rPr>
              <a:t>Sugar example: Science dictionary</a:t>
            </a:r>
          </a:p>
          <a:p>
            <a:pPr>
              <a:buClr>
                <a:schemeClr val="tx1"/>
              </a:buClr>
              <a:buFont typeface="Wingdings" charset="2"/>
              <a:buChar char="§"/>
            </a:pPr>
            <a:endParaRPr lang="en-US" sz="2400" b="1" dirty="0"/>
          </a:p>
          <a:p>
            <a:pPr>
              <a:spcBef>
                <a:spcPts val="0"/>
              </a:spcBef>
            </a:pPr>
            <a:r>
              <a:rPr lang="en-US" sz="1800" dirty="0"/>
              <a:t>(</a:t>
            </a:r>
            <a:r>
              <a:rPr lang="en-US" sz="2000" dirty="0"/>
              <a:t>saccharide) Any of a group of water soluble carbohydrates of relatively low molecular weight and having a sweet taste. The  simple sugars are called monosaccharides. More                     complex sugars comprise between two and ten </a:t>
            </a:r>
          </a:p>
          <a:p>
            <a:pPr marL="0" indent="0">
              <a:spcBef>
                <a:spcPts val="0"/>
              </a:spcBef>
              <a:buNone/>
            </a:pPr>
            <a:r>
              <a:rPr lang="en-US" sz="2000" dirty="0"/>
              <a:t>     </a:t>
            </a:r>
            <a:r>
              <a:rPr lang="en-US" sz="2000" dirty="0" err="1"/>
              <a:t>monosaccharides</a:t>
            </a:r>
            <a:r>
              <a:rPr lang="en-US" sz="2000" dirty="0"/>
              <a:t> linked together: disaccharides </a:t>
            </a:r>
          </a:p>
          <a:p>
            <a:pPr marL="0" indent="0">
              <a:spcBef>
                <a:spcPts val="0"/>
              </a:spcBef>
              <a:buNone/>
            </a:pPr>
            <a:r>
              <a:rPr lang="en-US" sz="2000" dirty="0"/>
              <a:t>     contain two, trisaccharides, three, and so on.                                 </a:t>
            </a:r>
          </a:p>
          <a:p>
            <a:pPr marL="0" indent="0">
              <a:spcBef>
                <a:spcPts val="0"/>
              </a:spcBef>
              <a:buNone/>
            </a:pPr>
            <a:r>
              <a:rPr lang="en-US" sz="2000" dirty="0"/>
              <a:t>     The name is often used to refer specifically to </a:t>
            </a:r>
          </a:p>
          <a:p>
            <a:pPr marL="0" indent="0">
              <a:spcBef>
                <a:spcPts val="0"/>
              </a:spcBef>
              <a:buNone/>
            </a:pPr>
            <a:r>
              <a:rPr lang="en-US" sz="2000" dirty="0"/>
              <a:t>     sucrose (cane or beet sugar). The suffix -</a:t>
            </a:r>
            <a:r>
              <a:rPr lang="en-US" sz="2000" dirty="0" err="1"/>
              <a:t>ose</a:t>
            </a:r>
            <a:r>
              <a:rPr lang="en-US" sz="2000" dirty="0"/>
              <a:t> </a:t>
            </a:r>
          </a:p>
          <a:p>
            <a:pPr marL="0" indent="0">
              <a:spcBef>
                <a:spcPts val="0"/>
              </a:spcBef>
              <a:buNone/>
            </a:pPr>
            <a:r>
              <a:rPr lang="en-US" sz="2000" dirty="0"/>
              <a:t>     is used in biochemistry to form the names </a:t>
            </a:r>
          </a:p>
          <a:p>
            <a:pPr marL="0" indent="0">
              <a:spcBef>
                <a:spcPts val="0"/>
              </a:spcBef>
              <a:buNone/>
            </a:pPr>
            <a:r>
              <a:rPr lang="en-US" sz="2000" dirty="0"/>
              <a:t>     of sugars. </a:t>
            </a:r>
          </a:p>
          <a:p>
            <a:pPr marL="0" indent="0">
              <a:buNone/>
            </a:pPr>
            <a:endParaRPr lang="en-US" sz="2400" dirty="0"/>
          </a:p>
          <a:p>
            <a:pPr marL="0" indent="0">
              <a:buNone/>
            </a:pPr>
            <a:endParaRPr lang="en-US" sz="2400" dirty="0"/>
          </a:p>
          <a:p>
            <a:pPr marL="0" indent="0">
              <a:buNone/>
            </a:pPr>
            <a:endParaRPr lang="en-US" sz="2400" dirty="0"/>
          </a:p>
          <a:p>
            <a:pPr>
              <a:buClr>
                <a:schemeClr val="tx1"/>
              </a:buClr>
              <a:buFont typeface="Wingdings" charset="2"/>
              <a:buChar char="§"/>
            </a:pPr>
            <a:endParaRPr lang="en-US" sz="2400" dirty="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15421373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Sugar example: Science dictionary</a:t>
            </a:r>
          </a:p>
          <a:p>
            <a:pPr>
              <a:buClr>
                <a:schemeClr val="tx1"/>
              </a:buClr>
              <a:buFont typeface="Wingdings" charset="2"/>
              <a:buChar char="§"/>
            </a:pPr>
            <a:endParaRPr lang="en-US" sz="2400" b="1" dirty="0"/>
          </a:p>
          <a:p>
            <a:pPr>
              <a:spcBef>
                <a:spcPts val="0"/>
              </a:spcBef>
            </a:pPr>
            <a:r>
              <a:rPr lang="en-US" sz="2000" dirty="0"/>
              <a:t>(</a:t>
            </a:r>
            <a:r>
              <a:rPr lang="en-US" sz="2000" dirty="0">
                <a:solidFill>
                  <a:srgbClr val="FF0000"/>
                </a:solidFill>
              </a:rPr>
              <a:t>saccharide</a:t>
            </a:r>
            <a:r>
              <a:rPr lang="en-US" sz="2000" dirty="0"/>
              <a:t>) Any of a group of </a:t>
            </a:r>
            <a:r>
              <a:rPr lang="en-US" sz="2000" dirty="0">
                <a:solidFill>
                  <a:srgbClr val="FF0000"/>
                </a:solidFill>
              </a:rPr>
              <a:t>water soluble carbohydrates</a:t>
            </a:r>
            <a:r>
              <a:rPr lang="en-US" sz="2000" dirty="0"/>
              <a:t> of relatively </a:t>
            </a:r>
            <a:r>
              <a:rPr lang="en-US" sz="2000" dirty="0">
                <a:solidFill>
                  <a:srgbClr val="FF0000"/>
                </a:solidFill>
              </a:rPr>
              <a:t>low molecular weight</a:t>
            </a:r>
            <a:r>
              <a:rPr lang="en-US" sz="2000" dirty="0"/>
              <a:t> and having a sweet taste. The  </a:t>
            </a:r>
            <a:r>
              <a:rPr lang="en-US" sz="2000" dirty="0">
                <a:solidFill>
                  <a:srgbClr val="FF0000"/>
                </a:solidFill>
              </a:rPr>
              <a:t>simple sugars </a:t>
            </a:r>
            <a:r>
              <a:rPr lang="en-US" sz="2000" dirty="0"/>
              <a:t>are called monosaccharides. More                  </a:t>
            </a:r>
            <a:r>
              <a:rPr lang="en-US" sz="2000" dirty="0">
                <a:solidFill>
                  <a:srgbClr val="FF0000"/>
                </a:solidFill>
              </a:rPr>
              <a:t>complex sugars </a:t>
            </a:r>
            <a:r>
              <a:rPr lang="en-US" sz="2000" dirty="0"/>
              <a:t>comprise between two and ten </a:t>
            </a:r>
          </a:p>
          <a:p>
            <a:pPr marL="0" indent="0">
              <a:spcBef>
                <a:spcPts val="0"/>
              </a:spcBef>
              <a:buNone/>
            </a:pPr>
            <a:r>
              <a:rPr lang="en-US" sz="2000" dirty="0"/>
              <a:t>     monosaccharides linked together: disaccharides </a:t>
            </a:r>
          </a:p>
          <a:p>
            <a:pPr marL="0" indent="0">
              <a:spcBef>
                <a:spcPts val="0"/>
              </a:spcBef>
              <a:buNone/>
            </a:pPr>
            <a:r>
              <a:rPr lang="en-US" sz="2000" dirty="0"/>
              <a:t>     contain two, trisaccharides three, and so on. The </a:t>
            </a:r>
          </a:p>
          <a:p>
            <a:pPr marL="0" indent="0">
              <a:spcBef>
                <a:spcPts val="0"/>
              </a:spcBef>
              <a:buNone/>
            </a:pPr>
            <a:r>
              <a:rPr lang="en-US" sz="2000" dirty="0"/>
              <a:t>     name is often used to refer specifically to sucrose </a:t>
            </a:r>
          </a:p>
          <a:p>
            <a:pPr marL="0" indent="0">
              <a:spcBef>
                <a:spcPts val="0"/>
              </a:spcBef>
              <a:buNone/>
            </a:pPr>
            <a:r>
              <a:rPr lang="en-US" sz="2000" dirty="0"/>
              <a:t>     (cane or beet sugar). The suffix </a:t>
            </a:r>
            <a:r>
              <a:rPr lang="en-US" sz="2000" dirty="0">
                <a:solidFill>
                  <a:srgbClr val="FF0000"/>
                </a:solidFill>
              </a:rPr>
              <a:t>-ose </a:t>
            </a:r>
            <a:r>
              <a:rPr lang="en-US" sz="2000" dirty="0"/>
              <a:t>is used in</a:t>
            </a:r>
          </a:p>
          <a:p>
            <a:pPr marL="0" indent="0">
              <a:spcBef>
                <a:spcPts val="0"/>
              </a:spcBef>
              <a:buNone/>
            </a:pPr>
            <a:r>
              <a:rPr lang="en-US" sz="2000" dirty="0"/>
              <a:t>     biochemistry to form the names of sugars. </a:t>
            </a:r>
          </a:p>
          <a:p>
            <a:pPr marL="0" indent="0">
              <a:buNone/>
            </a:pPr>
            <a:endParaRPr lang="en-US" sz="2400" dirty="0"/>
          </a:p>
          <a:p>
            <a:pPr marL="0" indent="0">
              <a:buNone/>
            </a:pPr>
            <a:endParaRPr lang="en-US" sz="2400" dirty="0"/>
          </a:p>
          <a:p>
            <a:pPr marL="0" indent="0">
              <a:buNone/>
            </a:pPr>
            <a:endParaRPr lang="en-US" sz="2400" dirty="0"/>
          </a:p>
          <a:p>
            <a:pPr>
              <a:buClr>
                <a:schemeClr val="tx1"/>
              </a:buClr>
              <a:buFont typeface="Wingdings" charset="2"/>
              <a:buChar char="§"/>
            </a:pPr>
            <a:endParaRPr lang="en-US" sz="2400" dirty="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7068198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Battleship example (History): General  dictionary</a:t>
            </a:r>
          </a:p>
          <a:p>
            <a:pPr>
              <a:buClr>
                <a:schemeClr val="tx1"/>
              </a:buClr>
              <a:buFont typeface="Wingdings" charset="2"/>
              <a:buChar char="§"/>
            </a:pPr>
            <a:endParaRPr lang="en-US" sz="2400" b="1" dirty="0"/>
          </a:p>
          <a:p>
            <a:pPr marL="0" indent="0">
              <a:buNone/>
            </a:pPr>
            <a:r>
              <a:rPr lang="en-US" sz="2400" dirty="0"/>
              <a:t>Any of a class of warships that are the </a:t>
            </a:r>
          </a:p>
          <a:p>
            <a:pPr marL="0" indent="0">
              <a:buNone/>
            </a:pPr>
            <a:r>
              <a:rPr lang="en-US" sz="2400" dirty="0"/>
              <a:t>Most heavily armored and are equipped </a:t>
            </a:r>
          </a:p>
          <a:p>
            <a:pPr marL="0" indent="0">
              <a:buNone/>
            </a:pPr>
            <a:r>
              <a:rPr lang="en-US" sz="2400" dirty="0"/>
              <a:t>With the most powerful armament.</a:t>
            </a:r>
          </a:p>
          <a:p>
            <a:pPr marL="0" indent="0">
              <a:buNone/>
            </a:pPr>
            <a:endParaRPr lang="en-US" sz="2400" dirty="0"/>
          </a:p>
          <a:p>
            <a:pPr marL="0" indent="0">
              <a:buNone/>
            </a:pPr>
            <a:endParaRPr lang="en-US" sz="2400" dirty="0"/>
          </a:p>
          <a:p>
            <a:pPr>
              <a:buClr>
                <a:schemeClr val="tx1"/>
              </a:buClr>
              <a:buFont typeface="Wingdings" charset="2"/>
              <a:buChar char="§"/>
            </a:pPr>
            <a:endParaRPr lang="en-US" sz="2400" dirty="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14889905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Battleship example: History  dictionary</a:t>
            </a:r>
          </a:p>
          <a:p>
            <a:pPr>
              <a:buClr>
                <a:schemeClr val="tx1"/>
              </a:buClr>
              <a:buFont typeface="Wingdings" charset="2"/>
              <a:buChar char="§"/>
            </a:pPr>
            <a:endParaRPr lang="en-US" sz="2400" b="1" dirty="0"/>
          </a:p>
          <a:p>
            <a:pPr marL="0" indent="0">
              <a:buNone/>
            </a:pPr>
            <a:r>
              <a:rPr lang="en-US" sz="1800" dirty="0"/>
              <a:t>U.S. battleship is usually </a:t>
            </a:r>
            <a:r>
              <a:rPr lang="en-US" sz="1800" dirty="0">
                <a:solidFill>
                  <a:srgbClr val="FF0000"/>
                </a:solidFill>
              </a:rPr>
              <a:t>distinguished from its foreign </a:t>
            </a:r>
          </a:p>
          <a:p>
            <a:pPr marL="0" indent="0">
              <a:buNone/>
            </a:pPr>
            <a:r>
              <a:rPr lang="en-US" sz="1800" dirty="0">
                <a:solidFill>
                  <a:srgbClr val="FF0000"/>
                </a:solidFill>
              </a:rPr>
              <a:t>Counterparts </a:t>
            </a:r>
            <a:r>
              <a:rPr lang="en-US" sz="1800" dirty="0"/>
              <a:t>by its heavy gun armament, </a:t>
            </a:r>
            <a:r>
              <a:rPr lang="en-US" sz="1800" dirty="0">
                <a:solidFill>
                  <a:srgbClr val="FF0000"/>
                </a:solidFill>
              </a:rPr>
              <a:t>sturdy </a:t>
            </a:r>
          </a:p>
          <a:p>
            <a:pPr marL="0" indent="0">
              <a:buNone/>
            </a:pPr>
            <a:r>
              <a:rPr lang="en-US" sz="1800" dirty="0">
                <a:solidFill>
                  <a:srgbClr val="FF0000"/>
                </a:solidFill>
              </a:rPr>
              <a:t>protection, </a:t>
            </a:r>
            <a:r>
              <a:rPr lang="en-US" sz="1800" dirty="0"/>
              <a:t>and relatively </a:t>
            </a:r>
            <a:r>
              <a:rPr lang="en-US" sz="1800" dirty="0">
                <a:solidFill>
                  <a:srgbClr val="FF0000"/>
                </a:solidFill>
              </a:rPr>
              <a:t>slow speed. Three distinct </a:t>
            </a:r>
          </a:p>
          <a:p>
            <a:pPr marL="0" indent="0">
              <a:buNone/>
            </a:pPr>
            <a:r>
              <a:rPr lang="en-US" sz="1800" dirty="0">
                <a:solidFill>
                  <a:srgbClr val="FF0000"/>
                </a:solidFill>
              </a:rPr>
              <a:t>subtypes: </a:t>
            </a:r>
            <a:r>
              <a:rPr lang="en-US" sz="1800" dirty="0"/>
              <a:t>27 mixed-battery ships built </a:t>
            </a:r>
            <a:r>
              <a:rPr lang="en-US" sz="1800" dirty="0">
                <a:solidFill>
                  <a:srgbClr val="FF0000"/>
                </a:solidFill>
              </a:rPr>
              <a:t>1888-1908</a:t>
            </a:r>
            <a:r>
              <a:rPr lang="en-US" sz="1800" dirty="0"/>
              <a:t>; </a:t>
            </a:r>
          </a:p>
          <a:p>
            <a:pPr marL="0" indent="0">
              <a:buNone/>
            </a:pPr>
            <a:r>
              <a:rPr lang="en-US" sz="1800" dirty="0"/>
              <a:t>22 all-big-gun “dreadnoughts”  (</a:t>
            </a:r>
            <a:r>
              <a:rPr lang="en-US" sz="1800" dirty="0">
                <a:solidFill>
                  <a:srgbClr val="FF0000"/>
                </a:solidFill>
              </a:rPr>
              <a:t>1910-1923); </a:t>
            </a:r>
            <a:r>
              <a:rPr lang="en-US" sz="1800" dirty="0"/>
              <a:t>and </a:t>
            </a:r>
          </a:p>
          <a:p>
            <a:pPr marL="0" indent="0">
              <a:buNone/>
            </a:pPr>
            <a:r>
              <a:rPr lang="en-US" sz="1800" dirty="0"/>
              <a:t>10 fast battleships (</a:t>
            </a:r>
            <a:r>
              <a:rPr lang="en-US" sz="1800" dirty="0">
                <a:solidFill>
                  <a:srgbClr val="FF0000"/>
                </a:solidFill>
              </a:rPr>
              <a:t>1937-1944). Stricken from the </a:t>
            </a:r>
          </a:p>
          <a:p>
            <a:pPr marL="0" indent="0">
              <a:buNone/>
            </a:pPr>
            <a:r>
              <a:rPr lang="en-US" sz="1800" dirty="0">
                <a:solidFill>
                  <a:srgbClr val="FF0000"/>
                </a:solidFill>
              </a:rPr>
              <a:t>Navy’s lists in January 1995. As ship killers, the </a:t>
            </a:r>
          </a:p>
          <a:p>
            <a:pPr marL="0" indent="0">
              <a:buNone/>
            </a:pPr>
            <a:r>
              <a:rPr lang="en-US" sz="1800" dirty="0">
                <a:solidFill>
                  <a:srgbClr val="FF0000"/>
                </a:solidFill>
              </a:rPr>
              <a:t>battleships saw little action; </a:t>
            </a:r>
            <a:r>
              <a:rPr lang="en-US" sz="1800" dirty="0"/>
              <a:t>yet they ultimately justified </a:t>
            </a:r>
          </a:p>
          <a:p>
            <a:pPr marL="0" indent="0">
              <a:buNone/>
            </a:pPr>
            <a:r>
              <a:rPr lang="en-US" sz="1800" dirty="0"/>
              <a:t>their existence in important subsidiary missions, the </a:t>
            </a:r>
          </a:p>
          <a:p>
            <a:pPr marL="0" indent="0">
              <a:buNone/>
            </a:pPr>
            <a:r>
              <a:rPr lang="en-US" sz="1800" dirty="0"/>
              <a:t>most significant being </a:t>
            </a:r>
            <a:r>
              <a:rPr lang="en-US" sz="1800" dirty="0">
                <a:solidFill>
                  <a:srgbClr val="FF0000"/>
                </a:solidFill>
              </a:rPr>
              <a:t>gunfire support for troops</a:t>
            </a:r>
          </a:p>
          <a:p>
            <a:pPr marL="0" indent="0">
              <a:buNone/>
            </a:pPr>
            <a:r>
              <a:rPr lang="en-US" sz="1800" dirty="0">
                <a:solidFill>
                  <a:srgbClr val="FF0000"/>
                </a:solidFill>
              </a:rPr>
              <a:t>ashore.</a:t>
            </a:r>
          </a:p>
          <a:p>
            <a:pPr marL="0" indent="0">
              <a:buNone/>
            </a:pPr>
            <a:endParaRPr lang="en-US" sz="2400" dirty="0"/>
          </a:p>
          <a:p>
            <a:pPr>
              <a:buClr>
                <a:schemeClr val="tx1"/>
              </a:buClr>
              <a:buFont typeface="Wingdings" charset="2"/>
              <a:buChar char="§"/>
            </a:pPr>
            <a:endParaRPr lang="en-US" sz="2400" dirty="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34229652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5800" y="304801"/>
            <a:ext cx="7696200" cy="380999"/>
          </a:xfrm>
        </p:spPr>
        <p:txBody>
          <a:bodyPr/>
          <a:lstStyle/>
          <a:p>
            <a:pPr marL="0" indent="0">
              <a:buNone/>
            </a:pPr>
            <a:r>
              <a:rPr lang="en-US" sz="3600" b="1" dirty="0">
                <a:solidFill>
                  <a:srgbClr val="0000FF"/>
                </a:solidFill>
              </a:rPr>
              <a:t>Cultural differences across the disciplines</a:t>
            </a:r>
          </a:p>
          <a:p>
            <a:pPr marL="0" indent="0">
              <a:buSzPct val="125000"/>
              <a:buNone/>
            </a:pPr>
            <a:endParaRPr lang="en-US" sz="2400" dirty="0"/>
          </a:p>
          <a:p>
            <a:pPr>
              <a:buSzPct val="125000"/>
              <a:buFont typeface="Wingdings" charset="2"/>
              <a:buChar char="§"/>
            </a:pPr>
            <a:r>
              <a:rPr lang="en-US" sz="2400" dirty="0"/>
              <a:t>The differences among the disciplines                         are more than content/information                  differences</a:t>
            </a:r>
          </a:p>
          <a:p>
            <a:pPr>
              <a:buSzPct val="125000"/>
              <a:buFont typeface="Wingdings" charset="2"/>
              <a:buChar char="§"/>
            </a:pPr>
            <a:r>
              <a:rPr lang="en-US" sz="2400" dirty="0"/>
              <a:t>They are separated by differences in                            </a:t>
            </a:r>
            <a:r>
              <a:rPr lang="en-US" sz="2400" i="1" dirty="0"/>
              <a:t>how</a:t>
            </a:r>
            <a:r>
              <a:rPr lang="en-US" sz="2400" dirty="0"/>
              <a:t> information is created, used,                        evaluated, in the nature of the                             language, demands for precision, etc.</a:t>
            </a:r>
          </a:p>
          <a:p>
            <a:pPr>
              <a:spcBef>
                <a:spcPts val="0"/>
              </a:spcBef>
              <a:buSzPct val="125000"/>
              <a:buFont typeface="Wingdings" charset="2"/>
              <a:buChar char="§"/>
            </a:pPr>
            <a:r>
              <a:rPr lang="en-US" sz="2400" dirty="0"/>
              <a:t>Disciplinary Literacy requires </a:t>
            </a:r>
          </a:p>
          <a:p>
            <a:pPr marL="0" indent="0">
              <a:spcBef>
                <a:spcPts val="0"/>
              </a:spcBef>
              <a:buClrTx/>
              <a:buNone/>
            </a:pPr>
            <a:r>
              <a:rPr lang="en-US" sz="2400" dirty="0"/>
              <a:t>    </a:t>
            </a:r>
            <a:r>
              <a:rPr lang="en-US" sz="2400" i="1" dirty="0"/>
              <a:t>enculturation</a:t>
            </a:r>
            <a:r>
              <a:rPr lang="en-US" sz="2400" dirty="0"/>
              <a:t> and </a:t>
            </a:r>
            <a:r>
              <a:rPr lang="en-US" sz="2400" i="1" dirty="0"/>
              <a:t>acculturation</a:t>
            </a:r>
          </a:p>
          <a:p>
            <a:pPr>
              <a:spcBef>
                <a:spcPts val="0"/>
              </a:spcBef>
              <a:buClr>
                <a:schemeClr val="tx1"/>
              </a:buClr>
              <a:buFont typeface="Wingdings" charset="2"/>
              <a:buChar char="§"/>
            </a:pPr>
            <a:endParaRPr lang="en-US" sz="2400" dirty="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11473155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The Culture of Mathematics</a:t>
            </a:r>
          </a:p>
          <a:p>
            <a:pPr>
              <a:buClr>
                <a:schemeClr val="tx1"/>
              </a:buClr>
              <a:buFont typeface="Wingdings" charset="2"/>
              <a:buChar char="§"/>
            </a:pPr>
            <a:endParaRPr lang="en-US" sz="2400" b="1" dirty="0"/>
          </a:p>
          <a:p>
            <a:pPr eaLnBrk="1" hangingPunct="1">
              <a:buClrTx/>
              <a:buFont typeface="Arial"/>
              <a:buChar char="•"/>
            </a:pPr>
            <a:r>
              <a:rPr lang="en-US" sz="2400" dirty="0"/>
              <a:t>Goal: arrive at “truth” </a:t>
            </a:r>
          </a:p>
          <a:p>
            <a:pPr eaLnBrk="1" hangingPunct="1">
              <a:buClrTx/>
              <a:buFont typeface="Arial"/>
              <a:buChar char="•"/>
            </a:pPr>
            <a:r>
              <a:rPr lang="en-US" sz="2400" dirty="0"/>
              <a:t>Importance of “close reading” an intensive consideration of every word in the text </a:t>
            </a:r>
          </a:p>
          <a:p>
            <a:pPr eaLnBrk="1" hangingPunct="1">
              <a:buClrTx/>
              <a:buFont typeface="Arial"/>
              <a:buChar char="•"/>
            </a:pPr>
            <a:r>
              <a:rPr lang="en-US" sz="2400" dirty="0"/>
              <a:t>Rereading a major strategy</a:t>
            </a:r>
          </a:p>
          <a:p>
            <a:pPr eaLnBrk="1" hangingPunct="1">
              <a:buClrTx/>
              <a:buFont typeface="Arial"/>
              <a:buChar char="•"/>
            </a:pPr>
            <a:r>
              <a:rPr lang="en-US" sz="2400" dirty="0"/>
              <a:t>Heavy emphasis on error detection</a:t>
            </a:r>
          </a:p>
          <a:p>
            <a:pPr eaLnBrk="1" hangingPunct="1">
              <a:buClrTx/>
              <a:buFont typeface="Arial"/>
              <a:buChar char="•"/>
            </a:pPr>
            <a:r>
              <a:rPr lang="en-US" sz="2400" dirty="0"/>
              <a:t>Precision of understanding essential </a:t>
            </a:r>
          </a:p>
          <a:p>
            <a:pPr>
              <a:buClr>
                <a:schemeClr val="tx1"/>
              </a:buClr>
              <a:buFont typeface="Wingdings" charset="2"/>
              <a:buChar char="§"/>
            </a:pPr>
            <a:endParaRPr lang="en-US" sz="2400" dirty="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6855471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The Culture of Science</a:t>
            </a:r>
          </a:p>
          <a:p>
            <a:pPr>
              <a:buClr>
                <a:schemeClr val="tx1"/>
              </a:buClr>
              <a:buFont typeface="Wingdings" charset="2"/>
              <a:buChar char="§"/>
            </a:pPr>
            <a:endParaRPr lang="en-US" sz="2400" b="1" dirty="0"/>
          </a:p>
          <a:p>
            <a:pPr eaLnBrk="1" hangingPunct="1">
              <a:lnSpc>
                <a:spcPct val="90000"/>
              </a:lnSpc>
              <a:buClrTx/>
              <a:buFont typeface="Arial"/>
              <a:buChar char="•"/>
            </a:pPr>
            <a:r>
              <a:rPr lang="en-US" sz="2400" dirty="0"/>
              <a:t>Text provides knowledge that allows prediction              of how the world works</a:t>
            </a:r>
          </a:p>
          <a:p>
            <a:pPr eaLnBrk="1" hangingPunct="1">
              <a:lnSpc>
                <a:spcPct val="90000"/>
              </a:lnSpc>
              <a:buClrTx/>
              <a:buFont typeface="Arial"/>
              <a:buChar char="•"/>
            </a:pPr>
            <a:r>
              <a:rPr lang="en-US" sz="2400" dirty="0"/>
              <a:t>Full understanding needed of experiments                   and processes</a:t>
            </a:r>
          </a:p>
          <a:p>
            <a:pPr eaLnBrk="1" hangingPunct="1">
              <a:lnSpc>
                <a:spcPct val="90000"/>
              </a:lnSpc>
              <a:buClrTx/>
              <a:buFont typeface="Arial"/>
              <a:buChar char="•"/>
            </a:pPr>
            <a:r>
              <a:rPr lang="en-US" sz="2400" dirty="0"/>
              <a:t>Close connections among prose,                              graphs, charts, formulas (alternative                     representations of constructs an                                 essential aspect of chemistry text) </a:t>
            </a:r>
          </a:p>
          <a:p>
            <a:pPr eaLnBrk="1" hangingPunct="1">
              <a:lnSpc>
                <a:spcPct val="90000"/>
              </a:lnSpc>
              <a:buClrTx/>
              <a:buFont typeface="Arial"/>
              <a:buChar char="•"/>
            </a:pPr>
            <a:r>
              <a:rPr lang="en-US" sz="2400" dirty="0"/>
              <a:t>Major reading strategies include                      corroboration and transformation</a:t>
            </a:r>
          </a:p>
          <a:p>
            <a:pPr>
              <a:buClr>
                <a:schemeClr val="tx1"/>
              </a:buClr>
              <a:buFont typeface="Wingdings" charset="2"/>
              <a:buChar char="§"/>
            </a:pPr>
            <a:endParaRPr lang="en-US" sz="2400" dirty="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1974566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67544" y="500042"/>
            <a:ext cx="8280920" cy="1071570"/>
          </a:xfrm>
        </p:spPr>
        <p:txBody>
          <a:bodyPr>
            <a:noAutofit/>
          </a:bodyPr>
          <a:lstStyle/>
          <a:p>
            <a:pPr>
              <a:buNone/>
            </a:pPr>
            <a:r>
              <a:rPr lang="en-US" altLang="zh-CN" sz="3600" b="1" dirty="0">
                <a:solidFill>
                  <a:srgbClr val="0000FF"/>
                </a:solidFill>
              </a:rPr>
              <a:t>Many changes due to Common Core</a:t>
            </a:r>
            <a:endParaRPr lang="zh-CN" altLang="en-US" sz="3600" b="1" dirty="0">
              <a:solidFill>
                <a:srgbClr val="0000FF"/>
              </a:solidFill>
            </a:endParaRPr>
          </a:p>
        </p:txBody>
      </p:sp>
      <p:sp>
        <p:nvSpPr>
          <p:cNvPr id="3" name="TextBox 2"/>
          <p:cNvSpPr txBox="1"/>
          <p:nvPr/>
        </p:nvSpPr>
        <p:spPr>
          <a:xfrm>
            <a:off x="1143000" y="1676400"/>
            <a:ext cx="5517232" cy="3323987"/>
          </a:xfrm>
          <a:prstGeom prst="rect">
            <a:avLst/>
          </a:prstGeom>
          <a:noFill/>
        </p:spPr>
        <p:txBody>
          <a:bodyPr wrap="square" rtlCol="0">
            <a:spAutoFit/>
          </a:bodyPr>
          <a:lstStyle/>
          <a:p>
            <a:pPr marL="342900" indent="-342900">
              <a:buFont typeface="Arial"/>
              <a:buChar char="•"/>
            </a:pPr>
            <a:r>
              <a:rPr lang="en-US" sz="2400" dirty="0">
                <a:solidFill>
                  <a:srgbClr val="FF0000"/>
                </a:solidFill>
              </a:rPr>
              <a:t>Challenging texts</a:t>
            </a:r>
          </a:p>
          <a:p>
            <a:pPr marL="342900" indent="-342900">
              <a:buFont typeface="Arial"/>
              <a:buChar char="•"/>
            </a:pPr>
            <a:r>
              <a:rPr lang="en-US" sz="2400" dirty="0"/>
              <a:t>Close reading</a:t>
            </a:r>
          </a:p>
          <a:p>
            <a:pPr marL="342900" indent="-342900">
              <a:buFont typeface="Arial"/>
              <a:buChar char="•"/>
            </a:pPr>
            <a:r>
              <a:rPr lang="en-US" sz="2400" dirty="0"/>
              <a:t>Writing from sources</a:t>
            </a:r>
          </a:p>
          <a:p>
            <a:pPr marL="342900" indent="-342900">
              <a:buFont typeface="Arial"/>
              <a:buChar char="•"/>
            </a:pPr>
            <a:r>
              <a:rPr lang="en-US" sz="2400" dirty="0">
                <a:solidFill>
                  <a:srgbClr val="FF0000"/>
                </a:solidFill>
              </a:rPr>
              <a:t>Informational text</a:t>
            </a:r>
          </a:p>
          <a:p>
            <a:pPr marL="342900" indent="-342900">
              <a:buFont typeface="Arial"/>
              <a:buChar char="•"/>
            </a:pPr>
            <a:r>
              <a:rPr lang="en-US" sz="2400" dirty="0">
                <a:solidFill>
                  <a:srgbClr val="FF0000"/>
                </a:solidFill>
              </a:rPr>
              <a:t>Multiple texts</a:t>
            </a:r>
          </a:p>
          <a:p>
            <a:pPr marL="342900" indent="-342900">
              <a:buFont typeface="Arial"/>
              <a:buChar char="•"/>
            </a:pPr>
            <a:r>
              <a:rPr lang="en-US" sz="2400" dirty="0">
                <a:solidFill>
                  <a:srgbClr val="FF0000"/>
                </a:solidFill>
              </a:rPr>
              <a:t>Argument</a:t>
            </a:r>
          </a:p>
          <a:p>
            <a:pPr marL="342900" indent="-342900">
              <a:buFont typeface="Arial"/>
              <a:buChar char="•"/>
            </a:pPr>
            <a:r>
              <a:rPr lang="en-US" sz="2400" dirty="0"/>
              <a:t>Embedded technology</a:t>
            </a:r>
          </a:p>
          <a:p>
            <a:pPr marL="342900" indent="-342900">
              <a:buFont typeface="Arial"/>
              <a:buChar char="•"/>
            </a:pPr>
            <a:r>
              <a:rPr lang="en-US" sz="2400" dirty="0">
                <a:solidFill>
                  <a:srgbClr val="FF0000"/>
                </a:solidFill>
              </a:rPr>
              <a:t>Disciplinary literacy</a:t>
            </a:r>
          </a:p>
          <a:p>
            <a:endParaRPr lang="en-US" dirty="0"/>
          </a:p>
        </p:txBody>
      </p:sp>
    </p:spTree>
    <p:extLst>
      <p:ext uri="{BB962C8B-B14F-4D97-AF65-F5344CB8AC3E}">
        <p14:creationId xmlns:p14="http://schemas.microsoft.com/office/powerpoint/2010/main" val="2086542718"/>
      </p:ext>
    </p:extLst>
  </p:cSld>
  <p:clrMapOvr>
    <a:masterClrMapping/>
  </p:clrMapOvr>
  <p:transition>
    <p:comb/>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The Culture of History</a:t>
            </a:r>
          </a:p>
          <a:p>
            <a:pPr>
              <a:buClr>
                <a:schemeClr val="tx1"/>
              </a:buClr>
              <a:buFont typeface="Wingdings" charset="2"/>
              <a:buChar char="§"/>
            </a:pPr>
            <a:endParaRPr lang="en-US" sz="2400" b="1" dirty="0"/>
          </a:p>
          <a:p>
            <a:pPr eaLnBrk="1" hangingPunct="1">
              <a:buClrTx/>
              <a:buFont typeface="Arial"/>
              <a:buChar char="•"/>
            </a:pPr>
            <a:r>
              <a:rPr lang="en-US" sz="2400" dirty="0"/>
              <a:t>History is interpretative, and authors and                          sourcing are central in interpretation             (consideration of bias and perspective)</a:t>
            </a:r>
          </a:p>
          <a:p>
            <a:pPr eaLnBrk="1" hangingPunct="1">
              <a:buClrTx/>
              <a:buFont typeface="Arial"/>
              <a:buChar char="•"/>
            </a:pPr>
            <a:r>
              <a:rPr lang="en-US" sz="2400" dirty="0"/>
              <a:t>Often seems narrative without purpose                        and argument without explicit claims                           (need to see history as argument                                based on partial evidence; narratives                              are more than facts)</a:t>
            </a:r>
          </a:p>
          <a:p>
            <a:pPr eaLnBrk="1" hangingPunct="1">
              <a:buClrTx/>
              <a:buFont typeface="Arial"/>
              <a:buChar char="•"/>
            </a:pPr>
            <a:r>
              <a:rPr lang="en-US" sz="2400" dirty="0"/>
              <a:t>Single texts are problematic (no                   corroboration)</a:t>
            </a:r>
          </a:p>
          <a:p>
            <a:pPr>
              <a:buClr>
                <a:schemeClr val="tx1"/>
              </a:buClr>
              <a:buFont typeface="Wingdings" charset="2"/>
              <a:buChar char="§"/>
            </a:pPr>
            <a:endParaRPr lang="en-US" sz="2400" dirty="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36872923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12813" y="277813"/>
            <a:ext cx="7773987" cy="922337"/>
          </a:xfrm>
        </p:spPr>
        <p:txBody>
          <a:bodyPr/>
          <a:lstStyle/>
          <a:p>
            <a:pPr eaLnBrk="1" hangingPunct="1"/>
            <a:r>
              <a:rPr lang="en-US" b="1" dirty="0"/>
              <a:t>History Events Chart</a:t>
            </a:r>
          </a:p>
        </p:txBody>
      </p:sp>
      <p:graphicFrame>
        <p:nvGraphicFramePr>
          <p:cNvPr id="35910" name="Group 70"/>
          <p:cNvGraphicFramePr>
            <a:graphicFrameLocks noGrp="1"/>
          </p:cNvGraphicFramePr>
          <p:nvPr>
            <p:ph idx="1"/>
          </p:nvPr>
        </p:nvGraphicFramePr>
        <p:xfrm>
          <a:off x="457200" y="1295400"/>
          <a:ext cx="8229600" cy="4533903"/>
        </p:xfrm>
        <a:graphic>
          <a:graphicData uri="http://schemas.openxmlformats.org/drawingml/2006/table">
            <a:tbl>
              <a:tblPr/>
              <a:tblGrid>
                <a:gridCol w="1401763">
                  <a:extLst>
                    <a:ext uri="{9D8B030D-6E8A-4147-A177-3AD203B41FA5}">
                      <a16:colId xmlns:a16="http://schemas.microsoft.com/office/drawing/2014/main" val="20000"/>
                    </a:ext>
                  </a:extLst>
                </a:gridCol>
                <a:gridCol w="1331912">
                  <a:extLst>
                    <a:ext uri="{9D8B030D-6E8A-4147-A177-3AD203B41FA5}">
                      <a16:colId xmlns:a16="http://schemas.microsoft.com/office/drawing/2014/main" val="20001"/>
                    </a:ext>
                  </a:extLst>
                </a:gridCol>
                <a:gridCol w="1373188">
                  <a:extLst>
                    <a:ext uri="{9D8B030D-6E8A-4147-A177-3AD203B41FA5}">
                      <a16:colId xmlns:a16="http://schemas.microsoft.com/office/drawing/2014/main" val="20002"/>
                    </a:ext>
                  </a:extLst>
                </a:gridCol>
                <a:gridCol w="1419225">
                  <a:extLst>
                    <a:ext uri="{9D8B030D-6E8A-4147-A177-3AD203B41FA5}">
                      <a16:colId xmlns:a16="http://schemas.microsoft.com/office/drawing/2014/main" val="20003"/>
                    </a:ext>
                  </a:extLst>
                </a:gridCol>
                <a:gridCol w="1374775">
                  <a:extLst>
                    <a:ext uri="{9D8B030D-6E8A-4147-A177-3AD203B41FA5}">
                      <a16:colId xmlns:a16="http://schemas.microsoft.com/office/drawing/2014/main" val="20004"/>
                    </a:ext>
                  </a:extLst>
                </a:gridCol>
                <a:gridCol w="1328737">
                  <a:extLst>
                    <a:ext uri="{9D8B030D-6E8A-4147-A177-3AD203B41FA5}">
                      <a16:colId xmlns:a16="http://schemas.microsoft.com/office/drawing/2014/main" val="20005"/>
                    </a:ext>
                  </a:extLst>
                </a:gridCol>
              </a:tblGrid>
              <a:tr h="414338">
                <a:tc>
                  <a:txBody>
                    <a:bodyPr/>
                    <a:lstStyle/>
                    <a:p>
                      <a:pPr marL="342900" marR="0" lvl="0" indent="-342900" algn="ctr"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1" i="0" u="none" strike="noStrike" cap="none" normalizeH="0" baseline="0" dirty="0">
                          <a:ln>
                            <a:noFill/>
                          </a:ln>
                          <a:solidFill>
                            <a:schemeClr val="tx1"/>
                          </a:solidFill>
                          <a:effectLst/>
                          <a:latin typeface="Times New Roman" pitchFamily="18" charset="0"/>
                          <a:cs typeface="Times New Roman" pitchFamily="18" charset="0"/>
                        </a:rPr>
                        <a:t>TEXT</a:t>
                      </a:r>
                      <a:endParaRPr kumimoji="0" lang="en-US" sz="17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1" i="0" u="none" strike="noStrike" cap="none" normalizeH="0" baseline="0" dirty="0">
                          <a:ln>
                            <a:noFill/>
                          </a:ln>
                          <a:solidFill>
                            <a:schemeClr val="tx1"/>
                          </a:solidFill>
                          <a:effectLst/>
                          <a:latin typeface="Times New Roman" pitchFamily="18" charset="0"/>
                          <a:cs typeface="Times New Roman" pitchFamily="18" charset="0"/>
                        </a:rPr>
                        <a:t>WHO?</a:t>
                      </a:r>
                      <a:endParaRPr kumimoji="0" lang="en-US" sz="17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1" i="0" u="none" strike="noStrike" cap="none" normalizeH="0" baseline="0" dirty="0">
                          <a:ln>
                            <a:noFill/>
                          </a:ln>
                          <a:solidFill>
                            <a:schemeClr val="tx1"/>
                          </a:solidFill>
                          <a:effectLst/>
                          <a:latin typeface="Times New Roman" pitchFamily="18" charset="0"/>
                          <a:cs typeface="Times New Roman" pitchFamily="18" charset="0"/>
                        </a:rPr>
                        <a:t>WHAT?</a:t>
                      </a:r>
                      <a:endParaRPr kumimoji="0" lang="en-US" sz="17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1" i="0" u="none" strike="noStrike" cap="none" normalizeH="0" baseline="0" dirty="0">
                          <a:ln>
                            <a:noFill/>
                          </a:ln>
                          <a:solidFill>
                            <a:schemeClr val="tx1"/>
                          </a:solidFill>
                          <a:effectLst/>
                          <a:latin typeface="Times New Roman" pitchFamily="18" charset="0"/>
                          <a:cs typeface="Times New Roman" pitchFamily="18" charset="0"/>
                        </a:rPr>
                        <a:t>WHERE?</a:t>
                      </a:r>
                      <a:endParaRPr kumimoji="0" lang="en-US" sz="17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1" i="0" u="none" strike="noStrike" cap="none" normalizeH="0" baseline="0" dirty="0">
                          <a:ln>
                            <a:noFill/>
                          </a:ln>
                          <a:solidFill>
                            <a:schemeClr val="tx1"/>
                          </a:solidFill>
                          <a:effectLst/>
                          <a:latin typeface="Times New Roman" pitchFamily="18" charset="0"/>
                          <a:cs typeface="Times New Roman" pitchFamily="18" charset="0"/>
                        </a:rPr>
                        <a:t>WHEN?</a:t>
                      </a:r>
                      <a:endParaRPr kumimoji="0" lang="en-US" sz="17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1" i="0" u="none" strike="noStrike" cap="none" normalizeH="0" baseline="0" dirty="0">
                          <a:ln>
                            <a:noFill/>
                          </a:ln>
                          <a:solidFill>
                            <a:schemeClr val="tx1"/>
                          </a:solidFill>
                          <a:effectLst/>
                          <a:latin typeface="Times New Roman" pitchFamily="18" charset="0"/>
                          <a:cs typeface="Times New Roman" pitchFamily="18" charset="0"/>
                        </a:rPr>
                        <a:t>WHY?</a:t>
                      </a:r>
                      <a:endParaRPr kumimoji="0" lang="en-US" sz="17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2300">
                <a:tc>
                  <a:txBody>
                    <a:bodyPr/>
                    <a:lstStyle/>
                    <a:p>
                      <a:pPr marL="342900" marR="0" lvl="0" indent="-342900" algn="l"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100" b="0" i="0" u="none" strike="noStrike" cap="none" normalizeH="0" baseline="0" dirty="0">
                          <a:ln>
                            <a:noFill/>
                          </a:ln>
                          <a:solidFill>
                            <a:schemeClr val="tx1"/>
                          </a:solidFill>
                          <a:effectLst/>
                          <a:latin typeface="Times New Roman" pitchFamily="18" charset="0"/>
                          <a:cs typeface="Times New Roman" pitchFamily="18" charset="0"/>
                        </a:rPr>
                        <a:t>1</a:t>
                      </a:r>
                      <a:endParaRPr kumimoji="0" lang="en-US" sz="1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4338">
                <a:tc gridSpan="6">
                  <a:txBody>
                    <a:bodyPr/>
                    <a:lstStyle/>
                    <a:p>
                      <a:pPr marL="342900" marR="0" lvl="0" indent="-342900" algn="l"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0" i="0" u="none" strike="noStrike" cap="none" normalizeH="0" baseline="0" dirty="0">
                          <a:ln>
                            <a:noFill/>
                          </a:ln>
                          <a:solidFill>
                            <a:schemeClr val="tx1"/>
                          </a:solidFill>
                          <a:effectLst/>
                          <a:latin typeface="Times New Roman" pitchFamily="18" charset="0"/>
                          <a:cs typeface="Times New Roman" pitchFamily="18" charset="0"/>
                        </a:rPr>
                        <a:t>Relation: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623888">
                <a:tc>
                  <a:txBody>
                    <a:bodyPr/>
                    <a:lstStyle/>
                    <a:p>
                      <a:pPr marL="342900" marR="0" lvl="0" indent="-342900" algn="l"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100" b="0" i="0" u="none" strike="noStrike" cap="none" normalizeH="0" baseline="0" dirty="0">
                          <a:ln>
                            <a:noFill/>
                          </a:ln>
                          <a:solidFill>
                            <a:schemeClr val="tx1"/>
                          </a:solidFill>
                          <a:effectLst/>
                          <a:latin typeface="Times New Roman" pitchFamily="18" charset="0"/>
                          <a:cs typeface="Times New Roman" pitchFamily="18" charset="0"/>
                        </a:rPr>
                        <a:t>2</a:t>
                      </a:r>
                      <a:endParaRPr kumimoji="0" lang="en-US" sz="1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4338">
                <a:tc gridSpan="6">
                  <a:txBody>
                    <a:bodyPr/>
                    <a:lstStyle/>
                    <a:p>
                      <a:pPr marL="342900" marR="0" lvl="0" indent="-342900" algn="l"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0" i="0" u="none" strike="noStrike" cap="none" normalizeH="0" baseline="0" dirty="0">
                          <a:ln>
                            <a:noFill/>
                          </a:ln>
                          <a:solidFill>
                            <a:schemeClr val="tx1"/>
                          </a:solidFill>
                          <a:effectLst/>
                          <a:latin typeface="Times New Roman" pitchFamily="18" charset="0"/>
                          <a:cs typeface="Times New Roman" pitchFamily="18" charset="0"/>
                        </a:rPr>
                        <a:t>Relation: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622300">
                <a:tc>
                  <a:txBody>
                    <a:bodyPr/>
                    <a:lstStyle/>
                    <a:p>
                      <a:pPr marL="342900" marR="0" lvl="0" indent="-342900" algn="l"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100" b="0" i="0" u="none" strike="noStrike" cap="none" normalizeH="0" baseline="0" dirty="0">
                          <a:ln>
                            <a:noFill/>
                          </a:ln>
                          <a:solidFill>
                            <a:schemeClr val="tx1"/>
                          </a:solidFill>
                          <a:effectLst/>
                          <a:latin typeface="Times New Roman" pitchFamily="18" charset="0"/>
                          <a:cs typeface="Times New Roman" pitchFamily="18" charset="0"/>
                        </a:rPr>
                        <a:t>3</a:t>
                      </a:r>
                      <a:endParaRPr kumimoji="0" lang="en-US" sz="1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4338">
                <a:tc gridSpan="6">
                  <a:txBody>
                    <a:bodyPr/>
                    <a:lstStyle/>
                    <a:p>
                      <a:pPr marL="342900" marR="0" lvl="0" indent="-342900" algn="l"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0" i="0" u="none" strike="noStrike" cap="none" normalizeH="0" baseline="0" dirty="0">
                          <a:ln>
                            <a:noFill/>
                          </a:ln>
                          <a:solidFill>
                            <a:schemeClr val="tx1"/>
                          </a:solidFill>
                          <a:effectLst/>
                          <a:latin typeface="Times New Roman" pitchFamily="18" charset="0"/>
                          <a:cs typeface="Times New Roman" pitchFamily="18" charset="0"/>
                        </a:rPr>
                        <a:t>Relation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623888">
                <a:tc>
                  <a:txBody>
                    <a:bodyPr/>
                    <a:lstStyle/>
                    <a:p>
                      <a:pPr marL="342900" marR="0" lvl="0" indent="-342900" algn="l"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100" b="0" i="0" u="none" strike="noStrike" cap="none" normalizeH="0" baseline="0" dirty="0">
                          <a:ln>
                            <a:noFill/>
                          </a:ln>
                          <a:solidFill>
                            <a:schemeClr val="tx1"/>
                          </a:solidFill>
                          <a:effectLst/>
                          <a:latin typeface="Times New Roman" pitchFamily="18" charset="0"/>
                          <a:cs typeface="Times New Roman" pitchFamily="18" charset="0"/>
                        </a:rPr>
                        <a:t>4</a:t>
                      </a:r>
                      <a:endParaRPr kumimoji="0" lang="en-US" sz="1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84175">
                <a:tc gridSpan="6">
                  <a:txBody>
                    <a:bodyPr/>
                    <a:lstStyle/>
                    <a:p>
                      <a:pPr marL="342900" marR="0" lvl="0" indent="-342900" algn="l"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0" i="0" u="none" strike="noStrike" cap="none" normalizeH="0" baseline="0" dirty="0">
                          <a:ln>
                            <a:noFill/>
                          </a:ln>
                          <a:solidFill>
                            <a:schemeClr val="tx1"/>
                          </a:solidFill>
                          <a:effectLst/>
                          <a:latin typeface="Times New Roman" pitchFamily="18" charset="0"/>
                          <a:cs typeface="Times New Roman" pitchFamily="18" charset="0"/>
                        </a:rPr>
                        <a:t>                 Main point: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a:t>
            </a:r>
          </a:p>
        </p:txBody>
      </p:sp>
      <p:sp>
        <p:nvSpPr>
          <p:cNvPr id="3" name="Content Placeholder 2"/>
          <p:cNvSpPr>
            <a:spLocks noGrp="1"/>
          </p:cNvSpPr>
          <p:nvPr>
            <p:ph idx="1"/>
          </p:nvPr>
        </p:nvSpPr>
        <p:spPr/>
        <p:txBody>
          <a:bodyPr/>
          <a:lstStyle/>
          <a:p>
            <a:r>
              <a:rPr lang="en-US" dirty="0"/>
              <a:t>Cynthia Shanahan</a:t>
            </a:r>
          </a:p>
          <a:p>
            <a:r>
              <a:rPr lang="en-US" dirty="0">
                <a:hlinkClick r:id="rId2"/>
              </a:rPr>
              <a:t>chynd@uic.edu</a:t>
            </a:r>
            <a:endParaRPr lang="en-US" dirty="0"/>
          </a:p>
          <a:p>
            <a:r>
              <a:rPr lang="en-US" dirty="0"/>
              <a:t>312-593-3698</a:t>
            </a:r>
          </a:p>
          <a:p>
            <a:endParaRPr lang="en-US"/>
          </a:p>
          <a:p>
            <a:endParaRPr lang="en-US"/>
          </a:p>
        </p:txBody>
      </p:sp>
    </p:spTree>
    <p:extLst>
      <p:ext uri="{BB962C8B-B14F-4D97-AF65-F5344CB8AC3E}">
        <p14:creationId xmlns:p14="http://schemas.microsoft.com/office/powerpoint/2010/main" val="9405010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Text is central to disciplines</a:t>
            </a:r>
          </a:p>
          <a:p>
            <a:pPr>
              <a:buClr>
                <a:schemeClr val="tx1"/>
              </a:buClr>
              <a:buFont typeface="Wingdings" charset="2"/>
              <a:buChar char="§"/>
            </a:pPr>
            <a:endParaRPr lang="en-US" sz="2400" b="1" dirty="0"/>
          </a:p>
          <a:p>
            <a:pPr eaLnBrk="1" hangingPunct="1">
              <a:buClrTx/>
              <a:buFont typeface="Arial"/>
              <a:buChar char="•"/>
            </a:pPr>
            <a:r>
              <a:rPr lang="en-US" sz="2400" dirty="0"/>
              <a:t>Functional linguists are showing how texts differ across disciplines</a:t>
            </a:r>
          </a:p>
          <a:p>
            <a:pPr eaLnBrk="1" hangingPunct="1">
              <a:buClrTx/>
              <a:buFont typeface="Arial"/>
              <a:buChar char="•"/>
            </a:pPr>
            <a:r>
              <a:rPr lang="en-US" sz="2400" dirty="0"/>
              <a:t>But secondary teachers are increasingly                     trying to teach content without text</a:t>
            </a:r>
          </a:p>
          <a:p>
            <a:pPr eaLnBrk="1" hangingPunct="1">
              <a:buClrTx/>
              <a:buFont typeface="Arial"/>
              <a:buChar char="•"/>
            </a:pPr>
            <a:r>
              <a:rPr lang="en-US" sz="2400" dirty="0"/>
              <a:t>And now, CCSS is requiring the teaching                     of complex texts </a:t>
            </a:r>
          </a:p>
          <a:p>
            <a:pPr>
              <a:buClr>
                <a:schemeClr val="tx1"/>
              </a:buClr>
              <a:buFont typeface="Wingdings" charset="2"/>
              <a:buChar char="§"/>
            </a:pPr>
            <a:endParaRPr lang="en-US" sz="2400" dirty="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16198860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History text (Fang &amp; </a:t>
            </a:r>
            <a:r>
              <a:rPr lang="en-US" sz="3600" b="1" dirty="0" err="1">
                <a:solidFill>
                  <a:srgbClr val="0000FF"/>
                </a:solidFill>
              </a:rPr>
              <a:t>Scheppegrell</a:t>
            </a:r>
            <a:r>
              <a:rPr lang="en-US" sz="3600" b="1" dirty="0">
                <a:solidFill>
                  <a:srgbClr val="0000FF"/>
                </a:solidFill>
              </a:rPr>
              <a:t>)</a:t>
            </a:r>
          </a:p>
          <a:p>
            <a:pPr>
              <a:buClr>
                <a:schemeClr val="tx1"/>
              </a:buClr>
              <a:buFont typeface="Wingdings" charset="2"/>
              <a:buChar char="§"/>
            </a:pPr>
            <a:endParaRPr lang="en-US" sz="2400" b="1" dirty="0"/>
          </a:p>
          <a:p>
            <a:pPr>
              <a:buClrTx/>
              <a:buFont typeface="Arial"/>
              <a:buChar char="•"/>
            </a:pPr>
            <a:r>
              <a:rPr lang="en-US" sz="2400" dirty="0"/>
              <a:t>History text constructs time and causation</a:t>
            </a:r>
          </a:p>
          <a:p>
            <a:pPr>
              <a:buClrTx/>
              <a:buFont typeface="Arial"/>
              <a:buChar char="•"/>
            </a:pPr>
            <a:r>
              <a:rPr lang="en-US" sz="2400" dirty="0"/>
              <a:t>Attributes agency (readers need to focus                      on the reasons for actions and the                      outcomes of those actions—cause/effect)</a:t>
            </a:r>
          </a:p>
          <a:p>
            <a:pPr>
              <a:buClrTx/>
              <a:buFont typeface="Arial"/>
              <a:buChar char="•"/>
            </a:pPr>
            <a:r>
              <a:rPr lang="en-US" sz="2400" dirty="0"/>
              <a:t>Presents judgment and interpretation               (argument)</a:t>
            </a:r>
          </a:p>
          <a:p>
            <a:pPr>
              <a:buClrTx/>
              <a:buFont typeface="Arial"/>
              <a:buChar char="•"/>
            </a:pPr>
            <a:r>
              <a:rPr lang="en-US" sz="2400" dirty="0"/>
              <a:t>Often narratives with lack of clear                       connections to thesis </a:t>
            </a:r>
          </a:p>
          <a:p>
            <a:pPr>
              <a:buClr>
                <a:schemeClr val="tx1"/>
              </a:buClr>
              <a:buFont typeface="Wingdings" charset="2"/>
              <a:buChar char="§"/>
            </a:pPr>
            <a:endParaRPr lang="en-US" sz="2400" dirty="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21837795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History text (Fang &amp; </a:t>
            </a:r>
            <a:r>
              <a:rPr lang="en-US" sz="3600" b="1" dirty="0" err="1">
                <a:solidFill>
                  <a:srgbClr val="0000FF"/>
                </a:solidFill>
              </a:rPr>
              <a:t>Scheppegrell</a:t>
            </a:r>
            <a:r>
              <a:rPr lang="en-US" sz="3600" b="1" dirty="0">
                <a:solidFill>
                  <a:srgbClr val="0000FF"/>
                </a:solidFill>
              </a:rPr>
              <a:t>)</a:t>
            </a:r>
          </a:p>
          <a:p>
            <a:pPr>
              <a:buClr>
                <a:schemeClr val="tx1"/>
              </a:buClr>
              <a:buFont typeface="Wingdings" charset="2"/>
              <a:buChar char="§"/>
            </a:pPr>
            <a:endParaRPr lang="en-US" sz="2400" b="1" dirty="0"/>
          </a:p>
          <a:p>
            <a:pPr>
              <a:buClrTx/>
              <a:buFont typeface="Arial"/>
              <a:buChar char="•"/>
            </a:pPr>
            <a:r>
              <a:rPr lang="en-US" sz="2400" dirty="0"/>
              <a:t>History also constructs </a:t>
            </a:r>
            <a:r>
              <a:rPr lang="en-US" sz="2400" u="sng" dirty="0"/>
              <a:t>participants/actors</a:t>
            </a:r>
            <a:r>
              <a:rPr lang="en-US" sz="2400" dirty="0"/>
              <a:t> and the </a:t>
            </a:r>
            <a:r>
              <a:rPr lang="en-US" sz="2400" u="sng" dirty="0"/>
              <a:t>processes</a:t>
            </a:r>
            <a:r>
              <a:rPr lang="en-US" sz="2400" dirty="0"/>
              <a:t> that they engaged in to move                   </a:t>
            </a:r>
            <a:r>
              <a:rPr lang="en-US" sz="2400" u="sng" dirty="0"/>
              <a:t>towards their goals</a:t>
            </a:r>
            <a:r>
              <a:rPr lang="en-US" sz="2400" dirty="0"/>
              <a:t>.</a:t>
            </a:r>
          </a:p>
          <a:p>
            <a:pPr>
              <a:buClr>
                <a:schemeClr val="tx1"/>
              </a:buClr>
              <a:buFont typeface="Wingdings" charset="2"/>
              <a:buChar char="§"/>
            </a:pPr>
            <a:endParaRPr lang="en-US" sz="2400" dirty="0"/>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154073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z="3600" b="1" dirty="0"/>
              <a:t>History Reading (Fang &amp; </a:t>
            </a:r>
            <a:r>
              <a:rPr lang="en-US" sz="3600" b="1" dirty="0" err="1"/>
              <a:t>Schleppergrel</a:t>
            </a:r>
            <a:r>
              <a:rPr lang="en-US" sz="3600" b="1" dirty="0"/>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6738579"/>
              </p:ext>
            </p:extLst>
          </p:nvPr>
        </p:nvGraphicFramePr>
        <p:xfrm>
          <a:off x="381000" y="1524000"/>
          <a:ext cx="8229600" cy="485140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r>
                        <a:rPr lang="en-US" dirty="0"/>
                        <a:t>Clause</a:t>
                      </a:r>
                    </a:p>
                  </a:txBody>
                  <a:tcPr/>
                </a:tc>
                <a:tc>
                  <a:txBody>
                    <a:bodyPr/>
                    <a:lstStyle/>
                    <a:p>
                      <a:r>
                        <a:rPr lang="en-US" dirty="0"/>
                        <a:t>Circumstance</a:t>
                      </a:r>
                    </a:p>
                  </a:txBody>
                  <a:tcPr/>
                </a:tc>
                <a:tc>
                  <a:txBody>
                    <a:bodyPr/>
                    <a:lstStyle/>
                    <a:p>
                      <a:r>
                        <a:rPr lang="en-US" dirty="0"/>
                        <a:t>Actor</a:t>
                      </a:r>
                    </a:p>
                  </a:txBody>
                  <a:tcPr/>
                </a:tc>
                <a:tc>
                  <a:txBody>
                    <a:bodyPr/>
                    <a:lstStyle/>
                    <a:p>
                      <a:r>
                        <a:rPr lang="en-US" dirty="0"/>
                        <a:t>Process</a:t>
                      </a:r>
                    </a:p>
                  </a:txBody>
                  <a:tcPr/>
                </a:tc>
                <a:tc>
                  <a:txBody>
                    <a:bodyPr/>
                    <a:lstStyle/>
                    <a:p>
                      <a:r>
                        <a:rPr lang="en-US" dirty="0"/>
                        <a:t>Goal</a:t>
                      </a:r>
                    </a:p>
                  </a:txBody>
                  <a:tcPr/>
                </a:tc>
                <a:tc>
                  <a:txBody>
                    <a:bodyPr/>
                    <a:lstStyle/>
                    <a:p>
                      <a:r>
                        <a:rPr lang="en-US" dirty="0"/>
                        <a:t>Circum.</a:t>
                      </a:r>
                    </a:p>
                  </a:txBody>
                  <a:tcPr/>
                </a:tc>
                <a:extLst>
                  <a:ext uri="{0D108BD9-81ED-4DB2-BD59-A6C34878D82A}">
                    <a16:rowId xmlns:a16="http://schemas.microsoft.com/office/drawing/2014/main" val="10000"/>
                  </a:ext>
                </a:extLst>
              </a:tr>
              <a:tr h="370840">
                <a:tc>
                  <a:txBody>
                    <a:bodyPr/>
                    <a:lstStyle/>
                    <a:p>
                      <a:pPr algn="ctr"/>
                      <a:r>
                        <a:rPr lang="en-US" dirty="0"/>
                        <a:t>1</a:t>
                      </a:r>
                    </a:p>
                  </a:txBody>
                  <a:tcPr/>
                </a:tc>
                <a:tc>
                  <a:txBody>
                    <a:bodyPr/>
                    <a:lstStyle/>
                    <a:p>
                      <a:r>
                        <a:rPr lang="en-US" dirty="0"/>
                        <a:t>Over the next decade,</a:t>
                      </a:r>
                    </a:p>
                  </a:txBody>
                  <a:tcPr/>
                </a:tc>
                <a:tc>
                  <a:txBody>
                    <a:bodyPr/>
                    <a:lstStyle/>
                    <a:p>
                      <a:r>
                        <a:rPr lang="en-US" dirty="0"/>
                        <a:t>further events</a:t>
                      </a:r>
                    </a:p>
                  </a:txBody>
                  <a:tcPr/>
                </a:tc>
                <a:tc>
                  <a:txBody>
                    <a:bodyPr/>
                    <a:lstStyle/>
                    <a:p>
                      <a:r>
                        <a:rPr lang="en-US" dirty="0"/>
                        <a:t>steadily led</a:t>
                      </a:r>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a:t>
                      </a:r>
                      <a:r>
                        <a:rPr lang="en-US" baseline="0" dirty="0"/>
                        <a:t> war</a:t>
                      </a:r>
                      <a:endParaRPr lang="en-US" dirty="0"/>
                    </a:p>
                    <a:p>
                      <a:endParaRPr lang="en-US" dirty="0"/>
                    </a:p>
                  </a:txBody>
                  <a:tcPr/>
                </a:tc>
                <a:extLst>
                  <a:ext uri="{0D108BD9-81ED-4DB2-BD59-A6C34878D82A}">
                    <a16:rowId xmlns:a16="http://schemas.microsoft.com/office/drawing/2014/main" val="10001"/>
                  </a:ext>
                </a:extLst>
              </a:tr>
              <a:tr h="370840">
                <a:tc>
                  <a:txBody>
                    <a:bodyPr/>
                    <a:lstStyle/>
                    <a:p>
                      <a:pPr algn="ctr"/>
                      <a:r>
                        <a:rPr lang="en-US" dirty="0"/>
                        <a:t>2</a:t>
                      </a:r>
                    </a:p>
                  </a:txBody>
                  <a:tcPr/>
                </a:tc>
                <a:tc>
                  <a:txBody>
                    <a:bodyPr/>
                    <a:lstStyle/>
                    <a:p>
                      <a:endParaRPr lang="en-US" dirty="0"/>
                    </a:p>
                  </a:txBody>
                  <a:tcPr/>
                </a:tc>
                <a:tc>
                  <a:txBody>
                    <a:bodyPr/>
                    <a:lstStyle/>
                    <a:p>
                      <a:r>
                        <a:rPr lang="en-US" dirty="0"/>
                        <a:t>Some colonial leaders, such as</a:t>
                      </a:r>
                      <a:r>
                        <a:rPr lang="en-US" baseline="0" dirty="0"/>
                        <a:t> Samuel Adams</a:t>
                      </a:r>
                      <a:endParaRPr lang="en-US" dirty="0"/>
                    </a:p>
                  </a:txBody>
                  <a:tcPr/>
                </a:tc>
                <a:tc>
                  <a:txBody>
                    <a:bodyPr/>
                    <a:lstStyle/>
                    <a:p>
                      <a:r>
                        <a:rPr lang="en-US" dirty="0"/>
                        <a:t>favored</a:t>
                      </a:r>
                    </a:p>
                  </a:txBody>
                  <a:tcPr/>
                </a:tc>
                <a:tc>
                  <a:txBody>
                    <a:bodyPr/>
                    <a:lstStyle/>
                    <a:p>
                      <a:r>
                        <a:rPr lang="en-US" dirty="0" err="1"/>
                        <a:t>independ-ence</a:t>
                      </a:r>
                      <a:r>
                        <a:rPr lang="en-US" dirty="0"/>
                        <a:t> from Britain.</a:t>
                      </a:r>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pPr algn="ctr"/>
                      <a:r>
                        <a:rPr lang="en-US" dirty="0"/>
                        <a:t>3</a:t>
                      </a:r>
                    </a:p>
                  </a:txBody>
                  <a:tcPr/>
                </a:tc>
                <a:tc>
                  <a:txBody>
                    <a:bodyPr/>
                    <a:lstStyle/>
                    <a:p>
                      <a:endParaRPr lang="en-US" dirty="0"/>
                    </a:p>
                  </a:txBody>
                  <a:tcPr/>
                </a:tc>
                <a:tc>
                  <a:txBody>
                    <a:bodyPr/>
                    <a:lstStyle/>
                    <a:p>
                      <a:r>
                        <a:rPr lang="en-US" dirty="0"/>
                        <a:t>They</a:t>
                      </a:r>
                    </a:p>
                  </a:txBody>
                  <a:tcPr/>
                </a:tc>
                <a:tc>
                  <a:txBody>
                    <a:bodyPr/>
                    <a:lstStyle/>
                    <a:p>
                      <a:r>
                        <a:rPr lang="en-US" dirty="0" err="1"/>
                        <a:t>encour</a:t>
                      </a:r>
                      <a:r>
                        <a:rPr lang="en-US" dirty="0"/>
                        <a:t>-aged</a:t>
                      </a:r>
                    </a:p>
                  </a:txBody>
                  <a:tcPr/>
                </a:tc>
                <a:tc>
                  <a:txBody>
                    <a:bodyPr/>
                    <a:lstStyle/>
                    <a:p>
                      <a:r>
                        <a:rPr lang="en-US" dirty="0"/>
                        <a:t>conflict with</a:t>
                      </a:r>
                    </a:p>
                    <a:p>
                      <a:r>
                        <a:rPr lang="en-US" dirty="0"/>
                        <a:t>British authorities. </a:t>
                      </a:r>
                    </a:p>
                  </a:txBody>
                  <a:tcPr/>
                </a:tc>
                <a:tc>
                  <a:txBody>
                    <a:bodyPr/>
                    <a:lstStyle/>
                    <a:p>
                      <a:endParaRPr lang="en-US" dirty="0"/>
                    </a:p>
                  </a:txBody>
                  <a:tcPr/>
                </a:tc>
                <a:extLst>
                  <a:ext uri="{0D108BD9-81ED-4DB2-BD59-A6C34878D82A}">
                    <a16:rowId xmlns:a16="http://schemas.microsoft.com/office/drawing/2014/main" val="10003"/>
                  </a:ext>
                </a:extLst>
              </a:tr>
              <a:tr h="370840">
                <a:tc>
                  <a:txBody>
                    <a:bodyPr/>
                    <a:lstStyle/>
                    <a:p>
                      <a:pPr algn="ctr"/>
                      <a:r>
                        <a:rPr lang="en-US" dirty="0"/>
                        <a:t>4</a:t>
                      </a:r>
                    </a:p>
                  </a:txBody>
                  <a:tcPr/>
                </a:tc>
                <a:tc>
                  <a:txBody>
                    <a:bodyPr/>
                    <a:lstStyle/>
                    <a:p>
                      <a:r>
                        <a:rPr lang="en-US" dirty="0"/>
                        <a:t>At the same time,</a:t>
                      </a:r>
                    </a:p>
                  </a:txBody>
                  <a:tcPr/>
                </a:tc>
                <a:tc>
                  <a:txBody>
                    <a:bodyPr/>
                    <a:lstStyle/>
                    <a:p>
                      <a:r>
                        <a:rPr lang="en-US" dirty="0"/>
                        <a:t>George III and his ministers</a:t>
                      </a:r>
                    </a:p>
                  </a:txBody>
                  <a:tcPr/>
                </a:tc>
                <a:tc>
                  <a:txBody>
                    <a:bodyPr/>
                    <a:lstStyle/>
                    <a:p>
                      <a:r>
                        <a:rPr lang="en-US" dirty="0"/>
                        <a:t>made</a:t>
                      </a:r>
                    </a:p>
                  </a:txBody>
                  <a:tcPr/>
                </a:tc>
                <a:tc>
                  <a:txBody>
                    <a:bodyPr/>
                    <a:lstStyle/>
                    <a:p>
                      <a:r>
                        <a:rPr lang="en-US" dirty="0"/>
                        <a:t>enemies of many moderate  Colonists </a:t>
                      </a:r>
                    </a:p>
                  </a:txBody>
                  <a:tcPr/>
                </a:tc>
                <a:tc>
                  <a:txBody>
                    <a:bodyPr/>
                    <a:lstStyle/>
                    <a:p>
                      <a:r>
                        <a:rPr lang="en-US" dirty="0"/>
                        <a:t>by their harsh stands </a:t>
                      </a: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z="3600" b="1" dirty="0"/>
              <a:t>History Reading (Fang &amp; </a:t>
            </a:r>
            <a:r>
              <a:rPr lang="en-US" sz="3600" b="1" dirty="0" err="1"/>
              <a:t>Schleppergrel</a:t>
            </a:r>
            <a:r>
              <a:rPr lang="en-US" sz="3600" b="1" dirty="0"/>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7000810"/>
              </p:ext>
            </p:extLst>
          </p:nvPr>
        </p:nvGraphicFramePr>
        <p:xfrm>
          <a:off x="381000" y="1524000"/>
          <a:ext cx="8229600" cy="402844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r>
                        <a:rPr lang="en-US" dirty="0"/>
                        <a:t>Clause</a:t>
                      </a:r>
                    </a:p>
                  </a:txBody>
                  <a:tcPr/>
                </a:tc>
                <a:tc>
                  <a:txBody>
                    <a:bodyPr/>
                    <a:lstStyle/>
                    <a:p>
                      <a:r>
                        <a:rPr lang="en-US" dirty="0"/>
                        <a:t>Circumstance</a:t>
                      </a:r>
                    </a:p>
                  </a:txBody>
                  <a:tcPr/>
                </a:tc>
                <a:tc>
                  <a:txBody>
                    <a:bodyPr/>
                    <a:lstStyle/>
                    <a:p>
                      <a:r>
                        <a:rPr lang="en-US" dirty="0"/>
                        <a:t>Actor</a:t>
                      </a:r>
                    </a:p>
                  </a:txBody>
                  <a:tcPr/>
                </a:tc>
                <a:tc>
                  <a:txBody>
                    <a:bodyPr/>
                    <a:lstStyle/>
                    <a:p>
                      <a:r>
                        <a:rPr lang="en-US" dirty="0"/>
                        <a:t>Process</a:t>
                      </a:r>
                    </a:p>
                  </a:txBody>
                  <a:tcPr/>
                </a:tc>
                <a:tc>
                  <a:txBody>
                    <a:bodyPr/>
                    <a:lstStyle/>
                    <a:p>
                      <a:r>
                        <a:rPr lang="en-US" dirty="0"/>
                        <a:t>Goal</a:t>
                      </a:r>
                    </a:p>
                  </a:txBody>
                  <a:tcPr/>
                </a:tc>
                <a:tc>
                  <a:txBody>
                    <a:bodyPr/>
                    <a:lstStyle/>
                    <a:p>
                      <a:r>
                        <a:rPr lang="en-US" dirty="0"/>
                        <a:t>Circum.</a:t>
                      </a:r>
                    </a:p>
                  </a:txBody>
                  <a:tcPr/>
                </a:tc>
                <a:extLst>
                  <a:ext uri="{0D108BD9-81ED-4DB2-BD59-A6C34878D82A}">
                    <a16:rowId xmlns:a16="http://schemas.microsoft.com/office/drawing/2014/main" val="10000"/>
                  </a:ext>
                </a:extLst>
              </a:tr>
              <a:tr h="370840">
                <a:tc>
                  <a:txBody>
                    <a:bodyPr/>
                    <a:lstStyle/>
                    <a:p>
                      <a:pPr algn="ctr"/>
                      <a:r>
                        <a:rPr lang="en-US" dirty="0"/>
                        <a:t>1</a:t>
                      </a:r>
                    </a:p>
                  </a:txBody>
                  <a:tcPr/>
                </a:tc>
                <a:tc>
                  <a:txBody>
                    <a:bodyPr/>
                    <a:lstStyle/>
                    <a:p>
                      <a:endParaRPr lang="en-US" dirty="0"/>
                    </a:p>
                    <a:p>
                      <a:endParaRPr lang="en-US" dirty="0"/>
                    </a:p>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pPr algn="ctr"/>
                      <a:r>
                        <a:rPr lang="en-US" dirty="0"/>
                        <a:t>2</a:t>
                      </a:r>
                    </a:p>
                  </a:txBody>
                  <a:tcPr/>
                </a:tc>
                <a:tc>
                  <a:txBody>
                    <a:bodyPr/>
                    <a:lstStyle/>
                    <a:p>
                      <a:endParaRPr lang="en-US" dirty="0"/>
                    </a:p>
                    <a:p>
                      <a:endParaRPr lang="en-US" dirty="0"/>
                    </a:p>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pPr algn="ctr"/>
                      <a:r>
                        <a:rPr lang="en-US" dirty="0"/>
                        <a:t>3</a:t>
                      </a:r>
                    </a:p>
                  </a:txBody>
                  <a:tcPr/>
                </a:tc>
                <a:tc>
                  <a:txBody>
                    <a:bodyPr/>
                    <a:lstStyle/>
                    <a:p>
                      <a:endParaRPr lang="en-US" dirty="0"/>
                    </a:p>
                    <a:p>
                      <a:endParaRPr lang="en-US" dirty="0"/>
                    </a:p>
                    <a:p>
                      <a:endParaRPr lang="en-US" dirty="0"/>
                    </a:p>
                  </a:txBody>
                  <a:tcPr/>
                </a:tc>
                <a:tc>
                  <a:txBody>
                    <a:bodyPr/>
                    <a:lstStyle/>
                    <a:p>
                      <a:endParaRPr lang="en-US" dirty="0"/>
                    </a:p>
                  </a:txBody>
                  <a:tcPr/>
                </a:tc>
                <a:tc>
                  <a:txBody>
                    <a:bodyPr/>
                    <a:lstStyle/>
                    <a:p>
                      <a:endParaRPr lang="en-US" dirty="0"/>
                    </a:p>
                  </a:txBody>
                  <a:tcPr/>
                </a:tc>
                <a:tc>
                  <a:txBody>
                    <a:bodyPr/>
                    <a:lstStyle/>
                    <a:p>
                      <a:r>
                        <a:rPr lang="en-US" dirty="0"/>
                        <a:t> </a:t>
                      </a:r>
                    </a:p>
                  </a:txBody>
                  <a:tcPr/>
                </a:tc>
                <a:tc>
                  <a:txBody>
                    <a:bodyPr/>
                    <a:lstStyle/>
                    <a:p>
                      <a:endParaRPr lang="en-US" dirty="0"/>
                    </a:p>
                  </a:txBody>
                  <a:tcPr/>
                </a:tc>
                <a:extLst>
                  <a:ext uri="{0D108BD9-81ED-4DB2-BD59-A6C34878D82A}">
                    <a16:rowId xmlns:a16="http://schemas.microsoft.com/office/drawing/2014/main" val="10003"/>
                  </a:ext>
                </a:extLst>
              </a:tr>
              <a:tr h="370840">
                <a:tc>
                  <a:txBody>
                    <a:bodyPr/>
                    <a:lstStyle/>
                    <a:p>
                      <a:pPr algn="ctr"/>
                      <a:r>
                        <a:rPr lang="en-US" dirty="0"/>
                        <a:t>4</a:t>
                      </a:r>
                    </a:p>
                  </a:txBody>
                  <a:tcPr/>
                </a:tc>
                <a:tc>
                  <a:txBody>
                    <a:bodyPr/>
                    <a:lstStyle/>
                    <a:p>
                      <a:endParaRPr lang="en-US" dirty="0"/>
                    </a:p>
                    <a:p>
                      <a:endParaRPr lang="en-US" dirty="0"/>
                    </a:p>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669610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924800" cy="1019195"/>
          </a:xfrm>
        </p:spPr>
        <p:txBody>
          <a:bodyPr/>
          <a:lstStyle/>
          <a:p>
            <a:pPr marL="0" indent="0">
              <a:buNone/>
            </a:pPr>
            <a:r>
              <a:rPr lang="en-US" sz="3600" b="1" dirty="0">
                <a:solidFill>
                  <a:srgbClr val="0000FF"/>
                </a:solidFill>
              </a:rPr>
              <a:t>New standards are an outcome of this work</a:t>
            </a:r>
          </a:p>
          <a:p>
            <a:pPr>
              <a:buClrTx/>
              <a:buFont typeface="Arial"/>
              <a:buChar char="•"/>
            </a:pPr>
            <a:endParaRPr lang="en-US" sz="2400" dirty="0"/>
          </a:p>
          <a:p>
            <a:pPr>
              <a:buNone/>
            </a:pPr>
            <a:r>
              <a:rPr lang="en-US" sz="2000" dirty="0"/>
              <a:t>Common Core State Standards for English                            Language Arts</a:t>
            </a:r>
          </a:p>
          <a:p>
            <a:pPr>
              <a:buNone/>
            </a:pPr>
            <a:r>
              <a:rPr lang="en-US" sz="2000" dirty="0"/>
              <a:t> </a:t>
            </a:r>
          </a:p>
          <a:p>
            <a:pPr marL="0" indent="0">
              <a:buNone/>
            </a:pPr>
            <a:r>
              <a:rPr lang="en-US" sz="2000" i="1" dirty="0"/>
              <a:t>          and Literacy in History/Social Studies &amp;                                    </a:t>
            </a:r>
          </a:p>
          <a:p>
            <a:pPr marL="0" indent="0">
              <a:buNone/>
            </a:pPr>
            <a:r>
              <a:rPr lang="en-US" sz="2000" i="1" dirty="0"/>
              <a:t>          Science/Technical subjects</a:t>
            </a:r>
          </a:p>
          <a:p>
            <a:pPr marL="0" indent="0">
              <a:buClr>
                <a:schemeClr val="tx1"/>
              </a:buClr>
              <a:buNone/>
            </a:pPr>
            <a:r>
              <a:rPr lang="en-US" sz="2400" dirty="0"/>
              <a:t>                        </a:t>
            </a:r>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38856903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a:bodyPr>
          <a:lstStyle/>
          <a:p>
            <a:r>
              <a:rPr lang="en-US" dirty="0"/>
              <a:t>Literacy in History/Social Studies</a:t>
            </a:r>
          </a:p>
        </p:txBody>
      </p:sp>
      <p:sp>
        <p:nvSpPr>
          <p:cNvPr id="40963" name="Content Placeholder 2"/>
          <p:cNvSpPr>
            <a:spLocks noGrp="1"/>
          </p:cNvSpPr>
          <p:nvPr>
            <p:ph idx="1"/>
          </p:nvPr>
        </p:nvSpPr>
        <p:spPr>
          <a:xfrm>
            <a:off x="533400" y="1295400"/>
            <a:ext cx="8229600" cy="5410200"/>
          </a:xfrm>
        </p:spPr>
        <p:txBody>
          <a:bodyPr>
            <a:normAutofit fontScale="85000" lnSpcReduction="20000"/>
          </a:bodyPr>
          <a:lstStyle/>
          <a:p>
            <a:r>
              <a:rPr lang="en-US" sz="1900" dirty="0"/>
              <a:t>Cite specific textual evidence to support analysis of primary and secondary sources, attending to such features as the date and origin of the information.</a:t>
            </a:r>
          </a:p>
          <a:p>
            <a:r>
              <a:rPr lang="en-US" sz="1900" dirty="0"/>
              <a:t>Analyze in detail a series of events described in a text and the causes that link the events; distinguish whether earlier events caused later ones or simply preceded them.</a:t>
            </a:r>
          </a:p>
          <a:p>
            <a:r>
              <a:rPr lang="en-US" sz="1900" dirty="0"/>
              <a:t>Identify aspects of a text that reveal an author’s point of view or purpose (e.g., loaded language, inclusion or avoidance of particular facts).</a:t>
            </a:r>
          </a:p>
          <a:p>
            <a:r>
              <a:rPr lang="en-US" sz="1900" dirty="0"/>
              <a:t>Compare the point of view of two or more authors by comparing how they treat the same or similar historical topics, including which details they include and emphasize in their respective accounts.</a:t>
            </a:r>
          </a:p>
          <a:p>
            <a:r>
              <a:rPr lang="en-US" sz="1900" dirty="0"/>
              <a:t>Interpret the meaning of words and phrases in a text, including how an author uses and refines the meaning of a key term over the course of a text (e.g., how Madison defines </a:t>
            </a:r>
            <a:r>
              <a:rPr lang="en-US" sz="1900" i="1" dirty="0"/>
              <a:t>faction in Federalist No. 10 and No. 51).</a:t>
            </a:r>
          </a:p>
          <a:p>
            <a:r>
              <a:rPr lang="en-US" sz="1900" dirty="0"/>
              <a:t>Evaluate authors’ differing points of view on the same historical event or issue by assessing the authors’ claims, evidence, and reasoning.</a:t>
            </a:r>
          </a:p>
          <a:p>
            <a:r>
              <a:rPr lang="en-US" sz="1900" dirty="0"/>
              <a:t>Distinguish among fact, opinion, and reasoned judgment in a historical account.</a:t>
            </a:r>
          </a:p>
          <a:p>
            <a:r>
              <a:rPr lang="en-US" sz="1900" dirty="0"/>
              <a:t>Compare and contrast treatments of the same topic in several primary and secondary sources.</a:t>
            </a:r>
          </a:p>
          <a:p>
            <a:r>
              <a:rPr lang="en-US" sz="1900" dirty="0"/>
              <a:t>Evaluate an author’s premises, claims, and evidence by corroborating or challenging them with other sources of information.</a:t>
            </a:r>
          </a:p>
          <a:p>
            <a:r>
              <a:rPr lang="en-US" sz="1900" dirty="0"/>
              <a:t>Integrate information from diverse sources, both primary and secondary, into a coherent understanding of an idea or event, noting discrepancies among sources.</a:t>
            </a:r>
          </a:p>
          <a:p>
            <a:pPr>
              <a:buFont typeface="Wingdings" pitchFamily="2" charset="2"/>
              <a:buNone/>
            </a:pPr>
            <a:endParaRPr lang="en-US" sz="1400" dirty="0"/>
          </a:p>
          <a:p>
            <a:pPr>
              <a:buFont typeface="Wingdings" pitchFamily="2" charset="2"/>
              <a:buNone/>
            </a:pPr>
            <a:endParaRPr lang="en-US" sz="1400" dirty="0"/>
          </a:p>
          <a:p>
            <a:pPr>
              <a:buFont typeface="Wingdings" pitchFamily="2" charset="2"/>
              <a:buNone/>
            </a:pPr>
            <a:r>
              <a:rPr lang="en-US" sz="1400" dirty="0"/>
              <a:t>.</a:t>
            </a:r>
          </a:p>
          <a:p>
            <a:pPr>
              <a:buFont typeface="Wingdings" pitchFamily="2" charset="2"/>
              <a:buNone/>
            </a:pPr>
            <a:endParaRPr lang="en-US" sz="1400" dirty="0"/>
          </a:p>
          <a:p>
            <a:pPr>
              <a:buFont typeface="Wingdings" pitchFamily="2" charset="2"/>
              <a:buNone/>
            </a:pPr>
            <a:endParaRPr lang="en-US" sz="1400" dirty="0"/>
          </a:p>
          <a:p>
            <a:pPr>
              <a:buFont typeface="Wingdings" pitchFamily="2" charset="2"/>
              <a:buNone/>
            </a:pP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428604"/>
            <a:ext cx="7010400" cy="1785937"/>
          </a:xfrm>
        </p:spPr>
        <p:txBody>
          <a:bodyPr/>
          <a:lstStyle/>
          <a:p>
            <a:pPr marL="0" indent="0">
              <a:buNone/>
            </a:pPr>
            <a:r>
              <a:rPr lang="en-US" sz="3600" b="1" dirty="0">
                <a:solidFill>
                  <a:srgbClr val="0000FF"/>
                </a:solidFill>
              </a:rPr>
              <a:t>Content Area Literacy</a:t>
            </a:r>
          </a:p>
          <a:p>
            <a:endParaRPr lang="en-US" sz="2400" dirty="0"/>
          </a:p>
          <a:p>
            <a:pPr>
              <a:buSzPct val="125000"/>
              <a:buFont typeface="Wingdings" charset="2"/>
              <a:buChar char="§"/>
            </a:pPr>
            <a:r>
              <a:rPr lang="en-US" sz="2000" dirty="0"/>
              <a:t>Content area literacy has long championed the idea of “every teacher a teacher of reading”</a:t>
            </a:r>
          </a:p>
          <a:p>
            <a:r>
              <a:rPr lang="en-US" sz="2000" dirty="0"/>
              <a:t>The approach emphasizes teaching English </a:t>
            </a:r>
          </a:p>
          <a:p>
            <a:pPr marL="0" indent="0">
              <a:buNone/>
            </a:pPr>
            <a:r>
              <a:rPr lang="en-US" sz="2000" dirty="0"/>
              <a:t>     Language Arts with content texts </a:t>
            </a:r>
          </a:p>
          <a:p>
            <a:r>
              <a:rPr lang="en-US" sz="2000" dirty="0"/>
              <a:t>Focus is on making students better students</a:t>
            </a:r>
          </a:p>
          <a:p>
            <a:pPr marL="0" indent="0">
              <a:buClrTx/>
              <a:buNone/>
            </a:pPr>
            <a:r>
              <a:rPr lang="en-US" sz="2000" dirty="0"/>
              <a:t>     by building up their reading comprehension </a:t>
            </a:r>
          </a:p>
          <a:p>
            <a:pPr marL="0" indent="0">
              <a:buClrTx/>
              <a:buNone/>
            </a:pPr>
            <a:r>
              <a:rPr lang="en-US" sz="2000" dirty="0"/>
              <a:t>     and study skills with content textbooks</a:t>
            </a:r>
            <a:endParaRPr lang="en-US" sz="2000" dirty="0">
              <a:solidFill>
                <a:srgbClr val="C99C60"/>
              </a:solidFill>
            </a:endParaRPr>
          </a:p>
          <a:p>
            <a:pPr>
              <a:buClrTx/>
            </a:pPr>
            <a:r>
              <a:rPr lang="en-US" sz="2000" dirty="0">
                <a:solidFill>
                  <a:srgbClr val="C99C60"/>
                </a:solidFill>
              </a:rPr>
              <a:t> </a:t>
            </a:r>
            <a:r>
              <a:rPr lang="en-US" sz="2000" dirty="0"/>
              <a:t>Goal: To make students better students</a:t>
            </a:r>
          </a:p>
          <a:p>
            <a:r>
              <a:rPr lang="en-US" sz="2000" i="1" dirty="0"/>
              <a:t>What is the same </a:t>
            </a:r>
            <a:r>
              <a:rPr lang="en-US" sz="2000" dirty="0"/>
              <a:t>across the disciplines? </a:t>
            </a:r>
          </a:p>
          <a:p>
            <a:pPr marL="0" indent="0">
              <a:buNone/>
            </a:pPr>
            <a:endParaRPr lang="en-US" sz="3600" b="1" dirty="0">
              <a:solidFill>
                <a:schemeClr val="bg1"/>
              </a:solidFill>
            </a:endParaRPr>
          </a:p>
          <a:p>
            <a:pPr marL="0" indent="0">
              <a:buNone/>
            </a:pPr>
            <a:endParaRPr lang="en-US" sz="3600" b="1" dirty="0">
              <a:solidFill>
                <a:schemeClr val="bg1"/>
              </a:solidFill>
            </a:endParaRPr>
          </a:p>
          <a:p>
            <a:pPr marL="0" indent="0">
              <a:buNone/>
            </a:pPr>
            <a:endParaRPr lang="en-US" sz="3600" b="1" dirty="0">
              <a:solidFill>
                <a:schemeClr val="bg1"/>
              </a:solidFill>
            </a:endParaRPr>
          </a:p>
          <a:p>
            <a:pPr marL="0" indent="0">
              <a:buNone/>
            </a:pPr>
            <a:endParaRPr lang="en-US" sz="3600" b="1" dirty="0">
              <a:solidFill>
                <a:schemeClr val="bg1"/>
              </a:solidFill>
            </a:endParaRPr>
          </a:p>
        </p:txBody>
      </p:sp>
    </p:spTree>
    <p:extLst>
      <p:ext uri="{BB962C8B-B14F-4D97-AF65-F5344CB8AC3E}">
        <p14:creationId xmlns:p14="http://schemas.microsoft.com/office/powerpoint/2010/main" val="28417544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Literacy in Science/Technical Subjects</a:t>
            </a:r>
          </a:p>
        </p:txBody>
      </p:sp>
      <p:sp>
        <p:nvSpPr>
          <p:cNvPr id="3" name="Content Placeholder 2"/>
          <p:cNvSpPr>
            <a:spLocks noGrp="1"/>
          </p:cNvSpPr>
          <p:nvPr>
            <p:ph idx="1"/>
          </p:nvPr>
        </p:nvSpPr>
        <p:spPr>
          <a:xfrm>
            <a:off x="457200" y="1066800"/>
            <a:ext cx="8229600" cy="5638800"/>
          </a:xfrm>
        </p:spPr>
        <p:txBody>
          <a:bodyPr>
            <a:normAutofit fontScale="25000" lnSpcReduction="20000"/>
          </a:bodyPr>
          <a:lstStyle/>
          <a:p>
            <a:pPr lvl="0"/>
            <a:r>
              <a:rPr lang="en-US" sz="6400" dirty="0"/>
              <a:t>Determine the meaning of symbols, key terms, and other domain-specific words and phrases as they are used in a specific scientific or technical texts and topics.</a:t>
            </a:r>
          </a:p>
          <a:p>
            <a:pPr lvl="0"/>
            <a:r>
              <a:rPr lang="en-US" sz="6400" dirty="0"/>
              <a:t>Integrate quantitative or technical information expressed in words in a text with a version of that information expressed visually (e.g., in a flowchart, diagram, model, graph, or table).</a:t>
            </a:r>
          </a:p>
          <a:p>
            <a:pPr lvl="0"/>
            <a:r>
              <a:rPr lang="en-US" sz="6400" dirty="0"/>
              <a:t>Distinguish among facts, reasoned judgment based on research findings, and speculation in a text.</a:t>
            </a:r>
          </a:p>
          <a:p>
            <a:pPr lvl="0"/>
            <a:r>
              <a:rPr lang="en-US" sz="6400" dirty="0"/>
              <a:t>Follow precisely a complex multistep procedure when carrying out experiments, taking measurements, or performing technical tasks, attending to special cases or exceptions defined in the text.</a:t>
            </a:r>
          </a:p>
          <a:p>
            <a:pPr lvl="0"/>
            <a:r>
              <a:rPr lang="en-US" sz="6400" dirty="0"/>
              <a:t>Analyze the structure of the relationships among concepts in a text, including relationships among key terms (e.g., </a:t>
            </a:r>
            <a:r>
              <a:rPr lang="en-US" sz="6400" i="1" dirty="0"/>
              <a:t>force, friction, reaction force, energy</a:t>
            </a:r>
            <a:r>
              <a:rPr lang="en-US" sz="6400" dirty="0"/>
              <a:t>).</a:t>
            </a:r>
          </a:p>
          <a:p>
            <a:pPr lvl="0"/>
            <a:r>
              <a:rPr lang="en-US" sz="6400" dirty="0"/>
              <a:t>Translate quantitative or technical information expressed in words in a text into visual form (e.g., a table or chart) and translate information expressed visually or mathematically (e.g., in an equation) into words.</a:t>
            </a:r>
          </a:p>
          <a:p>
            <a:pPr lvl="0"/>
            <a:r>
              <a:rPr lang="en-US" sz="6400" dirty="0"/>
              <a:t>Compare and contrast findings presented in a text to those from other sources (including their own experiments), noting when the findings support or contradict previous explanations or accounts.</a:t>
            </a:r>
          </a:p>
          <a:p>
            <a:pPr lvl="0"/>
            <a:r>
              <a:rPr lang="en-US" sz="6400" dirty="0"/>
              <a:t>Cite specific textual evidence to support analysis of science and technical texts, attending to important distinctions the author makes and to any gaps or inconsistencies in the account.</a:t>
            </a:r>
          </a:p>
          <a:p>
            <a:pPr lvl="0"/>
            <a:r>
              <a:rPr lang="en-US" sz="6400" dirty="0"/>
              <a:t>Follow precisely a complex multistep procedure when carrying out experiments, taking measurements, or performing technical tasks; analyze the specific results based on explanations in the text.</a:t>
            </a:r>
          </a:p>
          <a:p>
            <a:pPr lvl="0"/>
            <a:r>
              <a:rPr lang="en-US" sz="6400" dirty="0"/>
              <a:t>Synthesize information from a range of sources (e.g., texts, experiments, simulations) into a coherent understanding of a process, phenomenon, or concept, resolving conflicting information when possible.</a:t>
            </a:r>
          </a:p>
          <a:p>
            <a:endParaRPr lang="en-US" dirty="0"/>
          </a:p>
        </p:txBody>
      </p:sp>
    </p:spTree>
    <p:extLst>
      <p:ext uri="{BB962C8B-B14F-4D97-AF65-F5344CB8AC3E}">
        <p14:creationId xmlns:p14="http://schemas.microsoft.com/office/powerpoint/2010/main" val="31493574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Literacy in Literature</a:t>
            </a:r>
          </a:p>
        </p:txBody>
      </p:sp>
      <p:sp>
        <p:nvSpPr>
          <p:cNvPr id="3" name="Content Placeholder 2"/>
          <p:cNvSpPr>
            <a:spLocks noGrp="1"/>
          </p:cNvSpPr>
          <p:nvPr>
            <p:ph idx="1"/>
          </p:nvPr>
        </p:nvSpPr>
        <p:spPr>
          <a:xfrm>
            <a:off x="457200" y="990600"/>
            <a:ext cx="8229600" cy="5715000"/>
          </a:xfrm>
        </p:spPr>
        <p:txBody>
          <a:bodyPr>
            <a:normAutofit fontScale="92500"/>
          </a:bodyPr>
          <a:lstStyle/>
          <a:p>
            <a:pPr lvl="0"/>
            <a:r>
              <a:rPr lang="en-US" sz="1600" dirty="0"/>
              <a:t>Determine two or more themes or central ideas of a text and analyze their development over the course of the text, including how they interact and build on one another to produce a complex account; provide an objective summary of the text.</a:t>
            </a:r>
          </a:p>
          <a:p>
            <a:pPr lvl="0"/>
            <a:r>
              <a:rPr lang="en-US" sz="1600" dirty="0"/>
              <a:t>Analyze the impact of the author’s choices regarding how to develop and relate elements of a story or drama (e.g., where a story is set, how the action is ordered, how the characters are introduced and developed).</a:t>
            </a:r>
          </a:p>
          <a:p>
            <a:pPr lvl="0"/>
            <a:r>
              <a:rPr lang="en-US" sz="1600" dirty="0"/>
              <a:t>Determine the meaning of words and phrases as they are used in the text, including figurative and connotative meanings; analyze the impact of specific word choices on meaning and tone, including words with multiple meanings or language that is particularly fresh, engaging, or beautiful. (Include Shakespeare as well as other authors.)</a:t>
            </a:r>
          </a:p>
          <a:p>
            <a:pPr lvl="0"/>
            <a:r>
              <a:rPr lang="en-US" sz="1600" dirty="0"/>
              <a:t>Analyze how an author’s choices concerning how to structure specific parts of a text (e.g., the choice of where to begin or end a story, the choice to provide a comedic or tragic resolution) contribute to its overall structure and meaning as well as its aesthetic impact.</a:t>
            </a:r>
          </a:p>
          <a:p>
            <a:pPr lvl="0"/>
            <a:r>
              <a:rPr lang="en-US" sz="1600" dirty="0"/>
              <a:t>Analyze a case in which grasping a point of view requires distinguishing what is directly stated in a text from what is really meant (e.g., satire, sarcasm, irony, or understatement).</a:t>
            </a:r>
          </a:p>
          <a:p>
            <a:pPr lvl="0"/>
            <a:r>
              <a:rPr lang="en-US" sz="1600" dirty="0"/>
              <a:t>Analyze multiple interpretations of a story, drama, or poem (e.g., recorded or live production of a play or recorded novel or poetry), evaluating how each version interprets the source text. (Include at least one play by Shakespeare and one play by an American dramatist.)</a:t>
            </a:r>
          </a:p>
          <a:p>
            <a:pPr lvl="0"/>
            <a:r>
              <a:rPr lang="en-US" sz="1600" dirty="0"/>
              <a:t>Demonstrate knowledge of eighteenth-, nineteenth- and early-twentieth-century foundational works of American literature, including how two or more texts from the same period treat similar themes or topics.</a:t>
            </a:r>
          </a:p>
          <a:p>
            <a:endParaRPr lang="en-US" dirty="0"/>
          </a:p>
        </p:txBody>
      </p:sp>
    </p:spTree>
    <p:extLst>
      <p:ext uri="{BB962C8B-B14F-4D97-AF65-F5344CB8AC3E}">
        <p14:creationId xmlns:p14="http://schemas.microsoft.com/office/powerpoint/2010/main" val="11399703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History Literacy Resources</a:t>
            </a:r>
          </a:p>
        </p:txBody>
      </p:sp>
      <p:sp>
        <p:nvSpPr>
          <p:cNvPr id="3" name="Content Placeholder 2"/>
          <p:cNvSpPr>
            <a:spLocks noGrp="1"/>
          </p:cNvSpPr>
          <p:nvPr>
            <p:ph idx="1"/>
          </p:nvPr>
        </p:nvSpPr>
        <p:spPr/>
        <p:txBody>
          <a:bodyPr/>
          <a:lstStyle/>
          <a:p>
            <a:pPr marL="0" indent="0">
              <a:buNone/>
            </a:pPr>
            <a:r>
              <a:rPr lang="en-US" sz="2400" b="1" dirty="0"/>
              <a:t>Stanford History Education Group</a:t>
            </a:r>
            <a:endParaRPr lang="en-US" sz="2400" b="1" dirty="0">
              <a:hlinkClick r:id="rId3"/>
            </a:endParaRPr>
          </a:p>
          <a:p>
            <a:pPr>
              <a:buClrTx/>
              <a:buFont typeface="Arial"/>
              <a:buChar char="•"/>
            </a:pPr>
            <a:r>
              <a:rPr lang="en-US" sz="2400" dirty="0">
                <a:hlinkClick r:id="rId3"/>
              </a:rPr>
              <a:t>http://sheg.stanford.edu/rlh</a:t>
            </a:r>
            <a:endParaRPr lang="en-US" sz="2400" dirty="0"/>
          </a:p>
          <a:p>
            <a:pPr marL="0" indent="0">
              <a:buClrTx/>
              <a:buNone/>
            </a:pPr>
            <a:endParaRPr lang="en-US" sz="2400" dirty="0"/>
          </a:p>
          <a:p>
            <a:pPr marL="0" indent="0">
              <a:buClrTx/>
              <a:buNone/>
            </a:pPr>
            <a:r>
              <a:rPr lang="en-US" sz="2400" b="1" dirty="0"/>
              <a:t>Teaching Channel</a:t>
            </a:r>
          </a:p>
          <a:p>
            <a:pPr>
              <a:spcBef>
                <a:spcPts val="320"/>
              </a:spcBef>
              <a:buClrTx/>
              <a:buFont typeface="Arial"/>
              <a:buChar char="•"/>
            </a:pPr>
            <a:r>
              <a:rPr lang="en-US" sz="2400" dirty="0">
                <a:hlinkClick r:id="rId4"/>
              </a:rPr>
              <a:t>https://www.teachingchannel.org/videos/reading-like-a-historian-repetition</a:t>
            </a:r>
            <a:endParaRPr lang="en-US" sz="2400" dirty="0"/>
          </a:p>
          <a:p>
            <a:pPr marL="0" indent="0">
              <a:spcBef>
                <a:spcPts val="320"/>
              </a:spcBef>
              <a:buClrTx/>
              <a:buNone/>
            </a:pPr>
            <a:endParaRPr lang="en-US" sz="2400" dirty="0"/>
          </a:p>
          <a:p>
            <a:pPr marL="0" indent="0">
              <a:buClrTx/>
              <a:buNone/>
            </a:pPr>
            <a:r>
              <a:rPr lang="en-US" sz="2400" b="1" dirty="0"/>
              <a:t>Historical Scene Investigation</a:t>
            </a:r>
          </a:p>
          <a:p>
            <a:pPr>
              <a:buClrTx/>
              <a:buFont typeface="Arial"/>
              <a:buChar char="•"/>
            </a:pPr>
            <a:r>
              <a:rPr lang="en-US" sz="2400" dirty="0">
                <a:hlinkClick r:id="rId5"/>
              </a:rPr>
              <a:t>https://hsi.wm.edu/</a:t>
            </a:r>
            <a:endParaRPr lang="en-US" sz="2400" dirty="0"/>
          </a:p>
          <a:p>
            <a:pPr>
              <a:buClrTx/>
              <a:buFont typeface="Arial"/>
              <a:buChar char="•"/>
            </a:pPr>
            <a:endParaRPr lang="en-US" dirty="0"/>
          </a:p>
        </p:txBody>
      </p:sp>
    </p:spTree>
    <p:extLst>
      <p:ext uri="{BB962C8B-B14F-4D97-AF65-F5344CB8AC3E}">
        <p14:creationId xmlns:p14="http://schemas.microsoft.com/office/powerpoint/2010/main" val="16277103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 </a:t>
            </a:r>
            <a:r>
              <a:rPr lang="en-US" dirty="0" err="1"/>
              <a:t>Wineburg</a:t>
            </a:r>
            <a:r>
              <a:rPr lang="en-US" dirty="0"/>
              <a:t>, Daisy Martin, &amp; Chauncey Monte-Sano</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6637" y="1600200"/>
            <a:ext cx="4530725" cy="4530725"/>
          </a:xfrm>
        </p:spPr>
      </p:pic>
    </p:spTree>
    <p:extLst>
      <p:ext uri="{BB962C8B-B14F-4D97-AF65-F5344CB8AC3E}">
        <p14:creationId xmlns:p14="http://schemas.microsoft.com/office/powerpoint/2010/main" val="1688553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5534" y="457200"/>
            <a:ext cx="3672990" cy="5673725"/>
          </a:xfrm>
        </p:spPr>
      </p:pic>
    </p:spTree>
    <p:extLst>
      <p:ext uri="{BB962C8B-B14F-4D97-AF65-F5344CB8AC3E}">
        <p14:creationId xmlns:p14="http://schemas.microsoft.com/office/powerpoint/2010/main" val="33451694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11500" y="310845"/>
            <a:ext cx="3822700" cy="5775783"/>
          </a:xfrm>
          <a:prstGeom prst="rect">
            <a:avLst/>
          </a:prstGeom>
        </p:spPr>
      </p:pic>
    </p:spTree>
    <p:extLst>
      <p:ext uri="{BB962C8B-B14F-4D97-AF65-F5344CB8AC3E}">
        <p14:creationId xmlns:p14="http://schemas.microsoft.com/office/powerpoint/2010/main" val="936971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428605"/>
            <a:ext cx="7391400" cy="790595"/>
          </a:xfrm>
        </p:spPr>
        <p:txBody>
          <a:bodyPr/>
          <a:lstStyle/>
          <a:p>
            <a:pPr marL="0" indent="0">
              <a:buNone/>
            </a:pPr>
            <a:r>
              <a:rPr lang="en-US" sz="3600" b="1" dirty="0">
                <a:solidFill>
                  <a:srgbClr val="0000FF"/>
                </a:solidFill>
              </a:rPr>
              <a:t>Disciplinary Literacy</a:t>
            </a:r>
          </a:p>
          <a:p>
            <a:pPr marL="0" indent="0">
              <a:buNone/>
            </a:pPr>
            <a:endParaRPr lang="en-US" b="1" dirty="0">
              <a:solidFill>
                <a:srgbClr val="0D0D0D"/>
              </a:solidFill>
            </a:endParaRPr>
          </a:p>
          <a:p>
            <a:pPr>
              <a:buSzPct val="125000"/>
              <a:buFont typeface="Wingdings" charset="2"/>
              <a:buChar char="§"/>
            </a:pPr>
            <a:r>
              <a:rPr lang="en-US" sz="2000" dirty="0"/>
              <a:t>Disciplinary Literacy is a completely different concept</a:t>
            </a:r>
          </a:p>
          <a:p>
            <a:pPr>
              <a:buSzPct val="125000"/>
              <a:buFont typeface="Wingdings" charset="2"/>
              <a:buChar char="§"/>
            </a:pPr>
            <a:r>
              <a:rPr lang="en-US" sz="2000" dirty="0"/>
              <a:t>It is not about bringing ELA standards, methods, or approaches to the subject area classroom</a:t>
            </a:r>
          </a:p>
          <a:p>
            <a:pPr>
              <a:buSzPct val="125000"/>
              <a:buFont typeface="Wingdings" charset="2"/>
              <a:buChar char="§"/>
            </a:pPr>
            <a:r>
              <a:rPr lang="en-US" sz="2000" dirty="0"/>
              <a:t>Each discipline has its own ways of using </a:t>
            </a:r>
          </a:p>
          <a:p>
            <a:pPr marL="0" indent="0">
              <a:buClr>
                <a:schemeClr val="tx1"/>
              </a:buClr>
              <a:buNone/>
            </a:pPr>
            <a:r>
              <a:rPr lang="en-US" sz="2000" dirty="0"/>
              <a:t>     text to create, disseminate, and evaluate </a:t>
            </a:r>
          </a:p>
          <a:p>
            <a:pPr marL="0" indent="0">
              <a:buClr>
                <a:schemeClr val="tx1"/>
              </a:buClr>
              <a:buNone/>
            </a:pPr>
            <a:r>
              <a:rPr lang="en-US" sz="2000" dirty="0"/>
              <a:t>     knowledge, and it is this that the new</a:t>
            </a:r>
          </a:p>
          <a:p>
            <a:pPr marL="0" indent="0">
              <a:buClr>
                <a:schemeClr val="tx1"/>
              </a:buClr>
              <a:buNone/>
            </a:pPr>
            <a:r>
              <a:rPr lang="en-US" sz="2000" dirty="0"/>
              <a:t>     standards are asking us to teach</a:t>
            </a:r>
          </a:p>
          <a:p>
            <a:pPr>
              <a:buSzPct val="125000"/>
              <a:buFont typeface="Wingdings" charset="2"/>
              <a:buChar char="§"/>
            </a:pPr>
            <a:r>
              <a:rPr lang="en-US" sz="2000" dirty="0"/>
              <a:t>Goal is to apprentice students into the </a:t>
            </a:r>
          </a:p>
          <a:p>
            <a:pPr marL="0" indent="0">
              <a:buClr>
                <a:schemeClr val="tx1"/>
              </a:buClr>
              <a:buNone/>
            </a:pPr>
            <a:r>
              <a:rPr lang="en-US" sz="2000" dirty="0"/>
              <a:t>     disciplines</a:t>
            </a:r>
          </a:p>
          <a:p>
            <a:pPr>
              <a:buSzPct val="125000"/>
              <a:buFont typeface="Wingdings" charset="2"/>
              <a:buChar char="§"/>
            </a:pPr>
            <a:r>
              <a:rPr lang="en-US" sz="2000" dirty="0"/>
              <a:t>What </a:t>
            </a:r>
            <a:r>
              <a:rPr lang="en-US" sz="2000" i="1" dirty="0"/>
              <a:t>is different </a:t>
            </a:r>
            <a:r>
              <a:rPr lang="en-US" sz="2000" dirty="0"/>
              <a:t>across the disciplines? </a:t>
            </a:r>
          </a:p>
          <a:p>
            <a:pPr>
              <a:buClr>
                <a:schemeClr val="tx1"/>
              </a:buClr>
              <a:buFont typeface="Wingdings" charset="2"/>
              <a:buChar char="§"/>
            </a:pPr>
            <a:endParaRPr lang="en-US" sz="2400" dirty="0">
              <a:solidFill>
                <a:schemeClr val="tx1">
                  <a:lumMod val="95000"/>
                  <a:lumOff val="5000"/>
                </a:schemeClr>
              </a:solidFill>
            </a:endParaRPr>
          </a:p>
          <a:p>
            <a:pPr marL="0" indent="0">
              <a:buNone/>
            </a:pPr>
            <a:r>
              <a:rPr lang="en-US" b="1" dirty="0">
                <a:solidFill>
                  <a:schemeClr val="bg1"/>
                </a:solidFill>
              </a:rPr>
              <a:t> </a:t>
            </a:r>
          </a:p>
        </p:txBody>
      </p:sp>
    </p:spTree>
    <p:extLst>
      <p:ext uri="{BB962C8B-B14F-4D97-AF65-F5344CB8AC3E}">
        <p14:creationId xmlns:p14="http://schemas.microsoft.com/office/powerpoint/2010/main" val="155872696"/>
      </p:ext>
    </p:extLst>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1940</TotalTime>
  <Words>5713</Words>
  <Application>Microsoft Macintosh PowerPoint</Application>
  <PresentationFormat>On-screen Show (4:3)</PresentationFormat>
  <Paragraphs>920</Paragraphs>
  <Slides>85</Slides>
  <Notes>36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85</vt:i4>
      </vt:variant>
    </vt:vector>
  </HeadingPairs>
  <TitlesOfParts>
    <vt:vector size="96" baseType="lpstr">
      <vt:lpstr>ＭＳ Ｐゴシック</vt:lpstr>
      <vt:lpstr>宋体</vt:lpstr>
      <vt:lpstr>Arial</vt:lpstr>
      <vt:lpstr>Arial Narrow</vt:lpstr>
      <vt:lpstr>Garamond</vt:lpstr>
      <vt:lpstr>Helvetica</vt:lpstr>
      <vt:lpstr>Monotype Sorts</vt:lpstr>
      <vt:lpstr>Times New Roman</vt:lpstr>
      <vt:lpstr>Wingdings</vt:lpstr>
      <vt:lpstr>Edge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History Example: The Tonkin Gulf Incident</vt:lpstr>
      <vt:lpstr>The Incident</vt:lpstr>
      <vt:lpstr>Dean Rusk:  As I Saw It</vt:lpstr>
      <vt:lpstr> Philip Davidson:  Secrets of Vietnam</vt:lpstr>
      <vt:lpstr>Borkin, et al.</vt:lpstr>
      <vt:lpstr>Gareth Power:  “The Tonkin Gulf”</vt:lpstr>
      <vt:lpstr>Robert S. McNamara:“In Retrospect”</vt:lpstr>
      <vt:lpstr>The positions:</vt:lpstr>
      <vt:lpstr>What happens when students are taught to read multiple texts? </vt:lpstr>
      <vt:lpstr>Change in belief about knowledge</vt:lpstr>
      <vt:lpstr>Changes in Strategies</vt:lpstr>
      <vt:lpstr>Reflection about ambiguities</vt:lpstr>
      <vt:lpstr>Sourcing</vt:lpstr>
      <vt:lpstr>Looking outside the text</vt:lpstr>
      <vt:lpstr>Contextualization</vt:lpstr>
      <vt:lpstr>Inquiry Chart</vt:lpstr>
      <vt:lpstr>Inquiry Chart</vt:lpstr>
      <vt:lpstr>Teach them to ask questions of what they read…</vt:lpstr>
      <vt:lpstr>Multiple Text Discussion Web</vt:lpstr>
      <vt:lpstr>Multiple Text Discussion Web</vt:lpstr>
      <vt:lpstr>Multiple Text Gist</vt:lpstr>
      <vt:lpstr>Multiple Gist Text Set</vt:lpstr>
      <vt:lpstr>Cases </vt:lpstr>
      <vt:lpstr>Anna’s final essay</vt:lpstr>
      <vt:lpstr>Frances’ final essay</vt:lpstr>
      <vt:lpstr>Multiple Text Summary</vt:lpstr>
      <vt:lpstr>PowerPoint Presentation</vt:lpstr>
      <vt:lpstr>PowerPoint Presentation</vt:lpstr>
      <vt:lpstr>PowerPoint Presentation</vt:lpstr>
      <vt:lpstr>Prefixes</vt:lpstr>
      <vt:lpstr>Derivational Suffixes</vt:lpstr>
      <vt:lpstr>Derivational Suffixes (cont.)</vt:lpstr>
      <vt:lpstr>Greek Combining Forms</vt:lpstr>
      <vt:lpstr>Greek Combining Forms (cont.)</vt:lpstr>
      <vt:lpstr>Greek Combining Forms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History Events Chart</vt:lpstr>
      <vt:lpstr>Thanks</vt:lpstr>
      <vt:lpstr>PowerPoint Presentation</vt:lpstr>
      <vt:lpstr>PowerPoint Presentation</vt:lpstr>
      <vt:lpstr>PowerPoint Presentation</vt:lpstr>
      <vt:lpstr>History Reading (Fang &amp; Schleppergrel)</vt:lpstr>
      <vt:lpstr>History Reading (Fang &amp; Schleppergrel)</vt:lpstr>
      <vt:lpstr>PowerPoint Presentation</vt:lpstr>
      <vt:lpstr>Literacy in History/Social Studies</vt:lpstr>
      <vt:lpstr>Literacy in Science/Technical Subjects</vt:lpstr>
      <vt:lpstr>Literacy in Literature</vt:lpstr>
      <vt:lpstr>Some History Literacy Resources</vt:lpstr>
      <vt:lpstr>Sam Wineburg, Daisy Martin, &amp; Chauncey Monte-Sano</vt:lpstr>
      <vt:lpstr>PowerPoint Presentation</vt:lpstr>
      <vt:lpstr>PowerPoint Presentation</vt:lpstr>
    </vt:vector>
  </TitlesOfParts>
  <Company>University of Illinois at Chicago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Disciplinary Literacy for Adolescents:   Rethinking Content-Area Literacy</dc:title>
  <dc:creator>Timothy Shanahan</dc:creator>
  <cp:lastModifiedBy>Shanahan, Timothy E</cp:lastModifiedBy>
  <cp:revision>147</cp:revision>
  <dcterms:created xsi:type="dcterms:W3CDTF">2008-03-20T12:58:45Z</dcterms:created>
  <dcterms:modified xsi:type="dcterms:W3CDTF">2018-09-20T11:25:29Z</dcterms:modified>
</cp:coreProperties>
</file>