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9"/>
  </p:notesMasterIdLst>
  <p:sldIdLst>
    <p:sldId id="674" r:id="rId2"/>
    <p:sldId id="680" r:id="rId3"/>
    <p:sldId id="802" r:id="rId4"/>
    <p:sldId id="804" r:id="rId5"/>
    <p:sldId id="805" r:id="rId6"/>
    <p:sldId id="801" r:id="rId7"/>
    <p:sldId id="793" r:id="rId8"/>
    <p:sldId id="794" r:id="rId9"/>
    <p:sldId id="530" r:id="rId10"/>
    <p:sldId id="531" r:id="rId11"/>
    <p:sldId id="544" r:id="rId12"/>
    <p:sldId id="765" r:id="rId13"/>
    <p:sldId id="795" r:id="rId14"/>
    <p:sldId id="703" r:id="rId15"/>
    <p:sldId id="529" r:id="rId16"/>
    <p:sldId id="800" r:id="rId17"/>
    <p:sldId id="669" r:id="rId18"/>
    <p:sldId id="725" r:id="rId19"/>
    <p:sldId id="673" r:id="rId20"/>
    <p:sldId id="667" r:id="rId21"/>
    <p:sldId id="668" r:id="rId22"/>
    <p:sldId id="663" r:id="rId23"/>
    <p:sldId id="664" r:id="rId24"/>
    <p:sldId id="477" r:id="rId25"/>
    <p:sldId id="803" r:id="rId26"/>
    <p:sldId id="817" r:id="rId27"/>
    <p:sldId id="818" r:id="rId28"/>
    <p:sldId id="819" r:id="rId29"/>
    <p:sldId id="820" r:id="rId30"/>
    <p:sldId id="821" r:id="rId31"/>
    <p:sldId id="822" r:id="rId32"/>
    <p:sldId id="823" r:id="rId33"/>
    <p:sldId id="824" r:id="rId34"/>
    <p:sldId id="825" r:id="rId35"/>
    <p:sldId id="826" r:id="rId36"/>
    <p:sldId id="827" r:id="rId37"/>
    <p:sldId id="828" r:id="rId38"/>
    <p:sldId id="829" r:id="rId39"/>
    <p:sldId id="830" r:id="rId40"/>
    <p:sldId id="831" r:id="rId41"/>
    <p:sldId id="832" r:id="rId42"/>
    <p:sldId id="833" r:id="rId43"/>
    <p:sldId id="834" r:id="rId44"/>
    <p:sldId id="835" r:id="rId45"/>
    <p:sldId id="711" r:id="rId46"/>
    <p:sldId id="806" r:id="rId47"/>
    <p:sldId id="808" r:id="rId48"/>
    <p:sldId id="809" r:id="rId49"/>
    <p:sldId id="810" r:id="rId50"/>
    <p:sldId id="811" r:id="rId51"/>
    <p:sldId id="812" r:id="rId52"/>
    <p:sldId id="813" r:id="rId53"/>
    <p:sldId id="814" r:id="rId54"/>
    <p:sldId id="807" r:id="rId55"/>
    <p:sldId id="712" r:id="rId56"/>
    <p:sldId id="815" r:id="rId57"/>
    <p:sldId id="885" r:id="rId58"/>
    <p:sldId id="713" r:id="rId59"/>
    <p:sldId id="714" r:id="rId60"/>
    <p:sldId id="715" r:id="rId61"/>
    <p:sldId id="716" r:id="rId62"/>
    <p:sldId id="816" r:id="rId63"/>
    <p:sldId id="480" r:id="rId64"/>
    <p:sldId id="500" r:id="rId65"/>
    <p:sldId id="501" r:id="rId66"/>
    <p:sldId id="502" r:id="rId67"/>
    <p:sldId id="601" r:id="rId68"/>
    <p:sldId id="602" r:id="rId69"/>
    <p:sldId id="603" r:id="rId70"/>
    <p:sldId id="604" r:id="rId71"/>
    <p:sldId id="606" r:id="rId72"/>
    <p:sldId id="608" r:id="rId73"/>
    <p:sldId id="609" r:id="rId74"/>
    <p:sldId id="836" r:id="rId75"/>
    <p:sldId id="837" r:id="rId76"/>
    <p:sldId id="838" r:id="rId77"/>
    <p:sldId id="839" r:id="rId78"/>
    <p:sldId id="840" r:id="rId79"/>
    <p:sldId id="841" r:id="rId80"/>
    <p:sldId id="842" r:id="rId81"/>
    <p:sldId id="844" r:id="rId82"/>
    <p:sldId id="843" r:id="rId83"/>
    <p:sldId id="846" r:id="rId84"/>
    <p:sldId id="847" r:id="rId85"/>
    <p:sldId id="848" r:id="rId86"/>
    <p:sldId id="849" r:id="rId87"/>
    <p:sldId id="850" r:id="rId88"/>
    <p:sldId id="708" r:id="rId89"/>
    <p:sldId id="482" r:id="rId90"/>
    <p:sldId id="503" r:id="rId91"/>
    <p:sldId id="504" r:id="rId92"/>
    <p:sldId id="508" r:id="rId93"/>
    <p:sldId id="509" r:id="rId94"/>
    <p:sldId id="510" r:id="rId95"/>
    <p:sldId id="505" r:id="rId96"/>
    <p:sldId id="506" r:id="rId97"/>
    <p:sldId id="732" r:id="rId98"/>
    <p:sldId id="733" r:id="rId99"/>
    <p:sldId id="734" r:id="rId100"/>
    <p:sldId id="735" r:id="rId101"/>
    <p:sldId id="736" r:id="rId102"/>
    <p:sldId id="737" r:id="rId103"/>
    <p:sldId id="738" r:id="rId104"/>
    <p:sldId id="739" r:id="rId105"/>
    <p:sldId id="740" r:id="rId106"/>
    <p:sldId id="741" r:id="rId107"/>
    <p:sldId id="851" r:id="rId108"/>
    <p:sldId id="852" r:id="rId109"/>
    <p:sldId id="853" r:id="rId110"/>
    <p:sldId id="855" r:id="rId111"/>
    <p:sldId id="854" r:id="rId112"/>
    <p:sldId id="857" r:id="rId113"/>
    <p:sldId id="856" r:id="rId114"/>
    <p:sldId id="858" r:id="rId115"/>
    <p:sldId id="859" r:id="rId116"/>
    <p:sldId id="862" r:id="rId117"/>
    <p:sldId id="860" r:id="rId118"/>
    <p:sldId id="863" r:id="rId119"/>
    <p:sldId id="864" r:id="rId120"/>
    <p:sldId id="865" r:id="rId121"/>
    <p:sldId id="861" r:id="rId122"/>
    <p:sldId id="867" r:id="rId123"/>
    <p:sldId id="868" r:id="rId124"/>
    <p:sldId id="870" r:id="rId125"/>
    <p:sldId id="869" r:id="rId126"/>
    <p:sldId id="871" r:id="rId127"/>
    <p:sldId id="742" r:id="rId128"/>
    <p:sldId id="872" r:id="rId129"/>
    <p:sldId id="873" r:id="rId130"/>
    <p:sldId id="874" r:id="rId131"/>
    <p:sldId id="875" r:id="rId132"/>
    <p:sldId id="876" r:id="rId133"/>
    <p:sldId id="877" r:id="rId134"/>
    <p:sldId id="886" r:id="rId135"/>
    <p:sldId id="878" r:id="rId136"/>
    <p:sldId id="879" r:id="rId137"/>
    <p:sldId id="880" r:id="rId138"/>
    <p:sldId id="887" r:id="rId139"/>
    <p:sldId id="881" r:id="rId140"/>
    <p:sldId id="882" r:id="rId141"/>
    <p:sldId id="792" r:id="rId142"/>
    <p:sldId id="491" r:id="rId143"/>
    <p:sldId id="495" r:id="rId144"/>
    <p:sldId id="685" r:id="rId145"/>
    <p:sldId id="683" r:id="rId146"/>
    <p:sldId id="684" r:id="rId147"/>
    <p:sldId id="515" r:id="rId148"/>
    <p:sldId id="516" r:id="rId149"/>
    <p:sldId id="256" r:id="rId150"/>
    <p:sldId id="258" r:id="rId151"/>
    <p:sldId id="259" r:id="rId152"/>
    <p:sldId id="268" r:id="rId153"/>
    <p:sldId id="888" r:id="rId154"/>
    <p:sldId id="883" r:id="rId155"/>
    <p:sldId id="269" r:id="rId156"/>
    <p:sldId id="884" r:id="rId157"/>
    <p:sldId id="272" r:id="rId1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000" autoAdjust="0"/>
    <p:restoredTop sz="88245" autoAdjust="0"/>
  </p:normalViewPr>
  <p:slideViewPr>
    <p:cSldViewPr>
      <p:cViewPr varScale="1">
        <p:scale>
          <a:sx n="96" d="100"/>
          <a:sy n="96" d="100"/>
        </p:scale>
        <p:origin x="2336" y="176"/>
      </p:cViewPr>
      <p:guideLst>
        <p:guide orient="horz" pos="2160"/>
        <p:guide pos="2880"/>
      </p:guideLst>
    </p:cSldViewPr>
  </p:slideViewPr>
  <p:notesTextViewPr>
    <p:cViewPr>
      <p:scale>
        <a:sx n="1" d="1"/>
        <a:sy n="1" d="1"/>
      </p:scale>
      <p:origin x="0" y="0"/>
    </p:cViewPr>
  </p:notesTextViewPr>
  <p:sorterViewPr>
    <p:cViewPr>
      <p:scale>
        <a:sx n="66" d="100"/>
        <a:sy n="66" d="100"/>
      </p:scale>
      <p:origin x="0" y="1220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AB85C-D165-47D7-AAC7-F85BD25FBC7A}" type="datetimeFigureOut">
              <a:rPr lang="en-US" smtClean="0"/>
              <a:t>9/16/18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A800C1-72A4-4F8A-8C40-450B19EE46D6}" type="slidenum">
              <a:rPr lang="en-US" smtClean="0"/>
              <a:t>‹#›</a:t>
            </a:fld>
            <a:endParaRPr lang="en-US"/>
          </a:p>
        </p:txBody>
      </p:sp>
    </p:spTree>
    <p:extLst>
      <p:ext uri="{BB962C8B-B14F-4D97-AF65-F5344CB8AC3E}">
        <p14:creationId xmlns:p14="http://schemas.microsoft.com/office/powerpoint/2010/main" val="1475631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16</a:t>
            </a:fld>
            <a:endParaRPr lang="zh-CN" altLang="en-US"/>
          </a:p>
        </p:txBody>
      </p:sp>
    </p:spTree>
    <p:extLst>
      <p:ext uri="{BB962C8B-B14F-4D97-AF65-F5344CB8AC3E}">
        <p14:creationId xmlns:p14="http://schemas.microsoft.com/office/powerpoint/2010/main" val="2185084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18</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20</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21</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22</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F190726-1D7A-48F6-9E34-D0B7E20AAAE9}" type="slidenum">
              <a:rPr lang="zh-CN" altLang="en-US" smtClean="0"/>
              <a:pPr/>
              <a:t>23</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24</a:t>
            </a:fld>
            <a:endParaRPr lang="en-US"/>
          </a:p>
        </p:txBody>
      </p:sp>
    </p:spTree>
    <p:extLst>
      <p:ext uri="{BB962C8B-B14F-4D97-AF65-F5344CB8AC3E}">
        <p14:creationId xmlns:p14="http://schemas.microsoft.com/office/powerpoint/2010/main" val="3009055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25</a:t>
            </a:fld>
            <a:endParaRPr lang="en-US"/>
          </a:p>
        </p:txBody>
      </p:sp>
    </p:spTree>
    <p:extLst>
      <p:ext uri="{BB962C8B-B14F-4D97-AF65-F5344CB8AC3E}">
        <p14:creationId xmlns:p14="http://schemas.microsoft.com/office/powerpoint/2010/main" val="1694365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Unceremoniously: in a way that is rude, sudden, or informal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She was unceremoniously dropped from the team.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Synonyms:  rude, ill-mannered, crude, crass, abrupt, casual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Comparison: unceremoniously is like casually, but more abrupt or rude</a:t>
            </a:r>
          </a:p>
          <a:p>
            <a:r>
              <a:rPr lang="en-US" sz="1200" kern="1200" dirty="0">
                <a:solidFill>
                  <a:schemeClr val="tx1"/>
                </a:solidFill>
                <a:effectLst/>
                <a:latin typeface="+mn-lt"/>
                <a:ea typeface="+mn-ea"/>
                <a:cs typeface="+mn-cs"/>
              </a:rPr>
              <a:t>It is like crass but something done crassly is done stupidly or thoughtlessly, while unceremoniously sounds more intentional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Antonym:  formal, polite, </a:t>
            </a:r>
          </a:p>
          <a:p>
            <a:r>
              <a:rPr lang="en-US" sz="1200" kern="1200" dirty="0">
                <a:solidFill>
                  <a:schemeClr val="tx1"/>
                </a:solidFill>
                <a:effectLst/>
                <a:latin typeface="+mn-lt"/>
                <a:ea typeface="+mn-ea"/>
                <a:cs typeface="+mn-cs"/>
              </a:rPr>
              <a:t>Adverb</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Picture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Act out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Unceremoniously is in the category of bad ways that people behave of do things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37</a:t>
            </a:fld>
            <a:endParaRPr lang="en-US"/>
          </a:p>
        </p:txBody>
      </p:sp>
    </p:spTree>
    <p:extLst>
      <p:ext uri="{BB962C8B-B14F-4D97-AF65-F5344CB8AC3E}">
        <p14:creationId xmlns:p14="http://schemas.microsoft.com/office/powerpoint/2010/main" val="148652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78</a:t>
            </a:fld>
            <a:endParaRPr lang="en-US"/>
          </a:p>
        </p:txBody>
      </p:sp>
    </p:spTree>
    <p:extLst>
      <p:ext uri="{BB962C8B-B14F-4D97-AF65-F5344CB8AC3E}">
        <p14:creationId xmlns:p14="http://schemas.microsoft.com/office/powerpoint/2010/main" val="3608546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3</a:t>
            </a:fld>
            <a:endParaRPr lang="zh-CN" altLang="en-US"/>
          </a:p>
        </p:txBody>
      </p:sp>
    </p:spTree>
    <p:extLst>
      <p:ext uri="{BB962C8B-B14F-4D97-AF65-F5344CB8AC3E}">
        <p14:creationId xmlns:p14="http://schemas.microsoft.com/office/powerpoint/2010/main" val="3316880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79</a:t>
            </a:fld>
            <a:endParaRPr lang="en-US"/>
          </a:p>
        </p:txBody>
      </p:sp>
    </p:spTree>
    <p:extLst>
      <p:ext uri="{BB962C8B-B14F-4D97-AF65-F5344CB8AC3E}">
        <p14:creationId xmlns:p14="http://schemas.microsoft.com/office/powerpoint/2010/main" val="476054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81</a:t>
            </a:fld>
            <a:endParaRPr lang="en-US"/>
          </a:p>
        </p:txBody>
      </p:sp>
    </p:spTree>
    <p:extLst>
      <p:ext uri="{BB962C8B-B14F-4D97-AF65-F5344CB8AC3E}">
        <p14:creationId xmlns:p14="http://schemas.microsoft.com/office/powerpoint/2010/main" val="2829568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800C1-72A4-4F8A-8C40-450B19EE46D6}" type="slidenum">
              <a:rPr lang="en-US" smtClean="0"/>
              <a:t>89</a:t>
            </a:fld>
            <a:endParaRPr lang="en-US"/>
          </a:p>
        </p:txBody>
      </p:sp>
    </p:spTree>
    <p:extLst>
      <p:ext uri="{BB962C8B-B14F-4D97-AF65-F5344CB8AC3E}">
        <p14:creationId xmlns:p14="http://schemas.microsoft.com/office/powerpoint/2010/main" val="202904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123</a:t>
            </a:fld>
            <a:endParaRPr lang="en-US"/>
          </a:p>
        </p:txBody>
      </p:sp>
    </p:spTree>
    <p:extLst>
      <p:ext uri="{BB962C8B-B14F-4D97-AF65-F5344CB8AC3E}">
        <p14:creationId xmlns:p14="http://schemas.microsoft.com/office/powerpoint/2010/main" val="1314784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124</a:t>
            </a:fld>
            <a:endParaRPr lang="en-US"/>
          </a:p>
        </p:txBody>
      </p:sp>
    </p:spTree>
    <p:extLst>
      <p:ext uri="{BB962C8B-B14F-4D97-AF65-F5344CB8AC3E}">
        <p14:creationId xmlns:p14="http://schemas.microsoft.com/office/powerpoint/2010/main" val="1177881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136</a:t>
            </a:fld>
            <a:endParaRPr lang="en-US"/>
          </a:p>
        </p:txBody>
      </p:sp>
    </p:spTree>
    <p:extLst>
      <p:ext uri="{BB962C8B-B14F-4D97-AF65-F5344CB8AC3E}">
        <p14:creationId xmlns:p14="http://schemas.microsoft.com/office/powerpoint/2010/main" val="493728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155</a:t>
            </a:fld>
            <a:endParaRPr lang="en-US"/>
          </a:p>
        </p:txBody>
      </p:sp>
    </p:spTree>
    <p:extLst>
      <p:ext uri="{BB962C8B-B14F-4D97-AF65-F5344CB8AC3E}">
        <p14:creationId xmlns:p14="http://schemas.microsoft.com/office/powerpoint/2010/main" val="46445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800C1-72A4-4F8A-8C40-450B19EE46D6}" type="slidenum">
              <a:rPr lang="en-US" smtClean="0"/>
              <a:t>156</a:t>
            </a:fld>
            <a:endParaRPr lang="en-US"/>
          </a:p>
        </p:txBody>
      </p:sp>
    </p:spTree>
    <p:extLst>
      <p:ext uri="{BB962C8B-B14F-4D97-AF65-F5344CB8AC3E}">
        <p14:creationId xmlns:p14="http://schemas.microsoft.com/office/powerpoint/2010/main" val="547086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4</a:t>
            </a:fld>
            <a:endParaRPr lang="zh-CN" altLang="en-US"/>
          </a:p>
        </p:txBody>
      </p:sp>
    </p:spTree>
    <p:extLst>
      <p:ext uri="{BB962C8B-B14F-4D97-AF65-F5344CB8AC3E}">
        <p14:creationId xmlns:p14="http://schemas.microsoft.com/office/powerpoint/2010/main" val="3709728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5</a:t>
            </a:fld>
            <a:endParaRPr lang="zh-CN" altLang="en-US"/>
          </a:p>
        </p:txBody>
      </p:sp>
    </p:spTree>
    <p:extLst>
      <p:ext uri="{BB962C8B-B14F-4D97-AF65-F5344CB8AC3E}">
        <p14:creationId xmlns:p14="http://schemas.microsoft.com/office/powerpoint/2010/main" val="430868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6</a:t>
            </a:fld>
            <a:endParaRPr lang="zh-CN" altLang="en-US"/>
          </a:p>
        </p:txBody>
      </p:sp>
    </p:spTree>
    <p:extLst>
      <p:ext uri="{BB962C8B-B14F-4D97-AF65-F5344CB8AC3E}">
        <p14:creationId xmlns:p14="http://schemas.microsoft.com/office/powerpoint/2010/main" val="2400232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7</a:t>
            </a:fld>
            <a:endParaRPr lang="zh-CN" altLang="en-US"/>
          </a:p>
        </p:txBody>
      </p:sp>
    </p:spTree>
    <p:extLst>
      <p:ext uri="{BB962C8B-B14F-4D97-AF65-F5344CB8AC3E}">
        <p14:creationId xmlns:p14="http://schemas.microsoft.com/office/powerpoint/2010/main" val="2743694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8</a:t>
            </a:fld>
            <a:endParaRPr lang="zh-CN" altLang="en-US"/>
          </a:p>
        </p:txBody>
      </p:sp>
    </p:spTree>
    <p:extLst>
      <p:ext uri="{BB962C8B-B14F-4D97-AF65-F5344CB8AC3E}">
        <p14:creationId xmlns:p14="http://schemas.microsoft.com/office/powerpoint/2010/main" val="308741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3F190726-1D7A-48F6-9E34-D0B7E20AAAE9}" type="slidenum">
              <a:rPr lang="zh-CN" altLang="en-US" smtClean="0"/>
              <a:pPr/>
              <a:t>13</a:t>
            </a:fld>
            <a:endParaRPr lang="zh-CN" altLang="en-US"/>
          </a:p>
        </p:txBody>
      </p:sp>
    </p:spTree>
    <p:extLst>
      <p:ext uri="{BB962C8B-B14F-4D97-AF65-F5344CB8AC3E}">
        <p14:creationId xmlns:p14="http://schemas.microsoft.com/office/powerpoint/2010/main" val="4132273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98A8A3-7174-4BCC-8A51-7D6396C83E7E}" type="datetimeFigureOut">
              <a:rPr lang="en-US" smtClean="0"/>
              <a:t>9/16/18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8A8A3-7174-4BCC-8A51-7D6396C83E7E}" type="datetimeFigureOut">
              <a:rPr lang="en-US" smtClean="0"/>
              <a:t>9/16/18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98A8A3-7174-4BCC-8A51-7D6396C83E7E}" type="datetimeFigureOut">
              <a:rPr lang="en-US" smtClean="0"/>
              <a:t>9/16/18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bg>
      <p:bgPr>
        <a:solidFill>
          <a:srgbClr val="73CBCF"/>
        </a:solidFill>
        <a:effectLst/>
      </p:bgPr>
    </p:bg>
    <p:spTree>
      <p:nvGrpSpPr>
        <p:cNvPr id="1" name=""/>
        <p:cNvGrpSpPr/>
        <p:nvPr/>
      </p:nvGrpSpPr>
      <p:grpSpPr>
        <a:xfrm>
          <a:off x="0" y="0"/>
          <a:ext cx="0" cy="0"/>
          <a:chOff x="0" y="0"/>
          <a:chExt cx="0" cy="0"/>
        </a:xfrm>
      </p:grpSpPr>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bs_05.png"/>
          <p:cNvPicPr>
            <a:picLocks noChangeAspect="1"/>
          </p:cNvPicPr>
          <p:nvPr userDrawn="1"/>
        </p:nvPicPr>
        <p:blipFill>
          <a:blip r:embed="rId2"/>
          <a:stretch>
            <a:fillRect/>
          </a:stretch>
        </p:blipFill>
        <p:spPr>
          <a:xfrm>
            <a:off x="5979697" y="1928802"/>
            <a:ext cx="3164335" cy="4735629"/>
          </a:xfrm>
          <a:prstGeom prst="rect">
            <a:avLst/>
          </a:prstGeom>
        </p:spPr>
      </p:pic>
      <p:pic>
        <p:nvPicPr>
          <p:cNvPr id="13" name="图片 12" descr="sb_06.png"/>
          <p:cNvPicPr>
            <a:picLocks noChangeAspect="1"/>
          </p:cNvPicPr>
          <p:nvPr userDrawn="1"/>
        </p:nvPicPr>
        <p:blipFill>
          <a:blip r:embed="rId3"/>
          <a:stretch>
            <a:fillRect/>
          </a:stretch>
        </p:blipFill>
        <p:spPr>
          <a:xfrm>
            <a:off x="5357818" y="5143512"/>
            <a:ext cx="1013080" cy="1329992"/>
          </a:xfrm>
          <a:prstGeom prst="rect">
            <a:avLst/>
          </a:prstGeom>
        </p:spPr>
      </p:pic>
      <p:sp>
        <p:nvSpPr>
          <p:cNvPr id="15" name="文本占位符 14"/>
          <p:cNvSpPr>
            <a:spLocks noGrp="1"/>
          </p:cNvSpPr>
          <p:nvPr>
            <p:ph type="body" sz="quarter" idx="10"/>
          </p:nvPr>
        </p:nvSpPr>
        <p:spPr>
          <a:xfrm>
            <a:off x="1071538" y="428604"/>
            <a:ext cx="4643437" cy="178593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0" name="矩形 19"/>
          <p:cNvSpPr/>
          <p:nvPr userDrawn="1"/>
        </p:nvSpPr>
        <p:spPr>
          <a:xfrm>
            <a:off x="0" y="0"/>
            <a:ext cx="9144000" cy="5929330"/>
          </a:xfrm>
          <a:prstGeom prst="rect">
            <a:avLst/>
          </a:prstGeom>
          <a:solidFill>
            <a:srgbClr val="73CBCF">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5929330"/>
            <a:ext cx="9144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DF512866-3CB9-4A0D-A54D-82A1C76D83BE}.png"/>
          <p:cNvPicPr>
            <a:picLocks noChangeAspect="1"/>
          </p:cNvPicPr>
          <p:nvPr userDrawn="1"/>
        </p:nvPicPr>
        <p:blipFill>
          <a:blip r:embed="rId2"/>
          <a:stretch>
            <a:fillRect/>
          </a:stretch>
        </p:blipFill>
        <p:spPr>
          <a:xfrm>
            <a:off x="6313021" y="4429132"/>
            <a:ext cx="2831011" cy="2107294"/>
          </a:xfrm>
          <a:prstGeom prst="rect">
            <a:avLst/>
          </a:prstGeom>
          <a:effectLst>
            <a:outerShdw blurRad="50800" dist="38100" dir="2700000" algn="tl" rotWithShape="0">
              <a:prstClr val="black">
                <a:alpha val="40000"/>
              </a:prstClr>
            </a:outerShdw>
          </a:effectLst>
        </p:spPr>
      </p:pic>
      <p:sp>
        <p:nvSpPr>
          <p:cNvPr id="19" name="文本占位符 18"/>
          <p:cNvSpPr>
            <a:spLocks noGrp="1"/>
          </p:cNvSpPr>
          <p:nvPr>
            <p:ph type="body" sz="quarter" idx="11"/>
          </p:nvPr>
        </p:nvSpPr>
        <p:spPr>
          <a:xfrm>
            <a:off x="3500430" y="714356"/>
            <a:ext cx="4643444" cy="214314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22" name="图片占位符 21"/>
          <p:cNvSpPr>
            <a:spLocks noGrp="1"/>
          </p:cNvSpPr>
          <p:nvPr>
            <p:ph type="pic" sz="quarter" idx="12"/>
          </p:nvPr>
        </p:nvSpPr>
        <p:spPr>
          <a:xfrm>
            <a:off x="857224" y="714356"/>
            <a:ext cx="2500330" cy="2143125"/>
          </a:xfrm>
        </p:spPr>
        <p:txBody>
          <a:bodyPr/>
          <a:lstStyle/>
          <a:p>
            <a:r>
              <a:rPr lang="en-US" altLang="zh-CN"/>
              <a:t>Drag picture to placeholder or click icon to add</a:t>
            </a:r>
            <a:endParaRPr lang="zh-CN" altLang="en-US"/>
          </a:p>
        </p:txBody>
      </p:sp>
      <p:sp>
        <p:nvSpPr>
          <p:cNvPr id="23" name="图片占位符 21"/>
          <p:cNvSpPr>
            <a:spLocks noGrp="1"/>
          </p:cNvSpPr>
          <p:nvPr>
            <p:ph type="pic" sz="quarter" idx="13"/>
          </p:nvPr>
        </p:nvSpPr>
        <p:spPr>
          <a:xfrm>
            <a:off x="857224" y="3000372"/>
            <a:ext cx="2500330" cy="2143125"/>
          </a:xfrm>
        </p:spPr>
        <p:txBody>
          <a:bodyPr/>
          <a:lstStyle/>
          <a:p>
            <a:r>
              <a:rPr lang="en-US" altLang="zh-CN"/>
              <a:t>Drag picture to placeholder or click icon to add</a:t>
            </a:r>
            <a:endParaRPr lang="zh-CN" altLang="en-US"/>
          </a:p>
        </p:txBody>
      </p:sp>
      <p:sp>
        <p:nvSpPr>
          <p:cNvPr id="24" name="文本占位符 18"/>
          <p:cNvSpPr>
            <a:spLocks noGrp="1"/>
          </p:cNvSpPr>
          <p:nvPr>
            <p:ph type="body" sz="quarter" idx="14"/>
          </p:nvPr>
        </p:nvSpPr>
        <p:spPr>
          <a:xfrm>
            <a:off x="3500430" y="3000372"/>
            <a:ext cx="4643444" cy="214314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98A8A3-7174-4BCC-8A51-7D6396C83E7E}" type="datetimeFigureOut">
              <a:rPr lang="en-US" smtClean="0"/>
              <a:t>9/16/18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98A8A3-7174-4BCC-8A51-7D6396C83E7E}" type="datetimeFigureOut">
              <a:rPr lang="en-US" smtClean="0"/>
              <a:t>9/16/18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C8F7-B98D-4348-9664-B11A0C9F4996}"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98A8A3-7174-4BCC-8A51-7D6396C83E7E}" type="datetimeFigureOut">
              <a:rPr lang="en-US" smtClean="0"/>
              <a:t>9/16/18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98A8A3-7174-4BCC-8A51-7D6396C83E7E}" type="datetimeFigureOut">
              <a:rPr lang="en-US" smtClean="0"/>
              <a:t>9/16/18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6EC8F7-B98D-4348-9664-B11A0C9F4996}"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98A8A3-7174-4BCC-8A51-7D6396C83E7E}" type="datetimeFigureOut">
              <a:rPr lang="en-US" smtClean="0"/>
              <a:t>9/16/18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8A8A3-7174-4BCC-8A51-7D6396C83E7E}" type="datetimeFigureOut">
              <a:rPr lang="en-US" smtClean="0"/>
              <a:t>9/16/18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98A8A3-7174-4BCC-8A51-7D6396C83E7E}" type="datetimeFigureOut">
              <a:rPr lang="en-US" smtClean="0"/>
              <a:t>9/16/18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C8F7-B98D-4348-9664-B11A0C9F4996}"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98A8A3-7174-4BCC-8A51-7D6396C83E7E}" type="datetimeFigureOut">
              <a:rPr lang="en-US" smtClean="0"/>
              <a:t>9/16/18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C8F7-B98D-4348-9664-B11A0C9F499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A98A8A3-7174-4BCC-8A51-7D6396C83E7E}" type="datetimeFigureOut">
              <a:rPr lang="en-US" smtClean="0"/>
              <a:t>9/16/18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26EC8F7-B98D-4348-9664-B11A0C9F49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hanahanonliteracy.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cal.org/create/conferences/2012/pdfs/handout-4-vaughn-reutebuch-cortez.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newacademicwordlist.org/about-authors/" TargetMode="External"/><Relationship Id="rId2" Type="http://schemas.openxmlformats.org/officeDocument/2006/relationships/hyperlink" Target="http://www.cal.org/create/conferences/2012/pdfs/handout-4-vaughn-reutebuch-cortez.pdf" TargetMode="External"/><Relationship Id="rId1" Type="http://schemas.openxmlformats.org/officeDocument/2006/relationships/slideLayout" Target="../slideLayouts/slideLayout2.xml"/><Relationship Id="rId4" Type="http://schemas.openxmlformats.org/officeDocument/2006/relationships/hyperlink" Target="https://www.academicwords.info/x.asp"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syracusecityschools.com/tfiles/folder712/Latin%20Root%20Acativities.pdf" TargetMode="External"/><Relationship Id="rId2" Type="http://schemas.openxmlformats.org/officeDocument/2006/relationships/hyperlink" Target="https://d3jc3ahdjad7x7.cloudfront.net/1Wfu6ZLa3Dx2jxFtkGxgyFP5iVqUQNJ2yWyEqNu6ljtNEkJ1.pdf" TargetMode="External"/><Relationship Id="rId1" Type="http://schemas.openxmlformats.org/officeDocument/2006/relationships/slideLayout" Target="../slideLayouts/slideLayout2.xml"/><Relationship Id="rId4" Type="http://schemas.openxmlformats.org/officeDocument/2006/relationships/hyperlink" Target="https://www.prepscholar.com/gre/blog/gre-root-words/"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1066800"/>
            <a:ext cx="7391400" cy="2514600"/>
          </a:xfrm>
        </p:spPr>
        <p:txBody>
          <a:bodyPr>
            <a:normAutofit/>
          </a:bodyPr>
          <a:lstStyle/>
          <a:p>
            <a:pPr marL="0" indent="0">
              <a:buNone/>
            </a:pPr>
            <a:r>
              <a:rPr lang="en-US" sz="5400" dirty="0">
                <a:solidFill>
                  <a:srgbClr val="000000"/>
                </a:solidFill>
              </a:rPr>
              <a:t>Literacy and the ACT</a:t>
            </a:r>
          </a:p>
          <a:p>
            <a:endParaRPr lang="en-US" sz="4400" dirty="0">
              <a:solidFill>
                <a:schemeClr val="bg1"/>
              </a:solidFill>
            </a:endParaRPr>
          </a:p>
        </p:txBody>
      </p:sp>
      <p:sp>
        <p:nvSpPr>
          <p:cNvPr id="3" name="TextBox 2"/>
          <p:cNvSpPr txBox="1"/>
          <p:nvPr/>
        </p:nvSpPr>
        <p:spPr>
          <a:xfrm>
            <a:off x="1447800" y="3048000"/>
            <a:ext cx="4724400" cy="1569660"/>
          </a:xfrm>
          <a:prstGeom prst="rect">
            <a:avLst/>
          </a:prstGeom>
          <a:noFill/>
        </p:spPr>
        <p:txBody>
          <a:bodyPr wrap="square" rtlCol="0">
            <a:spAutoFit/>
          </a:bodyPr>
          <a:lstStyle/>
          <a:p>
            <a:r>
              <a:rPr lang="en-US" sz="2400" dirty="0">
                <a:solidFill>
                  <a:srgbClr val="000000"/>
                </a:solidFill>
              </a:rPr>
              <a:t>Timothy Shanahan</a:t>
            </a:r>
          </a:p>
          <a:p>
            <a:r>
              <a:rPr lang="en-US" sz="2400" dirty="0">
                <a:solidFill>
                  <a:srgbClr val="000000"/>
                </a:solidFill>
              </a:rPr>
              <a:t>University of Illinois at Chicago</a:t>
            </a:r>
          </a:p>
          <a:p>
            <a:r>
              <a:rPr lang="en-US" sz="2400" dirty="0">
                <a:hlinkClick r:id="rId2"/>
              </a:rPr>
              <a:t>www.shanahanonliteracy.com</a:t>
            </a:r>
            <a:endParaRPr lang="en-US" sz="2400" dirty="0"/>
          </a:p>
          <a:p>
            <a:endParaRPr lang="en-US" sz="2400" dirty="0"/>
          </a:p>
        </p:txBody>
      </p:sp>
    </p:spTree>
    <p:extLst>
      <p:ext uri="{BB962C8B-B14F-4D97-AF65-F5344CB8AC3E}">
        <p14:creationId xmlns:p14="http://schemas.microsoft.com/office/powerpoint/2010/main" val="3796102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 performance differences due to question types (cont.)</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6328" b="6328"/>
          <a:stretch>
            <a:fillRect/>
          </a:stretch>
        </p:blipFill>
        <p:spPr>
          <a:noFill/>
        </p:spPr>
      </p:pic>
    </p:spTree>
    <p:extLst>
      <p:ext uri="{BB962C8B-B14F-4D97-AF65-F5344CB8AC3E}">
        <p14:creationId xmlns:p14="http://schemas.microsoft.com/office/powerpoint/2010/main" val="16775569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“Surely,” said John, like one who had lost faith in</a:t>
            </a:r>
          </a:p>
          <a:p>
            <a:pPr marL="0" indent="0">
              <a:buNone/>
            </a:pPr>
            <a:r>
              <a:rPr lang="en-US" dirty="0"/>
              <a:t>his memory, “he used not to sleep in the kennel?”</a:t>
            </a:r>
          </a:p>
          <a:p>
            <a:pPr marL="0" indent="0">
              <a:buNone/>
            </a:pPr>
            <a:r>
              <a:rPr lang="en-US" dirty="0"/>
              <a:t>“John,” Wendy said falteringly, “perhaps we don’t</a:t>
            </a:r>
          </a:p>
          <a:p>
            <a:pPr marL="0" indent="0">
              <a:buNone/>
            </a:pPr>
            <a:r>
              <a:rPr lang="en-US" dirty="0"/>
              <a:t>remember the old life as well as we thought we</a:t>
            </a:r>
          </a:p>
          <a:p>
            <a:pPr marL="0" indent="0">
              <a:buNone/>
            </a:pPr>
            <a:r>
              <a:rPr lang="en-US" dirty="0"/>
              <a:t>did.”</a:t>
            </a:r>
          </a:p>
          <a:p>
            <a:endParaRPr lang="en-US" dirty="0"/>
          </a:p>
        </p:txBody>
      </p:sp>
    </p:spTree>
    <p:extLst>
      <p:ext uri="{BB962C8B-B14F-4D97-AF65-F5344CB8AC3E}">
        <p14:creationId xmlns:p14="http://schemas.microsoft.com/office/powerpoint/2010/main" val="34969491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“Surely,” said John, like one who had lost faith in</a:t>
            </a:r>
          </a:p>
          <a:p>
            <a:pPr marL="0" indent="0">
              <a:buNone/>
            </a:pPr>
            <a:r>
              <a:rPr lang="en-US" dirty="0"/>
              <a:t>his memory, “he used not to sleep in the kennel?”</a:t>
            </a:r>
          </a:p>
          <a:p>
            <a:pPr marL="0" indent="0">
              <a:buNone/>
            </a:pPr>
            <a:r>
              <a:rPr lang="en-US" dirty="0"/>
              <a:t>“John,” Wendy said falteringly, “perhaps we don’t</a:t>
            </a:r>
          </a:p>
          <a:p>
            <a:pPr marL="0" indent="0">
              <a:buNone/>
            </a:pPr>
            <a:r>
              <a:rPr lang="en-US" dirty="0"/>
              <a:t>remember the old life as well as we thought we</a:t>
            </a:r>
          </a:p>
          <a:p>
            <a:pPr marL="0" indent="0">
              <a:buNone/>
            </a:pPr>
            <a:r>
              <a:rPr lang="en-US" u="sng" dirty="0"/>
              <a:t>did</a:t>
            </a:r>
            <a:r>
              <a:rPr lang="en-US" dirty="0"/>
              <a:t>.”</a:t>
            </a:r>
          </a:p>
          <a:p>
            <a:endParaRPr lang="en-US" dirty="0"/>
          </a:p>
        </p:txBody>
      </p:sp>
    </p:spTree>
    <p:extLst>
      <p:ext uri="{BB962C8B-B14F-4D97-AF65-F5344CB8AC3E}">
        <p14:creationId xmlns:p14="http://schemas.microsoft.com/office/powerpoint/2010/main" val="3114934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“Surely,” said John, like one who had lost faith in</a:t>
            </a:r>
          </a:p>
          <a:p>
            <a:pPr marL="0" indent="0">
              <a:buNone/>
            </a:pPr>
            <a:r>
              <a:rPr lang="en-US" dirty="0"/>
              <a:t>his memory, “he used not to sleep in the kennel?”</a:t>
            </a:r>
          </a:p>
          <a:p>
            <a:pPr marL="0" indent="0">
              <a:buNone/>
            </a:pPr>
            <a:r>
              <a:rPr lang="en-US" dirty="0"/>
              <a:t>“John,” Wendy said falteringly, “perhaps we don’t</a:t>
            </a:r>
          </a:p>
          <a:p>
            <a:pPr marL="0" indent="0">
              <a:buNone/>
            </a:pPr>
            <a:r>
              <a:rPr lang="en-US" u="sng" dirty="0"/>
              <a:t>remember the old life</a:t>
            </a:r>
            <a:r>
              <a:rPr lang="en-US" dirty="0"/>
              <a:t> as well as we thought we</a:t>
            </a:r>
          </a:p>
          <a:p>
            <a:pPr marL="0" indent="0">
              <a:buNone/>
            </a:pPr>
            <a:r>
              <a:rPr lang="en-US" u="sng" dirty="0"/>
              <a:t>did</a:t>
            </a:r>
            <a:r>
              <a:rPr lang="en-US" dirty="0"/>
              <a:t>.”</a:t>
            </a:r>
          </a:p>
          <a:p>
            <a:endParaRPr lang="en-US" dirty="0"/>
          </a:p>
        </p:txBody>
      </p:sp>
    </p:spTree>
    <p:extLst>
      <p:ext uri="{BB962C8B-B14F-4D97-AF65-F5344CB8AC3E}">
        <p14:creationId xmlns:p14="http://schemas.microsoft.com/office/powerpoint/2010/main" val="24389634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Cheshire cats always grinned; in</a:t>
            </a:r>
          </a:p>
          <a:p>
            <a:pPr marL="0" indent="0">
              <a:buNone/>
            </a:pPr>
            <a:r>
              <a:rPr lang="en-US" dirty="0"/>
              <a:t>fact, I didn’t know that cats could grin.’</a:t>
            </a:r>
          </a:p>
          <a:p>
            <a:pPr marL="0" indent="0">
              <a:buNone/>
            </a:pPr>
            <a:r>
              <a:rPr lang="en-US" dirty="0"/>
              <a:t>‘They all can,’ said the Duchess; ‘and most of ‘</a:t>
            </a:r>
            <a:r>
              <a:rPr lang="en-US" dirty="0" err="1"/>
              <a:t>em</a:t>
            </a:r>
            <a:r>
              <a:rPr lang="en-US" dirty="0"/>
              <a:t> do.’</a:t>
            </a:r>
          </a:p>
          <a:p>
            <a:pPr marL="0" indent="0">
              <a:buNone/>
            </a:pPr>
            <a:r>
              <a:rPr lang="en-US" dirty="0"/>
              <a:t>‘I don’t know of any that do,’ Alice said very politely, feeling quite pleased to have got into a conversation.</a:t>
            </a:r>
          </a:p>
          <a:p>
            <a:endParaRPr lang="en-US" dirty="0"/>
          </a:p>
        </p:txBody>
      </p:sp>
    </p:spTree>
    <p:extLst>
      <p:ext uri="{BB962C8B-B14F-4D97-AF65-F5344CB8AC3E}">
        <p14:creationId xmlns:p14="http://schemas.microsoft.com/office/powerpoint/2010/main" val="6039990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Cheshire cats always grinned; in</a:t>
            </a:r>
          </a:p>
          <a:p>
            <a:pPr marL="0" indent="0">
              <a:buNone/>
            </a:pPr>
            <a:r>
              <a:rPr lang="en-US" dirty="0"/>
              <a:t>fact, I didn’t know that cats could grin.’</a:t>
            </a:r>
          </a:p>
          <a:p>
            <a:pPr marL="0" indent="0">
              <a:buNone/>
            </a:pPr>
            <a:r>
              <a:rPr lang="en-US" dirty="0"/>
              <a:t>‘They all can,’ said the Duchess; ‘and most of </a:t>
            </a:r>
            <a:r>
              <a:rPr lang="en-US" u="sng" dirty="0"/>
              <a:t>‘</a:t>
            </a:r>
            <a:r>
              <a:rPr lang="en-US" u="sng" dirty="0" err="1"/>
              <a:t>em</a:t>
            </a:r>
            <a:r>
              <a:rPr lang="en-US" u="sng" dirty="0"/>
              <a:t> </a:t>
            </a:r>
            <a:r>
              <a:rPr lang="en-US" dirty="0"/>
              <a:t>do.’</a:t>
            </a:r>
          </a:p>
          <a:p>
            <a:pPr marL="0" indent="0">
              <a:buNone/>
            </a:pPr>
            <a:r>
              <a:rPr lang="en-US" dirty="0"/>
              <a:t>‘I don’t know of </a:t>
            </a:r>
            <a:r>
              <a:rPr lang="en-US" u="sng" dirty="0"/>
              <a:t>any</a:t>
            </a:r>
            <a:r>
              <a:rPr lang="en-US" dirty="0"/>
              <a:t> that do,’ Alice said very politely, feeling quite pleased to have got into a conversation.</a:t>
            </a:r>
          </a:p>
          <a:p>
            <a:endParaRPr lang="en-US" dirty="0"/>
          </a:p>
        </p:txBody>
      </p:sp>
    </p:spTree>
    <p:extLst>
      <p:ext uri="{BB962C8B-B14F-4D97-AF65-F5344CB8AC3E}">
        <p14:creationId xmlns:p14="http://schemas.microsoft.com/office/powerpoint/2010/main" val="36319381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a:t>
            </a:r>
            <a:r>
              <a:rPr lang="en-US" u="sng" dirty="0"/>
              <a:t>Cheshire cats </a:t>
            </a:r>
            <a:r>
              <a:rPr lang="en-US" dirty="0"/>
              <a:t>always grinned; in</a:t>
            </a:r>
          </a:p>
          <a:p>
            <a:pPr marL="0" indent="0">
              <a:buNone/>
            </a:pPr>
            <a:r>
              <a:rPr lang="en-US" dirty="0"/>
              <a:t>fact, I didn’t know that </a:t>
            </a:r>
            <a:r>
              <a:rPr lang="en-US" u="sng" dirty="0"/>
              <a:t>cats</a:t>
            </a:r>
            <a:r>
              <a:rPr lang="en-US" dirty="0"/>
              <a:t> could grin.’</a:t>
            </a:r>
          </a:p>
          <a:p>
            <a:pPr marL="0" indent="0">
              <a:buNone/>
            </a:pPr>
            <a:r>
              <a:rPr lang="en-US" dirty="0"/>
              <a:t>‘</a:t>
            </a:r>
            <a:r>
              <a:rPr lang="en-US" u="sng" dirty="0"/>
              <a:t>They</a:t>
            </a:r>
            <a:r>
              <a:rPr lang="en-US" dirty="0"/>
              <a:t> all can,’ said the Duchess; ‘and most of </a:t>
            </a:r>
            <a:r>
              <a:rPr lang="en-US" u="sng" dirty="0"/>
              <a:t>‘</a:t>
            </a:r>
            <a:r>
              <a:rPr lang="en-US" u="sng" dirty="0" err="1"/>
              <a:t>em</a:t>
            </a:r>
            <a:r>
              <a:rPr lang="en-US" u="sng" dirty="0"/>
              <a:t> </a:t>
            </a:r>
            <a:r>
              <a:rPr lang="en-US" dirty="0"/>
              <a:t>do.’</a:t>
            </a:r>
          </a:p>
          <a:p>
            <a:pPr marL="0" indent="0">
              <a:buNone/>
            </a:pPr>
            <a:r>
              <a:rPr lang="en-US" dirty="0"/>
              <a:t>‘I don’t know of </a:t>
            </a:r>
            <a:r>
              <a:rPr lang="en-US" u="sng" dirty="0"/>
              <a:t>any</a:t>
            </a:r>
            <a:r>
              <a:rPr lang="en-US" dirty="0"/>
              <a:t> that do,’ Alice said very politely, feeling quite pleased to have got into a conversation.</a:t>
            </a:r>
          </a:p>
          <a:p>
            <a:endParaRPr lang="en-US" dirty="0"/>
          </a:p>
        </p:txBody>
      </p:sp>
    </p:spTree>
    <p:extLst>
      <p:ext uri="{BB962C8B-B14F-4D97-AF65-F5344CB8AC3E}">
        <p14:creationId xmlns:p14="http://schemas.microsoft.com/office/powerpoint/2010/main" val="94652096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a:t>
            </a:r>
            <a:r>
              <a:rPr lang="en-US" u="sng" dirty="0"/>
              <a:t>Cheshire cats </a:t>
            </a:r>
            <a:r>
              <a:rPr lang="en-US" dirty="0"/>
              <a:t>always </a:t>
            </a:r>
            <a:r>
              <a:rPr lang="en-US" dirty="0">
                <a:solidFill>
                  <a:srgbClr val="3366FF"/>
                </a:solidFill>
              </a:rPr>
              <a:t>grinned;</a:t>
            </a:r>
            <a:r>
              <a:rPr lang="en-US" dirty="0"/>
              <a:t> in</a:t>
            </a:r>
          </a:p>
          <a:p>
            <a:pPr marL="0" indent="0">
              <a:buNone/>
            </a:pPr>
            <a:r>
              <a:rPr lang="en-US" dirty="0"/>
              <a:t>fact, I didn’t know that </a:t>
            </a:r>
            <a:r>
              <a:rPr lang="en-US" u="sng" dirty="0"/>
              <a:t>cats</a:t>
            </a:r>
            <a:r>
              <a:rPr lang="en-US" dirty="0"/>
              <a:t> could grin.’</a:t>
            </a:r>
          </a:p>
          <a:p>
            <a:pPr marL="0" indent="0">
              <a:buNone/>
            </a:pPr>
            <a:r>
              <a:rPr lang="en-US" dirty="0"/>
              <a:t>‘They all can,’ said the Duchess; ‘and most of </a:t>
            </a:r>
            <a:r>
              <a:rPr lang="en-US" u="sng" dirty="0"/>
              <a:t>‘</a:t>
            </a:r>
            <a:r>
              <a:rPr lang="en-US" u="sng" dirty="0" err="1"/>
              <a:t>em</a:t>
            </a:r>
            <a:r>
              <a:rPr lang="en-US" u="sng" dirty="0"/>
              <a:t> </a:t>
            </a:r>
            <a:r>
              <a:rPr lang="en-US" dirty="0">
                <a:solidFill>
                  <a:srgbClr val="3366FF"/>
                </a:solidFill>
              </a:rPr>
              <a:t>do.</a:t>
            </a:r>
            <a:r>
              <a:rPr lang="en-US" dirty="0"/>
              <a:t>’</a:t>
            </a:r>
          </a:p>
          <a:p>
            <a:pPr marL="0" indent="0">
              <a:buNone/>
            </a:pPr>
            <a:r>
              <a:rPr lang="en-US" dirty="0"/>
              <a:t>‘I don’t know of </a:t>
            </a:r>
            <a:r>
              <a:rPr lang="en-US" u="sng" dirty="0"/>
              <a:t>any</a:t>
            </a:r>
            <a:r>
              <a:rPr lang="en-US" dirty="0"/>
              <a:t> that </a:t>
            </a:r>
            <a:r>
              <a:rPr lang="en-US" dirty="0">
                <a:solidFill>
                  <a:srgbClr val="3366FF"/>
                </a:solidFill>
              </a:rPr>
              <a:t>do</a:t>
            </a:r>
            <a:r>
              <a:rPr lang="en-US" dirty="0"/>
              <a:t>,’ Alice said very politely, feeling quite pleased to have got into a conversation.</a:t>
            </a:r>
          </a:p>
          <a:p>
            <a:endParaRPr lang="en-US" dirty="0"/>
          </a:p>
        </p:txBody>
      </p:sp>
    </p:spTree>
    <p:extLst>
      <p:ext uri="{BB962C8B-B14F-4D97-AF65-F5344CB8AC3E}">
        <p14:creationId xmlns:p14="http://schemas.microsoft.com/office/powerpoint/2010/main" val="40230223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 didn’t know that Cheshire cats always grinned; in</a:t>
            </a:r>
          </a:p>
          <a:p>
            <a:pPr marL="0" indent="0">
              <a:buNone/>
            </a:pPr>
            <a:r>
              <a:rPr lang="en-US" dirty="0"/>
              <a:t>fact, I didn’t know that cats could grin.’</a:t>
            </a:r>
          </a:p>
          <a:p>
            <a:pPr marL="0" indent="0">
              <a:buNone/>
            </a:pPr>
            <a:r>
              <a:rPr lang="en-US" dirty="0"/>
              <a:t>‘They all can,’ said the Duchess; ‘and most of ‘</a:t>
            </a:r>
            <a:r>
              <a:rPr lang="en-US" dirty="0" err="1"/>
              <a:t>em</a:t>
            </a:r>
            <a:r>
              <a:rPr lang="en-US" dirty="0"/>
              <a:t> do.’</a:t>
            </a:r>
          </a:p>
          <a:p>
            <a:pPr marL="0" indent="0">
              <a:buNone/>
            </a:pPr>
            <a:r>
              <a:rPr lang="en-US" dirty="0"/>
              <a:t>‘I don’t know of any that do,’ Alice said very politely, feeling quite pleased to have got into a </a:t>
            </a:r>
            <a:r>
              <a:rPr lang="en-US" u="sng" dirty="0"/>
              <a:t>conversation</a:t>
            </a:r>
            <a:r>
              <a:rPr lang="en-US" dirty="0"/>
              <a:t>.</a:t>
            </a:r>
          </a:p>
          <a:p>
            <a:endParaRPr lang="en-US" dirty="0"/>
          </a:p>
        </p:txBody>
      </p:sp>
    </p:spTree>
    <p:extLst>
      <p:ext uri="{BB962C8B-B14F-4D97-AF65-F5344CB8AC3E}">
        <p14:creationId xmlns:p14="http://schemas.microsoft.com/office/powerpoint/2010/main" val="6477583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a:t>
            </a:r>
            <a:r>
              <a:rPr lang="en-US" u="sng" dirty="0"/>
              <a:t>I didn’t know that Cheshire cats always grinned; in</a:t>
            </a:r>
          </a:p>
          <a:p>
            <a:pPr marL="0" indent="0">
              <a:buNone/>
            </a:pPr>
            <a:r>
              <a:rPr lang="en-US" u="sng" dirty="0"/>
              <a:t>fact, I didn’t know that cats could grin</a:t>
            </a:r>
            <a:r>
              <a:rPr lang="en-US" dirty="0"/>
              <a:t>.’</a:t>
            </a:r>
          </a:p>
          <a:p>
            <a:pPr marL="0" indent="0">
              <a:buNone/>
            </a:pPr>
            <a:r>
              <a:rPr lang="en-US" dirty="0"/>
              <a:t>‘</a:t>
            </a:r>
            <a:r>
              <a:rPr lang="en-US" u="sng" dirty="0"/>
              <a:t>They all can</a:t>
            </a:r>
            <a:r>
              <a:rPr lang="en-US" dirty="0"/>
              <a:t>,’ said the Duchess; ‘</a:t>
            </a:r>
            <a:r>
              <a:rPr lang="en-US" u="sng" dirty="0"/>
              <a:t>and most of ‘</a:t>
            </a:r>
            <a:r>
              <a:rPr lang="en-US" u="sng" dirty="0" err="1"/>
              <a:t>em</a:t>
            </a:r>
            <a:r>
              <a:rPr lang="en-US" u="sng" dirty="0"/>
              <a:t> do</a:t>
            </a:r>
            <a:r>
              <a:rPr lang="en-US" dirty="0"/>
              <a:t>.’</a:t>
            </a:r>
          </a:p>
          <a:p>
            <a:pPr marL="0" indent="0">
              <a:buNone/>
            </a:pPr>
            <a:r>
              <a:rPr lang="en-US" dirty="0"/>
              <a:t>‘</a:t>
            </a:r>
            <a:r>
              <a:rPr lang="en-US" u="sng" dirty="0"/>
              <a:t>I don’t know of any that do</a:t>
            </a:r>
            <a:r>
              <a:rPr lang="en-US" dirty="0"/>
              <a:t>,’ Alice said very politely, feeling quite pleased to have got into a </a:t>
            </a:r>
            <a:r>
              <a:rPr lang="en-US" u="sng" dirty="0"/>
              <a:t>conversation</a:t>
            </a:r>
            <a:r>
              <a:rPr lang="en-US" dirty="0"/>
              <a:t>.</a:t>
            </a:r>
          </a:p>
          <a:p>
            <a:endParaRPr lang="en-US" dirty="0"/>
          </a:p>
        </p:txBody>
      </p:sp>
    </p:spTree>
    <p:extLst>
      <p:ext uri="{BB962C8B-B14F-4D97-AF65-F5344CB8AC3E}">
        <p14:creationId xmlns:p14="http://schemas.microsoft.com/office/powerpoint/2010/main" val="14538598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“The horseless carriage was just arriving in San Francisco, and its debut was turning into one of those colorfully unmitigated disasters that bring misery to everyone but historians. Consumers were staying away from the “devilish contraptions” in droves. In San Francisco in 1903, the horse and buggy was not going the way of the horse and buggy.” </a:t>
            </a:r>
          </a:p>
        </p:txBody>
      </p:sp>
    </p:spTree>
    <p:extLst>
      <p:ext uri="{BB962C8B-B14F-4D97-AF65-F5344CB8AC3E}">
        <p14:creationId xmlns:p14="http://schemas.microsoft.com/office/powerpoint/2010/main" val="2949384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61963" y="1828800"/>
            <a:ext cx="8529637" cy="4879975"/>
          </a:xfrm>
        </p:spPr>
      </p:pic>
      <p:sp>
        <p:nvSpPr>
          <p:cNvPr id="2" name="TextBox 1"/>
          <p:cNvSpPr txBox="1"/>
          <p:nvPr/>
        </p:nvSpPr>
        <p:spPr>
          <a:xfrm>
            <a:off x="914400" y="609600"/>
            <a:ext cx="6629400" cy="1200329"/>
          </a:xfrm>
          <a:prstGeom prst="rect">
            <a:avLst/>
          </a:prstGeom>
          <a:noFill/>
        </p:spPr>
        <p:txBody>
          <a:bodyPr wrap="square" rtlCol="0">
            <a:spAutoFit/>
          </a:bodyPr>
          <a:lstStyle/>
          <a:p>
            <a:r>
              <a:rPr lang="en-US" sz="3600" dirty="0">
                <a:solidFill>
                  <a:srgbClr val="D2533C"/>
                </a:solidFill>
              </a:rPr>
              <a:t>Text differences affect reading performance</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Identify first term worth tracking:</a:t>
            </a:r>
          </a:p>
          <a:p>
            <a:pPr marL="0" indent="0">
              <a:buNone/>
            </a:pPr>
            <a:endParaRPr lang="en-US" dirty="0"/>
          </a:p>
          <a:p>
            <a:pPr marL="0" indent="0">
              <a:buNone/>
            </a:pPr>
            <a:r>
              <a:rPr lang="en-US" dirty="0"/>
              <a:t>“The horseless carriage was just arriving in San Francisco, and its debut was turning into one of those colorfully unmitigated disasters that bring misery to everyone but historians. Consumers were staying away from the “devilish contraptions” in droves. In San Francisco in 1903, the horse and buggy was not going the way of the horse and buggy.” </a:t>
            </a:r>
          </a:p>
        </p:txBody>
      </p:sp>
    </p:spTree>
    <p:extLst>
      <p:ext uri="{BB962C8B-B14F-4D97-AF65-F5344CB8AC3E}">
        <p14:creationId xmlns:p14="http://schemas.microsoft.com/office/powerpoint/2010/main" val="294291300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Identify first term worth tracking:</a:t>
            </a:r>
          </a:p>
          <a:p>
            <a:pPr marL="0" indent="0">
              <a:buNone/>
            </a:pPr>
            <a:endParaRPr lang="en-US" dirty="0"/>
          </a:p>
          <a:p>
            <a:pPr marL="0" indent="0">
              <a:buNone/>
            </a:pPr>
            <a:r>
              <a:rPr lang="en-US" dirty="0"/>
              <a:t>“The </a:t>
            </a:r>
            <a:r>
              <a:rPr lang="en-US" dirty="0">
                <a:solidFill>
                  <a:schemeClr val="tx2"/>
                </a:solidFill>
              </a:rPr>
              <a:t>horseless carriage </a:t>
            </a:r>
            <a:r>
              <a:rPr lang="en-US" dirty="0"/>
              <a:t>was just arriving in San Francisco, and its debut was turning into one of those colorfully unmitigated disasters that bring misery to everyone but historians. Consumers were staying away from the “devilish contraptions” in droves. In San Francisco in 1903, the horse and buggy was not going the way of the horse and buggy.” </a:t>
            </a:r>
          </a:p>
        </p:txBody>
      </p:sp>
    </p:spTree>
    <p:extLst>
      <p:ext uri="{BB962C8B-B14F-4D97-AF65-F5344CB8AC3E}">
        <p14:creationId xmlns:p14="http://schemas.microsoft.com/office/powerpoint/2010/main" val="21260484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Then find all its references:</a:t>
            </a:r>
          </a:p>
          <a:p>
            <a:pPr marL="0" indent="0">
              <a:buNone/>
            </a:pPr>
            <a:endParaRPr lang="en-US" dirty="0"/>
          </a:p>
          <a:p>
            <a:pPr marL="0" indent="0">
              <a:buNone/>
            </a:pPr>
            <a:r>
              <a:rPr lang="en-US" dirty="0"/>
              <a:t>“The </a:t>
            </a:r>
            <a:r>
              <a:rPr lang="en-US" dirty="0">
                <a:solidFill>
                  <a:schemeClr val="tx2"/>
                </a:solidFill>
              </a:rPr>
              <a:t>horseless carriage </a:t>
            </a:r>
            <a:r>
              <a:rPr lang="en-US" dirty="0"/>
              <a:t>was just arriving in San Francisco, and its debut was turning into one of those colorfully unmitigated disasters that bring misery to everyone but historians. Consumers were staying away from the “devilish contraptions” in droves. In San Francisco in 1903, the horse and buggy was not going the way of the horse and buggy.” </a:t>
            </a:r>
          </a:p>
        </p:txBody>
      </p:sp>
    </p:spTree>
    <p:extLst>
      <p:ext uri="{BB962C8B-B14F-4D97-AF65-F5344CB8AC3E}">
        <p14:creationId xmlns:p14="http://schemas.microsoft.com/office/powerpoint/2010/main" val="408294340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Then find all its references:</a:t>
            </a:r>
          </a:p>
          <a:p>
            <a:pPr marL="0" indent="0">
              <a:buNone/>
            </a:pPr>
            <a:endParaRPr lang="en-US" dirty="0"/>
          </a:p>
          <a:p>
            <a:pPr marL="0" indent="0">
              <a:buNone/>
            </a:pPr>
            <a:r>
              <a:rPr lang="en-US" dirty="0"/>
              <a:t>“The </a:t>
            </a:r>
            <a:r>
              <a:rPr lang="en-US" dirty="0">
                <a:solidFill>
                  <a:schemeClr val="tx2"/>
                </a:solidFill>
              </a:rPr>
              <a:t>horseless carriage </a:t>
            </a:r>
            <a:r>
              <a:rPr lang="en-US" dirty="0"/>
              <a:t>was just arriving in San Francisco, and </a:t>
            </a:r>
            <a:r>
              <a:rPr lang="en-US" dirty="0">
                <a:solidFill>
                  <a:schemeClr val="tx2"/>
                </a:solidFill>
              </a:rPr>
              <a:t>its</a:t>
            </a:r>
            <a:r>
              <a:rPr lang="en-US" dirty="0"/>
              <a:t> debut was turning into one of those colorfully unmitigated disasters that bring misery to everyone but historians. Consumers were staying away from the </a:t>
            </a:r>
            <a:r>
              <a:rPr lang="en-US" dirty="0">
                <a:solidFill>
                  <a:schemeClr val="tx2"/>
                </a:solidFill>
              </a:rPr>
              <a:t>“devilish contraptions” </a:t>
            </a:r>
            <a:r>
              <a:rPr lang="en-US" dirty="0"/>
              <a:t>in droves. In San Francisco in 1903, the horse and buggy was not going the way of the horse and buggy.” </a:t>
            </a:r>
          </a:p>
        </p:txBody>
      </p:sp>
    </p:spTree>
    <p:extLst>
      <p:ext uri="{BB962C8B-B14F-4D97-AF65-F5344CB8AC3E}">
        <p14:creationId xmlns:p14="http://schemas.microsoft.com/office/powerpoint/2010/main" val="318848353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And so on:</a:t>
            </a:r>
          </a:p>
          <a:p>
            <a:pPr marL="0" indent="0">
              <a:buNone/>
            </a:pPr>
            <a:endParaRPr lang="en-US" dirty="0"/>
          </a:p>
          <a:p>
            <a:pPr marL="0" indent="0">
              <a:buNone/>
            </a:pPr>
            <a:r>
              <a:rPr lang="en-US" dirty="0"/>
              <a:t>“The </a:t>
            </a:r>
            <a:r>
              <a:rPr lang="en-US" dirty="0">
                <a:solidFill>
                  <a:schemeClr val="tx2"/>
                </a:solidFill>
              </a:rPr>
              <a:t>horseless carriage </a:t>
            </a:r>
            <a:r>
              <a:rPr lang="en-US" dirty="0"/>
              <a:t>was just arriving in San Francisco, and </a:t>
            </a:r>
            <a:r>
              <a:rPr lang="en-US" dirty="0">
                <a:solidFill>
                  <a:schemeClr val="tx2"/>
                </a:solidFill>
              </a:rPr>
              <a:t>its</a:t>
            </a:r>
            <a:r>
              <a:rPr lang="en-US" dirty="0"/>
              <a:t> debut was turning into one of those colorfully unmitigated disasters that bring misery to everyone but historians. Consumers were staying away from the </a:t>
            </a:r>
            <a:r>
              <a:rPr lang="en-US" dirty="0">
                <a:solidFill>
                  <a:schemeClr val="tx2"/>
                </a:solidFill>
              </a:rPr>
              <a:t>“devilish contraptions” </a:t>
            </a:r>
            <a:r>
              <a:rPr lang="en-US" dirty="0"/>
              <a:t>in droves. In San Francisco in 1903, the horse and buggy was not going the way of the horse and buggy.” </a:t>
            </a:r>
          </a:p>
        </p:txBody>
      </p:sp>
    </p:spTree>
    <p:extLst>
      <p:ext uri="{BB962C8B-B14F-4D97-AF65-F5344CB8AC3E}">
        <p14:creationId xmlns:p14="http://schemas.microsoft.com/office/powerpoint/2010/main" val="18427298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And so on:</a:t>
            </a:r>
          </a:p>
          <a:p>
            <a:pPr marL="0" indent="0">
              <a:buNone/>
            </a:pPr>
            <a:endParaRPr lang="en-US" dirty="0"/>
          </a:p>
          <a:p>
            <a:pPr marL="0" indent="0">
              <a:buNone/>
            </a:pPr>
            <a:r>
              <a:rPr lang="en-US" dirty="0"/>
              <a:t>“The </a:t>
            </a:r>
            <a:r>
              <a:rPr lang="en-US" dirty="0">
                <a:solidFill>
                  <a:schemeClr val="tx2"/>
                </a:solidFill>
              </a:rPr>
              <a:t>horseless carriage </a:t>
            </a:r>
            <a:r>
              <a:rPr lang="en-US" dirty="0">
                <a:solidFill>
                  <a:srgbClr val="00B050"/>
                </a:solidFill>
              </a:rPr>
              <a:t>was just arriving </a:t>
            </a:r>
            <a:r>
              <a:rPr lang="en-US" dirty="0"/>
              <a:t>in San Francisco, and </a:t>
            </a:r>
            <a:r>
              <a:rPr lang="en-US" dirty="0">
                <a:solidFill>
                  <a:schemeClr val="tx2"/>
                </a:solidFill>
              </a:rPr>
              <a:t>its</a:t>
            </a:r>
            <a:r>
              <a:rPr lang="en-US" dirty="0"/>
              <a:t> </a:t>
            </a:r>
            <a:r>
              <a:rPr lang="en-US" dirty="0">
                <a:solidFill>
                  <a:srgbClr val="00B050"/>
                </a:solidFill>
              </a:rPr>
              <a:t>debut</a:t>
            </a:r>
            <a:r>
              <a:rPr lang="en-US" dirty="0"/>
              <a:t> was turning into one of those </a:t>
            </a:r>
            <a:r>
              <a:rPr lang="en-US" dirty="0">
                <a:solidFill>
                  <a:srgbClr val="00B050"/>
                </a:solidFill>
              </a:rPr>
              <a:t>colorfully unmitigated disasters </a:t>
            </a:r>
            <a:r>
              <a:rPr lang="en-US" dirty="0"/>
              <a:t>that </a:t>
            </a:r>
            <a:r>
              <a:rPr lang="en-US" dirty="0">
                <a:solidFill>
                  <a:srgbClr val="00B050"/>
                </a:solidFill>
              </a:rPr>
              <a:t>bring misery</a:t>
            </a:r>
            <a:r>
              <a:rPr lang="en-US" dirty="0"/>
              <a:t> to everyone but historians. Consumers were staying away from the </a:t>
            </a:r>
            <a:r>
              <a:rPr lang="en-US" dirty="0">
                <a:solidFill>
                  <a:schemeClr val="tx2"/>
                </a:solidFill>
              </a:rPr>
              <a:t>“devilish contraptions” </a:t>
            </a:r>
            <a:r>
              <a:rPr lang="en-US" dirty="0"/>
              <a:t>in droves. In San Francisco in 1903, the horse and buggy was not going the way of the horse and buggy.” </a:t>
            </a:r>
          </a:p>
        </p:txBody>
      </p:sp>
    </p:spTree>
    <p:extLst>
      <p:ext uri="{BB962C8B-B14F-4D97-AF65-F5344CB8AC3E}">
        <p14:creationId xmlns:p14="http://schemas.microsoft.com/office/powerpoint/2010/main" val="2056000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And so on:</a:t>
            </a:r>
          </a:p>
          <a:p>
            <a:pPr marL="0" indent="0">
              <a:buNone/>
            </a:pPr>
            <a:endParaRPr lang="en-US" dirty="0"/>
          </a:p>
          <a:p>
            <a:pPr marL="0" indent="0">
              <a:buNone/>
            </a:pPr>
            <a:r>
              <a:rPr lang="en-US" dirty="0"/>
              <a:t>“The </a:t>
            </a:r>
            <a:r>
              <a:rPr lang="en-US" dirty="0">
                <a:solidFill>
                  <a:schemeClr val="tx2"/>
                </a:solidFill>
              </a:rPr>
              <a:t>horseless carriage </a:t>
            </a:r>
            <a:r>
              <a:rPr lang="en-US" dirty="0">
                <a:solidFill>
                  <a:srgbClr val="00B050"/>
                </a:solidFill>
              </a:rPr>
              <a:t>was just arriving </a:t>
            </a:r>
            <a:r>
              <a:rPr lang="en-US" dirty="0"/>
              <a:t>in San Francisco, and </a:t>
            </a:r>
            <a:r>
              <a:rPr lang="en-US" dirty="0">
                <a:solidFill>
                  <a:schemeClr val="tx2"/>
                </a:solidFill>
              </a:rPr>
              <a:t>its</a:t>
            </a:r>
            <a:r>
              <a:rPr lang="en-US" dirty="0"/>
              <a:t> </a:t>
            </a:r>
            <a:r>
              <a:rPr lang="en-US" dirty="0">
                <a:solidFill>
                  <a:srgbClr val="00B050"/>
                </a:solidFill>
              </a:rPr>
              <a:t>debut</a:t>
            </a:r>
            <a:r>
              <a:rPr lang="en-US" dirty="0"/>
              <a:t> was turning into one of those </a:t>
            </a:r>
            <a:r>
              <a:rPr lang="en-US" dirty="0">
                <a:solidFill>
                  <a:srgbClr val="00B050"/>
                </a:solidFill>
              </a:rPr>
              <a:t>colorfully unmitigated disasters </a:t>
            </a:r>
            <a:r>
              <a:rPr lang="en-US" dirty="0"/>
              <a:t>that bring </a:t>
            </a:r>
            <a:r>
              <a:rPr lang="en-US" dirty="0">
                <a:solidFill>
                  <a:srgbClr val="00B050"/>
                </a:solidFill>
              </a:rPr>
              <a:t>misery</a:t>
            </a:r>
            <a:r>
              <a:rPr lang="en-US" dirty="0"/>
              <a:t> to everyone but historians. Consumers were staying away from the </a:t>
            </a:r>
            <a:r>
              <a:rPr lang="en-US" dirty="0">
                <a:solidFill>
                  <a:schemeClr val="tx2"/>
                </a:solidFill>
              </a:rPr>
              <a:t>“devilish contraptions” </a:t>
            </a:r>
            <a:r>
              <a:rPr lang="en-US" dirty="0"/>
              <a:t>in droves. In San Francisco in 1903, the </a:t>
            </a:r>
            <a:r>
              <a:rPr lang="en-US" dirty="0">
                <a:solidFill>
                  <a:srgbClr val="0070C0"/>
                </a:solidFill>
              </a:rPr>
              <a:t>horse and buggy </a:t>
            </a:r>
            <a:r>
              <a:rPr lang="en-US" dirty="0"/>
              <a:t>was not going the way of the </a:t>
            </a:r>
            <a:r>
              <a:rPr lang="en-US" dirty="0">
                <a:solidFill>
                  <a:srgbClr val="0070C0"/>
                </a:solidFill>
              </a:rPr>
              <a:t>horse and buggy.” </a:t>
            </a:r>
          </a:p>
        </p:txBody>
      </p:sp>
    </p:spTree>
    <p:extLst>
      <p:ext uri="{BB962C8B-B14F-4D97-AF65-F5344CB8AC3E}">
        <p14:creationId xmlns:p14="http://schemas.microsoft.com/office/powerpoint/2010/main" val="225124492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Be open to antithesis (opposite or contrast):</a:t>
            </a:r>
          </a:p>
          <a:p>
            <a:pPr marL="0" indent="0">
              <a:buNone/>
            </a:pPr>
            <a:endParaRPr lang="en-US" dirty="0"/>
          </a:p>
          <a:p>
            <a:pPr marL="0" indent="0">
              <a:buNone/>
            </a:pPr>
            <a:r>
              <a:rPr lang="en-US" dirty="0"/>
              <a:t>“The </a:t>
            </a:r>
            <a:r>
              <a:rPr lang="en-US" dirty="0">
                <a:solidFill>
                  <a:schemeClr val="tx2"/>
                </a:solidFill>
              </a:rPr>
              <a:t>horseless carriage </a:t>
            </a:r>
            <a:r>
              <a:rPr lang="en-US" dirty="0">
                <a:solidFill>
                  <a:srgbClr val="00B050"/>
                </a:solidFill>
              </a:rPr>
              <a:t>was just arriving </a:t>
            </a:r>
            <a:r>
              <a:rPr lang="en-US" dirty="0"/>
              <a:t>in San Francisco, and </a:t>
            </a:r>
            <a:r>
              <a:rPr lang="en-US" dirty="0">
                <a:solidFill>
                  <a:schemeClr val="tx2"/>
                </a:solidFill>
              </a:rPr>
              <a:t>its</a:t>
            </a:r>
            <a:r>
              <a:rPr lang="en-US" dirty="0"/>
              <a:t> </a:t>
            </a:r>
            <a:r>
              <a:rPr lang="en-US" dirty="0">
                <a:solidFill>
                  <a:srgbClr val="00B050"/>
                </a:solidFill>
              </a:rPr>
              <a:t>debut</a:t>
            </a:r>
            <a:r>
              <a:rPr lang="en-US" dirty="0"/>
              <a:t> was turning into one of those </a:t>
            </a:r>
            <a:r>
              <a:rPr lang="en-US" dirty="0">
                <a:solidFill>
                  <a:srgbClr val="00B050"/>
                </a:solidFill>
              </a:rPr>
              <a:t>colorfully unmitigated disasters </a:t>
            </a:r>
            <a:r>
              <a:rPr lang="en-US" dirty="0"/>
              <a:t>that bring </a:t>
            </a:r>
            <a:r>
              <a:rPr lang="en-US" dirty="0">
                <a:solidFill>
                  <a:srgbClr val="00B050"/>
                </a:solidFill>
              </a:rPr>
              <a:t>misery</a:t>
            </a:r>
            <a:r>
              <a:rPr lang="en-US" dirty="0"/>
              <a:t> to everyone but historians. Consumers were staying away from the </a:t>
            </a:r>
            <a:r>
              <a:rPr lang="en-US" dirty="0">
                <a:solidFill>
                  <a:schemeClr val="tx2"/>
                </a:solidFill>
              </a:rPr>
              <a:t>“devilish contraptions” </a:t>
            </a:r>
            <a:r>
              <a:rPr lang="en-US" dirty="0"/>
              <a:t>in droves. In San Francisco in 1903, the </a:t>
            </a:r>
            <a:r>
              <a:rPr lang="en-US" dirty="0">
                <a:solidFill>
                  <a:srgbClr val="0070C0"/>
                </a:solidFill>
              </a:rPr>
              <a:t>horse and buggy </a:t>
            </a:r>
            <a:r>
              <a:rPr lang="en-US" dirty="0"/>
              <a:t>was not going the way of the </a:t>
            </a:r>
            <a:r>
              <a:rPr lang="en-US" dirty="0">
                <a:solidFill>
                  <a:srgbClr val="0070C0"/>
                </a:solidFill>
              </a:rPr>
              <a:t>horse and buggy.” </a:t>
            </a:r>
          </a:p>
        </p:txBody>
      </p:sp>
    </p:spTree>
    <p:extLst>
      <p:ext uri="{BB962C8B-B14F-4D97-AF65-F5344CB8AC3E}">
        <p14:creationId xmlns:p14="http://schemas.microsoft.com/office/powerpoint/2010/main" val="294096688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Be open to antithesis (opposite or contrast):</a:t>
            </a:r>
          </a:p>
          <a:p>
            <a:pPr marL="0" indent="0">
              <a:buNone/>
            </a:pPr>
            <a:endParaRPr lang="en-US" dirty="0"/>
          </a:p>
          <a:p>
            <a:pPr marL="0" indent="0">
              <a:buNone/>
            </a:pPr>
            <a:r>
              <a:rPr lang="en-US" dirty="0"/>
              <a:t>“The </a:t>
            </a:r>
            <a:r>
              <a:rPr lang="en-US" dirty="0">
                <a:solidFill>
                  <a:schemeClr val="tx2"/>
                </a:solidFill>
              </a:rPr>
              <a:t>horseless carriage </a:t>
            </a:r>
            <a:r>
              <a:rPr lang="en-US" dirty="0">
                <a:solidFill>
                  <a:srgbClr val="00B050"/>
                </a:solidFill>
              </a:rPr>
              <a:t>was just arriving </a:t>
            </a:r>
            <a:r>
              <a:rPr lang="en-US" dirty="0"/>
              <a:t>in San Francisco, and </a:t>
            </a:r>
            <a:r>
              <a:rPr lang="en-US" dirty="0">
                <a:solidFill>
                  <a:schemeClr val="tx2"/>
                </a:solidFill>
              </a:rPr>
              <a:t>its</a:t>
            </a:r>
            <a:r>
              <a:rPr lang="en-US" dirty="0"/>
              <a:t> </a:t>
            </a:r>
            <a:r>
              <a:rPr lang="en-US" dirty="0">
                <a:solidFill>
                  <a:srgbClr val="00B050"/>
                </a:solidFill>
              </a:rPr>
              <a:t>debut</a:t>
            </a:r>
            <a:r>
              <a:rPr lang="en-US" dirty="0"/>
              <a:t> was turning into one of those </a:t>
            </a:r>
            <a:r>
              <a:rPr lang="en-US" dirty="0">
                <a:solidFill>
                  <a:srgbClr val="00B050"/>
                </a:solidFill>
              </a:rPr>
              <a:t>colorfully unmitigated disasters </a:t>
            </a:r>
            <a:r>
              <a:rPr lang="en-US" dirty="0"/>
              <a:t>that bring </a:t>
            </a:r>
            <a:r>
              <a:rPr lang="en-US" dirty="0">
                <a:solidFill>
                  <a:srgbClr val="00B050"/>
                </a:solidFill>
              </a:rPr>
              <a:t>misery</a:t>
            </a:r>
            <a:r>
              <a:rPr lang="en-US" dirty="0"/>
              <a:t> to everyone but historians. Consumers were staying away from the </a:t>
            </a:r>
            <a:r>
              <a:rPr lang="en-US" dirty="0">
                <a:solidFill>
                  <a:schemeClr val="tx2"/>
                </a:solidFill>
              </a:rPr>
              <a:t>“devilish contraptions” </a:t>
            </a:r>
            <a:r>
              <a:rPr lang="en-US" dirty="0"/>
              <a:t>in droves. In San Francisco in 1903, the </a:t>
            </a:r>
            <a:r>
              <a:rPr lang="en-US" dirty="0">
                <a:solidFill>
                  <a:srgbClr val="0070C0"/>
                </a:solidFill>
              </a:rPr>
              <a:t>horse and buggy </a:t>
            </a:r>
            <a:r>
              <a:rPr lang="en-US" dirty="0"/>
              <a:t>was not going the way of the </a:t>
            </a:r>
            <a:r>
              <a:rPr lang="en-US" dirty="0">
                <a:solidFill>
                  <a:srgbClr val="0070C0"/>
                </a:solidFill>
              </a:rPr>
              <a:t>horse and buggy.” </a:t>
            </a:r>
          </a:p>
          <a:p>
            <a:pPr marL="0" indent="0">
              <a:buNone/>
            </a:pPr>
            <a:endParaRPr lang="en-US" dirty="0">
              <a:solidFill>
                <a:srgbClr val="0070C0"/>
              </a:solidFill>
            </a:endParaRPr>
          </a:p>
          <a:p>
            <a:pPr marL="0" indent="0">
              <a:buNone/>
            </a:pPr>
            <a:r>
              <a:rPr lang="en-US" dirty="0">
                <a:solidFill>
                  <a:schemeClr val="tx2"/>
                </a:solidFill>
              </a:rPr>
              <a:t>        horseless carriage  </a:t>
            </a:r>
            <a:r>
              <a:rPr lang="en-US" dirty="0">
                <a:solidFill>
                  <a:srgbClr val="0070C0"/>
                </a:solidFill>
              </a:rPr>
              <a:t>⍯  horse and buggy</a:t>
            </a:r>
            <a:endParaRPr lang="en-US" dirty="0">
              <a:solidFill>
                <a:schemeClr val="tx2"/>
              </a:solidFill>
            </a:endParaRPr>
          </a:p>
        </p:txBody>
      </p:sp>
    </p:spTree>
    <p:extLst>
      <p:ext uri="{BB962C8B-B14F-4D97-AF65-F5344CB8AC3E}">
        <p14:creationId xmlns:p14="http://schemas.microsoft.com/office/powerpoint/2010/main" val="28364214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Let’s continue:</a:t>
            </a:r>
          </a:p>
          <a:p>
            <a:pPr marL="0" indent="0">
              <a:buNone/>
            </a:pPr>
            <a:r>
              <a:rPr lang="en-US" dirty="0"/>
              <a:t>For good reason. The automobile, so sleekly efficient on paper, was in practice a civic menace, belching out exhaust, kicking up storms of dust, becoming hopelessly mired in the most innocuous-looking puddles, and tying up horse traffic. Incensed local lawmakers responded with monuments to legislative creativity. The laws of at least one town required automobile drivers to stop, get out, and fire off Roman candles every time horse-drawn vehicles came into view. Massachusetts tried and, fortunately, failed to mandate that cars be equipped with bells that would ring with each revolution of the wheels. In some towns police were authorized to disable passing cars with ropes, chains, and wires. San Francisco didn’t escape the legislative wave. Bitter local officials pushed through an ordinance banning automobiles from all tourist areas, effectively exiling them from the city. </a:t>
            </a:r>
            <a:endParaRPr lang="en-US" dirty="0">
              <a:solidFill>
                <a:schemeClr val="tx2"/>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658793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sz="3600" dirty="0"/>
              <a:t>Reconceptualizing Reading</a:t>
            </a:r>
            <a:endParaRPr lang="zh-CN" altLang="en-US" sz="3600" dirty="0"/>
          </a:p>
        </p:txBody>
      </p:sp>
      <p:sp>
        <p:nvSpPr>
          <p:cNvPr id="3" name="TextBox 2"/>
          <p:cNvSpPr txBox="1"/>
          <p:nvPr/>
        </p:nvSpPr>
        <p:spPr>
          <a:xfrm>
            <a:off x="381000" y="1600200"/>
            <a:ext cx="6279232" cy="2308324"/>
          </a:xfrm>
          <a:prstGeom prst="rect">
            <a:avLst/>
          </a:prstGeom>
          <a:noFill/>
        </p:spPr>
        <p:txBody>
          <a:bodyPr wrap="square" rtlCol="0">
            <a:spAutoFit/>
          </a:bodyPr>
          <a:lstStyle/>
          <a:p>
            <a:pPr marL="342900" indent="-342900">
              <a:buFont typeface="Arial"/>
              <a:buChar char="•"/>
            </a:pPr>
            <a:r>
              <a:rPr lang="en-US" sz="2400" dirty="0"/>
              <a:t>Reading is not the ability to answer certain kinds of questions</a:t>
            </a:r>
          </a:p>
          <a:p>
            <a:pPr marL="342900" indent="-342900">
              <a:buFont typeface="Arial"/>
              <a:buChar char="•"/>
            </a:pPr>
            <a:r>
              <a:rPr lang="en-US" sz="2400" dirty="0"/>
              <a:t>Reading is the ability to make sense of ideas expressed in text—the ability to negotiate the linguistic and conceptual barriers or affordances of a text</a:t>
            </a:r>
          </a:p>
        </p:txBody>
      </p:sp>
    </p:spTree>
    <p:extLst>
      <p:ext uri="{BB962C8B-B14F-4D97-AF65-F5344CB8AC3E}">
        <p14:creationId xmlns:p14="http://schemas.microsoft.com/office/powerpoint/2010/main" val="3816289979"/>
      </p:ext>
    </p:extLst>
  </p:cSld>
  <p:clrMapOvr>
    <a:masterClrMapping/>
  </p:clrMapOvr>
  <p:transition>
    <p:comb/>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Let’s continue:</a:t>
            </a:r>
          </a:p>
          <a:p>
            <a:pPr marL="0" indent="0">
              <a:buNone/>
            </a:pPr>
            <a:r>
              <a:rPr lang="en-US" dirty="0">
                <a:solidFill>
                  <a:srgbClr val="7030A0"/>
                </a:solidFill>
              </a:rPr>
              <a:t>For good reason. </a:t>
            </a:r>
            <a:r>
              <a:rPr lang="en-US" dirty="0"/>
              <a:t>The automobile, so sleekly efficient on paper, was in practice a civic menace, belching out exhaust, kicking up storms of dust, becoming hopelessly mired in the most innocuous-looking puddles, and tying up horse traffic. Incensed local lawmakers responded with monuments to legislative creativity. The laws of at least one town required automobile drivers to stop, get out, and fire off Roman candles every time horse-drawn vehicles came into view. Massachusetts tried and, fortunately, failed to mandate that cars be equipped with bells that would ring with each revolution of the wheels. In some towns police were authorized to disable passing cars with ropes, chains, and wires. San Francisco didn’t escape the legislative wave. Bitter local officials pushed through an ordinance banning automobiles from all tourist areas, effectively exiling them from the city. </a:t>
            </a:r>
            <a:endParaRPr lang="en-US" dirty="0">
              <a:solidFill>
                <a:schemeClr val="tx2"/>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26743894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“The </a:t>
            </a:r>
            <a:r>
              <a:rPr lang="en-US" dirty="0">
                <a:solidFill>
                  <a:schemeClr val="tx2"/>
                </a:solidFill>
              </a:rPr>
              <a:t>horseless carriage </a:t>
            </a:r>
            <a:r>
              <a:rPr lang="en-US" dirty="0">
                <a:solidFill>
                  <a:srgbClr val="00B050"/>
                </a:solidFill>
              </a:rPr>
              <a:t>was just arriving </a:t>
            </a:r>
            <a:r>
              <a:rPr lang="en-US" dirty="0"/>
              <a:t>in San Francisco, and </a:t>
            </a:r>
            <a:r>
              <a:rPr lang="en-US" dirty="0">
                <a:solidFill>
                  <a:schemeClr val="tx2"/>
                </a:solidFill>
              </a:rPr>
              <a:t>its</a:t>
            </a:r>
            <a:r>
              <a:rPr lang="en-US" dirty="0"/>
              <a:t> </a:t>
            </a:r>
            <a:r>
              <a:rPr lang="en-US" dirty="0">
                <a:solidFill>
                  <a:srgbClr val="00B050"/>
                </a:solidFill>
              </a:rPr>
              <a:t>debut</a:t>
            </a:r>
            <a:r>
              <a:rPr lang="en-US" dirty="0"/>
              <a:t> was turning into one of those </a:t>
            </a:r>
            <a:r>
              <a:rPr lang="en-US" dirty="0">
                <a:solidFill>
                  <a:srgbClr val="00B050"/>
                </a:solidFill>
              </a:rPr>
              <a:t>colorfully unmitigated disasters </a:t>
            </a:r>
            <a:r>
              <a:rPr lang="en-US" dirty="0"/>
              <a:t>that bring </a:t>
            </a:r>
            <a:r>
              <a:rPr lang="en-US" dirty="0">
                <a:solidFill>
                  <a:srgbClr val="00B050"/>
                </a:solidFill>
              </a:rPr>
              <a:t>misery</a:t>
            </a:r>
            <a:r>
              <a:rPr lang="en-US" dirty="0"/>
              <a:t> to everyone but historians. Consumers were staying away from the </a:t>
            </a:r>
            <a:r>
              <a:rPr lang="en-US" dirty="0">
                <a:solidFill>
                  <a:schemeClr val="tx2"/>
                </a:solidFill>
              </a:rPr>
              <a:t>“devilish contraptions” </a:t>
            </a:r>
            <a:r>
              <a:rPr lang="en-US" dirty="0"/>
              <a:t>in droves. In San Francisco in 1903, the </a:t>
            </a:r>
            <a:r>
              <a:rPr lang="en-US" dirty="0">
                <a:solidFill>
                  <a:srgbClr val="0070C0"/>
                </a:solidFill>
              </a:rPr>
              <a:t>horse and buggy </a:t>
            </a:r>
            <a:r>
              <a:rPr lang="en-US" dirty="0"/>
              <a:t>was not going the way of the </a:t>
            </a:r>
            <a:r>
              <a:rPr lang="en-US" dirty="0">
                <a:solidFill>
                  <a:srgbClr val="0070C0"/>
                </a:solidFill>
              </a:rPr>
              <a:t>horse and buggy.” </a:t>
            </a:r>
          </a:p>
        </p:txBody>
      </p:sp>
    </p:spTree>
    <p:extLst>
      <p:ext uri="{BB962C8B-B14F-4D97-AF65-F5344CB8AC3E}">
        <p14:creationId xmlns:p14="http://schemas.microsoft.com/office/powerpoint/2010/main" val="29615811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lstStyle/>
          <a:p>
            <a:pPr marL="0" indent="0">
              <a:buNone/>
            </a:pPr>
            <a:r>
              <a:rPr lang="en-US" dirty="0"/>
              <a:t>Be open to antithesis (opposite or contrast):</a:t>
            </a:r>
          </a:p>
          <a:p>
            <a:pPr marL="0" indent="0">
              <a:buNone/>
            </a:pPr>
            <a:endParaRPr lang="en-US" dirty="0"/>
          </a:p>
          <a:p>
            <a:pPr marL="0" indent="0">
              <a:buNone/>
            </a:pPr>
            <a:r>
              <a:rPr lang="en-US" dirty="0"/>
              <a:t>“The </a:t>
            </a:r>
            <a:r>
              <a:rPr lang="en-US" dirty="0">
                <a:solidFill>
                  <a:schemeClr val="tx2"/>
                </a:solidFill>
              </a:rPr>
              <a:t>horseless carriage </a:t>
            </a:r>
            <a:r>
              <a:rPr lang="en-US" dirty="0">
                <a:solidFill>
                  <a:srgbClr val="00B050"/>
                </a:solidFill>
              </a:rPr>
              <a:t>was just arriving </a:t>
            </a:r>
            <a:r>
              <a:rPr lang="en-US" dirty="0"/>
              <a:t>in San Francisco, and </a:t>
            </a:r>
            <a:r>
              <a:rPr lang="en-US" dirty="0">
                <a:solidFill>
                  <a:schemeClr val="tx2"/>
                </a:solidFill>
              </a:rPr>
              <a:t>its</a:t>
            </a:r>
            <a:r>
              <a:rPr lang="en-US" dirty="0"/>
              <a:t> </a:t>
            </a:r>
            <a:r>
              <a:rPr lang="en-US" dirty="0">
                <a:solidFill>
                  <a:srgbClr val="00B050"/>
                </a:solidFill>
              </a:rPr>
              <a:t>debut</a:t>
            </a:r>
            <a:r>
              <a:rPr lang="en-US" dirty="0"/>
              <a:t> was turning into one of those </a:t>
            </a:r>
            <a:r>
              <a:rPr lang="en-US" dirty="0">
                <a:solidFill>
                  <a:srgbClr val="00B050"/>
                </a:solidFill>
              </a:rPr>
              <a:t>colorfully unmitigated disasters </a:t>
            </a:r>
            <a:r>
              <a:rPr lang="en-US" dirty="0"/>
              <a:t>that bring </a:t>
            </a:r>
            <a:r>
              <a:rPr lang="en-US" dirty="0">
                <a:solidFill>
                  <a:srgbClr val="00B050"/>
                </a:solidFill>
              </a:rPr>
              <a:t>misery</a:t>
            </a:r>
            <a:r>
              <a:rPr lang="en-US" dirty="0"/>
              <a:t> to everyone but historians. Consumers were staying away from the </a:t>
            </a:r>
            <a:r>
              <a:rPr lang="en-US" dirty="0">
                <a:solidFill>
                  <a:schemeClr val="tx2"/>
                </a:solidFill>
              </a:rPr>
              <a:t>“devilish contraptions” </a:t>
            </a:r>
            <a:r>
              <a:rPr lang="en-US" dirty="0"/>
              <a:t>in droves. In San Francisco in 1903, </a:t>
            </a:r>
            <a:r>
              <a:rPr lang="en-US" dirty="0">
                <a:solidFill>
                  <a:srgbClr val="7030A0"/>
                </a:solidFill>
              </a:rPr>
              <a:t>the horse and buggy was not going the way of the horse and buggy.” </a:t>
            </a:r>
          </a:p>
        </p:txBody>
      </p:sp>
    </p:spTree>
    <p:extLst>
      <p:ext uri="{BB962C8B-B14F-4D97-AF65-F5344CB8AC3E}">
        <p14:creationId xmlns:p14="http://schemas.microsoft.com/office/powerpoint/2010/main" val="341571736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a:xfrm>
            <a:off x="533400" y="1600200"/>
            <a:ext cx="8229600" cy="4876800"/>
          </a:xfrm>
        </p:spPr>
        <p:txBody>
          <a:bodyPr>
            <a:normAutofit fontScale="92500" lnSpcReduction="20000"/>
          </a:bodyPr>
          <a:lstStyle/>
          <a:p>
            <a:pPr marL="0" indent="0">
              <a:buNone/>
            </a:pPr>
            <a:r>
              <a:rPr lang="en-US" dirty="0"/>
              <a:t>Let’s continue:</a:t>
            </a:r>
          </a:p>
          <a:p>
            <a:pPr marL="0" indent="0">
              <a:buNone/>
            </a:pPr>
            <a:r>
              <a:rPr lang="en-US" dirty="0">
                <a:solidFill>
                  <a:srgbClr val="7030A0"/>
                </a:solidFill>
              </a:rPr>
              <a:t>For good reason. </a:t>
            </a:r>
            <a:r>
              <a:rPr lang="en-US" dirty="0"/>
              <a:t>The </a:t>
            </a:r>
            <a:r>
              <a:rPr lang="en-US" dirty="0">
                <a:solidFill>
                  <a:srgbClr val="FF0000"/>
                </a:solidFill>
              </a:rPr>
              <a:t>automobile, </a:t>
            </a:r>
            <a:r>
              <a:rPr lang="en-US" dirty="0"/>
              <a:t>so sleekly efficient on paper, was in practice a </a:t>
            </a:r>
            <a:r>
              <a:rPr lang="en-US" dirty="0">
                <a:solidFill>
                  <a:srgbClr val="FF0000"/>
                </a:solidFill>
              </a:rPr>
              <a:t>civic menace, </a:t>
            </a:r>
            <a:r>
              <a:rPr lang="en-US" dirty="0"/>
              <a:t>belching out exhaust, kicking up storms of dust, becoming hopelessly mired in the most innocuous-looking puddles, and tying up horse traffic. Incensed local lawmakers responded with monuments to legislative creativity. The laws of at least one town required </a:t>
            </a:r>
            <a:r>
              <a:rPr lang="en-US" dirty="0">
                <a:solidFill>
                  <a:schemeClr val="tx2"/>
                </a:solidFill>
              </a:rPr>
              <a:t>automobile</a:t>
            </a:r>
            <a:r>
              <a:rPr lang="en-US" dirty="0"/>
              <a:t> drivers to stop, get out, and fire off Roman candles every time horse-drawn vehicles came into view. Massachusetts tried and, fortunately, failed to mandate that </a:t>
            </a:r>
            <a:r>
              <a:rPr lang="en-US" dirty="0">
                <a:solidFill>
                  <a:schemeClr val="tx2"/>
                </a:solidFill>
              </a:rPr>
              <a:t>cars</a:t>
            </a:r>
            <a:r>
              <a:rPr lang="en-US" dirty="0"/>
              <a:t> be equipped with bells that would ring with each revolution of the wheels. In some towns police were authorized to disable </a:t>
            </a:r>
            <a:r>
              <a:rPr lang="en-US" dirty="0">
                <a:solidFill>
                  <a:schemeClr val="tx2"/>
                </a:solidFill>
              </a:rPr>
              <a:t>passing cars </a:t>
            </a:r>
            <a:r>
              <a:rPr lang="en-US" dirty="0"/>
              <a:t>with ropes, chains, and wires. San Francisco didn’t escape the legislative wave. Bitter local officials pushed through an ordinance banning </a:t>
            </a:r>
            <a:r>
              <a:rPr lang="en-US" dirty="0">
                <a:solidFill>
                  <a:schemeClr val="tx2"/>
                </a:solidFill>
              </a:rPr>
              <a:t>automobiles</a:t>
            </a:r>
            <a:r>
              <a:rPr lang="en-US" dirty="0"/>
              <a:t> from all tourist areas, effectively exiling </a:t>
            </a:r>
            <a:r>
              <a:rPr lang="en-US" dirty="0">
                <a:solidFill>
                  <a:srgbClr val="FF0000"/>
                </a:solidFill>
              </a:rPr>
              <a:t>them</a:t>
            </a:r>
            <a:r>
              <a:rPr lang="en-US" dirty="0"/>
              <a:t> from the city. </a:t>
            </a:r>
            <a:endParaRPr lang="en-US" dirty="0">
              <a:solidFill>
                <a:schemeClr val="tx2"/>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279562923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a:xfrm>
            <a:off x="533400" y="1600200"/>
            <a:ext cx="8229600" cy="4876800"/>
          </a:xfrm>
        </p:spPr>
        <p:txBody>
          <a:bodyPr>
            <a:normAutofit fontScale="92500" lnSpcReduction="20000"/>
          </a:bodyPr>
          <a:lstStyle/>
          <a:p>
            <a:pPr marL="0" indent="0">
              <a:buNone/>
            </a:pPr>
            <a:r>
              <a:rPr lang="en-US" dirty="0"/>
              <a:t>Let’s continue:</a:t>
            </a:r>
          </a:p>
          <a:p>
            <a:pPr marL="0" indent="0">
              <a:buNone/>
            </a:pPr>
            <a:r>
              <a:rPr lang="en-US" dirty="0">
                <a:solidFill>
                  <a:srgbClr val="7030A0"/>
                </a:solidFill>
              </a:rPr>
              <a:t>For good reason. </a:t>
            </a:r>
            <a:r>
              <a:rPr lang="en-US" dirty="0"/>
              <a:t>The </a:t>
            </a:r>
            <a:r>
              <a:rPr lang="en-US" dirty="0">
                <a:solidFill>
                  <a:srgbClr val="FF0000"/>
                </a:solidFill>
              </a:rPr>
              <a:t>automobile, </a:t>
            </a:r>
            <a:r>
              <a:rPr lang="en-US" dirty="0"/>
              <a:t>so sleekly efficient on paper, was in practice a </a:t>
            </a:r>
            <a:r>
              <a:rPr lang="en-US" dirty="0">
                <a:solidFill>
                  <a:srgbClr val="FF0000"/>
                </a:solidFill>
              </a:rPr>
              <a:t>civic menace, </a:t>
            </a:r>
            <a:r>
              <a:rPr lang="en-US" dirty="0"/>
              <a:t>belching out exhaust, kicking up storms of dust, becoming hopelessly mired in the most innocuous-looking puddles, and tying up </a:t>
            </a:r>
            <a:r>
              <a:rPr lang="en-US" dirty="0">
                <a:solidFill>
                  <a:srgbClr val="0070C0"/>
                </a:solidFill>
              </a:rPr>
              <a:t>horse traffic. </a:t>
            </a:r>
            <a:r>
              <a:rPr lang="en-US" dirty="0"/>
              <a:t>Incensed local lawmakers responded with monuments to legislative creativity. The laws of at least one town required </a:t>
            </a:r>
            <a:r>
              <a:rPr lang="en-US" dirty="0">
                <a:solidFill>
                  <a:schemeClr val="tx2"/>
                </a:solidFill>
              </a:rPr>
              <a:t>automobile</a:t>
            </a:r>
            <a:r>
              <a:rPr lang="en-US" dirty="0"/>
              <a:t> drivers to stop, get out, and fire off Roman candles every time </a:t>
            </a:r>
            <a:r>
              <a:rPr lang="en-US" dirty="0">
                <a:solidFill>
                  <a:srgbClr val="0070C0"/>
                </a:solidFill>
              </a:rPr>
              <a:t>horse-drawn vehicles </a:t>
            </a:r>
            <a:r>
              <a:rPr lang="en-US" dirty="0"/>
              <a:t>came into view. Massachusetts tried and, fortunately, failed to mandate that </a:t>
            </a:r>
            <a:r>
              <a:rPr lang="en-US" dirty="0">
                <a:solidFill>
                  <a:schemeClr val="tx2"/>
                </a:solidFill>
              </a:rPr>
              <a:t>cars</a:t>
            </a:r>
            <a:r>
              <a:rPr lang="en-US" dirty="0"/>
              <a:t> be equipped with bells that would ring with each revolution of the wheels. In some towns police were authorized to disable </a:t>
            </a:r>
            <a:r>
              <a:rPr lang="en-US" dirty="0">
                <a:solidFill>
                  <a:schemeClr val="tx2"/>
                </a:solidFill>
              </a:rPr>
              <a:t>passing cars </a:t>
            </a:r>
            <a:r>
              <a:rPr lang="en-US" dirty="0"/>
              <a:t>with ropes, chains, and wires. San Francisco didn’t escape the legislative wave. Bitter local officials pushed through an ordinance banning </a:t>
            </a:r>
            <a:r>
              <a:rPr lang="en-US" dirty="0">
                <a:solidFill>
                  <a:schemeClr val="tx2"/>
                </a:solidFill>
              </a:rPr>
              <a:t>automobiles</a:t>
            </a:r>
            <a:r>
              <a:rPr lang="en-US" dirty="0"/>
              <a:t> from all tourist areas, effectively exiling </a:t>
            </a:r>
            <a:r>
              <a:rPr lang="en-US" dirty="0">
                <a:solidFill>
                  <a:srgbClr val="FF0000"/>
                </a:solidFill>
              </a:rPr>
              <a:t>them</a:t>
            </a:r>
            <a:r>
              <a:rPr lang="en-US" dirty="0"/>
              <a:t> from the city. </a:t>
            </a:r>
            <a:endParaRPr lang="en-US" dirty="0">
              <a:solidFill>
                <a:schemeClr val="tx2"/>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32346928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Let’s continue:</a:t>
            </a:r>
          </a:p>
          <a:p>
            <a:pPr marL="0" indent="0">
              <a:buNone/>
            </a:pPr>
            <a:r>
              <a:rPr lang="en-US" dirty="0">
                <a:solidFill>
                  <a:srgbClr val="7030A0"/>
                </a:solidFill>
              </a:rPr>
              <a:t>For good reason. </a:t>
            </a:r>
            <a:r>
              <a:rPr lang="en-US" dirty="0"/>
              <a:t>The </a:t>
            </a:r>
            <a:r>
              <a:rPr lang="en-US" dirty="0">
                <a:solidFill>
                  <a:schemeClr val="tx2"/>
                </a:solidFill>
              </a:rPr>
              <a:t>automobile, </a:t>
            </a:r>
            <a:r>
              <a:rPr lang="en-US" dirty="0"/>
              <a:t>so sleekly efficient on paper, was in practice a </a:t>
            </a:r>
            <a:r>
              <a:rPr lang="en-US" dirty="0">
                <a:solidFill>
                  <a:schemeClr val="tx2"/>
                </a:solidFill>
              </a:rPr>
              <a:t>civic menace, </a:t>
            </a:r>
            <a:r>
              <a:rPr lang="en-US" dirty="0"/>
              <a:t>belching out exhaust, kicking up storms of dust, becoming hopelessly mired in the most innocuous-looking puddles, and tying up </a:t>
            </a:r>
            <a:r>
              <a:rPr lang="en-US" dirty="0">
                <a:solidFill>
                  <a:srgbClr val="0070C0"/>
                </a:solidFill>
              </a:rPr>
              <a:t>horse traffic. </a:t>
            </a:r>
            <a:r>
              <a:rPr lang="en-US" dirty="0"/>
              <a:t>Incensed local lawmakers responded with </a:t>
            </a:r>
            <a:r>
              <a:rPr lang="en-US" dirty="0">
                <a:solidFill>
                  <a:srgbClr val="00B050"/>
                </a:solidFill>
              </a:rPr>
              <a:t>monuments to legislative creativity. </a:t>
            </a:r>
            <a:r>
              <a:rPr lang="en-US" dirty="0"/>
              <a:t>The </a:t>
            </a:r>
            <a:r>
              <a:rPr lang="en-US" dirty="0">
                <a:solidFill>
                  <a:srgbClr val="00B050"/>
                </a:solidFill>
              </a:rPr>
              <a:t>laws of at least one town </a:t>
            </a:r>
            <a:r>
              <a:rPr lang="en-US" dirty="0"/>
              <a:t>required </a:t>
            </a:r>
            <a:r>
              <a:rPr lang="en-US" dirty="0">
                <a:solidFill>
                  <a:schemeClr val="tx2"/>
                </a:solidFill>
              </a:rPr>
              <a:t>automobile</a:t>
            </a:r>
            <a:r>
              <a:rPr lang="en-US" dirty="0"/>
              <a:t> drivers to stop, get out, and fire off Roman candles every time </a:t>
            </a:r>
            <a:r>
              <a:rPr lang="en-US" dirty="0">
                <a:solidFill>
                  <a:srgbClr val="0070C0"/>
                </a:solidFill>
              </a:rPr>
              <a:t>horse-drawn vehicles </a:t>
            </a:r>
            <a:r>
              <a:rPr lang="en-US" dirty="0"/>
              <a:t>came into view. Massachusetts tried and, fortunately, failed to </a:t>
            </a:r>
            <a:r>
              <a:rPr lang="en-US" dirty="0">
                <a:solidFill>
                  <a:srgbClr val="00B050"/>
                </a:solidFill>
              </a:rPr>
              <a:t>mandate</a:t>
            </a:r>
            <a:r>
              <a:rPr lang="en-US" dirty="0"/>
              <a:t> that </a:t>
            </a:r>
            <a:r>
              <a:rPr lang="en-US" dirty="0">
                <a:solidFill>
                  <a:schemeClr val="tx2"/>
                </a:solidFill>
              </a:rPr>
              <a:t>cars</a:t>
            </a:r>
            <a:r>
              <a:rPr lang="en-US" dirty="0"/>
              <a:t> be equipped with bells that would ring with each revolution of the wheels. In some towns </a:t>
            </a:r>
            <a:r>
              <a:rPr lang="en-US" dirty="0">
                <a:solidFill>
                  <a:srgbClr val="00B050"/>
                </a:solidFill>
              </a:rPr>
              <a:t>police were authorized </a:t>
            </a:r>
            <a:r>
              <a:rPr lang="en-US" dirty="0"/>
              <a:t>to disable </a:t>
            </a:r>
            <a:r>
              <a:rPr lang="en-US" dirty="0">
                <a:solidFill>
                  <a:schemeClr val="tx2"/>
                </a:solidFill>
              </a:rPr>
              <a:t>passing cars </a:t>
            </a:r>
            <a:r>
              <a:rPr lang="en-US" dirty="0"/>
              <a:t>with ropes, chains, and wires. San Francisco didn’t escape the </a:t>
            </a:r>
            <a:r>
              <a:rPr lang="en-US" dirty="0">
                <a:solidFill>
                  <a:srgbClr val="00B050"/>
                </a:solidFill>
              </a:rPr>
              <a:t>legislative wave. </a:t>
            </a:r>
            <a:r>
              <a:rPr lang="en-US" dirty="0"/>
              <a:t>Bitter local officials pushed through an </a:t>
            </a:r>
            <a:r>
              <a:rPr lang="en-US" dirty="0">
                <a:solidFill>
                  <a:srgbClr val="00B050"/>
                </a:solidFill>
              </a:rPr>
              <a:t>ordinance</a:t>
            </a:r>
            <a:r>
              <a:rPr lang="en-US" dirty="0"/>
              <a:t> banning </a:t>
            </a:r>
            <a:r>
              <a:rPr lang="en-US" dirty="0">
                <a:solidFill>
                  <a:schemeClr val="tx2"/>
                </a:solidFill>
              </a:rPr>
              <a:t>automobiles</a:t>
            </a:r>
            <a:r>
              <a:rPr lang="en-US" dirty="0"/>
              <a:t> from all tourist areas, effectively exiling </a:t>
            </a:r>
            <a:r>
              <a:rPr lang="en-US" dirty="0">
                <a:solidFill>
                  <a:srgbClr val="FF0000"/>
                </a:solidFill>
              </a:rPr>
              <a:t>them</a:t>
            </a:r>
            <a:r>
              <a:rPr lang="en-US" dirty="0"/>
              <a:t> from the city. </a:t>
            </a:r>
            <a:endParaRPr lang="en-US" dirty="0">
              <a:solidFill>
                <a:schemeClr val="tx2"/>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30229708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Let’s continue:</a:t>
            </a:r>
          </a:p>
          <a:p>
            <a:pPr marL="0" indent="0">
              <a:buNone/>
            </a:pPr>
            <a:r>
              <a:rPr lang="en-US" dirty="0">
                <a:solidFill>
                  <a:srgbClr val="7030A0"/>
                </a:solidFill>
              </a:rPr>
              <a:t>For good reason. </a:t>
            </a:r>
            <a:r>
              <a:rPr lang="en-US" dirty="0"/>
              <a:t>The </a:t>
            </a:r>
            <a:r>
              <a:rPr lang="en-US" dirty="0">
                <a:solidFill>
                  <a:schemeClr val="tx2"/>
                </a:solidFill>
              </a:rPr>
              <a:t>automobile, </a:t>
            </a:r>
            <a:r>
              <a:rPr lang="en-US" dirty="0"/>
              <a:t>so sleekly efficient on paper, was in practice a </a:t>
            </a:r>
            <a:r>
              <a:rPr lang="en-US" dirty="0">
                <a:solidFill>
                  <a:schemeClr val="tx2"/>
                </a:solidFill>
              </a:rPr>
              <a:t>civic menace, </a:t>
            </a:r>
            <a:r>
              <a:rPr lang="en-US" dirty="0"/>
              <a:t>belching out exhaust, kicking up storms of dust, becoming hopelessly mired in the most innocuous-looking puddles, and tying up </a:t>
            </a:r>
            <a:r>
              <a:rPr lang="en-US" dirty="0">
                <a:solidFill>
                  <a:srgbClr val="0070C0"/>
                </a:solidFill>
              </a:rPr>
              <a:t>horse traffic. </a:t>
            </a:r>
            <a:r>
              <a:rPr lang="en-US" dirty="0"/>
              <a:t>Incensed local </a:t>
            </a:r>
            <a:r>
              <a:rPr lang="en-US" dirty="0">
                <a:solidFill>
                  <a:srgbClr val="FFC000"/>
                </a:solidFill>
              </a:rPr>
              <a:t>lawmakers </a:t>
            </a:r>
            <a:r>
              <a:rPr lang="en-US" dirty="0"/>
              <a:t>responded with </a:t>
            </a:r>
            <a:r>
              <a:rPr lang="en-US" dirty="0">
                <a:solidFill>
                  <a:srgbClr val="00B050"/>
                </a:solidFill>
              </a:rPr>
              <a:t>monuments to legislative creativity. </a:t>
            </a:r>
            <a:r>
              <a:rPr lang="en-US" dirty="0"/>
              <a:t>The </a:t>
            </a:r>
            <a:r>
              <a:rPr lang="en-US" dirty="0">
                <a:solidFill>
                  <a:srgbClr val="00B050"/>
                </a:solidFill>
              </a:rPr>
              <a:t>laws of at least one town </a:t>
            </a:r>
            <a:r>
              <a:rPr lang="en-US" dirty="0"/>
              <a:t>required </a:t>
            </a:r>
            <a:r>
              <a:rPr lang="en-US" dirty="0">
                <a:solidFill>
                  <a:schemeClr val="tx2"/>
                </a:solidFill>
              </a:rPr>
              <a:t>automobile</a:t>
            </a:r>
            <a:r>
              <a:rPr lang="en-US" dirty="0"/>
              <a:t> drivers to stop, get out, and fire off Roman candles every time </a:t>
            </a:r>
            <a:r>
              <a:rPr lang="en-US" dirty="0">
                <a:solidFill>
                  <a:srgbClr val="0070C0"/>
                </a:solidFill>
              </a:rPr>
              <a:t>horse-drawn vehicles </a:t>
            </a:r>
            <a:r>
              <a:rPr lang="en-US" dirty="0"/>
              <a:t>came into view. </a:t>
            </a:r>
            <a:r>
              <a:rPr lang="en-US" dirty="0">
                <a:solidFill>
                  <a:srgbClr val="FFC000"/>
                </a:solidFill>
              </a:rPr>
              <a:t>Massachusetts</a:t>
            </a:r>
            <a:r>
              <a:rPr lang="en-US" dirty="0"/>
              <a:t> tried and, fortunately, failed to </a:t>
            </a:r>
            <a:r>
              <a:rPr lang="en-US" dirty="0">
                <a:solidFill>
                  <a:srgbClr val="00B050"/>
                </a:solidFill>
              </a:rPr>
              <a:t>mandate</a:t>
            </a:r>
            <a:r>
              <a:rPr lang="en-US" dirty="0"/>
              <a:t> that </a:t>
            </a:r>
            <a:r>
              <a:rPr lang="en-US" dirty="0">
                <a:solidFill>
                  <a:schemeClr val="tx2"/>
                </a:solidFill>
              </a:rPr>
              <a:t>cars</a:t>
            </a:r>
            <a:r>
              <a:rPr lang="en-US" dirty="0"/>
              <a:t> be equipped with bells that would ring with each revolution of the wheels. In some towns </a:t>
            </a:r>
            <a:r>
              <a:rPr lang="en-US" dirty="0">
                <a:solidFill>
                  <a:srgbClr val="00B050"/>
                </a:solidFill>
              </a:rPr>
              <a:t>police were authorized </a:t>
            </a:r>
            <a:r>
              <a:rPr lang="en-US" dirty="0"/>
              <a:t>to disable </a:t>
            </a:r>
            <a:r>
              <a:rPr lang="en-US" dirty="0">
                <a:solidFill>
                  <a:schemeClr val="tx2"/>
                </a:solidFill>
              </a:rPr>
              <a:t>passing cars </a:t>
            </a:r>
            <a:r>
              <a:rPr lang="en-US" dirty="0"/>
              <a:t>with ropes, chains, and wires. </a:t>
            </a:r>
            <a:r>
              <a:rPr lang="en-US" dirty="0">
                <a:solidFill>
                  <a:srgbClr val="FFC000"/>
                </a:solidFill>
              </a:rPr>
              <a:t>San Francisco </a:t>
            </a:r>
            <a:r>
              <a:rPr lang="en-US" dirty="0"/>
              <a:t>didn’t escape the </a:t>
            </a:r>
            <a:r>
              <a:rPr lang="en-US" dirty="0">
                <a:solidFill>
                  <a:srgbClr val="00B050"/>
                </a:solidFill>
              </a:rPr>
              <a:t>legislative wave. </a:t>
            </a:r>
            <a:r>
              <a:rPr lang="en-US" dirty="0">
                <a:solidFill>
                  <a:srgbClr val="FFC000"/>
                </a:solidFill>
              </a:rPr>
              <a:t>Bitter local officials </a:t>
            </a:r>
            <a:r>
              <a:rPr lang="en-US" dirty="0"/>
              <a:t>pushed through an </a:t>
            </a:r>
            <a:r>
              <a:rPr lang="en-US" dirty="0">
                <a:solidFill>
                  <a:srgbClr val="00B050"/>
                </a:solidFill>
              </a:rPr>
              <a:t>ordinance</a:t>
            </a:r>
            <a:r>
              <a:rPr lang="en-US" dirty="0"/>
              <a:t> banning </a:t>
            </a:r>
            <a:r>
              <a:rPr lang="en-US" dirty="0">
                <a:solidFill>
                  <a:schemeClr val="tx2"/>
                </a:solidFill>
              </a:rPr>
              <a:t>automobiles</a:t>
            </a:r>
            <a:r>
              <a:rPr lang="en-US" dirty="0"/>
              <a:t> from all tourist areas, effectively exiling </a:t>
            </a:r>
            <a:r>
              <a:rPr lang="en-US" dirty="0">
                <a:solidFill>
                  <a:srgbClr val="FF0000"/>
                </a:solidFill>
              </a:rPr>
              <a:t>them</a:t>
            </a:r>
            <a:r>
              <a:rPr lang="en-US" dirty="0"/>
              <a:t> from the city. </a:t>
            </a:r>
            <a:endParaRPr lang="en-US" dirty="0">
              <a:solidFill>
                <a:schemeClr val="tx2"/>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244073043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cohesion scaffolding </a:t>
            </a:r>
          </a:p>
        </p:txBody>
      </p:sp>
      <p:sp>
        <p:nvSpPr>
          <p:cNvPr id="3" name="Content Placeholder 2"/>
          <p:cNvSpPr>
            <a:spLocks noGrp="1"/>
          </p:cNvSpPr>
          <p:nvPr>
            <p:ph idx="1"/>
          </p:nvPr>
        </p:nvSpPr>
        <p:spPr/>
        <p:txBody>
          <a:bodyPr/>
          <a:lstStyle/>
          <a:p>
            <a:r>
              <a:rPr lang="en-US" dirty="0"/>
              <a:t>Identify the repetitions, synonyms, pronouns (mark the text to show the connections)</a:t>
            </a:r>
          </a:p>
          <a:p>
            <a:r>
              <a:rPr lang="en-US" dirty="0"/>
              <a:t>Identify the conjunctions (and, moreover, however, but, consequently, etc.)</a:t>
            </a:r>
          </a:p>
          <a:p>
            <a:r>
              <a:rPr lang="en-US" dirty="0"/>
              <a:t>Identify antithesis</a:t>
            </a:r>
          </a:p>
          <a:p>
            <a:endParaRPr lang="en-US" dirty="0"/>
          </a:p>
          <a:p>
            <a:endParaRPr lang="en-US" dirty="0"/>
          </a:p>
        </p:txBody>
      </p:sp>
    </p:spTree>
    <p:extLst>
      <p:ext uri="{BB962C8B-B14F-4D97-AF65-F5344CB8AC3E}">
        <p14:creationId xmlns:p14="http://schemas.microsoft.com/office/powerpoint/2010/main" val="211147038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77A2-7449-0542-A947-8930D6FC72C8}"/>
              </a:ext>
            </a:extLst>
          </p:cNvPr>
          <p:cNvSpPr>
            <a:spLocks noGrp="1"/>
          </p:cNvSpPr>
          <p:nvPr>
            <p:ph type="title"/>
          </p:nvPr>
        </p:nvSpPr>
        <p:spPr/>
        <p:txBody>
          <a:bodyPr/>
          <a:lstStyle/>
          <a:p>
            <a:r>
              <a:rPr lang="en-US" dirty="0"/>
              <a:t>Text Structure</a:t>
            </a:r>
          </a:p>
        </p:txBody>
      </p:sp>
      <p:sp>
        <p:nvSpPr>
          <p:cNvPr id="3" name="Content Placeholder 2">
            <a:extLst>
              <a:ext uri="{FF2B5EF4-FFF2-40B4-BE49-F238E27FC236}">
                <a16:creationId xmlns:a16="http://schemas.microsoft.com/office/drawing/2014/main" id="{8C203BB2-F877-6441-A1D9-18D25CEE4C7A}"/>
              </a:ext>
            </a:extLst>
          </p:cNvPr>
          <p:cNvSpPr>
            <a:spLocks noGrp="1"/>
          </p:cNvSpPr>
          <p:nvPr>
            <p:ph idx="1"/>
          </p:nvPr>
        </p:nvSpPr>
        <p:spPr/>
        <p:txBody>
          <a:bodyPr>
            <a:normAutofit lnSpcReduction="10000"/>
          </a:bodyPr>
          <a:lstStyle/>
          <a:p>
            <a:r>
              <a:rPr lang="en-US" dirty="0"/>
              <a:t>Authors organize their ideas</a:t>
            </a:r>
          </a:p>
          <a:p>
            <a:r>
              <a:rPr lang="en-US" dirty="0"/>
              <a:t>Some structures are used by many authors</a:t>
            </a:r>
          </a:p>
          <a:p>
            <a:r>
              <a:rPr lang="en-US" dirty="0"/>
              <a:t>Widely used structures:</a:t>
            </a:r>
          </a:p>
          <a:p>
            <a:pPr>
              <a:buFont typeface="Wingdings" pitchFamily="2" charset="2"/>
              <a:buChar char="q"/>
            </a:pPr>
            <a:r>
              <a:rPr lang="en-US" dirty="0"/>
              <a:t>	Description/enumeration</a:t>
            </a:r>
          </a:p>
          <a:p>
            <a:pPr>
              <a:buFont typeface="Wingdings" pitchFamily="2" charset="2"/>
              <a:buChar char="q"/>
            </a:pPr>
            <a:r>
              <a:rPr lang="en-US" dirty="0"/>
              <a:t>        Sequence/chronological order</a:t>
            </a:r>
          </a:p>
          <a:p>
            <a:pPr>
              <a:buFont typeface="Wingdings" pitchFamily="2" charset="2"/>
              <a:buChar char="q"/>
            </a:pPr>
            <a:r>
              <a:rPr lang="en-US" dirty="0"/>
              <a:t>  	Comparison/contrast</a:t>
            </a:r>
          </a:p>
          <a:p>
            <a:pPr>
              <a:buFont typeface="Wingdings" pitchFamily="2" charset="2"/>
              <a:buChar char="q"/>
            </a:pPr>
            <a:r>
              <a:rPr lang="en-US" dirty="0"/>
              <a:t>  	Problem/solution</a:t>
            </a:r>
          </a:p>
          <a:p>
            <a:pPr>
              <a:buFont typeface="Wingdings" pitchFamily="2" charset="2"/>
              <a:buChar char="q"/>
            </a:pPr>
            <a:r>
              <a:rPr lang="en-US" dirty="0"/>
              <a:t>        Cause/effect </a:t>
            </a:r>
          </a:p>
          <a:p>
            <a:pPr>
              <a:buFont typeface="Wingdings" pitchFamily="2" charset="2"/>
              <a:buChar char="q"/>
            </a:pPr>
            <a:r>
              <a:rPr lang="en-US" dirty="0"/>
              <a:t>        Argument</a:t>
            </a:r>
          </a:p>
          <a:p>
            <a:pPr>
              <a:buFont typeface="Wingdings" pitchFamily="2" charset="2"/>
              <a:buChar char="q"/>
            </a:pPr>
            <a:endParaRPr lang="en-US" dirty="0"/>
          </a:p>
          <a:p>
            <a:pPr>
              <a:buFont typeface="Wingdings" pitchFamily="2" charset="2"/>
              <a:buChar char="q"/>
            </a:pPr>
            <a:endParaRPr lang="en-US" dirty="0"/>
          </a:p>
          <a:p>
            <a:pPr marL="274320" lvl="1" indent="0">
              <a:buNone/>
            </a:pP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13460741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77A2-7449-0542-A947-8930D6FC72C8}"/>
              </a:ext>
            </a:extLst>
          </p:cNvPr>
          <p:cNvSpPr>
            <a:spLocks noGrp="1"/>
          </p:cNvSpPr>
          <p:nvPr>
            <p:ph type="title"/>
          </p:nvPr>
        </p:nvSpPr>
        <p:spPr/>
        <p:txBody>
          <a:bodyPr/>
          <a:lstStyle/>
          <a:p>
            <a:r>
              <a:rPr lang="en-US" dirty="0"/>
              <a:t>Text Structure (cont.)</a:t>
            </a:r>
          </a:p>
        </p:txBody>
      </p:sp>
      <p:sp>
        <p:nvSpPr>
          <p:cNvPr id="3" name="Content Placeholder 2">
            <a:extLst>
              <a:ext uri="{FF2B5EF4-FFF2-40B4-BE49-F238E27FC236}">
                <a16:creationId xmlns:a16="http://schemas.microsoft.com/office/drawing/2014/main" id="{8C203BB2-F877-6441-A1D9-18D25CEE4C7A}"/>
              </a:ext>
            </a:extLst>
          </p:cNvPr>
          <p:cNvSpPr>
            <a:spLocks noGrp="1"/>
          </p:cNvSpPr>
          <p:nvPr>
            <p:ph idx="1"/>
          </p:nvPr>
        </p:nvSpPr>
        <p:spPr/>
        <p:txBody>
          <a:bodyPr>
            <a:normAutofit lnSpcReduction="10000"/>
          </a:bodyPr>
          <a:lstStyle/>
          <a:p>
            <a:r>
              <a:rPr lang="en-US" dirty="0"/>
              <a:t>Readers use the authors structure to guide their understanding and recall</a:t>
            </a:r>
          </a:p>
          <a:p>
            <a:r>
              <a:rPr lang="en-US" dirty="0"/>
              <a:t>If the reader is able to recognize the organizational plan, then this can be used to remember the text</a:t>
            </a:r>
          </a:p>
          <a:p>
            <a:r>
              <a:rPr lang="en-US" dirty="0"/>
              <a:t>If the reader does not recognize a common organizational plan, it helps to impose one </a:t>
            </a:r>
          </a:p>
          <a:p>
            <a:r>
              <a:rPr lang="en-US" dirty="0"/>
              <a:t>This often can be done by briefly identifying the main point of each paragraph or section</a:t>
            </a:r>
          </a:p>
          <a:p>
            <a:endParaRPr lang="en-US" dirty="0"/>
          </a:p>
          <a:p>
            <a:pPr>
              <a:buFont typeface="Wingdings" pitchFamily="2" charset="2"/>
              <a:buChar char="q"/>
            </a:pPr>
            <a:endParaRPr lang="en-US" dirty="0"/>
          </a:p>
          <a:p>
            <a:pPr>
              <a:buFont typeface="Wingdings" pitchFamily="2" charset="2"/>
              <a:buChar char="q"/>
            </a:pPr>
            <a:endParaRPr lang="en-US" dirty="0"/>
          </a:p>
          <a:p>
            <a:pPr marL="274320" lvl="1" indent="0">
              <a:buNone/>
            </a:pP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1041669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sz="3600" dirty="0"/>
              <a:t>Standards try to capture this idea</a:t>
            </a:r>
            <a:endParaRPr lang="zh-CN" altLang="en-US" sz="3600" dirty="0"/>
          </a:p>
        </p:txBody>
      </p:sp>
      <p:sp>
        <p:nvSpPr>
          <p:cNvPr id="3" name="TextBox 2"/>
          <p:cNvSpPr txBox="1"/>
          <p:nvPr/>
        </p:nvSpPr>
        <p:spPr>
          <a:xfrm>
            <a:off x="381000" y="1600200"/>
            <a:ext cx="6279232" cy="3046988"/>
          </a:xfrm>
          <a:prstGeom prst="rect">
            <a:avLst/>
          </a:prstGeom>
          <a:noFill/>
        </p:spPr>
        <p:txBody>
          <a:bodyPr wrap="square" rtlCol="0">
            <a:spAutoFit/>
          </a:bodyPr>
          <a:lstStyle/>
          <a:p>
            <a:pPr marL="342900" indent="-342900">
              <a:buFont typeface="Arial"/>
              <a:buChar char="•"/>
            </a:pPr>
            <a:r>
              <a:rPr lang="en-US" sz="2400" dirty="0"/>
              <a:t>They specify readability levels for the texts that students are supposed to be able to read by the end of grades 2-12</a:t>
            </a:r>
          </a:p>
          <a:p>
            <a:pPr marL="342900" indent="-342900">
              <a:buFont typeface="Arial"/>
              <a:buChar char="•"/>
            </a:pPr>
            <a:r>
              <a:rPr lang="en-US" sz="2400" dirty="0"/>
              <a:t>They set readability levels higher for   these grades than has been usual in     the past</a:t>
            </a:r>
          </a:p>
          <a:p>
            <a:pPr marL="342900" indent="-342900">
              <a:buFont typeface="Arial"/>
              <a:buChar char="•"/>
            </a:pPr>
            <a:r>
              <a:rPr lang="en-US" sz="2400" dirty="0"/>
              <a:t>They discourage as much teaching       “out of level” as in the past</a:t>
            </a:r>
          </a:p>
        </p:txBody>
      </p:sp>
    </p:spTree>
    <p:extLst>
      <p:ext uri="{BB962C8B-B14F-4D97-AF65-F5344CB8AC3E}">
        <p14:creationId xmlns:p14="http://schemas.microsoft.com/office/powerpoint/2010/main" val="2933867283"/>
      </p:ext>
    </p:extLst>
  </p:cSld>
  <p:clrMapOvr>
    <a:masterClrMapping/>
  </p:clrMapOvr>
  <p:transition>
    <p:comb/>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lstStyle/>
          <a:p>
            <a:pPr marL="0" indent="0">
              <a:buNone/>
            </a:pPr>
            <a:r>
              <a:rPr lang="en-US" dirty="0"/>
              <a:t>“The horseless carriage was just arriving in San Francisco, and its debut was turning into one of those colorfully unmitigated disasters that bring misery to everyone but historians. Consumers were staying away from the “devilish contraptions” in droves. In San Francisco in 1903, the horse and buggy was not going the way of the horse and buggy.” </a:t>
            </a:r>
          </a:p>
        </p:txBody>
      </p:sp>
    </p:spTree>
    <p:extLst>
      <p:ext uri="{BB962C8B-B14F-4D97-AF65-F5344CB8AC3E}">
        <p14:creationId xmlns:p14="http://schemas.microsoft.com/office/powerpoint/2010/main" val="352662449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lstStyle/>
          <a:p>
            <a:pPr marL="0" indent="0">
              <a:buNone/>
            </a:pPr>
            <a:r>
              <a:rPr lang="en-US" dirty="0"/>
              <a:t>What is the purpose of this paragraph or what is it about?</a:t>
            </a:r>
          </a:p>
          <a:p>
            <a:pPr marL="0" indent="0">
              <a:buNone/>
            </a:pPr>
            <a:endParaRPr lang="en-US" dirty="0"/>
          </a:p>
          <a:p>
            <a:pPr marL="0" indent="0">
              <a:buNone/>
            </a:pPr>
            <a:r>
              <a:rPr lang="en-US" dirty="0"/>
              <a:t>“The horseless carriage was just arriving in San Francisco, and its debut was turning into one of those colorfully unmitigated disasters that bring misery to everyone but historians. Consumers were staying away from the “devilish contraptions” in droves. In San Francisco in 1903, the horse and buggy was not going the way of the horse and buggy.” </a:t>
            </a:r>
          </a:p>
        </p:txBody>
      </p:sp>
    </p:spTree>
    <p:extLst>
      <p:ext uri="{BB962C8B-B14F-4D97-AF65-F5344CB8AC3E}">
        <p14:creationId xmlns:p14="http://schemas.microsoft.com/office/powerpoint/2010/main" val="404963984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lstStyle/>
          <a:p>
            <a:pPr marL="0" indent="0">
              <a:buNone/>
            </a:pPr>
            <a:r>
              <a:rPr lang="en-US" dirty="0"/>
              <a:t>What is the purpose of this paragraph or what is it about?</a:t>
            </a:r>
          </a:p>
          <a:p>
            <a:pPr marL="0" indent="0">
              <a:buNone/>
            </a:pPr>
            <a:endParaRPr lang="en-US" dirty="0"/>
          </a:p>
          <a:p>
            <a:pPr marL="0" indent="0">
              <a:buNone/>
            </a:pPr>
            <a:r>
              <a:rPr lang="en-US" dirty="0"/>
              <a:t>“The horseless carriage was just arriving in San Francisco, and its debut was turning into one of those colorfully unmitigated disasters that bring misery to everyone but historians. Consumers were staying away from the “devilish contraptions” in droves. In San Francisco in 1903, the horse and buggy was not going the way of the horse and buggy.” </a:t>
            </a:r>
          </a:p>
          <a:p>
            <a:pPr marL="0" indent="0">
              <a:buNone/>
            </a:pPr>
            <a:endParaRPr lang="en-US" dirty="0"/>
          </a:p>
          <a:p>
            <a:pPr marL="0" indent="0">
              <a:buNone/>
            </a:pPr>
            <a:r>
              <a:rPr lang="en-US" dirty="0">
                <a:solidFill>
                  <a:srgbClr val="FF0000"/>
                </a:solidFill>
                <a:latin typeface="Bradley Hand" pitchFamily="2" charset="77"/>
                <a:cs typeface="Phosphate Solid" panose="02000506050000020004" pitchFamily="2" charset="77"/>
              </a:rPr>
              <a:t>The “horseless carriage” was unpopular in San Francisco.</a:t>
            </a:r>
          </a:p>
        </p:txBody>
      </p:sp>
    </p:spTree>
    <p:extLst>
      <p:ext uri="{BB962C8B-B14F-4D97-AF65-F5344CB8AC3E}">
        <p14:creationId xmlns:p14="http://schemas.microsoft.com/office/powerpoint/2010/main" val="36283973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a:bodyPr>
          <a:lstStyle/>
          <a:p>
            <a:pPr marL="0" indent="0">
              <a:buNone/>
            </a:pPr>
            <a:r>
              <a:rPr lang="en-US" sz="1900" dirty="0"/>
              <a:t>What is the purpose of this paragraph or what is it about?</a:t>
            </a:r>
          </a:p>
          <a:p>
            <a:pPr marL="0" indent="0">
              <a:buNone/>
            </a:pPr>
            <a:endParaRPr lang="en-US" sz="1900" dirty="0"/>
          </a:p>
          <a:p>
            <a:pPr marL="0" indent="0">
              <a:buNone/>
            </a:pPr>
            <a:r>
              <a:rPr lang="en-US" sz="1900" dirty="0"/>
              <a:t>For good reason. The automobile, so sleekly efficient on paper, was in practice a civic menace, belching out exhaust, kicking up storms of dust, becoming hopelessly mired in the most innocuous-looking puddles, and tying up horse traffic. Incensed local lawmakers responded with monuments to legislative creativity. The laws of at least one town required automobile drivers to stop, get out, and fire off Roman candles every time horse-drawn vehicles came into view. Massachusetts tried and, fortunately, failed to mandate that cars be equipped with bells that would ring with each revolution of the wheels. In some towns police were authorized to disable passing cars with ropes, chains, and wires. San Francisco didn’t escape the legislative wave. Bitter local officials pushed through an ordinance banning automobiles from all tourist areas, effectively exiling them from the city. </a:t>
            </a:r>
          </a:p>
          <a:p>
            <a:pPr marL="0" indent="0">
              <a:buNone/>
            </a:pPr>
            <a:endParaRPr lang="en-US" dirty="0">
              <a:solidFill>
                <a:schemeClr val="tx2"/>
              </a:solidFill>
            </a:endParaRPr>
          </a:p>
        </p:txBody>
      </p:sp>
    </p:spTree>
    <p:extLst>
      <p:ext uri="{BB962C8B-B14F-4D97-AF65-F5344CB8AC3E}">
        <p14:creationId xmlns:p14="http://schemas.microsoft.com/office/powerpoint/2010/main" val="92776689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lnSpcReduction="10000"/>
          </a:bodyPr>
          <a:lstStyle/>
          <a:p>
            <a:pPr marL="0" indent="0">
              <a:buNone/>
            </a:pPr>
            <a:r>
              <a:rPr lang="en-US" sz="1900" dirty="0"/>
              <a:t>What is the purpose of this paragraph or what is it about?</a:t>
            </a:r>
          </a:p>
          <a:p>
            <a:pPr marL="0" indent="0">
              <a:buNone/>
            </a:pPr>
            <a:endParaRPr lang="en-US" sz="1900" dirty="0"/>
          </a:p>
          <a:p>
            <a:pPr marL="0" indent="0">
              <a:buNone/>
            </a:pPr>
            <a:r>
              <a:rPr lang="en-US" sz="1900" dirty="0"/>
              <a:t>For good reason. The automobile, so sleekly efficient on paper, was in practice a civic menace, belching out exhaust, kicking up storms of dust, becoming hopelessly mired in the most innocuous-looking puddles, and tying up horse traffic. Incensed local lawmakers responded with monuments to legislative creativity. The laws of at least one town required automobile drivers to stop, get out, and fire off Roman candles every time horse-drawn vehicles came into view. Massachusetts tried and, fortunately, failed to mandate that cars be equipped with bells that would ring with each revolution of the wheels. In some towns police were authorized to disable passing cars with ropes, chains, and wires. San Francisco didn’t escape the legislative wave. Bitter local officials pushed through an ordinance banning automobiles from all tourist areas, effectively exiling them from the city. </a:t>
            </a:r>
          </a:p>
          <a:p>
            <a:pPr marL="0" indent="0">
              <a:buNone/>
            </a:pPr>
            <a:endParaRPr lang="en-US" sz="2000" dirty="0">
              <a:solidFill>
                <a:schemeClr val="tx2"/>
              </a:solidFill>
              <a:latin typeface="Bradley Hand" pitchFamily="2" charset="77"/>
            </a:endParaRPr>
          </a:p>
          <a:p>
            <a:pPr marL="0" indent="0">
              <a:buNone/>
            </a:pPr>
            <a:r>
              <a:rPr lang="en-US" sz="2000" dirty="0">
                <a:solidFill>
                  <a:schemeClr val="tx2"/>
                </a:solidFill>
                <a:latin typeface="Bradley Hand" pitchFamily="2" charset="77"/>
              </a:rPr>
              <a:t>Laws across the country were passed against horseless carriages.</a:t>
            </a:r>
          </a:p>
          <a:p>
            <a:pPr marL="0" indent="0">
              <a:buNone/>
            </a:pPr>
            <a:endParaRPr lang="en-US" dirty="0">
              <a:solidFill>
                <a:schemeClr val="tx2"/>
              </a:solidFill>
            </a:endParaRPr>
          </a:p>
        </p:txBody>
      </p:sp>
    </p:spTree>
    <p:extLst>
      <p:ext uri="{BB962C8B-B14F-4D97-AF65-F5344CB8AC3E}">
        <p14:creationId xmlns:p14="http://schemas.microsoft.com/office/powerpoint/2010/main" val="69213133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a:bodyPr>
          <a:lstStyle/>
          <a:p>
            <a:pPr marL="0" indent="0">
              <a:buNone/>
            </a:pPr>
            <a:r>
              <a:rPr lang="en-US" sz="1900" dirty="0"/>
              <a:t>What is the purpose of this paragraph or what is it about?</a:t>
            </a:r>
          </a:p>
          <a:p>
            <a:pPr marL="0" indent="0">
              <a:buNone/>
            </a:pPr>
            <a:endParaRPr lang="en-US" sz="1900" dirty="0"/>
          </a:p>
          <a:p>
            <a:pPr marL="0" indent="0">
              <a:buNone/>
            </a:pPr>
            <a:r>
              <a:rPr lang="en-US" sz="2000" dirty="0"/>
              <a:t>Nor were these the only obstacles. The asking price for the cheapest automobile amounted to twice the $500 annual salary of the average citizen—some cost three times that much—and all that bought you was four wheels, a body, and an engine. “Accessories” like bumpers, carburetors, and headlights had to be purchased separately. Navigation was a nightmare. The first of San Francisco’s road signs were only just being erected, hammered up by an enterprising insurance underwriter who hoped to win clients by posting directions into the countryside, where drivers retreated for automobile “picnic parties” held out of the view of angry townsfolk.</a:t>
            </a:r>
          </a:p>
          <a:p>
            <a:pPr marL="0" indent="0">
              <a:buNone/>
            </a:pPr>
            <a:endParaRPr lang="en-US" dirty="0">
              <a:solidFill>
                <a:schemeClr val="tx2"/>
              </a:solidFill>
            </a:endParaRPr>
          </a:p>
        </p:txBody>
      </p:sp>
    </p:spTree>
    <p:extLst>
      <p:ext uri="{BB962C8B-B14F-4D97-AF65-F5344CB8AC3E}">
        <p14:creationId xmlns:p14="http://schemas.microsoft.com/office/powerpoint/2010/main" val="179386579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a:bodyPr>
          <a:lstStyle/>
          <a:p>
            <a:pPr marL="0" indent="0">
              <a:buNone/>
            </a:pPr>
            <a:r>
              <a:rPr lang="en-US" sz="1900" dirty="0"/>
              <a:t>What is the purpose of this paragraph or what is it about?</a:t>
            </a:r>
          </a:p>
          <a:p>
            <a:pPr marL="0" indent="0">
              <a:buNone/>
            </a:pPr>
            <a:endParaRPr lang="en-US" sz="1900" dirty="0"/>
          </a:p>
          <a:p>
            <a:pPr marL="0" indent="0">
              <a:buNone/>
            </a:pPr>
            <a:r>
              <a:rPr lang="en-US" sz="2000" dirty="0"/>
              <a:t>Nor were these the only obstacles. The asking price for the cheapest automobile amounted to twice the $500 annual salary of the average citizen—some cost three times that much—and all that bought you was four wheels, a body, and an engine. “Accessories” like bumpers, carburetors, and headlights had to be purchased separately. Navigation was a nightmare. The first of San Francisco’s road signs were only just being erected, hammered up by an enterprising insurance underwriter who hoped to win clients by posting directions into the countryside, where drivers retreated for automobile “picnic parties” held out of the view of angry townsfolk.</a:t>
            </a:r>
          </a:p>
          <a:p>
            <a:pPr marL="0" indent="0">
              <a:buNone/>
            </a:pPr>
            <a:endParaRPr lang="en-US" sz="2000" dirty="0"/>
          </a:p>
          <a:p>
            <a:pPr marL="0" indent="0">
              <a:buNone/>
            </a:pPr>
            <a:r>
              <a:rPr lang="en-US" sz="2000" dirty="0">
                <a:solidFill>
                  <a:srgbClr val="FF0000"/>
                </a:solidFill>
                <a:latin typeface="Bradley Hand" pitchFamily="2" charset="77"/>
              </a:rPr>
              <a:t>Horseless carriages were expensive.</a:t>
            </a:r>
          </a:p>
          <a:p>
            <a:pPr marL="0" indent="0">
              <a:buNone/>
            </a:pPr>
            <a:endParaRPr lang="en-US" dirty="0">
              <a:solidFill>
                <a:schemeClr val="tx2"/>
              </a:solidFill>
            </a:endParaRPr>
          </a:p>
        </p:txBody>
      </p:sp>
    </p:spTree>
    <p:extLst>
      <p:ext uri="{BB962C8B-B14F-4D97-AF65-F5344CB8AC3E}">
        <p14:creationId xmlns:p14="http://schemas.microsoft.com/office/powerpoint/2010/main" val="137382170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a:bodyPr>
          <a:lstStyle/>
          <a:p>
            <a:pPr marL="0" indent="0">
              <a:buNone/>
            </a:pPr>
            <a:r>
              <a:rPr lang="en-US" sz="1900" dirty="0"/>
              <a:t>What is the purpose of this paragraph or what is it about?</a:t>
            </a:r>
          </a:p>
          <a:p>
            <a:pPr marL="0" indent="0">
              <a:buNone/>
            </a:pPr>
            <a:endParaRPr lang="en-US" sz="1900" dirty="0"/>
          </a:p>
          <a:p>
            <a:pPr marL="0" indent="0">
              <a:buNone/>
            </a:pPr>
            <a:r>
              <a:rPr lang="en-US" dirty="0"/>
              <a:t>The first automobiles imported to San Francisco had so little power that they rarely made it up the hills. The grade of Nineteenth Avenue was so daunting for the engines of the day that watching automobiles straining for the top to become a local pastime.</a:t>
            </a:r>
          </a:p>
          <a:p>
            <a:pPr marL="0" indent="0">
              <a:buNone/>
            </a:pPr>
            <a:endParaRPr lang="en-US" sz="2000" dirty="0"/>
          </a:p>
          <a:p>
            <a:pPr marL="0" indent="0">
              <a:buNone/>
            </a:pPr>
            <a:endParaRPr lang="en-US" dirty="0">
              <a:solidFill>
                <a:schemeClr val="tx2"/>
              </a:solidFill>
            </a:endParaRPr>
          </a:p>
        </p:txBody>
      </p:sp>
    </p:spTree>
    <p:extLst>
      <p:ext uri="{BB962C8B-B14F-4D97-AF65-F5344CB8AC3E}">
        <p14:creationId xmlns:p14="http://schemas.microsoft.com/office/powerpoint/2010/main" val="184472667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a:bodyPr>
          <a:lstStyle/>
          <a:p>
            <a:pPr marL="0" indent="0">
              <a:buNone/>
            </a:pPr>
            <a:r>
              <a:rPr lang="en-US" sz="1900" dirty="0"/>
              <a:t>What is the purpose of this paragraph or what is it about?</a:t>
            </a:r>
          </a:p>
          <a:p>
            <a:pPr marL="0" indent="0">
              <a:buNone/>
            </a:pPr>
            <a:endParaRPr lang="en-US" sz="1900" dirty="0"/>
          </a:p>
          <a:p>
            <a:pPr marL="0" indent="0">
              <a:buNone/>
            </a:pPr>
            <a:r>
              <a:rPr lang="en-US" dirty="0"/>
              <a:t>The first automobiles imported to San Francisco had so little power that they rarely made it up the hills. The grade of Nineteenth Avenue was so daunting for the engines of the day that watching automobiles straining for the top to become a local pastime.</a:t>
            </a:r>
          </a:p>
          <a:p>
            <a:pPr marL="0" indent="0">
              <a:buNone/>
            </a:pPr>
            <a:endParaRPr lang="en-US" sz="2000" dirty="0"/>
          </a:p>
          <a:p>
            <a:pPr marL="0" indent="0">
              <a:buNone/>
            </a:pPr>
            <a:r>
              <a:rPr lang="en-US" sz="2000" dirty="0">
                <a:solidFill>
                  <a:srgbClr val="FF0000"/>
                </a:solidFill>
                <a:latin typeface="Bradley Hand" pitchFamily="2" charset="77"/>
              </a:rPr>
              <a:t>Horseless carriages were not powerful enough to climb San Francisco’s hills.</a:t>
            </a:r>
          </a:p>
          <a:p>
            <a:pPr marL="0" indent="0">
              <a:buNone/>
            </a:pPr>
            <a:endParaRPr lang="en-US" dirty="0">
              <a:solidFill>
                <a:schemeClr val="tx2"/>
              </a:solidFill>
            </a:endParaRPr>
          </a:p>
        </p:txBody>
      </p:sp>
    </p:spTree>
    <p:extLst>
      <p:ext uri="{BB962C8B-B14F-4D97-AF65-F5344CB8AC3E}">
        <p14:creationId xmlns:p14="http://schemas.microsoft.com/office/powerpoint/2010/main" val="42413699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a:bodyPr>
          <a:lstStyle/>
          <a:p>
            <a:r>
              <a:rPr lang="en-US" sz="2000" dirty="0">
                <a:latin typeface="+mj-lt"/>
                <a:cs typeface="Phosphate Solid" panose="02000506050000020004" pitchFamily="2" charset="77"/>
              </a:rPr>
              <a:t>Read through the paragraph summaries</a:t>
            </a:r>
          </a:p>
          <a:p>
            <a:pPr marL="0" indent="0">
              <a:buNone/>
            </a:pPr>
            <a:endParaRPr lang="en-US" sz="2000" dirty="0">
              <a:solidFill>
                <a:srgbClr val="FF0000"/>
              </a:solidFill>
              <a:latin typeface="Bradley Hand" pitchFamily="2" charset="77"/>
              <a:cs typeface="Phosphate Solid" panose="02000506050000020004" pitchFamily="2" charset="77"/>
            </a:endParaRPr>
          </a:p>
          <a:p>
            <a:pPr marL="0" indent="0">
              <a:buNone/>
            </a:pPr>
            <a:r>
              <a:rPr lang="en-US" sz="2000" dirty="0">
                <a:solidFill>
                  <a:srgbClr val="FF0000"/>
                </a:solidFill>
                <a:latin typeface="Bradley Hand" pitchFamily="2" charset="77"/>
                <a:cs typeface="Phosphate Solid" panose="02000506050000020004" pitchFamily="2" charset="77"/>
              </a:rPr>
              <a:t>The “horseless carriage” was unpopular in San Francisco.</a:t>
            </a:r>
          </a:p>
          <a:p>
            <a:pPr marL="0" indent="0">
              <a:buNone/>
            </a:pPr>
            <a:r>
              <a:rPr lang="en-US" sz="2000" dirty="0">
                <a:solidFill>
                  <a:srgbClr val="FF0000"/>
                </a:solidFill>
                <a:latin typeface="Bradley Hand" pitchFamily="2" charset="77"/>
              </a:rPr>
              <a:t>Laws across the country were passed against horseless carriages.</a:t>
            </a:r>
            <a:endParaRPr lang="en-US" sz="2000" dirty="0">
              <a:solidFill>
                <a:srgbClr val="FF0000"/>
              </a:solidFill>
              <a:latin typeface="Bradley Hand" pitchFamily="2" charset="77"/>
              <a:cs typeface="Phosphate Solid" panose="02000506050000020004" pitchFamily="2" charset="77"/>
            </a:endParaRPr>
          </a:p>
          <a:p>
            <a:pPr marL="0" indent="0">
              <a:buNone/>
            </a:pPr>
            <a:r>
              <a:rPr lang="en-US" sz="2000" dirty="0">
                <a:solidFill>
                  <a:srgbClr val="FF0000"/>
                </a:solidFill>
                <a:latin typeface="Bradley Hand" pitchFamily="2" charset="77"/>
              </a:rPr>
              <a:t>Horseless carriages were expensive.</a:t>
            </a:r>
            <a:endParaRPr lang="en-US" sz="2000" dirty="0"/>
          </a:p>
          <a:p>
            <a:pPr marL="0" indent="0">
              <a:buNone/>
            </a:pPr>
            <a:r>
              <a:rPr lang="en-US" sz="2000" dirty="0">
                <a:solidFill>
                  <a:srgbClr val="FF0000"/>
                </a:solidFill>
                <a:latin typeface="Bradley Hand" pitchFamily="2" charset="77"/>
              </a:rPr>
              <a:t>Horseless carriages were not powerful enough to climb San Francisco’s hills.</a:t>
            </a:r>
          </a:p>
          <a:p>
            <a:pPr marL="0" indent="0">
              <a:buNone/>
            </a:pPr>
            <a:endParaRPr lang="en-US" dirty="0">
              <a:solidFill>
                <a:schemeClr val="tx2"/>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2357130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Standards assign higher difficulty levels in grades 2-12</a:t>
            </a:r>
          </a:p>
        </p:txBody>
      </p:sp>
      <p:sp>
        <p:nvSpPr>
          <p:cNvPr id="3" name="Content Placeholder 2"/>
          <p:cNvSpPr>
            <a:spLocks noGrp="1"/>
          </p:cNvSpPr>
          <p:nvPr>
            <p:ph idx="1"/>
          </p:nvPr>
        </p:nvSpPr>
        <p:spPr>
          <a:xfrm>
            <a:off x="457200" y="1752600"/>
            <a:ext cx="8229600" cy="4724400"/>
          </a:xfrm>
        </p:spPr>
        <p:txBody>
          <a:bodyPr>
            <a:normAutofit/>
          </a:bodyPr>
          <a:lstStyle/>
          <a:p>
            <a:pPr>
              <a:buFont typeface="Arial" pitchFamily="34" charset="0"/>
              <a:buChar char="•"/>
            </a:pPr>
            <a:r>
              <a:rPr lang="en-US" sz="2200" dirty="0"/>
              <a:t>ATOS, Degrees of Reading Power, Flesch-Kincaid, Lexiles, Reading Maturity, Source Rater</a:t>
            </a:r>
          </a:p>
          <a:p>
            <a:pPr>
              <a:buFont typeface="Arial" pitchFamily="34" charset="0"/>
              <a:buChar char="•"/>
            </a:pPr>
            <a:r>
              <a:rPr lang="en-US" sz="2200" b="0" dirty="0"/>
              <a:t>Set higher than in the past” (75-89% comprehension to ???)</a:t>
            </a:r>
            <a:endParaRPr lang="en-US" sz="2200" dirty="0"/>
          </a:p>
          <a:p>
            <a:pPr>
              <a:buFont typeface="Arial" pitchFamily="34" charset="0"/>
              <a:buChar char="•"/>
            </a:pPr>
            <a:endParaRPr lang="en-US" sz="2200" b="0" dirty="0"/>
          </a:p>
          <a:p>
            <a:endParaRPr lang="en-US" sz="2000" dirty="0">
              <a:latin typeface="Times"/>
              <a:ea typeface="ＭＳ 明朝"/>
            </a:endParaRPr>
          </a:p>
          <a:p>
            <a:endParaRPr lang="en-US" sz="2000" dirty="0">
              <a:latin typeface="Times"/>
              <a:ea typeface="ＭＳ 明朝"/>
            </a:endParaRPr>
          </a:p>
          <a:p>
            <a:endParaRPr lang="en-US" sz="3600" dirty="0">
              <a:latin typeface="Times New Roman"/>
              <a:ea typeface="ＭＳ 明朝"/>
            </a:endParaRPr>
          </a:p>
          <a:p>
            <a:pPr>
              <a:buFont typeface="Arial" pitchFamily="34" charset="0"/>
              <a:buChar char="•"/>
            </a:pPr>
            <a:endParaRPr lang="en-US" sz="2200" b="0" dirty="0"/>
          </a:p>
          <a:p>
            <a:pPr marL="0" indent="0"/>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942702487"/>
              </p:ext>
            </p:extLst>
          </p:nvPr>
        </p:nvGraphicFramePr>
        <p:xfrm>
          <a:off x="1447800" y="3276600"/>
          <a:ext cx="6096000" cy="3048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518160">
                <a:tc>
                  <a:txBody>
                    <a:bodyPr/>
                    <a:lstStyle/>
                    <a:p>
                      <a:pPr algn="ctr"/>
                      <a:r>
                        <a:rPr lang="en-US" dirty="0"/>
                        <a:t>Grades</a:t>
                      </a:r>
                    </a:p>
                  </a:txBody>
                  <a:tcPr/>
                </a:tc>
                <a:tc>
                  <a:txBody>
                    <a:bodyPr/>
                    <a:lstStyle/>
                    <a:p>
                      <a:pPr algn="ctr"/>
                      <a:r>
                        <a:rPr lang="en-US" dirty="0" err="1"/>
                        <a:t>Lexile</a:t>
                      </a:r>
                      <a:r>
                        <a:rPr lang="en-US" dirty="0"/>
                        <a:t> Bands</a:t>
                      </a:r>
                    </a:p>
                  </a:txBody>
                  <a:tcPr/>
                </a:tc>
                <a:tc>
                  <a:txBody>
                    <a:bodyPr/>
                    <a:lstStyle/>
                    <a:p>
                      <a:pPr algn="ctr"/>
                      <a:r>
                        <a:rPr lang="en-US" dirty="0"/>
                        <a:t>CCSS</a:t>
                      </a:r>
                      <a:r>
                        <a:rPr lang="en-US" baseline="0" dirty="0"/>
                        <a:t> Bands</a:t>
                      </a:r>
                      <a:endParaRPr lang="en-US" dirty="0"/>
                    </a:p>
                  </a:txBody>
                  <a:tcPr/>
                </a:tc>
                <a:extLst>
                  <a:ext uri="{0D108BD9-81ED-4DB2-BD59-A6C34878D82A}">
                    <a16:rowId xmlns:a16="http://schemas.microsoft.com/office/drawing/2014/main" val="10000"/>
                  </a:ext>
                </a:extLst>
              </a:tr>
              <a:tr h="370840">
                <a:tc>
                  <a:txBody>
                    <a:bodyPr/>
                    <a:lstStyle/>
                    <a:p>
                      <a:pPr algn="ctr"/>
                      <a:r>
                        <a:rPr lang="en-US" dirty="0"/>
                        <a:t>K-1</a:t>
                      </a:r>
                    </a:p>
                  </a:txBody>
                  <a:tcPr/>
                </a:tc>
                <a:tc>
                  <a:txBody>
                    <a:bodyPr/>
                    <a:lstStyle/>
                    <a:p>
                      <a:pPr algn="ctr"/>
                      <a:r>
                        <a:rPr lang="en-US" dirty="0"/>
                        <a:t>N/A</a:t>
                      </a:r>
                    </a:p>
                  </a:txBody>
                  <a:tcPr/>
                </a:tc>
                <a:tc>
                  <a:txBody>
                    <a:bodyPr/>
                    <a:lstStyle/>
                    <a:p>
                      <a:pPr algn="ctr"/>
                      <a:r>
                        <a:rPr lang="en-US" dirty="0"/>
                        <a:t>N/A</a:t>
                      </a:r>
                    </a:p>
                  </a:txBody>
                  <a:tcPr/>
                </a:tc>
                <a:extLst>
                  <a:ext uri="{0D108BD9-81ED-4DB2-BD59-A6C34878D82A}">
                    <a16:rowId xmlns:a16="http://schemas.microsoft.com/office/drawing/2014/main" val="10001"/>
                  </a:ext>
                </a:extLst>
              </a:tr>
              <a:tr h="370840">
                <a:tc>
                  <a:txBody>
                    <a:bodyPr/>
                    <a:lstStyle/>
                    <a:p>
                      <a:pPr algn="ctr"/>
                      <a:r>
                        <a:rPr lang="en-US" dirty="0"/>
                        <a:t>2-3</a:t>
                      </a:r>
                    </a:p>
                  </a:txBody>
                  <a:tcPr/>
                </a:tc>
                <a:tc>
                  <a:txBody>
                    <a:bodyPr/>
                    <a:lstStyle/>
                    <a:p>
                      <a:pPr algn="ctr"/>
                      <a:r>
                        <a:rPr lang="en-US" dirty="0"/>
                        <a:t>450L-730L</a:t>
                      </a:r>
                    </a:p>
                  </a:txBody>
                  <a:tcPr/>
                </a:tc>
                <a:tc>
                  <a:txBody>
                    <a:bodyPr/>
                    <a:lstStyle/>
                    <a:p>
                      <a:pPr algn="ctr"/>
                      <a:r>
                        <a:rPr lang="en-US" dirty="0"/>
                        <a:t>420L-820L</a:t>
                      </a:r>
                    </a:p>
                  </a:txBody>
                  <a:tcPr/>
                </a:tc>
                <a:extLst>
                  <a:ext uri="{0D108BD9-81ED-4DB2-BD59-A6C34878D82A}">
                    <a16:rowId xmlns:a16="http://schemas.microsoft.com/office/drawing/2014/main" val="10002"/>
                  </a:ext>
                </a:extLst>
              </a:tr>
              <a:tr h="462280">
                <a:tc>
                  <a:txBody>
                    <a:bodyPr/>
                    <a:lstStyle/>
                    <a:p>
                      <a:pPr algn="ctr"/>
                      <a:r>
                        <a:rPr lang="en-US" dirty="0"/>
                        <a:t>4-5</a:t>
                      </a:r>
                    </a:p>
                  </a:txBody>
                  <a:tcPr/>
                </a:tc>
                <a:tc>
                  <a:txBody>
                    <a:bodyPr/>
                    <a:lstStyle/>
                    <a:p>
                      <a:pPr algn="ctr"/>
                      <a:r>
                        <a:rPr lang="en-US" dirty="0"/>
                        <a:t>640L-850L</a:t>
                      </a:r>
                    </a:p>
                  </a:txBody>
                  <a:tcPr/>
                </a:tc>
                <a:tc>
                  <a:txBody>
                    <a:bodyPr/>
                    <a:lstStyle/>
                    <a:p>
                      <a:pPr algn="ctr"/>
                      <a:r>
                        <a:rPr lang="en-US" dirty="0"/>
                        <a:t>740L-1010L</a:t>
                      </a:r>
                    </a:p>
                  </a:txBody>
                  <a:tcPr/>
                </a:tc>
                <a:extLst>
                  <a:ext uri="{0D108BD9-81ED-4DB2-BD59-A6C34878D82A}">
                    <a16:rowId xmlns:a16="http://schemas.microsoft.com/office/drawing/2014/main" val="10003"/>
                  </a:ext>
                </a:extLst>
              </a:tr>
              <a:tr h="370840">
                <a:tc>
                  <a:txBody>
                    <a:bodyPr/>
                    <a:lstStyle/>
                    <a:p>
                      <a:pPr algn="ctr"/>
                      <a:r>
                        <a:rPr lang="en-US" dirty="0"/>
                        <a:t>6-8</a:t>
                      </a:r>
                    </a:p>
                  </a:txBody>
                  <a:tcPr/>
                </a:tc>
                <a:tc>
                  <a:txBody>
                    <a:bodyPr/>
                    <a:lstStyle/>
                    <a:p>
                      <a:pPr algn="ctr"/>
                      <a:r>
                        <a:rPr lang="en-US" dirty="0"/>
                        <a:t>860L-1010L</a:t>
                      </a:r>
                    </a:p>
                  </a:txBody>
                  <a:tcPr/>
                </a:tc>
                <a:tc>
                  <a:txBody>
                    <a:bodyPr/>
                    <a:lstStyle/>
                    <a:p>
                      <a:pPr algn="ctr"/>
                      <a:r>
                        <a:rPr lang="en-US" dirty="0"/>
                        <a:t>925L-1185L</a:t>
                      </a:r>
                    </a:p>
                  </a:txBody>
                  <a:tcPr/>
                </a:tc>
                <a:extLst>
                  <a:ext uri="{0D108BD9-81ED-4DB2-BD59-A6C34878D82A}">
                    <a16:rowId xmlns:a16="http://schemas.microsoft.com/office/drawing/2014/main" val="10004"/>
                  </a:ext>
                </a:extLst>
              </a:tr>
              <a:tr h="370840">
                <a:tc>
                  <a:txBody>
                    <a:bodyPr/>
                    <a:lstStyle/>
                    <a:p>
                      <a:pPr algn="ctr"/>
                      <a:r>
                        <a:rPr lang="en-US" dirty="0"/>
                        <a:t>9-10</a:t>
                      </a:r>
                    </a:p>
                  </a:txBody>
                  <a:tcPr/>
                </a:tc>
                <a:tc>
                  <a:txBody>
                    <a:bodyPr/>
                    <a:lstStyle/>
                    <a:p>
                      <a:pPr algn="ctr"/>
                      <a:r>
                        <a:rPr lang="en-US" dirty="0"/>
                        <a:t>960L-1120L</a:t>
                      </a:r>
                    </a:p>
                  </a:txBody>
                  <a:tcPr/>
                </a:tc>
                <a:tc>
                  <a:txBody>
                    <a:bodyPr/>
                    <a:lstStyle/>
                    <a:p>
                      <a:pPr algn="ctr"/>
                      <a:r>
                        <a:rPr lang="en-US" dirty="0"/>
                        <a:t>1050L-1335L</a:t>
                      </a:r>
                    </a:p>
                  </a:txBody>
                  <a:tcPr/>
                </a:tc>
                <a:extLst>
                  <a:ext uri="{0D108BD9-81ED-4DB2-BD59-A6C34878D82A}">
                    <a16:rowId xmlns:a16="http://schemas.microsoft.com/office/drawing/2014/main" val="10005"/>
                  </a:ext>
                </a:extLst>
              </a:tr>
              <a:tr h="584200">
                <a:tc>
                  <a:txBody>
                    <a:bodyPr/>
                    <a:lstStyle/>
                    <a:p>
                      <a:pPr algn="ctr"/>
                      <a:r>
                        <a:rPr lang="en-US" dirty="0">
                          <a:highlight>
                            <a:srgbClr val="FFFF00"/>
                          </a:highlight>
                        </a:rPr>
                        <a:t>11-CCR</a:t>
                      </a:r>
                    </a:p>
                  </a:txBody>
                  <a:tcPr/>
                </a:tc>
                <a:tc>
                  <a:txBody>
                    <a:bodyPr/>
                    <a:lstStyle/>
                    <a:p>
                      <a:pPr algn="ctr"/>
                      <a:r>
                        <a:rPr lang="en-US" dirty="0">
                          <a:highlight>
                            <a:srgbClr val="FFFF00"/>
                          </a:highlight>
                        </a:rPr>
                        <a:t>1070L-1220L</a:t>
                      </a:r>
                    </a:p>
                  </a:txBody>
                  <a:tcPr/>
                </a:tc>
                <a:tc>
                  <a:txBody>
                    <a:bodyPr/>
                    <a:lstStyle/>
                    <a:p>
                      <a:pPr algn="ctr"/>
                      <a:r>
                        <a:rPr lang="en-US" dirty="0">
                          <a:highlight>
                            <a:srgbClr val="FFFF00"/>
                          </a:highlight>
                        </a:rPr>
                        <a:t>1185L-1385L</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8611111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structure example:</a:t>
            </a:r>
          </a:p>
        </p:txBody>
      </p:sp>
      <p:sp>
        <p:nvSpPr>
          <p:cNvPr id="3" name="Content Placeholder 2"/>
          <p:cNvSpPr>
            <a:spLocks noGrp="1"/>
          </p:cNvSpPr>
          <p:nvPr>
            <p:ph idx="1"/>
          </p:nvPr>
        </p:nvSpPr>
        <p:spPr/>
        <p:txBody>
          <a:bodyPr>
            <a:normAutofit/>
          </a:bodyPr>
          <a:lstStyle/>
          <a:p>
            <a:r>
              <a:rPr lang="en-US" sz="2000" dirty="0">
                <a:latin typeface="+mj-lt"/>
                <a:cs typeface="Phosphate Solid" panose="02000506050000020004" pitchFamily="2" charset="77"/>
              </a:rPr>
              <a:t>What is the text about?</a:t>
            </a:r>
          </a:p>
          <a:p>
            <a:pPr marL="0" indent="0">
              <a:buNone/>
            </a:pPr>
            <a:endParaRPr lang="en-US" sz="2000" dirty="0">
              <a:solidFill>
                <a:srgbClr val="FF0000"/>
              </a:solidFill>
              <a:latin typeface="Bradley Hand" pitchFamily="2" charset="77"/>
              <a:cs typeface="Phosphate Solid" panose="02000506050000020004" pitchFamily="2" charset="77"/>
            </a:endParaRPr>
          </a:p>
          <a:p>
            <a:pPr marL="0" indent="0">
              <a:buNone/>
            </a:pPr>
            <a:r>
              <a:rPr lang="en-US" sz="2000" dirty="0">
                <a:solidFill>
                  <a:srgbClr val="FF0000"/>
                </a:solidFill>
                <a:latin typeface="Bradley Hand" pitchFamily="2" charset="77"/>
                <a:cs typeface="Phosphate Solid" panose="02000506050000020004" pitchFamily="2" charset="77"/>
              </a:rPr>
              <a:t>The “horseless carriage” was unpopular in San Francisco.</a:t>
            </a:r>
          </a:p>
          <a:p>
            <a:pPr marL="0" indent="0">
              <a:buNone/>
            </a:pPr>
            <a:r>
              <a:rPr lang="en-US" sz="2000" dirty="0">
                <a:solidFill>
                  <a:srgbClr val="FF0000"/>
                </a:solidFill>
                <a:latin typeface="Bradley Hand" pitchFamily="2" charset="77"/>
              </a:rPr>
              <a:t>Laws across the country were passed against horseless carriages.</a:t>
            </a:r>
            <a:endParaRPr lang="en-US" sz="2000" dirty="0">
              <a:solidFill>
                <a:srgbClr val="FF0000"/>
              </a:solidFill>
              <a:latin typeface="Bradley Hand" pitchFamily="2" charset="77"/>
              <a:cs typeface="Phosphate Solid" panose="02000506050000020004" pitchFamily="2" charset="77"/>
            </a:endParaRPr>
          </a:p>
          <a:p>
            <a:pPr marL="0" indent="0">
              <a:buNone/>
            </a:pPr>
            <a:r>
              <a:rPr lang="en-US" sz="2000" dirty="0">
                <a:solidFill>
                  <a:srgbClr val="FF0000"/>
                </a:solidFill>
                <a:latin typeface="Bradley Hand" pitchFamily="2" charset="77"/>
              </a:rPr>
              <a:t>Horseless carriages were expensive.</a:t>
            </a:r>
            <a:endParaRPr lang="en-US" sz="2000" dirty="0"/>
          </a:p>
          <a:p>
            <a:pPr marL="0" indent="0">
              <a:buNone/>
            </a:pPr>
            <a:r>
              <a:rPr lang="en-US" sz="2000" dirty="0">
                <a:solidFill>
                  <a:srgbClr val="FF0000"/>
                </a:solidFill>
                <a:latin typeface="Bradley Hand" pitchFamily="2" charset="77"/>
              </a:rPr>
              <a:t>Horseless carriages were not powerful enough to climb San Francisco’s hills.</a:t>
            </a:r>
          </a:p>
          <a:p>
            <a:pPr marL="0" indent="0">
              <a:buNone/>
            </a:pPr>
            <a:endParaRPr lang="en-US" dirty="0">
              <a:solidFill>
                <a:schemeClr val="tx2"/>
              </a:solidFill>
            </a:endParaRPr>
          </a:p>
          <a:p>
            <a:r>
              <a:rPr lang="en-US" sz="2000" dirty="0">
                <a:solidFill>
                  <a:srgbClr val="FF0000"/>
                </a:solidFill>
              </a:rPr>
              <a:t>This is an explanation or an argument of why cars were not immediately popular in San Francisco—it gives three reasons (paragraphs 2-4).</a:t>
            </a:r>
          </a:p>
          <a:p>
            <a:r>
              <a:rPr lang="en-US" sz="2000" dirty="0">
                <a:solidFill>
                  <a:srgbClr val="FF0000"/>
                </a:solidFill>
              </a:rPr>
              <a:t>But I don’t think I summarized the second paragraph correctly.</a:t>
            </a:r>
          </a:p>
          <a:p>
            <a:pPr marL="0" indent="0">
              <a:buNone/>
            </a:pPr>
            <a:endParaRPr lang="en-US" dirty="0">
              <a:solidFill>
                <a:schemeClr val="tx2"/>
              </a:solidFill>
            </a:endParaRPr>
          </a:p>
        </p:txBody>
      </p:sp>
    </p:spTree>
    <p:extLst>
      <p:ext uri="{BB962C8B-B14F-4D97-AF65-F5344CB8AC3E}">
        <p14:creationId xmlns:p14="http://schemas.microsoft.com/office/powerpoint/2010/main" val="46229452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pPr marL="0" indent="0">
              <a:buNone/>
            </a:pPr>
            <a:r>
              <a:rPr lang="en-US" sz="2800" b="0" dirty="0">
                <a:latin typeface="Calibri" pitchFamily="34" charset="0"/>
                <a:cs typeface="Calibri" pitchFamily="34" charset="0"/>
              </a:rPr>
              <a:t>Shanahan, T., Fisher, D., &amp; Frey, N. (2012), March.  The challenge of challenging text.</a:t>
            </a:r>
            <a:r>
              <a:rPr lang="en-US" sz="2800" b="0" i="1" dirty="0">
                <a:latin typeface="Calibri" pitchFamily="34" charset="0"/>
                <a:cs typeface="Calibri" pitchFamily="34" charset="0"/>
              </a:rPr>
              <a:t> Educational Leadership.</a:t>
            </a:r>
          </a:p>
          <a:p>
            <a:pPr marL="0" indent="0">
              <a:buNone/>
            </a:pPr>
            <a:endParaRPr lang="en-US" sz="2800" i="1" dirty="0">
              <a:latin typeface="Calibri" pitchFamily="34" charset="0"/>
              <a:cs typeface="Calibri" pitchFamily="34" charset="0"/>
            </a:endParaRPr>
          </a:p>
          <a:p>
            <a:pPr marL="0" indent="0">
              <a:buNone/>
            </a:pPr>
            <a:r>
              <a:rPr lang="en-US" sz="2800" b="0" dirty="0">
                <a:latin typeface="Calibri" pitchFamily="34" charset="0"/>
                <a:cs typeface="Calibri" pitchFamily="34" charset="0"/>
              </a:rPr>
              <a:t>Shanahan, T. (2013). Letting text take center stage. </a:t>
            </a:r>
            <a:r>
              <a:rPr lang="en-US" sz="2800" b="0" i="1" dirty="0">
                <a:latin typeface="Calibri" pitchFamily="34" charset="0"/>
                <a:cs typeface="Calibri" pitchFamily="34" charset="0"/>
              </a:rPr>
              <a:t>American Educator.</a:t>
            </a:r>
            <a:endParaRPr lang="en-US" sz="2800" b="0" dirty="0">
              <a:latin typeface="Calibri" pitchFamily="34" charset="0"/>
              <a:cs typeface="Calibri" pitchFamily="34" charset="0"/>
            </a:endParaRPr>
          </a:p>
          <a:p>
            <a:endParaRPr lang="en-US" dirty="0"/>
          </a:p>
        </p:txBody>
      </p:sp>
    </p:spTree>
    <p:extLst>
      <p:ext uri="{BB962C8B-B14F-4D97-AF65-F5344CB8AC3E}">
        <p14:creationId xmlns:p14="http://schemas.microsoft.com/office/powerpoint/2010/main" val="142498489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868362"/>
          </a:xfrm>
        </p:spPr>
        <p:txBody>
          <a:bodyPr>
            <a:normAutofit/>
          </a:bodyPr>
          <a:lstStyle/>
          <a:p>
            <a:r>
              <a:rPr lang="en-US" dirty="0"/>
              <a:t>    Build Text Reading Fluency</a:t>
            </a:r>
          </a:p>
        </p:txBody>
      </p:sp>
      <p:sp>
        <p:nvSpPr>
          <p:cNvPr id="3" name="Content Placeholder 2"/>
          <p:cNvSpPr>
            <a:spLocks noGrp="1"/>
          </p:cNvSpPr>
          <p:nvPr>
            <p:ph idx="1"/>
          </p:nvPr>
        </p:nvSpPr>
        <p:spPr/>
        <p:txBody>
          <a:bodyPr>
            <a:normAutofit/>
          </a:bodyPr>
          <a:lstStyle/>
          <a:p>
            <a:r>
              <a:rPr lang="en-US" sz="2200" b="0" dirty="0"/>
              <a:t>Texts can be hard because they demand more advanced reading skills than the students have</a:t>
            </a:r>
          </a:p>
          <a:p>
            <a:r>
              <a:rPr lang="en-US" sz="2200" b="0" dirty="0"/>
              <a:t>Students need practice reading (orally) with accuracy, appropriate speed, and prosody</a:t>
            </a:r>
          </a:p>
          <a:p>
            <a:r>
              <a:rPr lang="en-US" sz="2200" b="0" dirty="0"/>
              <a:t>Not round-robin reading (use these instead: repeated reading, echo reading, paired reading, reading while listening, etc.) </a:t>
            </a:r>
          </a:p>
          <a:p>
            <a:r>
              <a:rPr lang="en-US" sz="2200" b="0" dirty="0"/>
              <a:t>Putting fluency first might make sense</a:t>
            </a:r>
          </a:p>
          <a:p>
            <a:r>
              <a:rPr lang="en-US" sz="2200" b="0" dirty="0"/>
              <a:t>Parsing texts can be helpful</a:t>
            </a:r>
          </a:p>
          <a:p>
            <a:pPr marL="457200" lvl="1" indent="0">
              <a:buNone/>
            </a:pPr>
            <a:endParaRPr lang="en-US" dirty="0"/>
          </a:p>
        </p:txBody>
      </p:sp>
    </p:spTree>
    <p:extLst>
      <p:ext uri="{BB962C8B-B14F-4D97-AF65-F5344CB8AC3E}">
        <p14:creationId xmlns:p14="http://schemas.microsoft.com/office/powerpoint/2010/main" val="56882448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Provide Stair-step Texts</a:t>
            </a:r>
          </a:p>
        </p:txBody>
      </p:sp>
      <p:sp>
        <p:nvSpPr>
          <p:cNvPr id="3" name="Content Placeholder 2"/>
          <p:cNvSpPr>
            <a:spLocks noGrp="1"/>
          </p:cNvSpPr>
          <p:nvPr>
            <p:ph idx="1"/>
          </p:nvPr>
        </p:nvSpPr>
        <p:spPr>
          <a:xfrm>
            <a:off x="457200" y="1524000"/>
            <a:ext cx="8229600" cy="4602163"/>
          </a:xfrm>
        </p:spPr>
        <p:txBody>
          <a:bodyPr>
            <a:normAutofit/>
          </a:bodyPr>
          <a:lstStyle/>
          <a:p>
            <a:r>
              <a:rPr lang="en-US" sz="2200" b="0" dirty="0"/>
              <a:t>Texts can be hard because students lack sufficient background knowledge</a:t>
            </a:r>
          </a:p>
          <a:p>
            <a:r>
              <a:rPr lang="en-US" sz="2200" b="0" dirty="0"/>
              <a:t>If students have multiple texts on the same topic that are at different difficulty levels, </a:t>
            </a:r>
          </a:p>
          <a:p>
            <a:pPr lvl="1"/>
            <a:r>
              <a:rPr lang="en-US" sz="2200" dirty="0"/>
              <a:t>easier “apprentice” texts can help students build background knowledge for the more difficult ones.</a:t>
            </a:r>
          </a:p>
          <a:p>
            <a:pPr lvl="1"/>
            <a:r>
              <a:rPr lang="en-US" sz="2200" dirty="0"/>
              <a:t>The overlap in important information should increase the likelihood that students will pay attention to it. </a:t>
            </a:r>
          </a:p>
          <a:p>
            <a:pPr lvl="1"/>
            <a:r>
              <a:rPr lang="en-US" sz="2200" dirty="0"/>
              <a:t>Should increase a student’s ability to independently deal with the information in the hard text</a:t>
            </a:r>
          </a:p>
          <a:p>
            <a:pPr lvl="1"/>
            <a:endParaRPr lang="en-US" dirty="0"/>
          </a:p>
        </p:txBody>
      </p:sp>
    </p:spTree>
    <p:extLst>
      <p:ext uri="{BB962C8B-B14F-4D97-AF65-F5344CB8AC3E}">
        <p14:creationId xmlns:p14="http://schemas.microsoft.com/office/powerpoint/2010/main" val="325311092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Repetition</a:t>
            </a:r>
          </a:p>
        </p:txBody>
      </p:sp>
      <p:sp>
        <p:nvSpPr>
          <p:cNvPr id="3" name="Content Placeholder 2"/>
          <p:cNvSpPr>
            <a:spLocks noGrp="1"/>
          </p:cNvSpPr>
          <p:nvPr>
            <p:ph idx="1"/>
          </p:nvPr>
        </p:nvSpPr>
        <p:spPr/>
        <p:txBody>
          <a:bodyPr/>
          <a:lstStyle/>
          <a:p>
            <a:r>
              <a:rPr lang="en-US" dirty="0"/>
              <a:t>One of the most powerful scaffolds is also one of the most obvious—reading a text more than once makes it more accessible</a:t>
            </a:r>
          </a:p>
          <a:p>
            <a:r>
              <a:rPr lang="en-US" dirty="0"/>
              <a:t>In the past, we tended to have students read a text a single time, but as the text challenge increases it is essential that we encourage students to read texts (and parts of texts) more than once to make sense of it</a:t>
            </a:r>
          </a:p>
          <a:p>
            <a:r>
              <a:rPr lang="en-US" dirty="0"/>
              <a:t>This is an effective strategy, but it is expensive too (the idea is to become successful with these texts—which should make it possible to succeed with other texts later with less work)</a:t>
            </a:r>
          </a:p>
          <a:p>
            <a:r>
              <a:rPr lang="en-US" dirty="0"/>
              <a:t>Explain this to students</a:t>
            </a:r>
          </a:p>
        </p:txBody>
      </p:sp>
    </p:spTree>
    <p:extLst>
      <p:ext uri="{BB962C8B-B14F-4D97-AF65-F5344CB8AC3E}">
        <p14:creationId xmlns:p14="http://schemas.microsoft.com/office/powerpoint/2010/main" val="44773116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Comprehension strategies</a:t>
            </a:r>
          </a:p>
        </p:txBody>
      </p:sp>
      <p:sp>
        <p:nvSpPr>
          <p:cNvPr id="3" name="Content Placeholder 2"/>
          <p:cNvSpPr>
            <a:spLocks noGrp="1"/>
          </p:cNvSpPr>
          <p:nvPr>
            <p:ph idx="1"/>
          </p:nvPr>
        </p:nvSpPr>
        <p:spPr>
          <a:xfrm>
            <a:off x="457200" y="1524000"/>
            <a:ext cx="8229600" cy="4602163"/>
          </a:xfrm>
        </p:spPr>
        <p:txBody>
          <a:bodyPr>
            <a:normAutofit/>
          </a:bodyPr>
          <a:lstStyle/>
          <a:p>
            <a:r>
              <a:rPr lang="en-US" sz="2200" b="0" dirty="0"/>
              <a:t>Research shows that when students are active readers—that is, when they are actively trying to understand a text—they comprehen</a:t>
            </a:r>
            <a:r>
              <a:rPr lang="en-US" sz="2200" dirty="0"/>
              <a:t>d and remember more</a:t>
            </a:r>
            <a:endParaRPr lang="en-US" sz="2200" b="0" dirty="0"/>
          </a:p>
          <a:p>
            <a:r>
              <a:rPr lang="en-US" sz="2200" b="0" dirty="0"/>
              <a:t>Comprehension strategies are a proven way to get students to think about the ideas in a text</a:t>
            </a:r>
          </a:p>
          <a:p>
            <a:r>
              <a:rPr lang="en-US" sz="2200" dirty="0"/>
              <a:t>Summarization, questioning, monitoring, seeking particular kinds of information have all been found to stimulate learning</a:t>
            </a:r>
          </a:p>
          <a:p>
            <a:pPr marL="0" indent="0">
              <a:buNone/>
            </a:pPr>
            <a:endParaRPr lang="en-US" sz="2200" b="0" dirty="0"/>
          </a:p>
          <a:p>
            <a:pPr lvl="1"/>
            <a:endParaRPr lang="en-US" dirty="0"/>
          </a:p>
        </p:txBody>
      </p:sp>
    </p:spTree>
    <p:extLst>
      <p:ext uri="{BB962C8B-B14F-4D97-AF65-F5344CB8AC3E}">
        <p14:creationId xmlns:p14="http://schemas.microsoft.com/office/powerpoint/2010/main" val="60016496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Motivation</a:t>
            </a:r>
          </a:p>
        </p:txBody>
      </p:sp>
      <p:sp>
        <p:nvSpPr>
          <p:cNvPr id="3" name="Content Placeholder 2"/>
          <p:cNvSpPr>
            <a:spLocks noGrp="1"/>
          </p:cNvSpPr>
          <p:nvPr>
            <p:ph idx="1"/>
          </p:nvPr>
        </p:nvSpPr>
        <p:spPr>
          <a:xfrm>
            <a:off x="457200" y="1524000"/>
            <a:ext cx="8229600" cy="4602163"/>
          </a:xfrm>
        </p:spPr>
        <p:txBody>
          <a:bodyPr>
            <a:normAutofit/>
          </a:bodyPr>
          <a:lstStyle/>
          <a:p>
            <a:r>
              <a:rPr lang="en-US" sz="2200" b="0" dirty="0"/>
              <a:t>The instructional level </a:t>
            </a:r>
            <a:r>
              <a:rPr lang="en-US" sz="2200" dirty="0"/>
              <a:t>is based on the idea that students seek easy work--that if the work is challenging they will stop trying</a:t>
            </a:r>
          </a:p>
          <a:p>
            <a:r>
              <a:rPr lang="en-US" sz="2200" dirty="0"/>
              <a:t>But research shows that students seek challenge and are motivated by it</a:t>
            </a:r>
          </a:p>
          <a:p>
            <a:r>
              <a:rPr lang="en-US" sz="2200" dirty="0"/>
              <a:t>Challenge only works if it is not overwhelming and if students see the possibility of getting better/stronger, et.</a:t>
            </a:r>
          </a:p>
          <a:p>
            <a:r>
              <a:rPr lang="en-US" sz="2200" b="0" dirty="0"/>
              <a:t>Don’t make challenging text a secret—tell kids what is happening and show them how you will make them effective</a:t>
            </a:r>
          </a:p>
          <a:p>
            <a:r>
              <a:rPr lang="en-US" sz="2200" dirty="0"/>
              <a:t>Research also shows that students are interested in more challenging content (and on their own, they’ll fight through more challenging text to get to this content)—using challenging text opens up content possibilities</a:t>
            </a:r>
            <a:endParaRPr lang="en-US" sz="2200" b="0" dirty="0"/>
          </a:p>
          <a:p>
            <a:pPr lvl="1"/>
            <a:endParaRPr lang="en-US" dirty="0"/>
          </a:p>
        </p:txBody>
      </p:sp>
    </p:spTree>
    <p:extLst>
      <p:ext uri="{BB962C8B-B14F-4D97-AF65-F5344CB8AC3E}">
        <p14:creationId xmlns:p14="http://schemas.microsoft.com/office/powerpoint/2010/main" val="135107611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physical fitness metaphor</a:t>
            </a:r>
          </a:p>
        </p:txBody>
      </p:sp>
      <p:sp>
        <p:nvSpPr>
          <p:cNvPr id="3" name="Content Placeholder 2"/>
          <p:cNvSpPr>
            <a:spLocks noGrp="1"/>
          </p:cNvSpPr>
          <p:nvPr>
            <p:ph idx="1"/>
          </p:nvPr>
        </p:nvSpPr>
        <p:spPr/>
        <p:txBody>
          <a:bodyPr/>
          <a:lstStyle/>
          <a:p>
            <a:r>
              <a:rPr lang="en-US" dirty="0"/>
              <a:t>If reading and physical exercise are similar, then text complexity is akin to weight or distance</a:t>
            </a:r>
          </a:p>
          <a:p>
            <a:r>
              <a:rPr lang="en-US" dirty="0"/>
              <a:t>Students need to practice reading with multiple levels of difficulty and for varied amounts (these variations can even occur within a single exercise session) </a:t>
            </a:r>
          </a:p>
          <a:p>
            <a:r>
              <a:rPr lang="en-US" dirty="0"/>
              <a:t>Guiding students to read text with support is like spotting for someone during weight lifting (you have to be careful not to do the exercise for them and you have to avoid dependence)</a:t>
            </a:r>
          </a:p>
          <a:p>
            <a:r>
              <a:rPr lang="en-US" dirty="0"/>
              <a:t>Do not always head off the challenges, but always be ready to respond and support </a:t>
            </a:r>
          </a:p>
        </p:txBody>
      </p:sp>
    </p:spTree>
    <p:extLst>
      <p:ext uri="{BB962C8B-B14F-4D97-AF65-F5344CB8AC3E}">
        <p14:creationId xmlns:p14="http://schemas.microsoft.com/office/powerpoint/2010/main" val="127653372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41644687"/>
              </p:ext>
            </p:extLst>
          </p:nvPr>
        </p:nvGraphicFramePr>
        <p:xfrm>
          <a:off x="1295400" y="1219200"/>
          <a:ext cx="5757930" cy="4948914"/>
        </p:xfrm>
        <a:graphic>
          <a:graphicData uri="http://schemas.openxmlformats.org/drawingml/2006/table">
            <a:tbl>
              <a:tblPr/>
              <a:tblGrid>
                <a:gridCol w="639770">
                  <a:extLst>
                    <a:ext uri="{9D8B030D-6E8A-4147-A177-3AD203B41FA5}">
                      <a16:colId xmlns:a16="http://schemas.microsoft.com/office/drawing/2014/main" val="20000"/>
                    </a:ext>
                  </a:extLst>
                </a:gridCol>
                <a:gridCol w="639770">
                  <a:extLst>
                    <a:ext uri="{9D8B030D-6E8A-4147-A177-3AD203B41FA5}">
                      <a16:colId xmlns:a16="http://schemas.microsoft.com/office/drawing/2014/main" val="20001"/>
                    </a:ext>
                  </a:extLst>
                </a:gridCol>
                <a:gridCol w="639770">
                  <a:extLst>
                    <a:ext uri="{9D8B030D-6E8A-4147-A177-3AD203B41FA5}">
                      <a16:colId xmlns:a16="http://schemas.microsoft.com/office/drawing/2014/main" val="20002"/>
                    </a:ext>
                  </a:extLst>
                </a:gridCol>
                <a:gridCol w="639770">
                  <a:extLst>
                    <a:ext uri="{9D8B030D-6E8A-4147-A177-3AD203B41FA5}">
                      <a16:colId xmlns:a16="http://schemas.microsoft.com/office/drawing/2014/main" val="20003"/>
                    </a:ext>
                  </a:extLst>
                </a:gridCol>
                <a:gridCol w="639770">
                  <a:extLst>
                    <a:ext uri="{9D8B030D-6E8A-4147-A177-3AD203B41FA5}">
                      <a16:colId xmlns:a16="http://schemas.microsoft.com/office/drawing/2014/main" val="20004"/>
                    </a:ext>
                  </a:extLst>
                </a:gridCol>
                <a:gridCol w="639770">
                  <a:extLst>
                    <a:ext uri="{9D8B030D-6E8A-4147-A177-3AD203B41FA5}">
                      <a16:colId xmlns:a16="http://schemas.microsoft.com/office/drawing/2014/main" val="20005"/>
                    </a:ext>
                  </a:extLst>
                </a:gridCol>
                <a:gridCol w="639770">
                  <a:extLst>
                    <a:ext uri="{9D8B030D-6E8A-4147-A177-3AD203B41FA5}">
                      <a16:colId xmlns:a16="http://schemas.microsoft.com/office/drawing/2014/main" val="20006"/>
                    </a:ext>
                  </a:extLst>
                </a:gridCol>
                <a:gridCol w="639770">
                  <a:extLst>
                    <a:ext uri="{9D8B030D-6E8A-4147-A177-3AD203B41FA5}">
                      <a16:colId xmlns:a16="http://schemas.microsoft.com/office/drawing/2014/main" val="20007"/>
                    </a:ext>
                  </a:extLst>
                </a:gridCol>
                <a:gridCol w="639770">
                  <a:extLst>
                    <a:ext uri="{9D8B030D-6E8A-4147-A177-3AD203B41FA5}">
                      <a16:colId xmlns:a16="http://schemas.microsoft.com/office/drawing/2014/main" val="20008"/>
                    </a:ext>
                  </a:extLst>
                </a:gridCol>
              </a:tblGrid>
              <a:tr h="248309">
                <a:tc>
                  <a:txBody>
                    <a:bodyPr/>
                    <a:lstStyle/>
                    <a:p>
                      <a:r>
                        <a:rPr lang="en-US" sz="1400" dirty="0"/>
                        <a:t>Week</a:t>
                      </a:r>
                    </a:p>
                  </a:txBody>
                  <a:tcPr marL="68687" marR="68687" marT="34344" marB="34344" anchor="ctr">
                    <a:lnL>
                      <a:noFill/>
                    </a:lnL>
                    <a:lnR>
                      <a:noFill/>
                    </a:lnR>
                    <a:lnT>
                      <a:noFill/>
                    </a:lnT>
                    <a:lnB>
                      <a:noFill/>
                    </a:lnB>
                    <a:solidFill>
                      <a:srgbClr val="D2B48C"/>
                    </a:solidFill>
                  </a:tcPr>
                </a:tc>
                <a:tc>
                  <a:txBody>
                    <a:bodyPr/>
                    <a:lstStyle/>
                    <a:p>
                      <a:r>
                        <a:rPr lang="en-US" sz="1400"/>
                        <a:t>Mon</a:t>
                      </a:r>
                    </a:p>
                  </a:txBody>
                  <a:tcPr marL="68687" marR="68687" marT="34344" marB="34344" anchor="ctr">
                    <a:lnL>
                      <a:noFill/>
                    </a:lnL>
                    <a:lnR>
                      <a:noFill/>
                    </a:lnR>
                    <a:lnT>
                      <a:noFill/>
                    </a:lnT>
                    <a:lnB>
                      <a:noFill/>
                    </a:lnB>
                    <a:solidFill>
                      <a:srgbClr val="D2B48C"/>
                    </a:solidFill>
                  </a:tcPr>
                </a:tc>
                <a:tc>
                  <a:txBody>
                    <a:bodyPr/>
                    <a:lstStyle/>
                    <a:p>
                      <a:r>
                        <a:rPr lang="en-US" sz="1400" dirty="0"/>
                        <a:t>Tue</a:t>
                      </a:r>
                    </a:p>
                  </a:txBody>
                  <a:tcPr marL="68687" marR="68687" marT="34344" marB="34344" anchor="ctr">
                    <a:lnL>
                      <a:noFill/>
                    </a:lnL>
                    <a:lnR>
                      <a:noFill/>
                    </a:lnR>
                    <a:lnT>
                      <a:noFill/>
                    </a:lnT>
                    <a:lnB>
                      <a:noFill/>
                    </a:lnB>
                    <a:solidFill>
                      <a:srgbClr val="D2B48C"/>
                    </a:solidFill>
                  </a:tcPr>
                </a:tc>
                <a:tc>
                  <a:txBody>
                    <a:bodyPr/>
                    <a:lstStyle/>
                    <a:p>
                      <a:r>
                        <a:rPr lang="en-US" sz="1400"/>
                        <a:t>Wed</a:t>
                      </a:r>
                    </a:p>
                  </a:txBody>
                  <a:tcPr marL="68687" marR="68687" marT="34344" marB="34344" anchor="ctr">
                    <a:lnL>
                      <a:noFill/>
                    </a:lnL>
                    <a:lnR>
                      <a:noFill/>
                    </a:lnR>
                    <a:lnT>
                      <a:noFill/>
                    </a:lnT>
                    <a:lnB>
                      <a:noFill/>
                    </a:lnB>
                    <a:solidFill>
                      <a:srgbClr val="D2B48C"/>
                    </a:solidFill>
                  </a:tcPr>
                </a:tc>
                <a:tc>
                  <a:txBody>
                    <a:bodyPr/>
                    <a:lstStyle/>
                    <a:p>
                      <a:r>
                        <a:rPr lang="en-US" sz="1400"/>
                        <a:t>Thu</a:t>
                      </a:r>
                    </a:p>
                  </a:txBody>
                  <a:tcPr marL="68687" marR="68687" marT="34344" marB="34344" anchor="ctr">
                    <a:lnL>
                      <a:noFill/>
                    </a:lnL>
                    <a:lnR>
                      <a:noFill/>
                    </a:lnR>
                    <a:lnT>
                      <a:noFill/>
                    </a:lnT>
                    <a:lnB>
                      <a:noFill/>
                    </a:lnB>
                    <a:solidFill>
                      <a:srgbClr val="D2B48C"/>
                    </a:solidFill>
                  </a:tcPr>
                </a:tc>
                <a:tc>
                  <a:txBody>
                    <a:bodyPr/>
                    <a:lstStyle/>
                    <a:p>
                      <a:r>
                        <a:rPr lang="en-US" sz="1400" dirty="0"/>
                        <a:t>Fri</a:t>
                      </a:r>
                    </a:p>
                  </a:txBody>
                  <a:tcPr marL="68687" marR="68687" marT="34344" marB="34344" anchor="ctr">
                    <a:lnL>
                      <a:noFill/>
                    </a:lnL>
                    <a:lnR>
                      <a:noFill/>
                    </a:lnR>
                    <a:lnT>
                      <a:noFill/>
                    </a:lnT>
                    <a:lnB>
                      <a:noFill/>
                    </a:lnB>
                    <a:solidFill>
                      <a:srgbClr val="D2B48C"/>
                    </a:solidFill>
                  </a:tcPr>
                </a:tc>
                <a:tc>
                  <a:txBody>
                    <a:bodyPr/>
                    <a:lstStyle/>
                    <a:p>
                      <a:r>
                        <a:rPr lang="en-US" sz="1400"/>
                        <a:t>Sat</a:t>
                      </a:r>
                    </a:p>
                  </a:txBody>
                  <a:tcPr marL="68687" marR="68687" marT="34344" marB="34344" anchor="ctr">
                    <a:lnL>
                      <a:noFill/>
                    </a:lnL>
                    <a:lnR>
                      <a:noFill/>
                    </a:lnR>
                    <a:lnT>
                      <a:noFill/>
                    </a:lnT>
                    <a:lnB>
                      <a:noFill/>
                    </a:lnB>
                    <a:solidFill>
                      <a:srgbClr val="D2B48C"/>
                    </a:solidFill>
                  </a:tcPr>
                </a:tc>
                <a:tc>
                  <a:txBody>
                    <a:bodyPr/>
                    <a:lstStyle/>
                    <a:p>
                      <a:r>
                        <a:rPr lang="en-US" sz="1400"/>
                        <a:t>Sun</a:t>
                      </a:r>
                    </a:p>
                  </a:txBody>
                  <a:tcPr marL="68687" marR="68687" marT="34344" marB="34344" anchor="ctr">
                    <a:lnL>
                      <a:noFill/>
                    </a:lnL>
                    <a:lnR>
                      <a:noFill/>
                    </a:lnR>
                    <a:lnT>
                      <a:noFill/>
                    </a:lnT>
                    <a:lnB>
                      <a:noFill/>
                    </a:lnB>
                    <a:solidFill>
                      <a:srgbClr val="D2B48C"/>
                    </a:solidFill>
                  </a:tcPr>
                </a:tc>
                <a:tc>
                  <a:txBody>
                    <a:bodyPr/>
                    <a:lstStyle/>
                    <a:p>
                      <a:r>
                        <a:rPr lang="en-US" sz="1400"/>
                        <a:t>Total</a:t>
                      </a:r>
                    </a:p>
                  </a:txBody>
                  <a:tcPr marL="68687" marR="68687" marT="34344" marB="34344" anchor="ctr">
                    <a:lnL>
                      <a:noFill/>
                    </a:lnL>
                    <a:lnR>
                      <a:noFill/>
                    </a:lnR>
                    <a:lnT>
                      <a:noFill/>
                    </a:lnT>
                    <a:lnB>
                      <a:noFill/>
                    </a:lnB>
                    <a:solidFill>
                      <a:srgbClr val="D2B48C"/>
                    </a:solidFill>
                  </a:tcPr>
                </a:tc>
                <a:extLst>
                  <a:ext uri="{0D108BD9-81ED-4DB2-BD59-A6C34878D82A}">
                    <a16:rowId xmlns:a16="http://schemas.microsoft.com/office/drawing/2014/main" val="10000"/>
                  </a:ext>
                </a:extLst>
              </a:tr>
              <a:tr h="248309">
                <a:tc>
                  <a:txBody>
                    <a:bodyPr/>
                    <a:lstStyle/>
                    <a:p>
                      <a:r>
                        <a:rPr lang="en-US" sz="1400" b="0" i="0">
                          <a:solidFill>
                            <a:srgbClr val="000000"/>
                          </a:solidFill>
                          <a:effectLst/>
                          <a:latin typeface="Verdana"/>
                        </a:rPr>
                        <a:t>1</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15</a:t>
                      </a:r>
                    </a:p>
                  </a:txBody>
                  <a:tcPr marL="68687" marR="68687" marT="34344" marB="34344" anchor="ctr">
                    <a:lnL>
                      <a:noFill/>
                    </a:lnL>
                    <a:lnR>
                      <a:noFill/>
                    </a:lnR>
                    <a:lnT>
                      <a:noFill/>
                    </a:lnT>
                    <a:lnB>
                      <a:noFill/>
                    </a:lnB>
                  </a:tcPr>
                </a:tc>
                <a:extLst>
                  <a:ext uri="{0D108BD9-81ED-4DB2-BD59-A6C34878D82A}">
                    <a16:rowId xmlns:a16="http://schemas.microsoft.com/office/drawing/2014/main" val="10001"/>
                  </a:ext>
                </a:extLst>
              </a:tr>
              <a:tr h="248309">
                <a:tc>
                  <a:txBody>
                    <a:bodyPr/>
                    <a:lstStyle/>
                    <a:p>
                      <a:r>
                        <a:rPr lang="en-US" sz="1400" b="0" i="0">
                          <a:solidFill>
                            <a:srgbClr val="000000"/>
                          </a:solidFill>
                          <a:effectLst/>
                          <a:latin typeface="Verdana"/>
                        </a:rPr>
                        <a:t>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16</a:t>
                      </a:r>
                    </a:p>
                  </a:txBody>
                  <a:tcPr marL="68687" marR="68687" marT="34344" marB="34344" anchor="ctr">
                    <a:lnL>
                      <a:noFill/>
                    </a:lnL>
                    <a:lnR>
                      <a:noFill/>
                    </a:lnR>
                    <a:lnT>
                      <a:noFill/>
                    </a:lnT>
                    <a:lnB>
                      <a:noFill/>
                    </a:lnB>
                  </a:tcPr>
                </a:tc>
                <a:extLst>
                  <a:ext uri="{0D108BD9-81ED-4DB2-BD59-A6C34878D82A}">
                    <a16:rowId xmlns:a16="http://schemas.microsoft.com/office/drawing/2014/main" val="10002"/>
                  </a:ext>
                </a:extLst>
              </a:tr>
              <a:tr h="248309">
                <a:tc>
                  <a:txBody>
                    <a:bodyPr/>
                    <a:lstStyle/>
                    <a:p>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7</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17</a:t>
                      </a:r>
                    </a:p>
                  </a:txBody>
                  <a:tcPr marL="68687" marR="68687" marT="34344" marB="34344" anchor="ctr">
                    <a:lnL>
                      <a:noFill/>
                    </a:lnL>
                    <a:lnR>
                      <a:noFill/>
                    </a:lnR>
                    <a:lnT>
                      <a:noFill/>
                    </a:lnT>
                    <a:lnB>
                      <a:noFill/>
                    </a:lnB>
                  </a:tcPr>
                </a:tc>
                <a:extLst>
                  <a:ext uri="{0D108BD9-81ED-4DB2-BD59-A6C34878D82A}">
                    <a16:rowId xmlns:a16="http://schemas.microsoft.com/office/drawing/2014/main" val="10003"/>
                  </a:ext>
                </a:extLst>
              </a:tr>
              <a:tr h="248309">
                <a:tc>
                  <a:txBody>
                    <a:bodyPr/>
                    <a:lstStyle/>
                    <a:p>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19</a:t>
                      </a:r>
                    </a:p>
                  </a:txBody>
                  <a:tcPr marL="68687" marR="68687" marT="34344" marB="34344" anchor="ctr">
                    <a:lnL>
                      <a:noFill/>
                    </a:lnL>
                    <a:lnR>
                      <a:noFill/>
                    </a:lnR>
                    <a:lnT>
                      <a:noFill/>
                    </a:lnT>
                    <a:lnB>
                      <a:noFill/>
                    </a:lnB>
                  </a:tcPr>
                </a:tc>
                <a:extLst>
                  <a:ext uri="{0D108BD9-81ED-4DB2-BD59-A6C34878D82A}">
                    <a16:rowId xmlns:a16="http://schemas.microsoft.com/office/drawing/2014/main" val="10004"/>
                  </a:ext>
                </a:extLst>
              </a:tr>
              <a:tr h="248309">
                <a:tc>
                  <a:txBody>
                    <a:bodyPr/>
                    <a:lstStyle/>
                    <a:p>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10</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21</a:t>
                      </a:r>
                    </a:p>
                  </a:txBody>
                  <a:tcPr marL="68687" marR="68687" marT="34344" marB="34344" anchor="ctr">
                    <a:lnL>
                      <a:noFill/>
                    </a:lnL>
                    <a:lnR>
                      <a:noFill/>
                    </a:lnR>
                    <a:lnT>
                      <a:noFill/>
                    </a:lnT>
                    <a:lnB>
                      <a:noFill/>
                    </a:lnB>
                  </a:tcPr>
                </a:tc>
                <a:extLst>
                  <a:ext uri="{0D108BD9-81ED-4DB2-BD59-A6C34878D82A}">
                    <a16:rowId xmlns:a16="http://schemas.microsoft.com/office/drawing/2014/main" val="10005"/>
                  </a:ext>
                </a:extLst>
              </a:tr>
              <a:tr h="248309">
                <a:tc>
                  <a:txBody>
                    <a:bodyPr/>
                    <a:lstStyle/>
                    <a:p>
                      <a:r>
                        <a:rPr lang="en-US" sz="1400" b="0" i="0">
                          <a:solidFill>
                            <a:srgbClr val="000000"/>
                          </a:solidFill>
                          <a:effectLst/>
                          <a:latin typeface="Verdana"/>
                        </a:rPr>
                        <a:t>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11</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24</a:t>
                      </a:r>
                    </a:p>
                  </a:txBody>
                  <a:tcPr marL="68687" marR="68687" marT="34344" marB="34344" anchor="ctr">
                    <a:lnL>
                      <a:noFill/>
                    </a:lnL>
                    <a:lnR>
                      <a:noFill/>
                    </a:lnR>
                    <a:lnT>
                      <a:noFill/>
                    </a:lnT>
                    <a:lnB>
                      <a:noFill/>
                    </a:lnB>
                  </a:tcPr>
                </a:tc>
                <a:extLst>
                  <a:ext uri="{0D108BD9-81ED-4DB2-BD59-A6C34878D82A}">
                    <a16:rowId xmlns:a16="http://schemas.microsoft.com/office/drawing/2014/main" val="10006"/>
                  </a:ext>
                </a:extLst>
              </a:tr>
              <a:tr h="248309">
                <a:tc>
                  <a:txBody>
                    <a:bodyPr/>
                    <a:lstStyle/>
                    <a:p>
                      <a:r>
                        <a:rPr lang="en-US" sz="1400" b="0" i="0">
                          <a:solidFill>
                            <a:srgbClr val="000000"/>
                          </a:solidFill>
                          <a:effectLst/>
                          <a:latin typeface="Verdana"/>
                        </a:rPr>
                        <a:t>7</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26</a:t>
                      </a:r>
                    </a:p>
                  </a:txBody>
                  <a:tcPr marL="68687" marR="68687" marT="34344" marB="34344" anchor="ctr">
                    <a:lnL>
                      <a:noFill/>
                    </a:lnL>
                    <a:lnR>
                      <a:noFill/>
                    </a:lnR>
                    <a:lnT>
                      <a:noFill/>
                    </a:lnT>
                    <a:lnB>
                      <a:noFill/>
                    </a:lnB>
                  </a:tcPr>
                </a:tc>
                <a:extLst>
                  <a:ext uri="{0D108BD9-81ED-4DB2-BD59-A6C34878D82A}">
                    <a16:rowId xmlns:a16="http://schemas.microsoft.com/office/drawing/2014/main" val="10007"/>
                  </a:ext>
                </a:extLst>
              </a:tr>
              <a:tr h="248309">
                <a:tc>
                  <a:txBody>
                    <a:bodyPr/>
                    <a:lstStyle/>
                    <a:p>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28</a:t>
                      </a:r>
                    </a:p>
                  </a:txBody>
                  <a:tcPr marL="68687" marR="68687" marT="34344" marB="34344" anchor="ctr">
                    <a:lnL>
                      <a:noFill/>
                    </a:lnL>
                    <a:lnR>
                      <a:noFill/>
                    </a:lnR>
                    <a:lnT>
                      <a:noFill/>
                    </a:lnT>
                    <a:lnB>
                      <a:noFill/>
                    </a:lnB>
                  </a:tcPr>
                </a:tc>
                <a:extLst>
                  <a:ext uri="{0D108BD9-81ED-4DB2-BD59-A6C34878D82A}">
                    <a16:rowId xmlns:a16="http://schemas.microsoft.com/office/drawing/2014/main" val="10008"/>
                  </a:ext>
                </a:extLst>
              </a:tr>
              <a:tr h="248309">
                <a:tc>
                  <a:txBody>
                    <a:bodyPr/>
                    <a:lstStyle/>
                    <a:p>
                      <a:r>
                        <a:rPr lang="en-US" sz="1400" b="0" i="0">
                          <a:solidFill>
                            <a:srgbClr val="000000"/>
                          </a:solidFill>
                          <a:effectLst/>
                          <a:latin typeface="Verdana"/>
                        </a:rPr>
                        <a:t>9</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7</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31</a:t>
                      </a:r>
                    </a:p>
                  </a:txBody>
                  <a:tcPr marL="68687" marR="68687" marT="34344" marB="34344" anchor="ctr">
                    <a:lnL>
                      <a:noFill/>
                    </a:lnL>
                    <a:lnR>
                      <a:noFill/>
                    </a:lnR>
                    <a:lnT>
                      <a:noFill/>
                    </a:lnT>
                    <a:lnB>
                      <a:noFill/>
                    </a:lnB>
                  </a:tcPr>
                </a:tc>
                <a:extLst>
                  <a:ext uri="{0D108BD9-81ED-4DB2-BD59-A6C34878D82A}">
                    <a16:rowId xmlns:a16="http://schemas.microsoft.com/office/drawing/2014/main" val="10009"/>
                  </a:ext>
                </a:extLst>
              </a:tr>
              <a:tr h="248309">
                <a:tc>
                  <a:txBody>
                    <a:bodyPr/>
                    <a:lstStyle/>
                    <a:p>
                      <a:r>
                        <a:rPr lang="en-US" sz="1400" b="0" i="0">
                          <a:solidFill>
                            <a:srgbClr val="000000"/>
                          </a:solidFill>
                          <a:effectLst/>
                          <a:latin typeface="Verdana"/>
                        </a:rPr>
                        <a:t>10</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34</a:t>
                      </a:r>
                    </a:p>
                  </a:txBody>
                  <a:tcPr marL="68687" marR="68687" marT="34344" marB="34344" anchor="ctr">
                    <a:lnL>
                      <a:noFill/>
                    </a:lnL>
                    <a:lnR>
                      <a:noFill/>
                    </a:lnR>
                    <a:lnT>
                      <a:noFill/>
                    </a:lnT>
                    <a:lnB>
                      <a:noFill/>
                    </a:lnB>
                  </a:tcPr>
                </a:tc>
                <a:extLst>
                  <a:ext uri="{0D108BD9-81ED-4DB2-BD59-A6C34878D82A}">
                    <a16:rowId xmlns:a16="http://schemas.microsoft.com/office/drawing/2014/main" val="10010"/>
                  </a:ext>
                </a:extLst>
              </a:tr>
              <a:tr h="248309">
                <a:tc>
                  <a:txBody>
                    <a:bodyPr/>
                    <a:lstStyle/>
                    <a:p>
                      <a:r>
                        <a:rPr lang="en-US" sz="1400" b="0" i="0">
                          <a:solidFill>
                            <a:srgbClr val="000000"/>
                          </a:solidFill>
                          <a:effectLst/>
                          <a:latin typeface="Verdana"/>
                        </a:rPr>
                        <a:t>11</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17</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35</a:t>
                      </a:r>
                    </a:p>
                  </a:txBody>
                  <a:tcPr marL="68687" marR="68687" marT="34344" marB="34344" anchor="ctr">
                    <a:lnL>
                      <a:noFill/>
                    </a:lnL>
                    <a:lnR>
                      <a:noFill/>
                    </a:lnR>
                    <a:lnT>
                      <a:noFill/>
                    </a:lnT>
                    <a:lnB>
                      <a:noFill/>
                    </a:lnB>
                  </a:tcPr>
                </a:tc>
                <a:extLst>
                  <a:ext uri="{0D108BD9-81ED-4DB2-BD59-A6C34878D82A}">
                    <a16:rowId xmlns:a16="http://schemas.microsoft.com/office/drawing/2014/main" val="10011"/>
                  </a:ext>
                </a:extLst>
              </a:tr>
              <a:tr h="248309">
                <a:tc>
                  <a:txBody>
                    <a:bodyPr/>
                    <a:lstStyle/>
                    <a:p>
                      <a:r>
                        <a:rPr lang="en-US" sz="1400" b="0" i="0">
                          <a:solidFill>
                            <a:srgbClr val="000000"/>
                          </a:solidFill>
                          <a:effectLst/>
                          <a:latin typeface="Verdana"/>
                        </a:rPr>
                        <a:t>12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36</a:t>
                      </a:r>
                    </a:p>
                  </a:txBody>
                  <a:tcPr marL="68687" marR="68687" marT="34344" marB="34344" anchor="ctr">
                    <a:lnL>
                      <a:noFill/>
                    </a:lnL>
                    <a:lnR>
                      <a:noFill/>
                    </a:lnR>
                    <a:lnT>
                      <a:noFill/>
                    </a:lnT>
                    <a:lnB>
                      <a:noFill/>
                    </a:lnB>
                  </a:tcPr>
                </a:tc>
                <a:extLst>
                  <a:ext uri="{0D108BD9-81ED-4DB2-BD59-A6C34878D82A}">
                    <a16:rowId xmlns:a16="http://schemas.microsoft.com/office/drawing/2014/main" val="10012"/>
                  </a:ext>
                </a:extLst>
              </a:tr>
              <a:tr h="248309">
                <a:tc>
                  <a:txBody>
                    <a:bodyPr/>
                    <a:lstStyle/>
                    <a:p>
                      <a:r>
                        <a:rPr lang="en-US" sz="1400" b="0" i="0">
                          <a:solidFill>
                            <a:srgbClr val="000000"/>
                          </a:solidFill>
                          <a:effectLst/>
                          <a:latin typeface="Verdana"/>
                        </a:rPr>
                        <a:t>13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20</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38</a:t>
                      </a:r>
                    </a:p>
                  </a:txBody>
                  <a:tcPr marL="68687" marR="68687" marT="34344" marB="34344" anchor="ctr">
                    <a:lnL>
                      <a:noFill/>
                    </a:lnL>
                    <a:lnR>
                      <a:noFill/>
                    </a:lnR>
                    <a:lnT>
                      <a:noFill/>
                    </a:lnT>
                    <a:lnB>
                      <a:noFill/>
                    </a:lnB>
                  </a:tcPr>
                </a:tc>
                <a:extLst>
                  <a:ext uri="{0D108BD9-81ED-4DB2-BD59-A6C34878D82A}">
                    <a16:rowId xmlns:a16="http://schemas.microsoft.com/office/drawing/2014/main" val="10013"/>
                  </a:ext>
                </a:extLst>
              </a:tr>
              <a:tr h="248309">
                <a:tc>
                  <a:txBody>
                    <a:bodyPr/>
                    <a:lstStyle/>
                    <a:p>
                      <a:r>
                        <a:rPr lang="en-US" sz="1400" b="0" i="0">
                          <a:solidFill>
                            <a:srgbClr val="000000"/>
                          </a:solidFill>
                          <a:effectLst/>
                          <a:latin typeface="Verdana"/>
                        </a:rPr>
                        <a:t>14</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9</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27</a:t>
                      </a:r>
                    </a:p>
                  </a:txBody>
                  <a:tcPr marL="68687" marR="68687" marT="34344" marB="34344" anchor="ctr">
                    <a:lnL>
                      <a:noFill/>
                    </a:lnL>
                    <a:lnR>
                      <a:noFill/>
                    </a:lnR>
                    <a:lnT>
                      <a:noFill/>
                    </a:lnT>
                    <a:lnB>
                      <a:noFill/>
                    </a:lnB>
                  </a:tcPr>
                </a:tc>
                <a:extLst>
                  <a:ext uri="{0D108BD9-81ED-4DB2-BD59-A6C34878D82A}">
                    <a16:rowId xmlns:a16="http://schemas.microsoft.com/office/drawing/2014/main" val="10014"/>
                  </a:ext>
                </a:extLst>
              </a:tr>
              <a:tr h="248309">
                <a:tc>
                  <a:txBody>
                    <a:bodyPr/>
                    <a:lstStyle/>
                    <a:p>
                      <a:r>
                        <a:rPr lang="en-US" sz="1400" b="0" i="0">
                          <a:solidFill>
                            <a:srgbClr val="000000"/>
                          </a:solidFill>
                          <a:effectLst/>
                          <a:latin typeface="Verdana"/>
                        </a:rPr>
                        <a:t>15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5</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8</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19</a:t>
                      </a:r>
                    </a:p>
                  </a:txBody>
                  <a:tcPr marL="68687" marR="68687" marT="34344" marB="34344" anchor="ctr">
                    <a:lnL>
                      <a:noFill/>
                    </a:lnL>
                    <a:lnR>
                      <a:noFill/>
                    </a:lnR>
                    <a:lnT>
                      <a:noFill/>
                    </a:lnT>
                    <a:lnB>
                      <a:noFill/>
                    </a:lnB>
                  </a:tcPr>
                </a:tc>
                <a:extLst>
                  <a:ext uri="{0D108BD9-81ED-4DB2-BD59-A6C34878D82A}">
                    <a16:rowId xmlns:a16="http://schemas.microsoft.com/office/drawing/2014/main" val="10015"/>
                  </a:ext>
                </a:extLst>
              </a:tr>
              <a:tr h="436146">
                <a:tc>
                  <a:txBody>
                    <a:bodyPr/>
                    <a:lstStyle/>
                    <a:p>
                      <a:r>
                        <a:rPr lang="en-US" sz="1400" b="0" i="0">
                          <a:solidFill>
                            <a:srgbClr val="000000"/>
                          </a:solidFill>
                          <a:effectLst/>
                          <a:latin typeface="Verdana"/>
                        </a:rPr>
                        <a:t>16</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3</a:t>
                      </a:r>
                    </a:p>
                  </a:txBody>
                  <a:tcPr marL="68687" marR="68687" marT="34344" marB="34344" anchor="ctr">
                    <a:lnL>
                      <a:noFill/>
                    </a:lnL>
                    <a:lnR>
                      <a:noFill/>
                    </a:lnR>
                    <a:lnT>
                      <a:noFill/>
                    </a:lnT>
                    <a:lnB>
                      <a:noFill/>
                    </a:lnB>
                  </a:tcPr>
                </a:tc>
                <a:tc>
                  <a:txBody>
                    <a:bodyPr/>
                    <a:lstStyle/>
                    <a:p>
                      <a:pPr algn="ctr"/>
                      <a:r>
                        <a:rPr lang="en-US" sz="1100" b="0" i="0" dirty="0">
                          <a:solidFill>
                            <a:srgbClr val="000000"/>
                          </a:solidFill>
                          <a:effectLst/>
                          <a:latin typeface="Verdana"/>
                        </a:rPr>
                        <a:t>Walk 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26.2</a:t>
                      </a:r>
                    </a:p>
                  </a:txBody>
                  <a:tcPr marL="68687" marR="68687" marT="34344" marB="34344" anchor="ctr">
                    <a:lnL>
                      <a:noFill/>
                    </a:lnL>
                    <a:lnR>
                      <a:noFill/>
                    </a:lnR>
                    <a:lnT>
                      <a:noFill/>
                    </a:lnT>
                    <a:lnB>
                      <a:noFill/>
                    </a:lnB>
                  </a:tcPr>
                </a:tc>
                <a:tc>
                  <a:txBody>
                    <a:bodyPr/>
                    <a:lstStyle/>
                    <a:p>
                      <a:pPr algn="ctr"/>
                      <a:r>
                        <a:rPr lang="en-US" sz="1400" b="0" i="0">
                          <a:solidFill>
                            <a:srgbClr val="000000"/>
                          </a:solidFill>
                          <a:effectLst/>
                          <a:latin typeface="Verdana"/>
                        </a:rPr>
                        <a:t>Rest</a:t>
                      </a:r>
                    </a:p>
                  </a:txBody>
                  <a:tcPr marL="68687" marR="68687" marT="34344" marB="34344" anchor="ctr">
                    <a:lnL>
                      <a:noFill/>
                    </a:lnL>
                    <a:lnR>
                      <a:noFill/>
                    </a:lnR>
                    <a:lnT>
                      <a:noFill/>
                    </a:lnT>
                    <a:lnB>
                      <a:noFill/>
                    </a:lnB>
                  </a:tcPr>
                </a:tc>
                <a:tc>
                  <a:txBody>
                    <a:bodyPr/>
                    <a:lstStyle/>
                    <a:p>
                      <a:pPr algn="ctr"/>
                      <a:r>
                        <a:rPr lang="en-US" sz="1400" b="0" i="0" dirty="0">
                          <a:solidFill>
                            <a:srgbClr val="000000"/>
                          </a:solidFill>
                          <a:effectLst/>
                          <a:latin typeface="Verdana"/>
                        </a:rPr>
                        <a:t>34.2</a:t>
                      </a:r>
                    </a:p>
                  </a:txBody>
                  <a:tcPr marL="68687" marR="68687" marT="34344" marB="34344" anchor="ctr">
                    <a:lnL>
                      <a:noFill/>
                    </a:lnL>
                    <a:lnR>
                      <a:noFill/>
                    </a:lnR>
                    <a:lnT>
                      <a:noFill/>
                    </a:lnT>
                    <a:lnB>
                      <a:noFill/>
                    </a:lnB>
                  </a:tcPr>
                </a:tc>
                <a:extLst>
                  <a:ext uri="{0D108BD9-81ED-4DB2-BD59-A6C34878D82A}">
                    <a16:rowId xmlns:a16="http://schemas.microsoft.com/office/drawing/2014/main" val="10016"/>
                  </a:ext>
                </a:extLst>
              </a:tr>
            </a:tbl>
          </a:graphicData>
        </a:graphic>
      </p:graphicFrame>
      <p:sp>
        <p:nvSpPr>
          <p:cNvPr id="5" name="Rectangle 1"/>
          <p:cNvSpPr>
            <a:spLocks noChangeArrowheads="1"/>
          </p:cNvSpPr>
          <p:nvPr/>
        </p:nvSpPr>
        <p:spPr bwMode="auto">
          <a:xfrm>
            <a:off x="457200" y="6096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16-Week Marathon Training Schedule</a:t>
            </a:r>
            <a:endParaRPr kumimoji="0" lang="en-US" sz="1800" b="0" i="0" u="none" strike="noStrike" cap="none" normalizeH="0" baseline="0" dirty="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7405536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EC40379-AB81-2342-848A-9C63C96DDF93}"/>
              </a:ext>
            </a:extLst>
          </p:cNvPr>
          <p:cNvSpPr>
            <a:spLocks noGrp="1" noChangeArrowheads="1"/>
          </p:cNvSpPr>
          <p:nvPr>
            <p:ph type="ctrTitle"/>
          </p:nvPr>
        </p:nvSpPr>
        <p:spPr/>
        <p:txBody>
          <a:bodyPr/>
          <a:lstStyle/>
          <a:p>
            <a:pPr eaLnBrk="1" hangingPunct="1">
              <a:defRPr/>
            </a:pPr>
            <a:r>
              <a:rPr lang="en-US" altLang="en-US" dirty="0"/>
              <a:t>ACT Reading Strategies</a:t>
            </a:r>
          </a:p>
        </p:txBody>
      </p:sp>
    </p:spTree>
    <p:extLst>
      <p:ext uri="{BB962C8B-B14F-4D97-AF65-F5344CB8AC3E}">
        <p14:creationId xmlns:p14="http://schemas.microsoft.com/office/powerpoint/2010/main" val="1741865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Standards assign higher difficulty levels in grades 2-12</a:t>
            </a:r>
          </a:p>
        </p:txBody>
      </p:sp>
      <p:sp>
        <p:nvSpPr>
          <p:cNvPr id="3" name="Content Placeholder 2"/>
          <p:cNvSpPr>
            <a:spLocks noGrp="1"/>
          </p:cNvSpPr>
          <p:nvPr>
            <p:ph idx="1"/>
          </p:nvPr>
        </p:nvSpPr>
        <p:spPr>
          <a:xfrm>
            <a:off x="457200" y="1752600"/>
            <a:ext cx="8229600" cy="4724400"/>
          </a:xfrm>
        </p:spPr>
        <p:txBody>
          <a:bodyPr>
            <a:normAutofit/>
          </a:bodyPr>
          <a:lstStyle/>
          <a:p>
            <a:pPr>
              <a:buFont typeface="Arial" pitchFamily="34" charset="0"/>
              <a:buChar char="•"/>
            </a:pPr>
            <a:r>
              <a:rPr lang="en-US" sz="2200" dirty="0"/>
              <a:t>ATOS, Degrees of Reading Power, Flesch-Kincaid, Lexiles, Reading Maturity, Source Reader</a:t>
            </a:r>
          </a:p>
          <a:p>
            <a:pPr>
              <a:buFont typeface="Arial" pitchFamily="34" charset="0"/>
              <a:buChar char="•"/>
            </a:pPr>
            <a:r>
              <a:rPr lang="en-US" sz="2200" b="0" dirty="0"/>
              <a:t>Set higher than in the past” (but </a:t>
            </a:r>
            <a:r>
              <a:rPr lang="en-US" sz="2200" dirty="0"/>
              <a:t>not in grades K-1)</a:t>
            </a:r>
            <a:endParaRPr lang="en-US" sz="2200" b="0" dirty="0"/>
          </a:p>
          <a:p>
            <a:pPr>
              <a:buFont typeface="Arial" pitchFamily="34" charset="0"/>
              <a:buChar char="•"/>
            </a:pPr>
            <a:endParaRPr lang="en-US" sz="2200" b="0" dirty="0"/>
          </a:p>
          <a:p>
            <a:pPr>
              <a:buFont typeface="Arial" pitchFamily="34" charset="0"/>
              <a:buChar char="•"/>
            </a:pPr>
            <a:endParaRPr lang="en-US" sz="2200" b="0" dirty="0"/>
          </a:p>
          <a:p>
            <a:pPr marL="0" indent="0"/>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3874533239"/>
              </p:ext>
            </p:extLst>
          </p:nvPr>
        </p:nvGraphicFramePr>
        <p:xfrm>
          <a:off x="609600" y="3222979"/>
          <a:ext cx="7696200" cy="3657599"/>
        </p:xfrm>
        <a:graphic>
          <a:graphicData uri="http://schemas.openxmlformats.org/drawingml/2006/table">
            <a:tbl>
              <a:tblPr/>
              <a:tblGrid>
                <a:gridCol w="2440259">
                  <a:extLst>
                    <a:ext uri="{9D8B030D-6E8A-4147-A177-3AD203B41FA5}">
                      <a16:colId xmlns:a16="http://schemas.microsoft.com/office/drawing/2014/main" val="20000"/>
                    </a:ext>
                  </a:extLst>
                </a:gridCol>
                <a:gridCol w="2716637">
                  <a:extLst>
                    <a:ext uri="{9D8B030D-6E8A-4147-A177-3AD203B41FA5}">
                      <a16:colId xmlns:a16="http://schemas.microsoft.com/office/drawing/2014/main" val="20001"/>
                    </a:ext>
                  </a:extLst>
                </a:gridCol>
                <a:gridCol w="2539304">
                  <a:extLst>
                    <a:ext uri="{9D8B030D-6E8A-4147-A177-3AD203B41FA5}">
                      <a16:colId xmlns:a16="http://schemas.microsoft.com/office/drawing/2014/main" val="20002"/>
                    </a:ext>
                  </a:extLst>
                </a:gridCol>
              </a:tblGrid>
              <a:tr h="1593021">
                <a:tc>
                  <a:txBody>
                    <a:bodyPr/>
                    <a:lstStyle/>
                    <a:p>
                      <a:pPr marL="142875" algn="ctr">
                        <a:spcBef>
                          <a:spcPts val="0"/>
                        </a:spcBef>
                        <a:spcAft>
                          <a:spcPts val="0"/>
                        </a:spcAft>
                      </a:pPr>
                      <a:endParaRPr lang="en-US" sz="1600" b="1"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c>
                  <a:txBody>
                    <a:bodyPr/>
                    <a:lstStyle/>
                    <a:p>
                      <a:pPr marL="0" marR="0" algn="ctr">
                        <a:lnSpc>
                          <a:spcPts val="600"/>
                        </a:lnSpc>
                        <a:spcBef>
                          <a:spcPts val="5"/>
                        </a:spcBef>
                        <a:spcAft>
                          <a:spcPts val="0"/>
                        </a:spcAft>
                      </a:pPr>
                      <a:br>
                        <a:rPr lang="en-US" sz="1600" dirty="0">
                          <a:effectLst/>
                        </a:rPr>
                      </a:br>
                      <a:endParaRPr lang="en-US" sz="1600" dirty="0">
                        <a:effectLst/>
                      </a:endParaRPr>
                    </a:p>
                    <a:p>
                      <a:pPr marL="0" marR="228600" algn="ctr">
                        <a:spcBef>
                          <a:spcPts val="0"/>
                        </a:spcBef>
                        <a:spcAft>
                          <a:spcPts val="0"/>
                        </a:spcAft>
                      </a:pPr>
                      <a:r>
                        <a:rPr lang="en-US" sz="1600" b="1" dirty="0" err="1">
                          <a:effectLst/>
                        </a:rPr>
                        <a:t>F</a:t>
                      </a:r>
                      <a:r>
                        <a:rPr lang="en-US" sz="1600" b="1" spc="-5" dirty="0" err="1">
                          <a:effectLst/>
                        </a:rPr>
                        <a:t>l</a:t>
                      </a:r>
                      <a:r>
                        <a:rPr lang="en-US" sz="1600" b="1" dirty="0" err="1">
                          <a:effectLst/>
                        </a:rPr>
                        <a:t>esc</a:t>
                      </a:r>
                      <a:r>
                        <a:rPr lang="en-US" sz="1600" b="1" spc="10" dirty="0" err="1">
                          <a:effectLst/>
                        </a:rPr>
                        <a:t>h</a:t>
                      </a:r>
                      <a:r>
                        <a:rPr lang="en-US" sz="1600" b="1" dirty="0">
                          <a:effectLst/>
                        </a:rPr>
                        <a:t>-</a:t>
                      </a:r>
                      <a:endParaRPr lang="en-US" sz="1600" dirty="0">
                        <a:effectLst/>
                      </a:endParaRPr>
                    </a:p>
                    <a:p>
                      <a:pPr marL="0" marR="245110" algn="ctr">
                        <a:spcBef>
                          <a:spcPts val="0"/>
                        </a:spcBef>
                        <a:spcAft>
                          <a:spcPts val="0"/>
                        </a:spcAft>
                      </a:pPr>
                      <a:r>
                        <a:rPr lang="en-US" sz="1600" b="1" spc="-5" dirty="0">
                          <a:effectLst/>
                        </a:rPr>
                        <a:t>Ki</a:t>
                      </a:r>
                      <a:r>
                        <a:rPr lang="en-US" sz="1600" b="1" spc="5" dirty="0">
                          <a:effectLst/>
                        </a:rPr>
                        <a:t>nc</a:t>
                      </a:r>
                      <a:r>
                        <a:rPr lang="en-US" sz="1600" b="1" dirty="0">
                          <a:effectLst/>
                        </a:rPr>
                        <a:t>a</a:t>
                      </a:r>
                      <a:r>
                        <a:rPr lang="en-US" sz="1600" b="1" spc="-5" dirty="0">
                          <a:effectLst/>
                        </a:rPr>
                        <a:t>i</a:t>
                      </a:r>
                      <a:r>
                        <a:rPr lang="en-US" sz="1600" b="1" dirty="0">
                          <a:effectLst/>
                        </a:rPr>
                        <a:t>d</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tc>
                  <a:txBody>
                    <a:bodyPr/>
                    <a:lstStyle/>
                    <a:p>
                      <a:pPr marL="0" marR="0" algn="ctr">
                        <a:lnSpc>
                          <a:spcPts val="600"/>
                        </a:lnSpc>
                        <a:spcBef>
                          <a:spcPts val="5"/>
                        </a:spcBef>
                        <a:spcAft>
                          <a:spcPts val="0"/>
                        </a:spcAft>
                      </a:pPr>
                      <a:br>
                        <a:rPr lang="en-US" sz="1600" dirty="0">
                          <a:effectLst/>
                        </a:rPr>
                      </a:br>
                      <a:endParaRPr lang="en-US" sz="1600" dirty="0">
                        <a:effectLst/>
                      </a:endParaRPr>
                    </a:p>
                    <a:p>
                      <a:pPr marL="110490" marR="99695" algn="ctr">
                        <a:spcBef>
                          <a:spcPts val="0"/>
                        </a:spcBef>
                        <a:spcAft>
                          <a:spcPts val="0"/>
                        </a:spcAft>
                      </a:pPr>
                      <a:r>
                        <a:rPr lang="en-US" sz="1600" b="1" dirty="0">
                          <a:effectLst/>
                        </a:rPr>
                        <a:t>T</a:t>
                      </a:r>
                      <a:r>
                        <a:rPr lang="en-US" sz="1600" b="1" spc="5" dirty="0">
                          <a:effectLst/>
                        </a:rPr>
                        <a:t>h</a:t>
                      </a:r>
                      <a:r>
                        <a:rPr lang="en-US" sz="1600" b="1" dirty="0">
                          <a:effectLst/>
                        </a:rPr>
                        <a:t>e</a:t>
                      </a:r>
                      <a:r>
                        <a:rPr lang="en-US" sz="1600" b="1" spc="-10" dirty="0">
                          <a:effectLst/>
                        </a:rPr>
                        <a:t> </a:t>
                      </a:r>
                      <a:r>
                        <a:rPr lang="en-US" sz="1600" b="1" dirty="0" err="1">
                          <a:effectLst/>
                        </a:rPr>
                        <a:t>Lex</a:t>
                      </a:r>
                      <a:r>
                        <a:rPr lang="en-US" sz="1600" b="1" spc="-5" dirty="0" err="1">
                          <a:effectLst/>
                        </a:rPr>
                        <a:t>il</a:t>
                      </a:r>
                      <a:r>
                        <a:rPr lang="en-US" sz="1600" b="1" dirty="0" err="1">
                          <a:effectLst/>
                        </a:rPr>
                        <a:t>e</a:t>
                      </a:r>
                      <a:endParaRPr lang="en-US" sz="1600" dirty="0">
                        <a:effectLst/>
                      </a:endParaRPr>
                    </a:p>
                    <a:p>
                      <a:pPr marL="41275" marR="29845" algn="ctr">
                        <a:spcBef>
                          <a:spcPts val="15"/>
                        </a:spcBef>
                        <a:spcAft>
                          <a:spcPts val="0"/>
                        </a:spcAft>
                      </a:pPr>
                      <a:r>
                        <a:rPr lang="en-US" sz="1600" b="1" dirty="0">
                          <a:effectLst/>
                        </a:rPr>
                        <a:t>F</a:t>
                      </a:r>
                      <a:r>
                        <a:rPr lang="en-US" sz="1600" b="1" spc="5" dirty="0">
                          <a:effectLst/>
                        </a:rPr>
                        <a:t>r</a:t>
                      </a:r>
                      <a:r>
                        <a:rPr lang="en-US" sz="1600" b="1" dirty="0">
                          <a:effectLst/>
                        </a:rPr>
                        <a:t>a</a:t>
                      </a:r>
                      <a:r>
                        <a:rPr lang="en-US" sz="1600" b="1" spc="5" dirty="0">
                          <a:effectLst/>
                        </a:rPr>
                        <a:t>m</a:t>
                      </a:r>
                      <a:r>
                        <a:rPr lang="en-US" sz="1600" b="1" dirty="0">
                          <a:effectLst/>
                        </a:rPr>
                        <a:t>ew</a:t>
                      </a:r>
                      <a:r>
                        <a:rPr lang="en-US" sz="1600" b="1" spc="5" dirty="0">
                          <a:effectLst/>
                        </a:rPr>
                        <a:t>or</a:t>
                      </a:r>
                      <a:r>
                        <a:rPr lang="en-US" sz="1600" b="1" spc="10" dirty="0">
                          <a:effectLst/>
                        </a:rPr>
                        <a:t>k</a:t>
                      </a:r>
                      <a:r>
                        <a:rPr lang="en-US" sz="1600" b="1" dirty="0">
                          <a:effectLst/>
                        </a:rPr>
                        <a:t>®</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EBEBE"/>
                    </a:solidFill>
                  </a:tcPr>
                </a:tc>
                <a:extLst>
                  <a:ext uri="{0D108BD9-81ED-4DB2-BD59-A6C34878D82A}">
                    <a16:rowId xmlns:a16="http://schemas.microsoft.com/office/drawing/2014/main" val="10000"/>
                  </a:ext>
                </a:extLst>
              </a:tr>
              <a:tr h="412552">
                <a:tc>
                  <a:txBody>
                    <a:bodyPr/>
                    <a:lstStyle/>
                    <a:p>
                      <a:pPr marL="156210" algn="ctr">
                        <a:lnSpc>
                          <a:spcPts val="1225"/>
                        </a:lnSpc>
                        <a:spcBef>
                          <a:spcPts val="0"/>
                        </a:spcBef>
                        <a:spcAft>
                          <a:spcPts val="0"/>
                        </a:spcAft>
                      </a:pPr>
                      <a:endParaRPr lang="en-US" sz="1600" b="1" dirty="0">
                        <a:effectLst/>
                      </a:endParaRPr>
                    </a:p>
                    <a:p>
                      <a:pPr marL="156210" algn="ctr">
                        <a:lnSpc>
                          <a:spcPts val="1225"/>
                        </a:lnSpc>
                        <a:spcBef>
                          <a:spcPts val="0"/>
                        </a:spcBef>
                        <a:spcAft>
                          <a:spcPts val="0"/>
                        </a:spcAft>
                      </a:pPr>
                      <a:r>
                        <a:rPr lang="en-US" sz="1600" b="1" dirty="0">
                          <a:effectLst/>
                        </a:rPr>
                        <a:t>2nd</a:t>
                      </a:r>
                      <a:r>
                        <a:rPr lang="en-US" sz="1600" b="1" spc="70" dirty="0">
                          <a:effectLst/>
                        </a:rPr>
                        <a:t> </a:t>
                      </a:r>
                      <a:r>
                        <a:rPr lang="en-US" sz="1600" b="1" dirty="0">
                          <a:effectLst/>
                        </a:rPr>
                        <a:t>–</a:t>
                      </a:r>
                      <a:r>
                        <a:rPr lang="en-US" sz="1600" b="1" spc="-5" dirty="0">
                          <a:effectLst/>
                        </a:rPr>
                        <a:t> </a:t>
                      </a:r>
                      <a:r>
                        <a:rPr lang="en-US" sz="1600" b="1" dirty="0">
                          <a:effectLst/>
                        </a:rPr>
                        <a:t>3</a:t>
                      </a:r>
                      <a:r>
                        <a:rPr lang="en-US" sz="1600" b="1" spc="5" baseline="30000" dirty="0">
                          <a:effectLst/>
                        </a:rPr>
                        <a:t>r</a:t>
                      </a:r>
                      <a:r>
                        <a:rPr lang="en-US" sz="1600" b="1" baseline="30000" dirty="0">
                          <a:effectLst/>
                        </a:rPr>
                        <a:t>d</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0" algn="ctr">
                        <a:spcBef>
                          <a:spcPts val="600"/>
                        </a:spcBef>
                        <a:spcAft>
                          <a:spcPts val="600"/>
                        </a:spcAft>
                      </a:pPr>
                      <a:r>
                        <a:rPr lang="en-US" sz="1600" b="1" dirty="0">
                          <a:effectLst/>
                        </a:rPr>
                        <a:t>1.98</a:t>
                      </a:r>
                      <a:r>
                        <a:rPr lang="en-US" sz="1600" b="1" spc="-20" dirty="0">
                          <a:effectLst/>
                        </a:rPr>
                        <a:t> </a:t>
                      </a:r>
                      <a:r>
                        <a:rPr lang="en-US" sz="1600" b="1" dirty="0">
                          <a:effectLst/>
                        </a:rPr>
                        <a:t>–</a:t>
                      </a:r>
                      <a:r>
                        <a:rPr lang="en-US" sz="1600" b="1" spc="10" dirty="0">
                          <a:effectLst/>
                        </a:rPr>
                        <a:t>5</a:t>
                      </a:r>
                      <a:r>
                        <a:rPr lang="en-US" sz="1600" b="1" dirty="0">
                          <a:effectLst/>
                        </a:rPr>
                        <a:t>.34</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algn="ctr">
                        <a:spcBef>
                          <a:spcPts val="600"/>
                        </a:spcBef>
                        <a:spcAft>
                          <a:spcPts val="600"/>
                        </a:spcAft>
                      </a:pPr>
                      <a:r>
                        <a:rPr lang="en-US" sz="1600" b="1">
                          <a:effectLst/>
                        </a:rPr>
                        <a:t>420</a:t>
                      </a:r>
                      <a:r>
                        <a:rPr lang="en-US" sz="1600" b="1" spc="-15">
                          <a:effectLst/>
                        </a:rPr>
                        <a:t> </a:t>
                      </a:r>
                      <a:r>
                        <a:rPr lang="en-US" sz="1600" b="1">
                          <a:effectLst/>
                        </a:rPr>
                        <a:t>–</a:t>
                      </a:r>
                      <a:r>
                        <a:rPr lang="en-US" sz="1600" b="1" spc="-5">
                          <a:effectLst/>
                        </a:rPr>
                        <a:t> </a:t>
                      </a:r>
                      <a:r>
                        <a:rPr lang="en-US" sz="1600" b="1">
                          <a:effectLst/>
                        </a:rPr>
                        <a:t>8</a:t>
                      </a:r>
                      <a:r>
                        <a:rPr lang="en-US" sz="1600" b="1" spc="10">
                          <a:effectLst/>
                        </a:rPr>
                        <a:t>2</a:t>
                      </a:r>
                      <a:r>
                        <a:rPr lang="en-US" sz="1600" b="1">
                          <a:effectLst/>
                        </a:rPr>
                        <a:t>0</a:t>
                      </a:r>
                      <a:endParaRPr lang="en-US" sz="160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r h="412552">
                <a:tc>
                  <a:txBody>
                    <a:bodyPr/>
                    <a:lstStyle/>
                    <a:p>
                      <a:pPr marL="185420" algn="ctr">
                        <a:lnSpc>
                          <a:spcPts val="1220"/>
                        </a:lnSpc>
                        <a:spcBef>
                          <a:spcPts val="0"/>
                        </a:spcBef>
                        <a:spcAft>
                          <a:spcPts val="0"/>
                        </a:spcAft>
                      </a:pPr>
                      <a:endParaRPr lang="en-US" sz="1600" b="1" dirty="0">
                        <a:effectLst/>
                      </a:endParaRPr>
                    </a:p>
                    <a:p>
                      <a:pPr marL="185420" algn="ctr">
                        <a:lnSpc>
                          <a:spcPts val="1220"/>
                        </a:lnSpc>
                        <a:spcBef>
                          <a:spcPts val="0"/>
                        </a:spcBef>
                        <a:spcAft>
                          <a:spcPts val="0"/>
                        </a:spcAft>
                      </a:pPr>
                      <a:r>
                        <a:rPr lang="en-US" sz="1600" b="1" dirty="0">
                          <a:effectLst/>
                        </a:rPr>
                        <a:t>4</a:t>
                      </a:r>
                      <a:r>
                        <a:rPr lang="en-US" sz="1600" b="1" spc="5" dirty="0">
                          <a:effectLst/>
                        </a:rPr>
                        <a:t>t</a:t>
                      </a:r>
                      <a:r>
                        <a:rPr lang="en-US" sz="1600" b="1" dirty="0">
                          <a:effectLst/>
                        </a:rPr>
                        <a:t>h</a:t>
                      </a:r>
                      <a:r>
                        <a:rPr lang="en-US" sz="1600" b="1" spc="70" dirty="0">
                          <a:effectLst/>
                        </a:rPr>
                        <a:t> </a:t>
                      </a:r>
                      <a:r>
                        <a:rPr lang="en-US" sz="1600" b="1" dirty="0">
                          <a:effectLst/>
                        </a:rPr>
                        <a:t>–</a:t>
                      </a:r>
                      <a:r>
                        <a:rPr lang="en-US" sz="1600" b="1" spc="-5" dirty="0">
                          <a:effectLst/>
                        </a:rPr>
                        <a:t> </a:t>
                      </a:r>
                      <a:r>
                        <a:rPr lang="en-US" sz="1600" b="1" dirty="0">
                          <a:effectLst/>
                        </a:rPr>
                        <a:t>5</a:t>
                      </a:r>
                      <a:r>
                        <a:rPr lang="en-US" sz="1600" b="1" spc="5" baseline="30000" dirty="0">
                          <a:effectLst/>
                        </a:rPr>
                        <a:t>th</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0" algn="ctr">
                        <a:spcBef>
                          <a:spcPts val="600"/>
                        </a:spcBef>
                        <a:spcAft>
                          <a:spcPts val="600"/>
                        </a:spcAft>
                      </a:pPr>
                      <a:r>
                        <a:rPr lang="en-US" sz="1600" b="1" dirty="0">
                          <a:effectLst/>
                        </a:rPr>
                        <a:t>4.51</a:t>
                      </a:r>
                      <a:r>
                        <a:rPr lang="en-US" sz="1600" b="1" spc="-20" dirty="0">
                          <a:effectLst/>
                        </a:rPr>
                        <a:t> </a:t>
                      </a:r>
                      <a:r>
                        <a:rPr lang="en-US" sz="1600" b="1" dirty="0">
                          <a:effectLst/>
                        </a:rPr>
                        <a:t>–</a:t>
                      </a:r>
                      <a:r>
                        <a:rPr lang="en-US" sz="1600" b="1" spc="10" dirty="0">
                          <a:effectLst/>
                        </a:rPr>
                        <a:t>7</a:t>
                      </a:r>
                      <a:r>
                        <a:rPr lang="en-US" sz="1600" b="1" dirty="0">
                          <a:effectLst/>
                        </a:rPr>
                        <a:t>.73</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algn="ctr">
                        <a:spcBef>
                          <a:spcPts val="600"/>
                        </a:spcBef>
                        <a:spcAft>
                          <a:spcPts val="600"/>
                        </a:spcAft>
                      </a:pPr>
                      <a:r>
                        <a:rPr lang="en-US" sz="1600" b="1" dirty="0">
                          <a:effectLst/>
                        </a:rPr>
                        <a:t>740</a:t>
                      </a:r>
                      <a:r>
                        <a:rPr lang="en-US" sz="1600" b="1" spc="-15" dirty="0">
                          <a:effectLst/>
                        </a:rPr>
                        <a:t> </a:t>
                      </a:r>
                      <a:r>
                        <a:rPr lang="en-US" sz="1600" b="1" dirty="0">
                          <a:effectLst/>
                        </a:rPr>
                        <a:t>–</a:t>
                      </a:r>
                      <a:r>
                        <a:rPr lang="en-US" sz="1600" b="1" spc="-5" dirty="0">
                          <a:effectLst/>
                        </a:rPr>
                        <a:t> </a:t>
                      </a:r>
                      <a:r>
                        <a:rPr lang="en-US" sz="1600" b="1" dirty="0">
                          <a:effectLst/>
                        </a:rPr>
                        <a:t>1</a:t>
                      </a:r>
                      <a:r>
                        <a:rPr lang="en-US" sz="1600" b="1" spc="10" dirty="0">
                          <a:effectLst/>
                        </a:rPr>
                        <a:t>0</a:t>
                      </a:r>
                      <a:r>
                        <a:rPr lang="en-US" sz="1600" b="1" dirty="0">
                          <a:effectLst/>
                        </a:rPr>
                        <a:t>10</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2"/>
                  </a:ext>
                </a:extLst>
              </a:tr>
              <a:tr h="414370">
                <a:tc>
                  <a:txBody>
                    <a:bodyPr/>
                    <a:lstStyle/>
                    <a:p>
                      <a:pPr marL="185420" algn="ctr">
                        <a:lnSpc>
                          <a:spcPts val="1230"/>
                        </a:lnSpc>
                        <a:spcBef>
                          <a:spcPts val="0"/>
                        </a:spcBef>
                        <a:spcAft>
                          <a:spcPts val="0"/>
                        </a:spcAft>
                      </a:pPr>
                      <a:endParaRPr lang="en-US" sz="1600" b="1" dirty="0">
                        <a:effectLst/>
                      </a:endParaRPr>
                    </a:p>
                    <a:p>
                      <a:pPr marL="185420" algn="ctr">
                        <a:lnSpc>
                          <a:spcPts val="1230"/>
                        </a:lnSpc>
                        <a:spcBef>
                          <a:spcPts val="0"/>
                        </a:spcBef>
                        <a:spcAft>
                          <a:spcPts val="0"/>
                        </a:spcAft>
                      </a:pPr>
                      <a:r>
                        <a:rPr lang="en-US" sz="1600" b="1" dirty="0">
                          <a:effectLst/>
                        </a:rPr>
                        <a:t>6</a:t>
                      </a:r>
                      <a:r>
                        <a:rPr lang="en-US" sz="1600" b="1" spc="5" dirty="0">
                          <a:effectLst/>
                        </a:rPr>
                        <a:t>t</a:t>
                      </a:r>
                      <a:r>
                        <a:rPr lang="en-US" sz="1600" b="1" dirty="0">
                          <a:effectLst/>
                        </a:rPr>
                        <a:t>h</a:t>
                      </a:r>
                      <a:r>
                        <a:rPr lang="en-US" sz="1600" b="1" spc="70" dirty="0">
                          <a:effectLst/>
                        </a:rPr>
                        <a:t> </a:t>
                      </a:r>
                      <a:r>
                        <a:rPr lang="en-US" sz="1600" b="1" dirty="0">
                          <a:effectLst/>
                        </a:rPr>
                        <a:t>–</a:t>
                      </a:r>
                      <a:r>
                        <a:rPr lang="en-US" sz="1600" b="1" spc="-5" dirty="0">
                          <a:effectLst/>
                        </a:rPr>
                        <a:t> </a:t>
                      </a:r>
                      <a:r>
                        <a:rPr lang="en-US" sz="1600" b="1" dirty="0">
                          <a:effectLst/>
                        </a:rPr>
                        <a:t>8</a:t>
                      </a:r>
                      <a:r>
                        <a:rPr lang="en-US" sz="1600" b="1" spc="5" baseline="30000" dirty="0">
                          <a:effectLst/>
                        </a:rPr>
                        <a:t>th</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0" algn="ctr">
                        <a:spcBef>
                          <a:spcPts val="600"/>
                        </a:spcBef>
                        <a:spcAft>
                          <a:spcPts val="600"/>
                        </a:spcAft>
                      </a:pPr>
                      <a:r>
                        <a:rPr lang="en-US" sz="1600" b="1" dirty="0">
                          <a:effectLst/>
                        </a:rPr>
                        <a:t>6.51</a:t>
                      </a:r>
                      <a:r>
                        <a:rPr lang="en-US" sz="1600" b="1" spc="-20" dirty="0">
                          <a:effectLst/>
                        </a:rPr>
                        <a:t> </a:t>
                      </a:r>
                      <a:r>
                        <a:rPr lang="en-US" sz="1600" b="1" dirty="0">
                          <a:effectLst/>
                        </a:rPr>
                        <a:t>–</a:t>
                      </a:r>
                      <a:r>
                        <a:rPr lang="en-US" sz="1600" b="1" spc="10" dirty="0">
                          <a:effectLst/>
                        </a:rPr>
                        <a:t>1</a:t>
                      </a:r>
                      <a:r>
                        <a:rPr lang="en-US" sz="1600" b="1" dirty="0">
                          <a:effectLst/>
                        </a:rPr>
                        <a:t>0.</a:t>
                      </a:r>
                      <a:r>
                        <a:rPr lang="en-US" sz="1600" b="1" spc="-5" dirty="0">
                          <a:effectLst/>
                        </a:rPr>
                        <a:t>3</a:t>
                      </a:r>
                      <a:r>
                        <a:rPr lang="en-US" sz="1600" b="1" dirty="0">
                          <a:effectLst/>
                        </a:rPr>
                        <a:t>4</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algn="ctr">
                        <a:spcBef>
                          <a:spcPts val="600"/>
                        </a:spcBef>
                        <a:spcAft>
                          <a:spcPts val="600"/>
                        </a:spcAft>
                      </a:pPr>
                      <a:r>
                        <a:rPr lang="en-US" sz="1600" b="1" dirty="0">
                          <a:effectLst/>
                        </a:rPr>
                        <a:t>925</a:t>
                      </a:r>
                      <a:r>
                        <a:rPr lang="en-US" sz="1600" b="1" spc="-15" dirty="0">
                          <a:effectLst/>
                        </a:rPr>
                        <a:t> </a:t>
                      </a:r>
                      <a:r>
                        <a:rPr lang="en-US" sz="1600" b="1" dirty="0">
                          <a:effectLst/>
                        </a:rPr>
                        <a:t>–</a:t>
                      </a:r>
                      <a:r>
                        <a:rPr lang="en-US" sz="1600" b="1" spc="-5" dirty="0">
                          <a:effectLst/>
                        </a:rPr>
                        <a:t> </a:t>
                      </a:r>
                      <a:r>
                        <a:rPr lang="en-US" sz="1600" b="1" dirty="0">
                          <a:effectLst/>
                        </a:rPr>
                        <a:t>1</a:t>
                      </a:r>
                      <a:r>
                        <a:rPr lang="en-US" sz="1600" b="1" spc="10" dirty="0">
                          <a:effectLst/>
                        </a:rPr>
                        <a:t>1</a:t>
                      </a:r>
                      <a:r>
                        <a:rPr lang="en-US" sz="1600" b="1" dirty="0">
                          <a:effectLst/>
                        </a:rPr>
                        <a:t>85</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3"/>
                  </a:ext>
                </a:extLst>
              </a:tr>
              <a:tr h="412552">
                <a:tc>
                  <a:txBody>
                    <a:bodyPr/>
                    <a:lstStyle/>
                    <a:p>
                      <a:pPr marL="151765" algn="ctr">
                        <a:lnSpc>
                          <a:spcPts val="1220"/>
                        </a:lnSpc>
                        <a:spcBef>
                          <a:spcPts val="0"/>
                        </a:spcBef>
                        <a:spcAft>
                          <a:spcPts val="0"/>
                        </a:spcAft>
                      </a:pPr>
                      <a:endParaRPr lang="en-US" sz="1600" b="1" dirty="0">
                        <a:effectLst/>
                      </a:endParaRPr>
                    </a:p>
                    <a:p>
                      <a:pPr marL="151765" algn="ctr">
                        <a:lnSpc>
                          <a:spcPts val="1220"/>
                        </a:lnSpc>
                        <a:spcBef>
                          <a:spcPts val="0"/>
                        </a:spcBef>
                        <a:spcAft>
                          <a:spcPts val="0"/>
                        </a:spcAft>
                      </a:pPr>
                      <a:r>
                        <a:rPr lang="en-US" sz="1600" b="1" dirty="0">
                          <a:effectLst/>
                        </a:rPr>
                        <a:t>9</a:t>
                      </a:r>
                      <a:r>
                        <a:rPr lang="en-US" sz="1600" b="1" spc="5" dirty="0">
                          <a:effectLst/>
                        </a:rPr>
                        <a:t>t</a:t>
                      </a:r>
                      <a:r>
                        <a:rPr lang="en-US" sz="1600" b="1" dirty="0">
                          <a:effectLst/>
                        </a:rPr>
                        <a:t>h</a:t>
                      </a:r>
                      <a:r>
                        <a:rPr lang="en-US" sz="1600" b="1" spc="70" dirty="0">
                          <a:effectLst/>
                        </a:rPr>
                        <a:t> </a:t>
                      </a:r>
                      <a:r>
                        <a:rPr lang="en-US" sz="1600" b="1" dirty="0">
                          <a:effectLst/>
                        </a:rPr>
                        <a:t>–</a:t>
                      </a:r>
                      <a:r>
                        <a:rPr lang="en-US" sz="1600" b="1" spc="-5" dirty="0">
                          <a:effectLst/>
                        </a:rPr>
                        <a:t> </a:t>
                      </a:r>
                      <a:r>
                        <a:rPr lang="en-US" sz="1600" b="1" dirty="0">
                          <a:effectLst/>
                        </a:rPr>
                        <a:t>10</a:t>
                      </a:r>
                      <a:r>
                        <a:rPr lang="en-US" sz="1600" b="1" spc="5" baseline="30000" dirty="0">
                          <a:effectLst/>
                        </a:rPr>
                        <a:t>th</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0" algn="ctr">
                        <a:spcBef>
                          <a:spcPts val="600"/>
                        </a:spcBef>
                        <a:spcAft>
                          <a:spcPts val="600"/>
                        </a:spcAft>
                      </a:pPr>
                      <a:r>
                        <a:rPr lang="en-US" sz="1600" b="1" dirty="0">
                          <a:effectLst/>
                        </a:rPr>
                        <a:t>8.32</a:t>
                      </a:r>
                      <a:r>
                        <a:rPr lang="en-US" sz="1600" b="1" spc="-20" dirty="0">
                          <a:effectLst/>
                        </a:rPr>
                        <a:t> </a:t>
                      </a:r>
                      <a:r>
                        <a:rPr lang="en-US" sz="1600" b="1" dirty="0">
                          <a:effectLst/>
                        </a:rPr>
                        <a:t>–</a:t>
                      </a:r>
                      <a:r>
                        <a:rPr lang="en-US" sz="1600" b="1" spc="10" dirty="0">
                          <a:effectLst/>
                        </a:rPr>
                        <a:t>1</a:t>
                      </a:r>
                      <a:r>
                        <a:rPr lang="en-US" sz="1600" b="1" dirty="0">
                          <a:effectLst/>
                        </a:rPr>
                        <a:t>2.</a:t>
                      </a:r>
                      <a:r>
                        <a:rPr lang="en-US" sz="1600" b="1" spc="-5" dirty="0">
                          <a:effectLst/>
                        </a:rPr>
                        <a:t>1</a:t>
                      </a:r>
                      <a:r>
                        <a:rPr lang="en-US" sz="1600" b="1" dirty="0">
                          <a:effectLst/>
                        </a:rPr>
                        <a:t>2</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algn="ctr">
                        <a:spcBef>
                          <a:spcPts val="600"/>
                        </a:spcBef>
                        <a:spcAft>
                          <a:spcPts val="600"/>
                        </a:spcAft>
                      </a:pPr>
                      <a:r>
                        <a:rPr lang="en-US" sz="1600" b="1" dirty="0">
                          <a:effectLst/>
                        </a:rPr>
                        <a:t>1050</a:t>
                      </a:r>
                      <a:r>
                        <a:rPr lang="en-US" sz="1600" b="1" spc="-20" dirty="0">
                          <a:effectLst/>
                        </a:rPr>
                        <a:t> </a:t>
                      </a:r>
                      <a:r>
                        <a:rPr lang="en-US" sz="1600" b="1" dirty="0">
                          <a:effectLst/>
                        </a:rPr>
                        <a:t>–</a:t>
                      </a:r>
                      <a:r>
                        <a:rPr lang="en-US" sz="1600" b="1" spc="-5" dirty="0">
                          <a:effectLst/>
                        </a:rPr>
                        <a:t> </a:t>
                      </a:r>
                      <a:r>
                        <a:rPr lang="en-US" sz="1600" b="1" spc="10" dirty="0">
                          <a:effectLst/>
                        </a:rPr>
                        <a:t>1</a:t>
                      </a:r>
                      <a:r>
                        <a:rPr lang="en-US" sz="1600" b="1" dirty="0">
                          <a:effectLst/>
                        </a:rPr>
                        <a:t>335</a:t>
                      </a:r>
                      <a:endParaRPr lang="en-US" sz="1600" dirty="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4"/>
                  </a:ext>
                </a:extLst>
              </a:tr>
              <a:tr h="412552">
                <a:tc>
                  <a:txBody>
                    <a:bodyPr/>
                    <a:lstStyle/>
                    <a:p>
                      <a:pPr marL="118110" algn="ctr">
                        <a:lnSpc>
                          <a:spcPts val="1225"/>
                        </a:lnSpc>
                        <a:spcBef>
                          <a:spcPts val="0"/>
                        </a:spcBef>
                        <a:spcAft>
                          <a:spcPts val="0"/>
                        </a:spcAft>
                      </a:pPr>
                      <a:endParaRPr lang="en-US" sz="1600" b="1" dirty="0">
                        <a:effectLst/>
                        <a:highlight>
                          <a:srgbClr val="FFFF00"/>
                        </a:highlight>
                      </a:endParaRPr>
                    </a:p>
                    <a:p>
                      <a:pPr marL="118110" algn="ctr">
                        <a:lnSpc>
                          <a:spcPts val="1225"/>
                        </a:lnSpc>
                        <a:spcBef>
                          <a:spcPts val="0"/>
                        </a:spcBef>
                        <a:spcAft>
                          <a:spcPts val="0"/>
                        </a:spcAft>
                      </a:pPr>
                      <a:r>
                        <a:rPr lang="en-US" sz="1600" b="1" dirty="0">
                          <a:effectLst/>
                          <a:highlight>
                            <a:srgbClr val="FFFF00"/>
                          </a:highlight>
                        </a:rPr>
                        <a:t>11</a:t>
                      </a:r>
                      <a:r>
                        <a:rPr lang="en-US" sz="1600" b="1" spc="5" dirty="0">
                          <a:effectLst/>
                          <a:highlight>
                            <a:srgbClr val="FFFF00"/>
                          </a:highlight>
                        </a:rPr>
                        <a:t>t</a:t>
                      </a:r>
                      <a:r>
                        <a:rPr lang="en-US" sz="1600" b="1" dirty="0">
                          <a:effectLst/>
                          <a:highlight>
                            <a:srgbClr val="FFFF00"/>
                          </a:highlight>
                        </a:rPr>
                        <a:t>h</a:t>
                      </a:r>
                      <a:r>
                        <a:rPr lang="en-US" sz="1600" b="1" spc="65" dirty="0">
                          <a:effectLst/>
                          <a:highlight>
                            <a:srgbClr val="FFFF00"/>
                          </a:highlight>
                        </a:rPr>
                        <a:t> </a:t>
                      </a:r>
                      <a:r>
                        <a:rPr lang="en-US" sz="1600" b="1" dirty="0">
                          <a:effectLst/>
                          <a:highlight>
                            <a:srgbClr val="FFFF00"/>
                          </a:highlight>
                        </a:rPr>
                        <a:t>–CCR</a:t>
                      </a:r>
                      <a:endParaRPr lang="en-US" sz="1600" dirty="0">
                        <a:effectLst/>
                        <a:highlight>
                          <a:srgbClr val="FFFF00"/>
                        </a:highligh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marL="0" algn="ctr">
                        <a:spcBef>
                          <a:spcPts val="600"/>
                        </a:spcBef>
                        <a:spcAft>
                          <a:spcPts val="600"/>
                        </a:spcAft>
                      </a:pPr>
                      <a:r>
                        <a:rPr lang="en-US" sz="1600" b="1" dirty="0">
                          <a:effectLst/>
                          <a:highlight>
                            <a:srgbClr val="FFFF00"/>
                          </a:highlight>
                        </a:rPr>
                        <a:t>10.34</a:t>
                      </a:r>
                      <a:r>
                        <a:rPr lang="en-US" sz="1600" b="1" spc="-10" dirty="0">
                          <a:effectLst/>
                          <a:highlight>
                            <a:srgbClr val="FFFF00"/>
                          </a:highlight>
                        </a:rPr>
                        <a:t> </a:t>
                      </a:r>
                      <a:r>
                        <a:rPr lang="en-US" sz="1600" b="1" dirty="0">
                          <a:effectLst/>
                          <a:highlight>
                            <a:srgbClr val="FFFF00"/>
                          </a:highlight>
                        </a:rPr>
                        <a:t>–14.2</a:t>
                      </a:r>
                      <a:endParaRPr lang="en-US" sz="1600" dirty="0">
                        <a:effectLst/>
                        <a:highlight>
                          <a:srgbClr val="FFFF00"/>
                        </a:highligh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algn="ctr">
                        <a:spcBef>
                          <a:spcPts val="600"/>
                        </a:spcBef>
                        <a:spcAft>
                          <a:spcPts val="600"/>
                        </a:spcAft>
                      </a:pPr>
                      <a:r>
                        <a:rPr lang="en-US" sz="1600" b="1" dirty="0">
                          <a:effectLst/>
                          <a:highlight>
                            <a:srgbClr val="FFFF00"/>
                          </a:highlight>
                        </a:rPr>
                        <a:t>1185</a:t>
                      </a:r>
                      <a:r>
                        <a:rPr lang="en-US" sz="1600" b="1" spc="-20" dirty="0">
                          <a:effectLst/>
                          <a:highlight>
                            <a:srgbClr val="FFFF00"/>
                          </a:highlight>
                        </a:rPr>
                        <a:t> </a:t>
                      </a:r>
                      <a:r>
                        <a:rPr lang="en-US" sz="1600" b="1" dirty="0">
                          <a:effectLst/>
                          <a:highlight>
                            <a:srgbClr val="FFFF00"/>
                          </a:highlight>
                        </a:rPr>
                        <a:t>–</a:t>
                      </a:r>
                      <a:r>
                        <a:rPr lang="en-US" sz="1600" b="1" spc="-5" dirty="0">
                          <a:effectLst/>
                          <a:highlight>
                            <a:srgbClr val="FFFF00"/>
                          </a:highlight>
                        </a:rPr>
                        <a:t> </a:t>
                      </a:r>
                      <a:r>
                        <a:rPr lang="en-US" sz="1600" b="1" spc="10" dirty="0">
                          <a:effectLst/>
                          <a:highlight>
                            <a:srgbClr val="FFFF00"/>
                          </a:highlight>
                        </a:rPr>
                        <a:t>1</a:t>
                      </a:r>
                      <a:r>
                        <a:rPr lang="en-US" sz="1600" b="1" dirty="0">
                          <a:effectLst/>
                          <a:highlight>
                            <a:srgbClr val="FFFF00"/>
                          </a:highlight>
                        </a:rPr>
                        <a:t>385</a:t>
                      </a:r>
                      <a:endParaRPr lang="en-US" sz="1600" dirty="0">
                        <a:effectLst/>
                        <a:highlight>
                          <a:srgbClr val="FFFF00"/>
                        </a:highligh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9985877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67A0971-5DE7-3846-B2FB-36DCAE45D680}"/>
              </a:ext>
            </a:extLst>
          </p:cNvPr>
          <p:cNvSpPr>
            <a:spLocks noGrp="1" noChangeArrowheads="1"/>
          </p:cNvSpPr>
          <p:nvPr>
            <p:ph type="title"/>
          </p:nvPr>
        </p:nvSpPr>
        <p:spPr>
          <a:xfrm>
            <a:off x="457200" y="515938"/>
            <a:ext cx="8229600" cy="1143000"/>
          </a:xfrm>
        </p:spPr>
        <p:txBody>
          <a:bodyPr>
            <a:normAutofit/>
          </a:bodyPr>
          <a:lstStyle/>
          <a:p>
            <a:pPr eaLnBrk="1" hangingPunct="1">
              <a:defRPr/>
            </a:pPr>
            <a:r>
              <a:rPr lang="en-US" altLang="en-US" sz="4000" b="1" dirty="0">
                <a:solidFill>
                  <a:schemeClr val="folHlink"/>
                </a:solidFill>
              </a:rPr>
              <a:t>ACT </a:t>
            </a:r>
            <a:endParaRPr lang="en-US" altLang="en-US" sz="8000" b="1" dirty="0">
              <a:solidFill>
                <a:schemeClr val="folHlink"/>
              </a:solidFill>
            </a:endParaRPr>
          </a:p>
        </p:txBody>
      </p:sp>
      <p:sp>
        <p:nvSpPr>
          <p:cNvPr id="6146" name="Rectangle 3">
            <a:extLst>
              <a:ext uri="{FF2B5EF4-FFF2-40B4-BE49-F238E27FC236}">
                <a16:creationId xmlns:a16="http://schemas.microsoft.com/office/drawing/2014/main" id="{2654383A-52C1-D640-8360-1E54F98B5C2A}"/>
              </a:ext>
            </a:extLst>
          </p:cNvPr>
          <p:cNvSpPr>
            <a:spLocks noChangeArrowheads="1"/>
          </p:cNvSpPr>
          <p:nvPr/>
        </p:nvSpPr>
        <p:spPr bwMode="auto">
          <a:xfrm>
            <a:off x="304800" y="1847850"/>
            <a:ext cx="8839200" cy="20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nSpc>
                <a:spcPct val="120000"/>
              </a:lnSpc>
            </a:pPr>
            <a:r>
              <a:rPr lang="en-US" altLang="en-US" sz="3600" b="1" dirty="0">
                <a:solidFill>
                  <a:schemeClr val="hlink"/>
                </a:solidFill>
                <a:latin typeface="Palatino" pitchFamily="2" charset="77"/>
              </a:rPr>
              <a:t>• Read  5 Passages</a:t>
            </a:r>
          </a:p>
          <a:p>
            <a:pPr>
              <a:lnSpc>
                <a:spcPct val="120000"/>
              </a:lnSpc>
            </a:pPr>
            <a:r>
              <a:rPr lang="en-US" altLang="en-US" sz="3600" b="1" dirty="0">
                <a:solidFill>
                  <a:schemeClr val="hlink"/>
                </a:solidFill>
                <a:latin typeface="Palatino" pitchFamily="2" charset="77"/>
              </a:rPr>
              <a:t>• Answer 40 Multiple Choice Questions</a:t>
            </a:r>
          </a:p>
          <a:p>
            <a:pPr>
              <a:lnSpc>
                <a:spcPct val="120000"/>
              </a:lnSpc>
            </a:pPr>
            <a:r>
              <a:rPr lang="en-US" altLang="en-US" sz="3600" b="1" dirty="0">
                <a:solidFill>
                  <a:schemeClr val="hlink"/>
                </a:solidFill>
                <a:latin typeface="Palatino" pitchFamily="2" charset="77"/>
              </a:rPr>
              <a:t>• In 35 Minutes  </a:t>
            </a:r>
            <a:r>
              <a:rPr lang="en-US" altLang="en-US" sz="2800" b="1" dirty="0">
                <a:solidFill>
                  <a:schemeClr val="hlink"/>
                </a:solidFill>
                <a:latin typeface="Palatino" pitchFamily="2" charset="77"/>
              </a:rPr>
              <a:t>(≈ 8 </a:t>
            </a:r>
            <a:r>
              <a:rPr lang="en-US" altLang="en-US" sz="2400" b="1" dirty="0">
                <a:solidFill>
                  <a:schemeClr val="hlink"/>
                </a:solidFill>
                <a:latin typeface="Palatino" pitchFamily="2" charset="77"/>
              </a:rPr>
              <a:t>1/2</a:t>
            </a:r>
            <a:r>
              <a:rPr lang="en-US" altLang="en-US" sz="2800" b="1" dirty="0">
                <a:solidFill>
                  <a:schemeClr val="hlink"/>
                </a:solidFill>
                <a:latin typeface="Palatino" pitchFamily="2" charset="77"/>
              </a:rPr>
              <a:t> min. / passage or pair)</a:t>
            </a:r>
            <a:endParaRPr lang="en-US" altLang="en-US" sz="3600" b="1" dirty="0">
              <a:solidFill>
                <a:schemeClr val="hlink"/>
              </a:solidFill>
              <a:latin typeface="Palatino" pitchFamily="2" charset="77"/>
            </a:endParaRPr>
          </a:p>
        </p:txBody>
      </p:sp>
    </p:spTree>
    <p:extLst>
      <p:ext uri="{BB962C8B-B14F-4D97-AF65-F5344CB8AC3E}">
        <p14:creationId xmlns:p14="http://schemas.microsoft.com/office/powerpoint/2010/main" val="99781308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39946FD7-9664-B947-B130-A30CC1BDA268}"/>
              </a:ext>
            </a:extLst>
          </p:cNvPr>
          <p:cNvSpPr>
            <a:spLocks noChangeArrowheads="1"/>
          </p:cNvSpPr>
          <p:nvPr/>
        </p:nvSpPr>
        <p:spPr bwMode="auto">
          <a:xfrm>
            <a:off x="838200" y="381000"/>
            <a:ext cx="7239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2400" b="1">
                <a:solidFill>
                  <a:schemeClr val="hlink"/>
                </a:solidFill>
                <a:latin typeface="Palatino" pitchFamily="2" charset="77"/>
              </a:rPr>
              <a:t>***Each reading passages represents </a:t>
            </a:r>
          </a:p>
          <a:p>
            <a:pPr algn="ctr"/>
            <a:r>
              <a:rPr lang="en-US" altLang="en-US" sz="2400" b="1">
                <a:solidFill>
                  <a:schemeClr val="hlink"/>
                </a:solidFill>
                <a:latin typeface="Palatino" pitchFamily="2" charset="77"/>
              </a:rPr>
              <a:t>a </a:t>
            </a:r>
            <a:r>
              <a:rPr lang="en-US" altLang="en-US" sz="2400" b="1" i="1">
                <a:solidFill>
                  <a:schemeClr val="hlink"/>
                </a:solidFill>
                <a:latin typeface="Palatino" pitchFamily="2" charset="77"/>
              </a:rPr>
              <a:t>different type</a:t>
            </a:r>
            <a:r>
              <a:rPr lang="en-US" altLang="en-US" sz="2400" b="1">
                <a:solidFill>
                  <a:schemeClr val="hlink"/>
                </a:solidFill>
                <a:latin typeface="Palatino" pitchFamily="2" charset="77"/>
              </a:rPr>
              <a:t> of text:</a:t>
            </a:r>
          </a:p>
        </p:txBody>
      </p:sp>
      <p:sp>
        <p:nvSpPr>
          <p:cNvPr id="7170" name="Rectangle 3">
            <a:extLst>
              <a:ext uri="{FF2B5EF4-FFF2-40B4-BE49-F238E27FC236}">
                <a16:creationId xmlns:a16="http://schemas.microsoft.com/office/drawing/2014/main" id="{A560CF2E-FA15-D342-B5CA-7CAE39A0EC62}"/>
              </a:ext>
            </a:extLst>
          </p:cNvPr>
          <p:cNvSpPr>
            <a:spLocks noChangeArrowheads="1"/>
          </p:cNvSpPr>
          <p:nvPr/>
        </p:nvSpPr>
        <p:spPr bwMode="auto">
          <a:xfrm>
            <a:off x="152400" y="1295400"/>
            <a:ext cx="8991600"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defRPr>
                <a:solidFill>
                  <a:schemeClr val="tx1"/>
                </a:solidFill>
                <a:latin typeface="Tahoma" panose="020B0604030504040204" pitchFamily="34" charset="0"/>
              </a:defRPr>
            </a:lvl1pPr>
            <a:lvl2pPr marL="1066800" indent="-609600">
              <a:defRPr>
                <a:solidFill>
                  <a:schemeClr val="tx1"/>
                </a:solidFill>
                <a:latin typeface="Tahoma" panose="020B0604030504040204" pitchFamily="34" charset="0"/>
              </a:defRPr>
            </a:lvl2pPr>
            <a:lvl3pPr marL="1524000" indent="-609600">
              <a:defRPr>
                <a:solidFill>
                  <a:schemeClr val="tx1"/>
                </a:solidFill>
                <a:latin typeface="Tahoma" panose="020B0604030504040204" pitchFamily="34" charset="0"/>
              </a:defRPr>
            </a:lvl3pPr>
            <a:lvl4pPr marL="1981200" indent="-609600">
              <a:defRPr>
                <a:solidFill>
                  <a:schemeClr val="tx1"/>
                </a:solidFill>
                <a:latin typeface="Tahoma" panose="020B0604030504040204" pitchFamily="34" charset="0"/>
              </a:defRPr>
            </a:lvl4pPr>
            <a:lvl5pPr marL="2438400" indent="-609600">
              <a:defRPr>
                <a:solidFill>
                  <a:schemeClr val="tx1"/>
                </a:solidFill>
                <a:latin typeface="Tahoma" panose="020B0604030504040204" pitchFamily="34" charset="0"/>
              </a:defRPr>
            </a:lvl5pPr>
            <a:lvl6pPr marL="2895600" indent="-609600" eaLnBrk="0" fontAlgn="base" hangingPunct="0">
              <a:spcBef>
                <a:spcPct val="0"/>
              </a:spcBef>
              <a:spcAft>
                <a:spcPct val="0"/>
              </a:spcAft>
              <a:defRPr>
                <a:solidFill>
                  <a:schemeClr val="tx1"/>
                </a:solidFill>
                <a:latin typeface="Tahoma" panose="020B0604030504040204" pitchFamily="34" charset="0"/>
              </a:defRPr>
            </a:lvl6pPr>
            <a:lvl7pPr marL="3352800" indent="-609600" eaLnBrk="0" fontAlgn="base" hangingPunct="0">
              <a:spcBef>
                <a:spcPct val="0"/>
              </a:spcBef>
              <a:spcAft>
                <a:spcPct val="0"/>
              </a:spcAft>
              <a:defRPr>
                <a:solidFill>
                  <a:schemeClr val="tx1"/>
                </a:solidFill>
                <a:latin typeface="Tahoma" panose="020B0604030504040204" pitchFamily="34" charset="0"/>
              </a:defRPr>
            </a:lvl7pPr>
            <a:lvl8pPr marL="3810000" indent="-609600" eaLnBrk="0" fontAlgn="base" hangingPunct="0">
              <a:spcBef>
                <a:spcPct val="0"/>
              </a:spcBef>
              <a:spcAft>
                <a:spcPct val="0"/>
              </a:spcAft>
              <a:defRPr>
                <a:solidFill>
                  <a:schemeClr val="tx1"/>
                </a:solidFill>
                <a:latin typeface="Tahoma" panose="020B0604030504040204" pitchFamily="34" charset="0"/>
              </a:defRPr>
            </a:lvl8pPr>
            <a:lvl9pPr marL="4267200" indent="-609600" eaLnBrk="0" fontAlgn="base" hangingPunct="0">
              <a:spcBef>
                <a:spcPct val="0"/>
              </a:spcBef>
              <a:spcAft>
                <a:spcPct val="0"/>
              </a:spcAft>
              <a:defRPr>
                <a:solidFill>
                  <a:schemeClr val="tx1"/>
                </a:solidFill>
                <a:latin typeface="Tahoma" panose="020B0604030504040204" pitchFamily="34" charset="0"/>
              </a:defRPr>
            </a:lvl9pPr>
          </a:lstStyle>
          <a:p>
            <a:pPr>
              <a:buFont typeface="Times" pitchFamily="2" charset="0"/>
              <a:buAutoNum type="romanUcPeriod"/>
            </a:pPr>
            <a:r>
              <a:rPr lang="en-US" altLang="en-US" sz="3200">
                <a:solidFill>
                  <a:schemeClr val="folHlink"/>
                </a:solidFill>
                <a:latin typeface="Times New Roman" panose="02020603050405020304" pitchFamily="18" charset="0"/>
              </a:rPr>
              <a:t>Fiction</a:t>
            </a:r>
            <a:r>
              <a:rPr lang="en-US" altLang="en-US" sz="2800">
                <a:latin typeface="Times New Roman" panose="02020603050405020304" pitchFamily="18" charset="0"/>
              </a:rPr>
              <a:t> (a novel or short story excerpt)</a:t>
            </a:r>
          </a:p>
          <a:p>
            <a:pPr>
              <a:buFont typeface="Times" pitchFamily="2" charset="0"/>
              <a:buNone/>
            </a:pPr>
            <a:endParaRPr lang="en-US" altLang="en-US" sz="2800">
              <a:solidFill>
                <a:schemeClr val="folHlink"/>
              </a:solidFill>
              <a:latin typeface="Times New Roman" panose="02020603050405020304" pitchFamily="18" charset="0"/>
            </a:endParaRPr>
          </a:p>
          <a:p>
            <a:pPr>
              <a:buFont typeface="Times" pitchFamily="2" charset="0"/>
              <a:buNone/>
            </a:pPr>
            <a:r>
              <a:rPr lang="en-US" altLang="en-US" sz="3200">
                <a:solidFill>
                  <a:schemeClr val="folHlink"/>
                </a:solidFill>
                <a:latin typeface="Times New Roman" panose="02020603050405020304" pitchFamily="18" charset="0"/>
              </a:rPr>
              <a:t>II.</a:t>
            </a:r>
            <a:r>
              <a:rPr lang="en-US" altLang="en-US" sz="2800">
                <a:solidFill>
                  <a:schemeClr val="folHlink"/>
                </a:solidFill>
                <a:latin typeface="Times New Roman" panose="02020603050405020304" pitchFamily="18" charset="0"/>
              </a:rPr>
              <a:t>	</a:t>
            </a:r>
            <a:r>
              <a:rPr lang="en-US" altLang="en-US" sz="3200">
                <a:solidFill>
                  <a:schemeClr val="folHlink"/>
                </a:solidFill>
                <a:latin typeface="Times New Roman" panose="02020603050405020304" pitchFamily="18" charset="0"/>
              </a:rPr>
              <a:t>Social Science</a:t>
            </a:r>
            <a:r>
              <a:rPr lang="en-US" altLang="en-US" sz="2800">
                <a:latin typeface="Times New Roman" panose="02020603050405020304" pitchFamily="18" charset="0"/>
              </a:rPr>
              <a:t> (an informative piece from anthropology, business, economics, history, political science, psychology, sociology, etc.)</a:t>
            </a:r>
          </a:p>
          <a:p>
            <a:pPr>
              <a:buFont typeface="Times" pitchFamily="2" charset="0"/>
              <a:buAutoNum type="romanUcPeriod"/>
            </a:pPr>
            <a:endParaRPr lang="en-US" altLang="en-US" sz="2800">
              <a:solidFill>
                <a:schemeClr val="folHlink"/>
              </a:solidFill>
              <a:latin typeface="Times New Roman" panose="02020603050405020304" pitchFamily="18" charset="0"/>
            </a:endParaRPr>
          </a:p>
          <a:p>
            <a:pPr>
              <a:buFont typeface="Times" pitchFamily="2" charset="0"/>
              <a:buAutoNum type="romanUcPeriod" startAt="3"/>
            </a:pPr>
            <a:r>
              <a:rPr lang="en-US" altLang="en-US" sz="3200">
                <a:solidFill>
                  <a:schemeClr val="folHlink"/>
                </a:solidFill>
                <a:latin typeface="Times New Roman" panose="02020603050405020304" pitchFamily="18" charset="0"/>
              </a:rPr>
              <a:t>Humanities</a:t>
            </a:r>
            <a:r>
              <a:rPr lang="en-US" altLang="en-US" sz="2800">
                <a:latin typeface="Times New Roman" panose="02020603050405020304" pitchFamily="18" charset="0"/>
              </a:rPr>
              <a:t> (a “personal” </a:t>
            </a:r>
            <a:r>
              <a:rPr lang="en-US" altLang="en-US" sz="2800" i="1">
                <a:latin typeface="Times New Roman" panose="02020603050405020304" pitchFamily="18" charset="0"/>
              </a:rPr>
              <a:t>or</a:t>
            </a:r>
            <a:r>
              <a:rPr lang="en-US" altLang="en-US" sz="2800">
                <a:latin typeface="Times New Roman" panose="02020603050405020304" pitchFamily="18" charset="0"/>
              </a:rPr>
              <a:t> informative piece from </a:t>
            </a:r>
          </a:p>
          <a:p>
            <a:pPr lvl="1">
              <a:buFont typeface="Times" pitchFamily="2" charset="0"/>
              <a:buNone/>
            </a:pPr>
            <a:r>
              <a:rPr lang="en-US" altLang="en-US" sz="2800">
                <a:latin typeface="Times New Roman" panose="02020603050405020304" pitchFamily="18" charset="0"/>
              </a:rPr>
              <a:t>  the arts, literature,music, philosophy, etc.)</a:t>
            </a:r>
          </a:p>
          <a:p>
            <a:pPr>
              <a:buFont typeface="Times" pitchFamily="2" charset="0"/>
              <a:buAutoNum type="romanUcPeriod"/>
            </a:pPr>
            <a:endParaRPr lang="en-US" altLang="en-US" sz="2800">
              <a:solidFill>
                <a:schemeClr val="folHlink"/>
              </a:solidFill>
              <a:latin typeface="Times New Roman" panose="02020603050405020304" pitchFamily="18" charset="0"/>
            </a:endParaRPr>
          </a:p>
          <a:p>
            <a:pPr>
              <a:buFont typeface="Times" pitchFamily="2" charset="0"/>
              <a:buNone/>
            </a:pPr>
            <a:r>
              <a:rPr lang="en-US" altLang="en-US" sz="3200">
                <a:solidFill>
                  <a:schemeClr val="folHlink"/>
                </a:solidFill>
                <a:latin typeface="Times New Roman" panose="02020603050405020304" pitchFamily="18" charset="0"/>
              </a:rPr>
              <a:t>IV.</a:t>
            </a:r>
            <a:r>
              <a:rPr lang="en-US" altLang="en-US" sz="2800">
                <a:solidFill>
                  <a:schemeClr val="folHlink"/>
                </a:solidFill>
                <a:latin typeface="Times New Roman" panose="02020603050405020304" pitchFamily="18" charset="0"/>
              </a:rPr>
              <a:t>	</a:t>
            </a:r>
            <a:r>
              <a:rPr lang="en-US" altLang="en-US" sz="3200">
                <a:solidFill>
                  <a:schemeClr val="folHlink"/>
                </a:solidFill>
                <a:latin typeface="Times New Roman" panose="02020603050405020304" pitchFamily="18" charset="0"/>
              </a:rPr>
              <a:t>Natural Science</a:t>
            </a:r>
            <a:r>
              <a:rPr lang="en-US" altLang="en-US" sz="2800">
                <a:latin typeface="Times New Roman" panose="02020603050405020304" pitchFamily="18" charset="0"/>
              </a:rPr>
              <a:t> (an informative piece from biology, chemistry, geology, medicine, physics, technology, zoology, etc.)</a:t>
            </a:r>
            <a:endParaRPr lang="en-US" altLang="en-US" sz="2800">
              <a:solidFill>
                <a:schemeClr val="hlink"/>
              </a:solidFill>
              <a:latin typeface="Times New Roman" panose="02020603050405020304" pitchFamily="18" charset="0"/>
            </a:endParaRPr>
          </a:p>
        </p:txBody>
      </p:sp>
    </p:spTree>
    <p:extLst>
      <p:ext uri="{BB962C8B-B14F-4D97-AF65-F5344CB8AC3E}">
        <p14:creationId xmlns:p14="http://schemas.microsoft.com/office/powerpoint/2010/main" val="338921665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5B52F95-D22D-004B-A045-20F3C2730543}"/>
              </a:ext>
            </a:extLst>
          </p:cNvPr>
          <p:cNvSpPr>
            <a:spLocks noGrp="1" noChangeArrowheads="1"/>
          </p:cNvSpPr>
          <p:nvPr>
            <p:ph type="title"/>
          </p:nvPr>
        </p:nvSpPr>
        <p:spPr/>
        <p:txBody>
          <a:bodyPr/>
          <a:lstStyle/>
          <a:p>
            <a:pPr eaLnBrk="1" hangingPunct="1">
              <a:defRPr/>
            </a:pPr>
            <a:r>
              <a:rPr lang="en-US" altLang="en-US" dirty="0"/>
              <a:t>Take on easier passages first</a:t>
            </a:r>
          </a:p>
        </p:txBody>
      </p:sp>
      <p:sp>
        <p:nvSpPr>
          <p:cNvPr id="18435" name="Rectangle 3">
            <a:extLst>
              <a:ext uri="{FF2B5EF4-FFF2-40B4-BE49-F238E27FC236}">
                <a16:creationId xmlns:a16="http://schemas.microsoft.com/office/drawing/2014/main" id="{A8D7A15B-3031-BB40-8017-C8D8C5092944}"/>
              </a:ext>
            </a:extLst>
          </p:cNvPr>
          <p:cNvSpPr>
            <a:spLocks noGrp="1" noChangeArrowheads="1"/>
          </p:cNvSpPr>
          <p:nvPr>
            <p:ph type="body" idx="1"/>
          </p:nvPr>
        </p:nvSpPr>
        <p:spPr>
          <a:xfrm>
            <a:off x="457200" y="1371600"/>
            <a:ext cx="8229600" cy="5334000"/>
          </a:xfrm>
        </p:spPr>
        <p:txBody>
          <a:bodyPr/>
          <a:lstStyle/>
          <a:p>
            <a:pPr eaLnBrk="1" hangingPunct="1">
              <a:defRPr/>
            </a:pPr>
            <a:r>
              <a:rPr lang="en-US" altLang="en-US" sz="2800" dirty="0"/>
              <a:t>If you read stories well, but struggle with science text, read the story/stories first</a:t>
            </a:r>
          </a:p>
          <a:p>
            <a:pPr eaLnBrk="1" hangingPunct="1">
              <a:defRPr/>
            </a:pPr>
            <a:r>
              <a:rPr lang="en-US" altLang="en-US" sz="2800" dirty="0"/>
              <a:t>You need to try to do all of them, but the easiest (for you) should be completed most quickly and easily</a:t>
            </a:r>
          </a:p>
          <a:p>
            <a:pPr eaLnBrk="1" hangingPunct="1">
              <a:defRPr/>
            </a:pPr>
            <a:r>
              <a:rPr lang="en-US" altLang="en-US" sz="2800" dirty="0"/>
              <a:t>Better to make guesses on the passages that you think you will struggle to figure out</a:t>
            </a:r>
          </a:p>
        </p:txBody>
      </p:sp>
    </p:spTree>
    <p:extLst>
      <p:ext uri="{BB962C8B-B14F-4D97-AF65-F5344CB8AC3E}">
        <p14:creationId xmlns:p14="http://schemas.microsoft.com/office/powerpoint/2010/main" val="115951168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5B52F95-D22D-004B-A045-20F3C2730543}"/>
              </a:ext>
            </a:extLst>
          </p:cNvPr>
          <p:cNvSpPr>
            <a:spLocks noGrp="1" noChangeArrowheads="1"/>
          </p:cNvSpPr>
          <p:nvPr>
            <p:ph type="title"/>
          </p:nvPr>
        </p:nvSpPr>
        <p:spPr/>
        <p:txBody>
          <a:bodyPr/>
          <a:lstStyle/>
          <a:p>
            <a:pPr eaLnBrk="1" hangingPunct="1">
              <a:defRPr/>
            </a:pPr>
            <a:r>
              <a:rPr lang="en-US" altLang="en-US"/>
              <a:t>General Tips/Strategies</a:t>
            </a:r>
          </a:p>
        </p:txBody>
      </p:sp>
      <p:sp>
        <p:nvSpPr>
          <p:cNvPr id="18435" name="Rectangle 3">
            <a:extLst>
              <a:ext uri="{FF2B5EF4-FFF2-40B4-BE49-F238E27FC236}">
                <a16:creationId xmlns:a16="http://schemas.microsoft.com/office/drawing/2014/main" id="{A8D7A15B-3031-BB40-8017-C8D8C5092944}"/>
              </a:ext>
            </a:extLst>
          </p:cNvPr>
          <p:cNvSpPr>
            <a:spLocks noGrp="1" noChangeArrowheads="1"/>
          </p:cNvSpPr>
          <p:nvPr>
            <p:ph type="body" idx="1"/>
          </p:nvPr>
        </p:nvSpPr>
        <p:spPr>
          <a:xfrm>
            <a:off x="457200" y="1371600"/>
            <a:ext cx="8229600" cy="5334000"/>
          </a:xfrm>
        </p:spPr>
        <p:txBody>
          <a:bodyPr/>
          <a:lstStyle/>
          <a:p>
            <a:pPr eaLnBrk="1" hangingPunct="1">
              <a:defRPr/>
            </a:pPr>
            <a:r>
              <a:rPr lang="en-US" altLang="en-US" sz="2800" dirty="0"/>
              <a:t>Answer the easy questions first…don’t waste time on questions that are too difficult!</a:t>
            </a:r>
          </a:p>
          <a:p>
            <a:pPr eaLnBrk="1" hangingPunct="1">
              <a:defRPr/>
            </a:pPr>
            <a:r>
              <a:rPr lang="en-US" altLang="en-US" sz="2800" dirty="0"/>
              <a:t>Questions are NOT presented in order of difficulty. SKIP difficult questions and come back later (circle these in test booklet).</a:t>
            </a:r>
          </a:p>
          <a:p>
            <a:pPr eaLnBrk="1" hangingPunct="1">
              <a:defRPr/>
            </a:pPr>
            <a:r>
              <a:rPr lang="en-US" altLang="en-US" sz="2800" dirty="0"/>
              <a:t>Refer back to the passage as needed</a:t>
            </a:r>
          </a:p>
          <a:p>
            <a:pPr eaLnBrk="1" hangingPunct="1">
              <a:defRPr/>
            </a:pPr>
            <a:r>
              <a:rPr lang="en-US" altLang="en-US" sz="2800" dirty="0"/>
              <a:t>Narrowing down answer choices before taking an educated guess improves your chances of getting the answer correct!</a:t>
            </a:r>
          </a:p>
        </p:txBody>
      </p:sp>
    </p:spTree>
    <p:extLst>
      <p:ext uri="{BB962C8B-B14F-4D97-AF65-F5344CB8AC3E}">
        <p14:creationId xmlns:p14="http://schemas.microsoft.com/office/powerpoint/2010/main" val="142278538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B889-B5BB-524E-9AEA-87DD75E93B64}"/>
              </a:ext>
            </a:extLst>
          </p:cNvPr>
          <p:cNvSpPr>
            <a:spLocks noGrp="1"/>
          </p:cNvSpPr>
          <p:nvPr>
            <p:ph type="title"/>
          </p:nvPr>
        </p:nvSpPr>
        <p:spPr/>
        <p:txBody>
          <a:bodyPr/>
          <a:lstStyle/>
          <a:p>
            <a:r>
              <a:rPr lang="en-US" dirty="0"/>
              <a:t>Read the passage first</a:t>
            </a:r>
          </a:p>
        </p:txBody>
      </p:sp>
      <p:sp>
        <p:nvSpPr>
          <p:cNvPr id="3" name="Content Placeholder 2">
            <a:extLst>
              <a:ext uri="{FF2B5EF4-FFF2-40B4-BE49-F238E27FC236}">
                <a16:creationId xmlns:a16="http://schemas.microsoft.com/office/drawing/2014/main" id="{E97CBF26-4D4E-E745-B250-A38F991DAA52}"/>
              </a:ext>
            </a:extLst>
          </p:cNvPr>
          <p:cNvSpPr>
            <a:spLocks noGrp="1"/>
          </p:cNvSpPr>
          <p:nvPr>
            <p:ph idx="1"/>
          </p:nvPr>
        </p:nvSpPr>
        <p:spPr/>
        <p:txBody>
          <a:bodyPr/>
          <a:lstStyle/>
          <a:p>
            <a:r>
              <a:rPr lang="en-US" dirty="0"/>
              <a:t>Much testing advice suggests reading questions first and then reading the passage</a:t>
            </a:r>
          </a:p>
          <a:p>
            <a:r>
              <a:rPr lang="en-US" dirty="0"/>
              <a:t>This makes the focus answering questions instead of trying to understand text (which consequently should allow one to answer the questions)</a:t>
            </a:r>
          </a:p>
          <a:p>
            <a:r>
              <a:rPr lang="en-US" dirty="0"/>
              <a:t>10 questions puts too much memory demand (and 1 question at the time makes the task one of trying to locate information – which doesn’t work well with the inferential questions)</a:t>
            </a:r>
          </a:p>
          <a:p>
            <a:r>
              <a:rPr lang="en-US" dirty="0"/>
              <a:t>Keep the focus on reading with understanding and the questions will be easier. </a:t>
            </a:r>
          </a:p>
        </p:txBody>
      </p:sp>
    </p:spTree>
    <p:extLst>
      <p:ext uri="{BB962C8B-B14F-4D97-AF65-F5344CB8AC3E}">
        <p14:creationId xmlns:p14="http://schemas.microsoft.com/office/powerpoint/2010/main" val="332818588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5CE3D6A-63D6-0F47-8594-5444F453F054}"/>
              </a:ext>
            </a:extLst>
          </p:cNvPr>
          <p:cNvSpPr>
            <a:spLocks noGrp="1" noChangeArrowheads="1"/>
          </p:cNvSpPr>
          <p:nvPr>
            <p:ph type="title"/>
          </p:nvPr>
        </p:nvSpPr>
        <p:spPr/>
        <p:txBody>
          <a:bodyPr/>
          <a:lstStyle/>
          <a:p>
            <a:pPr eaLnBrk="1" hangingPunct="1">
              <a:defRPr/>
            </a:pPr>
            <a:r>
              <a:rPr lang="en-US" altLang="en-US" dirty="0"/>
              <a:t>Questions are uneven</a:t>
            </a:r>
          </a:p>
        </p:txBody>
      </p:sp>
      <p:sp>
        <p:nvSpPr>
          <p:cNvPr id="19459" name="Rectangle 3">
            <a:extLst>
              <a:ext uri="{FF2B5EF4-FFF2-40B4-BE49-F238E27FC236}">
                <a16:creationId xmlns:a16="http://schemas.microsoft.com/office/drawing/2014/main" id="{4BEA1EC2-AA8A-D544-A1AF-597A5A681BEE}"/>
              </a:ext>
            </a:extLst>
          </p:cNvPr>
          <p:cNvSpPr>
            <a:spLocks noGrp="1" noChangeArrowheads="1"/>
          </p:cNvSpPr>
          <p:nvPr>
            <p:ph type="body" idx="1"/>
          </p:nvPr>
        </p:nvSpPr>
        <p:spPr/>
        <p:txBody>
          <a:bodyPr/>
          <a:lstStyle/>
          <a:p>
            <a:pPr eaLnBrk="1" hangingPunct="1">
              <a:defRPr/>
            </a:pPr>
            <a:r>
              <a:rPr lang="en-US" altLang="en-US" dirty="0"/>
              <a:t>Not all ACT questions are equally difficult</a:t>
            </a:r>
          </a:p>
          <a:p>
            <a:pPr eaLnBrk="1" hangingPunct="1">
              <a:defRPr/>
            </a:pPr>
            <a:r>
              <a:rPr lang="en-US" altLang="en-US" dirty="0"/>
              <a:t>Many provide specific line numbers so you can re-examine a single word or phrase  </a:t>
            </a:r>
          </a:p>
          <a:p>
            <a:pPr eaLnBrk="1" hangingPunct="1">
              <a:defRPr/>
            </a:pPr>
            <a:r>
              <a:rPr lang="en-US" altLang="en-US" dirty="0"/>
              <a:t>If you know the answers to these, you do not need to return to the text (unless you just want to check)</a:t>
            </a:r>
          </a:p>
          <a:p>
            <a:pPr eaLnBrk="1" hangingPunct="1">
              <a:defRPr/>
            </a:pPr>
            <a:r>
              <a:rPr lang="en-US" altLang="en-US" dirty="0"/>
              <a:t>Some questions require an overall understanding of the text (“the tone of the author can be described as…,” “the main idea of the passage is…” </a:t>
            </a:r>
          </a:p>
          <a:p>
            <a:pPr eaLnBrk="1" hangingPunct="1">
              <a:defRPr/>
            </a:pPr>
            <a:r>
              <a:rPr lang="en-US" altLang="en-US" dirty="0"/>
              <a:t>These will be hard for those who read the questions first, and much easier for those who’ve actually read the text</a:t>
            </a:r>
          </a:p>
          <a:p>
            <a:pPr eaLnBrk="1" hangingPunct="1">
              <a:defRPr/>
            </a:pPr>
            <a:r>
              <a:rPr lang="en-US" altLang="en-US" dirty="0"/>
              <a:t> </a:t>
            </a:r>
          </a:p>
          <a:p>
            <a:pPr eaLnBrk="1" hangingPunct="1">
              <a:defRPr/>
            </a:pPr>
            <a:endParaRPr lang="en-US" altLang="en-US" dirty="0"/>
          </a:p>
          <a:p>
            <a:pPr eaLnBrk="1" hangingPunct="1">
              <a:buFont typeface="Wingdings" pitchFamily="2" charset="2"/>
              <a:buNone/>
              <a:defRPr/>
            </a:pPr>
            <a:endParaRPr lang="en-US" altLang="en-US" dirty="0"/>
          </a:p>
        </p:txBody>
      </p:sp>
    </p:spTree>
    <p:extLst>
      <p:ext uri="{BB962C8B-B14F-4D97-AF65-F5344CB8AC3E}">
        <p14:creationId xmlns:p14="http://schemas.microsoft.com/office/powerpoint/2010/main" val="329081151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5CE3D6A-63D6-0F47-8594-5444F453F054}"/>
              </a:ext>
            </a:extLst>
          </p:cNvPr>
          <p:cNvSpPr>
            <a:spLocks noGrp="1" noChangeArrowheads="1"/>
          </p:cNvSpPr>
          <p:nvPr>
            <p:ph type="title"/>
          </p:nvPr>
        </p:nvSpPr>
        <p:spPr/>
        <p:txBody>
          <a:bodyPr/>
          <a:lstStyle/>
          <a:p>
            <a:pPr eaLnBrk="1" hangingPunct="1">
              <a:defRPr/>
            </a:pPr>
            <a:r>
              <a:rPr lang="en-US" altLang="en-US" dirty="0"/>
              <a:t>Questions are uneven (cont.)</a:t>
            </a:r>
          </a:p>
        </p:txBody>
      </p:sp>
      <p:sp>
        <p:nvSpPr>
          <p:cNvPr id="19459" name="Rectangle 3">
            <a:extLst>
              <a:ext uri="{FF2B5EF4-FFF2-40B4-BE49-F238E27FC236}">
                <a16:creationId xmlns:a16="http://schemas.microsoft.com/office/drawing/2014/main" id="{4BEA1EC2-AA8A-D544-A1AF-597A5A681BEE}"/>
              </a:ext>
            </a:extLst>
          </p:cNvPr>
          <p:cNvSpPr>
            <a:spLocks noGrp="1" noChangeArrowheads="1"/>
          </p:cNvSpPr>
          <p:nvPr>
            <p:ph type="body" idx="1"/>
          </p:nvPr>
        </p:nvSpPr>
        <p:spPr/>
        <p:txBody>
          <a:bodyPr/>
          <a:lstStyle/>
          <a:p>
            <a:pPr eaLnBrk="1" hangingPunct="1">
              <a:defRPr/>
            </a:pPr>
            <a:r>
              <a:rPr lang="en-US" altLang="en-US" dirty="0"/>
              <a:t>The hardest questions tend to be the “except for” questions, because they ask you to be aware of what the passage did not say (these are almost impossible to answer if you have not read the text well, and can even be difficult when one has comprehended the overall text) </a:t>
            </a:r>
          </a:p>
          <a:p>
            <a:pPr eaLnBrk="1" hangingPunct="1">
              <a:defRPr/>
            </a:pPr>
            <a:r>
              <a:rPr lang="en-US" altLang="en-US" dirty="0"/>
              <a:t>Best strategy for questions that you find hard: answer all questions as well as you can, mark those that you want to return to (don’t spend a lot of time on especially hard questions on the first go through)  </a:t>
            </a:r>
          </a:p>
          <a:p>
            <a:pPr eaLnBrk="1" hangingPunct="1">
              <a:defRPr/>
            </a:pPr>
            <a:endParaRPr lang="en-US" altLang="en-US" dirty="0"/>
          </a:p>
          <a:p>
            <a:pPr eaLnBrk="1" hangingPunct="1">
              <a:buFont typeface="Wingdings" pitchFamily="2" charset="2"/>
              <a:buNone/>
              <a:defRPr/>
            </a:pPr>
            <a:endParaRPr lang="en-US" altLang="en-US" dirty="0"/>
          </a:p>
        </p:txBody>
      </p:sp>
    </p:spTree>
    <p:extLst>
      <p:ext uri="{BB962C8B-B14F-4D97-AF65-F5344CB8AC3E}">
        <p14:creationId xmlns:p14="http://schemas.microsoft.com/office/powerpoint/2010/main" val="283502034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2A47A2E-9D08-BA4F-BA26-4CF8A108CCFE}"/>
              </a:ext>
            </a:extLst>
          </p:cNvPr>
          <p:cNvSpPr>
            <a:spLocks noGrp="1" noChangeArrowheads="1"/>
          </p:cNvSpPr>
          <p:nvPr>
            <p:ph type="title"/>
          </p:nvPr>
        </p:nvSpPr>
        <p:spPr/>
        <p:txBody>
          <a:bodyPr/>
          <a:lstStyle/>
          <a:p>
            <a:pPr eaLnBrk="1" hangingPunct="1">
              <a:defRPr/>
            </a:pPr>
            <a:r>
              <a:rPr lang="en-US" altLang="en-US" dirty="0"/>
              <a:t>Be careful</a:t>
            </a:r>
          </a:p>
        </p:txBody>
      </p:sp>
      <p:sp>
        <p:nvSpPr>
          <p:cNvPr id="22531" name="Rectangle 3">
            <a:extLst>
              <a:ext uri="{FF2B5EF4-FFF2-40B4-BE49-F238E27FC236}">
                <a16:creationId xmlns:a16="http://schemas.microsoft.com/office/drawing/2014/main" id="{B589DC4E-AEB3-6442-8B78-C42E5DCDFF5F}"/>
              </a:ext>
            </a:extLst>
          </p:cNvPr>
          <p:cNvSpPr>
            <a:spLocks noGrp="1" noChangeArrowheads="1"/>
          </p:cNvSpPr>
          <p:nvPr>
            <p:ph type="body" idx="1"/>
          </p:nvPr>
        </p:nvSpPr>
        <p:spPr>
          <a:xfrm>
            <a:off x="457200" y="1600200"/>
            <a:ext cx="8229600" cy="4876800"/>
          </a:xfrm>
        </p:spPr>
        <p:txBody>
          <a:bodyPr>
            <a:normAutofit/>
          </a:bodyPr>
          <a:lstStyle/>
          <a:p>
            <a:pPr eaLnBrk="1" hangingPunct="1">
              <a:lnSpc>
                <a:spcPct val="90000"/>
              </a:lnSpc>
              <a:defRPr/>
            </a:pPr>
            <a:r>
              <a:rPr lang="en-US" altLang="en-US" sz="2400" dirty="0"/>
              <a:t>Often/usually all the choices will </a:t>
            </a:r>
            <a:r>
              <a:rPr lang="en-US" altLang="en-US" dirty="0"/>
              <a:t>included information about the text that is correct</a:t>
            </a:r>
          </a:p>
          <a:p>
            <a:pPr eaLnBrk="1" hangingPunct="1">
              <a:lnSpc>
                <a:spcPct val="90000"/>
              </a:lnSpc>
              <a:defRPr/>
            </a:pPr>
            <a:r>
              <a:rPr lang="en-US" altLang="en-US" sz="2400" dirty="0"/>
              <a:t>Just because the information is right, does not make it a right answer</a:t>
            </a:r>
          </a:p>
          <a:p>
            <a:pPr eaLnBrk="1" hangingPunct="1">
              <a:lnSpc>
                <a:spcPct val="90000"/>
              </a:lnSpc>
              <a:defRPr/>
            </a:pPr>
            <a:r>
              <a:rPr lang="en-US" altLang="en-US" dirty="0"/>
              <a:t>Be sure to think about what the question is asking—and whether the answer choice actually answers that question</a:t>
            </a:r>
            <a:endParaRPr lang="en-US" altLang="en-US" sz="2400" dirty="0"/>
          </a:p>
        </p:txBody>
      </p:sp>
    </p:spTree>
    <p:extLst>
      <p:ext uri="{BB962C8B-B14F-4D97-AF65-F5344CB8AC3E}">
        <p14:creationId xmlns:p14="http://schemas.microsoft.com/office/powerpoint/2010/main" val="705318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67544" y="500042"/>
            <a:ext cx="8280920" cy="1071570"/>
          </a:xfrm>
        </p:spPr>
        <p:txBody>
          <a:bodyPr>
            <a:noAutofit/>
          </a:bodyPr>
          <a:lstStyle/>
          <a:p>
            <a:pPr>
              <a:buNone/>
            </a:pPr>
            <a:r>
              <a:rPr lang="en-US" sz="3600" dirty="0">
                <a:solidFill>
                  <a:srgbClr val="000000"/>
                </a:solidFill>
              </a:rPr>
              <a:t>Four Common Classroom Responses to Text Complexity</a:t>
            </a:r>
            <a:endParaRPr lang="zh-CN" altLang="en-US" sz="3600" dirty="0">
              <a:solidFill>
                <a:srgbClr val="000000"/>
              </a:solidFill>
            </a:endParaRPr>
          </a:p>
        </p:txBody>
      </p:sp>
      <p:sp>
        <p:nvSpPr>
          <p:cNvPr id="3" name="TextBox 2"/>
          <p:cNvSpPr txBox="1"/>
          <p:nvPr/>
        </p:nvSpPr>
        <p:spPr>
          <a:xfrm>
            <a:off x="685800" y="1981200"/>
            <a:ext cx="5974432" cy="3693319"/>
          </a:xfrm>
          <a:prstGeom prst="rect">
            <a:avLst/>
          </a:prstGeom>
          <a:noFill/>
        </p:spPr>
        <p:txBody>
          <a:bodyPr wrap="square" rtlCol="0">
            <a:spAutoFit/>
          </a:bodyPr>
          <a:lstStyle/>
          <a:p>
            <a:pPr marL="342900" indent="-342900">
              <a:buFont typeface="Arial"/>
              <a:buChar char="•"/>
            </a:pPr>
            <a:r>
              <a:rPr lang="en-US" sz="2400" dirty="0"/>
              <a:t>Move students to easier text</a:t>
            </a:r>
          </a:p>
          <a:p>
            <a:pPr marL="342900" indent="-342900">
              <a:buFont typeface="Arial"/>
              <a:buChar char="•"/>
            </a:pPr>
            <a:r>
              <a:rPr lang="en-US" sz="2400" dirty="0"/>
              <a:t>Read text to students (communicates the information, but doesn’t increase student reading ability)</a:t>
            </a:r>
          </a:p>
          <a:p>
            <a:pPr marL="342900" indent="-342900">
              <a:buFont typeface="Arial"/>
              <a:buChar char="•"/>
            </a:pPr>
            <a:r>
              <a:rPr lang="en-US" sz="2400" dirty="0"/>
              <a:t>Tell students what texts say (same as reading to kids in its impact)</a:t>
            </a:r>
          </a:p>
          <a:p>
            <a:pPr marL="342900" indent="-342900">
              <a:buFont typeface="Arial"/>
              <a:buChar char="•"/>
            </a:pPr>
            <a:r>
              <a:rPr lang="en-US" sz="2400" dirty="0"/>
              <a:t>Ignore the problem (more drawbacks than the previous approaches)</a:t>
            </a:r>
          </a:p>
          <a:p>
            <a:endParaRPr lang="en-US" sz="2400" dirty="0"/>
          </a:p>
          <a:p>
            <a:endParaRPr lang="en-US" dirty="0"/>
          </a:p>
        </p:txBody>
      </p:sp>
    </p:spTree>
    <p:extLst>
      <p:ext uri="{BB962C8B-B14F-4D97-AF65-F5344CB8AC3E}">
        <p14:creationId xmlns:p14="http://schemas.microsoft.com/office/powerpoint/2010/main" val="2379409418"/>
      </p:ext>
    </p:extLst>
  </p:cSld>
  <p:clrMapOvr>
    <a:masterClrMapping/>
  </p:clrMapOvr>
  <p:transition>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428605"/>
            <a:ext cx="8287072" cy="1247796"/>
          </a:xfrm>
        </p:spPr>
        <p:txBody>
          <a:bodyPr>
            <a:noAutofit/>
          </a:bodyPr>
          <a:lstStyle/>
          <a:p>
            <a:pPr marL="0" indent="0">
              <a:buNone/>
            </a:pPr>
            <a:r>
              <a:rPr lang="en-US" sz="3600" dirty="0">
                <a:solidFill>
                  <a:srgbClr val="000000"/>
                </a:solidFill>
              </a:rPr>
              <a:t>Instructional Level Criterion</a:t>
            </a:r>
          </a:p>
        </p:txBody>
      </p:sp>
      <p:sp>
        <p:nvSpPr>
          <p:cNvPr id="3" name="TextBox 2"/>
          <p:cNvSpPr txBox="1"/>
          <p:nvPr/>
        </p:nvSpPr>
        <p:spPr>
          <a:xfrm>
            <a:off x="533400" y="1524001"/>
            <a:ext cx="6248400" cy="3323987"/>
          </a:xfrm>
          <a:prstGeom prst="rect">
            <a:avLst/>
          </a:prstGeom>
          <a:noFill/>
        </p:spPr>
        <p:txBody>
          <a:bodyPr wrap="square" rtlCol="0">
            <a:spAutoFit/>
          </a:bodyPr>
          <a:lstStyle/>
          <a:p>
            <a:r>
              <a:rPr lang="en-US" sz="2400" dirty="0"/>
              <a:t>Betts (1946):  informal reading inventories used to estimate students’ reading levels  </a:t>
            </a:r>
          </a:p>
          <a:p>
            <a:pPr marL="342900" indent="-342900">
              <a:buFont typeface="Arial"/>
              <a:buChar char="•"/>
            </a:pPr>
            <a:r>
              <a:rPr lang="en-US" sz="2400" dirty="0"/>
              <a:t>Independent (fluency 99-100%; comprehension 90-100%)</a:t>
            </a:r>
          </a:p>
          <a:p>
            <a:pPr marL="342900" indent="-342900">
              <a:buFont typeface="Arial"/>
              <a:buChar char="•"/>
            </a:pPr>
            <a:r>
              <a:rPr lang="en-US" sz="2400" dirty="0"/>
              <a:t>Instructional (fluency 95-98%; comprehension 75-89%)</a:t>
            </a:r>
          </a:p>
          <a:p>
            <a:pPr marL="342900" indent="-342900">
              <a:buFont typeface="Arial"/>
              <a:buChar char="•"/>
            </a:pPr>
            <a:r>
              <a:rPr lang="en-US" sz="2400" dirty="0"/>
              <a:t>Frustration (fluency 0-92%; comprehension 0-50%)</a:t>
            </a:r>
          </a:p>
          <a:p>
            <a:endParaRPr lang="en-US" dirty="0"/>
          </a:p>
        </p:txBody>
      </p:sp>
    </p:spTree>
    <p:extLst>
      <p:ext uri="{BB962C8B-B14F-4D97-AF65-F5344CB8AC3E}">
        <p14:creationId xmlns:p14="http://schemas.microsoft.com/office/powerpoint/2010/main" val="800100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1000100" y="500042"/>
            <a:ext cx="7172300" cy="1100158"/>
          </a:xfrm>
          <a:prstGeom prst="rect">
            <a:avLst/>
          </a:prstGeom>
        </p:spPr>
        <p:txBody>
          <a:bodyPr/>
          <a:lstStyle/>
          <a:p>
            <a:pPr marR="0" lvl="0" algn="l" defTabSz="914400" rtl="0" eaLnBrk="1" fontAlgn="auto" latinLnBrk="0" hangingPunct="1">
              <a:lnSpc>
                <a:spcPct val="90000"/>
              </a:lnSpc>
              <a:spcBef>
                <a:spcPct val="20000"/>
              </a:spcBef>
              <a:spcAft>
                <a:spcPts val="0"/>
              </a:spcAft>
              <a:buClrTx/>
              <a:buSzTx/>
              <a:tabLst/>
              <a:defRPr/>
            </a:pPr>
            <a:r>
              <a:rPr lang="en-US" altLang="zh-CN" sz="3600" dirty="0">
                <a:solidFill>
                  <a:srgbClr val="292934"/>
                </a:solidFill>
                <a:ea typeface="宋体" charset="-122"/>
              </a:rPr>
              <a:t>Matching texts to student levels doesn’t improve achievement</a:t>
            </a:r>
            <a:endParaRPr kumimoji="0" lang="en-US" altLang="zh-CN" sz="3600" b="0" i="0" u="none" strike="noStrike" kern="1200" cap="none" spc="0" normalizeH="0" baseline="0" noProof="0" dirty="0">
              <a:ln>
                <a:noFill/>
              </a:ln>
              <a:solidFill>
                <a:srgbClr val="292934"/>
              </a:solidFill>
              <a:effectLst/>
              <a:uLnTx/>
              <a:uFillTx/>
              <a:ea typeface="宋体" charset="-122"/>
            </a:endParaRPr>
          </a:p>
          <a:p>
            <a:pPr marR="0" lvl="0" algn="l" defTabSz="914400" rtl="0" eaLnBrk="1" fontAlgn="auto" latinLnBrk="0" hangingPunct="1">
              <a:lnSpc>
                <a:spcPct val="90000"/>
              </a:lnSpc>
              <a:spcBef>
                <a:spcPct val="20000"/>
              </a:spcBef>
              <a:spcAft>
                <a:spcPts val="0"/>
              </a:spcAft>
              <a:buClrTx/>
              <a:buSzTx/>
              <a:tabLst/>
              <a:defRPr/>
            </a:pPr>
            <a:endParaRPr kumimoji="0" lang="en-US" altLang="zh-CN" sz="2400" b="0" i="0" u="none" strike="noStrike" kern="1200" cap="none" spc="0" normalizeH="0" baseline="0" noProof="0" dirty="0">
              <a:ln>
                <a:noFill/>
              </a:ln>
              <a:effectLst/>
              <a:uLnTx/>
              <a:uFillTx/>
              <a:latin typeface="+mn-lt"/>
              <a:ea typeface="宋体" charset="-122"/>
              <a:cs typeface="+mn-cs"/>
            </a:endParaRPr>
          </a:p>
        </p:txBody>
      </p:sp>
      <p:sp>
        <p:nvSpPr>
          <p:cNvPr id="3" name="TextBox 2"/>
          <p:cNvSpPr txBox="1"/>
          <p:nvPr/>
        </p:nvSpPr>
        <p:spPr>
          <a:xfrm>
            <a:off x="457200" y="1600200"/>
            <a:ext cx="8077200" cy="4093428"/>
          </a:xfrm>
          <a:prstGeom prst="rect">
            <a:avLst/>
          </a:prstGeom>
          <a:noFill/>
        </p:spPr>
        <p:txBody>
          <a:bodyPr wrap="square" rtlCol="0">
            <a:spAutoFit/>
          </a:bodyPr>
          <a:lstStyle/>
          <a:p>
            <a:pPr marL="285750" indent="-285750">
              <a:buFont typeface="Arial"/>
              <a:buChar char="•"/>
            </a:pPr>
            <a:r>
              <a:rPr lang="en-US" sz="2000" dirty="0"/>
              <a:t>Powell (1968): same methods as Killgallon, but more grade levels and different results</a:t>
            </a:r>
          </a:p>
          <a:p>
            <a:pPr marL="285750" indent="-285750">
              <a:buFont typeface="Arial"/>
              <a:buChar char="•"/>
            </a:pPr>
            <a:r>
              <a:rPr lang="en-US" sz="2000" dirty="0" err="1"/>
              <a:t>Dunkeld</a:t>
            </a:r>
            <a:r>
              <a:rPr lang="en-US" sz="2000" dirty="0"/>
              <a:t> (1982): harder placements associated with more learning</a:t>
            </a:r>
          </a:p>
          <a:p>
            <a:pPr marL="285750" indent="-285750">
              <a:buFont typeface="Arial"/>
              <a:buChar char="•"/>
            </a:pPr>
            <a:r>
              <a:rPr lang="en-US" sz="2000" dirty="0"/>
              <a:t>Jorgensen, et al.  (1977): no relation between placement and achievement gains</a:t>
            </a:r>
          </a:p>
          <a:p>
            <a:pPr marL="285750" indent="-285750">
              <a:buFont typeface="Arial"/>
              <a:buChar char="•"/>
            </a:pPr>
            <a:r>
              <a:rPr lang="en-US" sz="2000" dirty="0"/>
              <a:t>Morgan, et al. (2000): frustration level placements led to greater learning gains</a:t>
            </a:r>
          </a:p>
          <a:p>
            <a:pPr marL="285750" indent="-285750">
              <a:buFont typeface="Arial"/>
              <a:buChar char="•"/>
            </a:pPr>
            <a:r>
              <a:rPr lang="en-US" sz="2000" dirty="0"/>
              <a:t>O’Connor et al (2002, 2010): only benefit was for students reading at grade 1 level, but even this benefit went away                                      if scaffolding was equated</a:t>
            </a:r>
          </a:p>
          <a:p>
            <a:pPr marL="285750" indent="-285750">
              <a:buFont typeface="Arial"/>
              <a:buChar char="•"/>
            </a:pPr>
            <a:r>
              <a:rPr lang="en-US" sz="2000" dirty="0"/>
              <a:t>Kuhn et al (2006): frustration level placement led                               to greater learning gains</a:t>
            </a:r>
          </a:p>
          <a:p>
            <a:pPr marL="285750" indent="-285750">
              <a:buFont typeface="Arial"/>
              <a:buChar char="•"/>
            </a:pPr>
            <a:r>
              <a:rPr lang="en-US" sz="2000" dirty="0"/>
              <a:t>Brown et al (2017): replicates Morgan</a:t>
            </a:r>
          </a:p>
        </p:txBody>
      </p:sp>
    </p:spTree>
    <p:extLst>
      <p:ext uri="{BB962C8B-B14F-4D97-AF65-F5344CB8AC3E}">
        <p14:creationId xmlns:p14="http://schemas.microsoft.com/office/powerpoint/2010/main" val="129806562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428605"/>
            <a:ext cx="8287072" cy="1247796"/>
          </a:xfrm>
        </p:spPr>
        <p:txBody>
          <a:bodyPr>
            <a:noAutofit/>
          </a:bodyPr>
          <a:lstStyle/>
          <a:p>
            <a:pPr marL="0" indent="0">
              <a:buNone/>
            </a:pPr>
            <a:r>
              <a:rPr lang="en-US" sz="3600" dirty="0">
                <a:solidFill>
                  <a:srgbClr val="000000"/>
                </a:solidFill>
              </a:rPr>
              <a:t>But can we just throw students into difficult text?  </a:t>
            </a:r>
          </a:p>
        </p:txBody>
      </p:sp>
      <p:sp>
        <p:nvSpPr>
          <p:cNvPr id="4" name="Rectangle 3"/>
          <p:cNvSpPr/>
          <p:nvPr/>
        </p:nvSpPr>
        <p:spPr>
          <a:xfrm>
            <a:off x="914400" y="1905000"/>
            <a:ext cx="5943600" cy="2677656"/>
          </a:xfrm>
          <a:prstGeom prst="rect">
            <a:avLst/>
          </a:prstGeom>
        </p:spPr>
        <p:txBody>
          <a:bodyPr wrap="square">
            <a:spAutoFit/>
          </a:bodyPr>
          <a:lstStyle/>
          <a:p>
            <a:pPr marL="342900" indent="-342900">
              <a:buFont typeface="Arial"/>
              <a:buChar char="•"/>
            </a:pPr>
            <a:r>
              <a:rPr lang="en-US" sz="2400" dirty="0"/>
              <a:t>No real evidence based on learning that shows instructional level works</a:t>
            </a:r>
          </a:p>
          <a:p>
            <a:pPr marL="342900" indent="-342900">
              <a:buFont typeface="Arial"/>
              <a:buChar char="•"/>
            </a:pPr>
            <a:r>
              <a:rPr lang="en-US" sz="2400" dirty="0"/>
              <a:t>However, the idea has burgeoned because just placing students in demanding texts that they cannot        read well was not working well </a:t>
            </a:r>
          </a:p>
          <a:p>
            <a:pPr marL="342900" indent="-342900">
              <a:buFont typeface="Arial"/>
              <a:buChar char="•"/>
            </a:pPr>
            <a:r>
              <a:rPr lang="en-US" sz="2400" dirty="0"/>
              <a:t>Where does that leave us?</a:t>
            </a:r>
          </a:p>
        </p:txBody>
      </p:sp>
    </p:spTree>
    <p:extLst>
      <p:ext uri="{BB962C8B-B14F-4D97-AF65-F5344CB8AC3E}">
        <p14:creationId xmlns:p14="http://schemas.microsoft.com/office/powerpoint/2010/main" val="1775633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sz="3600" dirty="0"/>
              <a:t>This workshop will not focus much on…</a:t>
            </a:r>
            <a:endParaRPr lang="zh-CN" altLang="en-US" sz="3600" dirty="0"/>
          </a:p>
        </p:txBody>
      </p:sp>
      <p:sp>
        <p:nvSpPr>
          <p:cNvPr id="3" name="TextBox 2"/>
          <p:cNvSpPr txBox="1"/>
          <p:nvPr/>
        </p:nvSpPr>
        <p:spPr>
          <a:xfrm>
            <a:off x="304800" y="1981200"/>
            <a:ext cx="6355432" cy="2585323"/>
          </a:xfrm>
          <a:prstGeom prst="rect">
            <a:avLst/>
          </a:prstGeom>
          <a:noFill/>
        </p:spPr>
        <p:txBody>
          <a:bodyPr wrap="square" rtlCol="0">
            <a:spAutoFit/>
          </a:bodyPr>
          <a:lstStyle/>
          <a:p>
            <a:pPr>
              <a:buFont typeface="Arial" pitchFamily="34" charset="0"/>
              <a:buChar char="•"/>
            </a:pPr>
            <a:r>
              <a:rPr lang="en-US" sz="2400" dirty="0"/>
              <a:t>  What the ACT is or why it is given</a:t>
            </a:r>
          </a:p>
          <a:p>
            <a:endParaRPr lang="en-US" sz="2400" dirty="0"/>
          </a:p>
          <a:p>
            <a:pPr>
              <a:buFont typeface="Arial" pitchFamily="34" charset="0"/>
              <a:buChar char="•"/>
            </a:pPr>
            <a:r>
              <a:rPr lang="en-US" sz="2400" dirty="0"/>
              <a:t>  Suggestions for how to approach ACT </a:t>
            </a:r>
          </a:p>
          <a:p>
            <a:r>
              <a:rPr lang="en-US" sz="2400" dirty="0"/>
              <a:t>   questions</a:t>
            </a:r>
          </a:p>
          <a:p>
            <a:endParaRPr lang="en-US" sz="2400" dirty="0"/>
          </a:p>
          <a:p>
            <a:pPr>
              <a:buFont typeface="Arial" pitchFamily="34" charset="0"/>
              <a:buChar char="•"/>
            </a:pPr>
            <a:r>
              <a:rPr lang="en-US" sz="2400" dirty="0"/>
              <a:t>  General test-taking strategies</a:t>
            </a:r>
          </a:p>
          <a:p>
            <a:endParaRPr lang="en-US" dirty="0"/>
          </a:p>
        </p:txBody>
      </p:sp>
    </p:spTree>
    <p:extLst>
      <p:ext uri="{BB962C8B-B14F-4D97-AF65-F5344CB8AC3E}">
        <p14:creationId xmlns:p14="http://schemas.microsoft.com/office/powerpoint/2010/main" val="317005543"/>
      </p:ext>
    </p:extLst>
  </p:cSld>
  <p:clrMapOvr>
    <a:masterClrMapping/>
  </p:clrMapOvr>
  <p:transition>
    <p:comb/>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1000100" y="500042"/>
            <a:ext cx="7686700" cy="1200766"/>
          </a:xfrm>
          <a:prstGeom prst="rect">
            <a:avLst/>
          </a:prstGeom>
        </p:spPr>
        <p:txBody>
          <a:bodyPr/>
          <a:lstStyle/>
          <a:p>
            <a:pPr marR="0" lvl="0" algn="l" defTabSz="914400" rtl="0" eaLnBrk="1" fontAlgn="auto" latinLnBrk="0" hangingPunct="1">
              <a:lnSpc>
                <a:spcPct val="90000"/>
              </a:lnSpc>
              <a:spcBef>
                <a:spcPct val="20000"/>
              </a:spcBef>
              <a:spcAft>
                <a:spcPts val="0"/>
              </a:spcAft>
              <a:buClrTx/>
              <a:buSzTx/>
              <a:tabLst/>
              <a:defRPr/>
            </a:pPr>
            <a:r>
              <a:rPr kumimoji="0" lang="en-US" altLang="zh-CN" sz="3600" b="0" i="0" u="none" strike="noStrike" kern="1200" cap="none" spc="0" normalizeH="0" baseline="0" noProof="0" dirty="0">
                <a:ln>
                  <a:noFill/>
                </a:ln>
                <a:solidFill>
                  <a:srgbClr val="000000"/>
                </a:solidFill>
                <a:effectLst/>
                <a:uLnTx/>
                <a:uFillTx/>
                <a:ea typeface="宋体" charset="-122"/>
              </a:rPr>
              <a:t>Traditional</a:t>
            </a:r>
            <a:r>
              <a:rPr kumimoji="0" lang="en-US" altLang="zh-CN" sz="3600" b="0" i="0" u="none" strike="noStrike" kern="1200" cap="none" spc="0" normalizeH="0" noProof="0" dirty="0">
                <a:ln>
                  <a:noFill/>
                </a:ln>
                <a:solidFill>
                  <a:srgbClr val="000000"/>
                </a:solidFill>
                <a:effectLst/>
                <a:uLnTx/>
                <a:uFillTx/>
                <a:ea typeface="宋体" charset="-122"/>
              </a:rPr>
              <a:t> instructional level theory</a:t>
            </a:r>
            <a:endParaRPr kumimoji="0" lang="en-US" altLang="zh-CN" sz="3600" b="0" i="0" u="none" strike="noStrike" kern="1200" cap="none" spc="0" normalizeH="0" baseline="0" noProof="0" dirty="0">
              <a:ln>
                <a:noFill/>
              </a:ln>
              <a:solidFill>
                <a:srgbClr val="000000"/>
              </a:solidFill>
              <a:effectLst/>
              <a:uLnTx/>
              <a:uFillTx/>
              <a:ea typeface="宋体" charset="-122"/>
            </a:endParaRPr>
          </a:p>
          <a:p>
            <a:pPr marR="0" lvl="0" algn="l" defTabSz="914400" rtl="0" eaLnBrk="1" fontAlgn="auto" latinLnBrk="0" hangingPunct="1">
              <a:lnSpc>
                <a:spcPct val="90000"/>
              </a:lnSpc>
              <a:spcBef>
                <a:spcPct val="20000"/>
              </a:spcBef>
              <a:spcAft>
                <a:spcPts val="0"/>
              </a:spcAft>
              <a:buClrTx/>
              <a:buSzTx/>
              <a:tabLst/>
              <a:defRPr/>
            </a:pPr>
            <a:endParaRPr kumimoji="0" lang="en-US" altLang="zh-CN" sz="2400" b="0" i="0" u="none" strike="noStrike" kern="1200" cap="none" spc="0" normalizeH="0" baseline="0" noProof="0" dirty="0">
              <a:ln>
                <a:noFill/>
              </a:ln>
              <a:effectLst/>
              <a:uLnTx/>
              <a:uFillTx/>
              <a:latin typeface="+mn-lt"/>
              <a:ea typeface="宋体" charset="-122"/>
              <a:cs typeface="+mn-cs"/>
            </a:endParaRPr>
          </a:p>
        </p:txBody>
      </p:sp>
      <p:sp>
        <p:nvSpPr>
          <p:cNvPr id="3" name="TextBox 2"/>
          <p:cNvSpPr txBox="1"/>
          <p:nvPr/>
        </p:nvSpPr>
        <p:spPr>
          <a:xfrm>
            <a:off x="755576" y="1628800"/>
            <a:ext cx="7416824" cy="1938992"/>
          </a:xfrm>
          <a:prstGeom prst="rect">
            <a:avLst/>
          </a:prstGeom>
          <a:noFill/>
        </p:spPr>
        <p:txBody>
          <a:bodyPr wrap="square" rtlCol="0">
            <a:spAutoFit/>
          </a:bodyPr>
          <a:lstStyle/>
          <a:p>
            <a:r>
              <a:rPr lang="en-US" sz="2400" dirty="0"/>
              <a:t>Instructional level theory: learning is facilitated by ensuring students can read instructional texts with relatively good fluency and comprehension; accomplished by placing students in relatively easy texts</a:t>
            </a:r>
          </a:p>
        </p:txBody>
      </p:sp>
      <p:sp>
        <p:nvSpPr>
          <p:cNvPr id="5" name="Rectangle 4"/>
          <p:cNvSpPr/>
          <p:nvPr/>
        </p:nvSpPr>
        <p:spPr>
          <a:xfrm>
            <a:off x="827584" y="3645024"/>
            <a:ext cx="1828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84168" y="3573016"/>
            <a:ext cx="1828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195736" y="3933056"/>
            <a:ext cx="441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71600" y="4293096"/>
            <a:ext cx="1584176" cy="369332"/>
          </a:xfrm>
          <a:prstGeom prst="rect">
            <a:avLst/>
          </a:prstGeom>
          <a:noFill/>
        </p:spPr>
        <p:txBody>
          <a:bodyPr wrap="square" rtlCol="0">
            <a:spAutoFit/>
          </a:bodyPr>
          <a:lstStyle/>
          <a:p>
            <a:r>
              <a:rPr lang="en-US" dirty="0"/>
              <a:t>Reader Level</a:t>
            </a:r>
          </a:p>
        </p:txBody>
      </p:sp>
      <p:sp>
        <p:nvSpPr>
          <p:cNvPr id="11" name="TextBox 10"/>
          <p:cNvSpPr txBox="1"/>
          <p:nvPr/>
        </p:nvSpPr>
        <p:spPr>
          <a:xfrm>
            <a:off x="6156176" y="4221088"/>
            <a:ext cx="1800200" cy="369332"/>
          </a:xfrm>
          <a:prstGeom prst="rect">
            <a:avLst/>
          </a:prstGeom>
          <a:noFill/>
        </p:spPr>
        <p:txBody>
          <a:bodyPr wrap="square" rtlCol="0">
            <a:spAutoFit/>
          </a:bodyPr>
          <a:lstStyle/>
          <a:p>
            <a:pPr>
              <a:spcBef>
                <a:spcPts val="1200"/>
              </a:spcBef>
            </a:pPr>
            <a:r>
              <a:rPr lang="en-US" dirty="0"/>
              <a:t>  Text Level</a:t>
            </a:r>
          </a:p>
        </p:txBody>
      </p:sp>
      <p:sp>
        <p:nvSpPr>
          <p:cNvPr id="12" name="TextBox 11"/>
          <p:cNvSpPr txBox="1"/>
          <p:nvPr/>
        </p:nvSpPr>
        <p:spPr>
          <a:xfrm>
            <a:off x="7812360" y="4941168"/>
            <a:ext cx="1080120" cy="584776"/>
          </a:xfrm>
          <a:prstGeom prst="rect">
            <a:avLst/>
          </a:prstGeom>
          <a:noFill/>
        </p:spPr>
        <p:txBody>
          <a:bodyPr wrap="square" rtlCol="0">
            <a:spAutoFit/>
          </a:bodyPr>
          <a:lstStyle/>
          <a:p>
            <a:r>
              <a:rPr lang="en-US" sz="1600" dirty="0">
                <a:solidFill>
                  <a:schemeClr val="bg1"/>
                </a:solidFill>
              </a:rPr>
              <a:t>2 variables</a:t>
            </a:r>
          </a:p>
        </p:txBody>
      </p:sp>
    </p:spTree>
    <p:extLst>
      <p:ext uri="{BB962C8B-B14F-4D97-AF65-F5344CB8AC3E}">
        <p14:creationId xmlns:p14="http://schemas.microsoft.com/office/powerpoint/2010/main" val="42723395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1000100" y="500042"/>
            <a:ext cx="7172300" cy="1200766"/>
          </a:xfrm>
          <a:prstGeom prst="rect">
            <a:avLst/>
          </a:prstGeom>
        </p:spPr>
        <p:txBody>
          <a:bodyPr/>
          <a:lstStyle/>
          <a:p>
            <a:pPr marR="0" lvl="0" algn="l" defTabSz="914400" rtl="0" eaLnBrk="1" fontAlgn="auto" latinLnBrk="0" hangingPunct="1">
              <a:lnSpc>
                <a:spcPct val="90000"/>
              </a:lnSpc>
              <a:spcBef>
                <a:spcPct val="20000"/>
              </a:spcBef>
              <a:spcAft>
                <a:spcPts val="0"/>
              </a:spcAft>
              <a:buClrTx/>
              <a:buSzTx/>
              <a:tabLst/>
              <a:defRPr/>
            </a:pPr>
            <a:r>
              <a:rPr kumimoji="0" lang="en-US" altLang="zh-CN" sz="3600" b="0" i="0" u="none" strike="noStrike" kern="1200" cap="none" spc="0" normalizeH="0" baseline="0" noProof="0" dirty="0">
                <a:ln>
                  <a:noFill/>
                </a:ln>
                <a:solidFill>
                  <a:srgbClr val="000000"/>
                </a:solidFill>
                <a:effectLst/>
                <a:uLnTx/>
                <a:uFillTx/>
                <a:ea typeface="宋体" charset="-122"/>
              </a:rPr>
              <a:t>Powell’s mediated text </a:t>
            </a:r>
            <a:r>
              <a:rPr kumimoji="0" lang="en-US" altLang="zh-CN" sz="3600" b="0" i="0" u="none" strike="noStrike" kern="1200" cap="none" spc="0" normalizeH="0" noProof="0" dirty="0">
                <a:ln>
                  <a:noFill/>
                </a:ln>
                <a:solidFill>
                  <a:srgbClr val="000000"/>
                </a:solidFill>
                <a:effectLst/>
                <a:uLnTx/>
                <a:uFillTx/>
                <a:ea typeface="宋体" charset="-122"/>
              </a:rPr>
              <a:t>theory</a:t>
            </a:r>
            <a:endParaRPr kumimoji="0" lang="en-US" altLang="zh-CN" sz="3600" b="0" i="0" u="none" strike="noStrike" kern="1200" cap="none" spc="0" normalizeH="0" baseline="0" noProof="0" dirty="0">
              <a:ln>
                <a:noFill/>
              </a:ln>
              <a:solidFill>
                <a:srgbClr val="000000"/>
              </a:solidFill>
              <a:effectLst/>
              <a:uLnTx/>
              <a:uFillTx/>
              <a:ea typeface="宋体" charset="-122"/>
            </a:endParaRPr>
          </a:p>
          <a:p>
            <a:pPr marR="0" lvl="0" algn="l" defTabSz="914400" rtl="0" eaLnBrk="1" fontAlgn="auto" latinLnBrk="0" hangingPunct="1">
              <a:lnSpc>
                <a:spcPct val="90000"/>
              </a:lnSpc>
              <a:spcBef>
                <a:spcPct val="20000"/>
              </a:spcBef>
              <a:spcAft>
                <a:spcPts val="0"/>
              </a:spcAft>
              <a:buClrTx/>
              <a:buSzTx/>
              <a:tabLst/>
              <a:defRPr/>
            </a:pPr>
            <a:endParaRPr kumimoji="0" lang="en-US" altLang="zh-CN" sz="2400" b="0" i="0" u="none" strike="noStrike" kern="1200" cap="none" spc="0" normalizeH="0" baseline="0" noProof="0" dirty="0">
              <a:ln>
                <a:noFill/>
              </a:ln>
              <a:effectLst/>
              <a:uLnTx/>
              <a:uFillTx/>
              <a:latin typeface="+mn-lt"/>
              <a:ea typeface="宋体" charset="-122"/>
              <a:cs typeface="+mn-cs"/>
            </a:endParaRPr>
          </a:p>
        </p:txBody>
      </p:sp>
      <p:sp>
        <p:nvSpPr>
          <p:cNvPr id="3" name="TextBox 2"/>
          <p:cNvSpPr txBox="1"/>
          <p:nvPr/>
        </p:nvSpPr>
        <p:spPr>
          <a:xfrm>
            <a:off x="683568" y="1436584"/>
            <a:ext cx="7848872" cy="1200328"/>
          </a:xfrm>
          <a:prstGeom prst="rect">
            <a:avLst/>
          </a:prstGeom>
          <a:noFill/>
        </p:spPr>
        <p:txBody>
          <a:bodyPr wrap="square" rtlCol="0">
            <a:spAutoFit/>
          </a:bodyPr>
          <a:lstStyle/>
          <a:p>
            <a:r>
              <a:rPr lang="en-US" sz="2400" dirty="0"/>
              <a:t>Learning from relatively harder texts is superior because teaching can facilitate/mediate students’ interactions with text in ways that allows students to bridge the gap</a:t>
            </a:r>
          </a:p>
        </p:txBody>
      </p:sp>
      <p:sp>
        <p:nvSpPr>
          <p:cNvPr id="10" name="TextBox 9"/>
          <p:cNvSpPr txBox="1"/>
          <p:nvPr/>
        </p:nvSpPr>
        <p:spPr>
          <a:xfrm>
            <a:off x="1475656" y="5013176"/>
            <a:ext cx="1584176" cy="369332"/>
          </a:xfrm>
          <a:prstGeom prst="rect">
            <a:avLst/>
          </a:prstGeom>
          <a:noFill/>
        </p:spPr>
        <p:txBody>
          <a:bodyPr wrap="square" rtlCol="0">
            <a:spAutoFit/>
          </a:bodyPr>
          <a:lstStyle/>
          <a:p>
            <a:r>
              <a:rPr lang="en-US" dirty="0"/>
              <a:t>Reader Level</a:t>
            </a:r>
          </a:p>
        </p:txBody>
      </p:sp>
      <p:sp>
        <p:nvSpPr>
          <p:cNvPr id="11" name="TextBox 10"/>
          <p:cNvSpPr txBox="1"/>
          <p:nvPr/>
        </p:nvSpPr>
        <p:spPr>
          <a:xfrm>
            <a:off x="5364088" y="5013176"/>
            <a:ext cx="2592288" cy="369332"/>
          </a:xfrm>
          <a:prstGeom prst="rect">
            <a:avLst/>
          </a:prstGeom>
          <a:noFill/>
        </p:spPr>
        <p:txBody>
          <a:bodyPr wrap="square" rtlCol="0">
            <a:spAutoFit/>
          </a:bodyPr>
          <a:lstStyle/>
          <a:p>
            <a:pPr>
              <a:spcBef>
                <a:spcPts val="1200"/>
              </a:spcBef>
            </a:pPr>
            <a:r>
              <a:rPr lang="en-US" dirty="0"/>
              <a:t>  Text Level</a:t>
            </a:r>
          </a:p>
        </p:txBody>
      </p:sp>
      <p:sp>
        <p:nvSpPr>
          <p:cNvPr id="12" name="TextBox 11"/>
          <p:cNvSpPr txBox="1"/>
          <p:nvPr/>
        </p:nvSpPr>
        <p:spPr>
          <a:xfrm>
            <a:off x="7812360" y="4941168"/>
            <a:ext cx="1080120" cy="584776"/>
          </a:xfrm>
          <a:prstGeom prst="rect">
            <a:avLst/>
          </a:prstGeom>
          <a:noFill/>
        </p:spPr>
        <p:txBody>
          <a:bodyPr wrap="square" rtlCol="0">
            <a:spAutoFit/>
          </a:bodyPr>
          <a:lstStyle/>
          <a:p>
            <a:r>
              <a:rPr lang="en-US" sz="1600" dirty="0">
                <a:solidFill>
                  <a:schemeClr val="bg1"/>
                </a:solidFill>
              </a:rPr>
              <a:t>3 variables</a:t>
            </a:r>
          </a:p>
        </p:txBody>
      </p:sp>
      <p:sp>
        <p:nvSpPr>
          <p:cNvPr id="13" name="Isosceles Triangle 12"/>
          <p:cNvSpPr/>
          <p:nvPr/>
        </p:nvSpPr>
        <p:spPr>
          <a:xfrm>
            <a:off x="3059832" y="3284984"/>
            <a:ext cx="2736304" cy="16561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19872" y="2780928"/>
            <a:ext cx="2232248" cy="369332"/>
          </a:xfrm>
          <a:prstGeom prst="rect">
            <a:avLst/>
          </a:prstGeom>
          <a:noFill/>
        </p:spPr>
        <p:txBody>
          <a:bodyPr wrap="square" rtlCol="0">
            <a:spAutoFit/>
          </a:bodyPr>
          <a:lstStyle/>
          <a:p>
            <a:r>
              <a:rPr lang="en-US" dirty="0"/>
              <a:t>          Mediation </a:t>
            </a:r>
          </a:p>
        </p:txBody>
      </p:sp>
    </p:spTree>
    <p:extLst>
      <p:ext uri="{BB962C8B-B14F-4D97-AF65-F5344CB8AC3E}">
        <p14:creationId xmlns:p14="http://schemas.microsoft.com/office/powerpoint/2010/main" val="4076408138"/>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2" name="TextBox 1"/>
          <p:cNvSpPr txBox="1"/>
          <p:nvPr/>
        </p:nvSpPr>
        <p:spPr>
          <a:xfrm>
            <a:off x="611560" y="620688"/>
            <a:ext cx="7200800" cy="646331"/>
          </a:xfrm>
          <a:prstGeom prst="rect">
            <a:avLst/>
          </a:prstGeom>
          <a:noFill/>
        </p:spPr>
        <p:txBody>
          <a:bodyPr wrap="square" rtlCol="0">
            <a:spAutoFit/>
          </a:bodyPr>
          <a:lstStyle/>
          <a:p>
            <a:r>
              <a:rPr lang="en-US" sz="3600" dirty="0">
                <a:solidFill>
                  <a:srgbClr val="000000"/>
                </a:solidFill>
              </a:rPr>
              <a:t>Scaffolding an Instructional Level</a:t>
            </a:r>
          </a:p>
        </p:txBody>
      </p:sp>
      <p:sp>
        <p:nvSpPr>
          <p:cNvPr id="4" name="TextBox 3"/>
          <p:cNvSpPr txBox="1"/>
          <p:nvPr/>
        </p:nvSpPr>
        <p:spPr>
          <a:xfrm>
            <a:off x="755576" y="1412777"/>
            <a:ext cx="5184576" cy="3693319"/>
          </a:xfrm>
          <a:prstGeom prst="rect">
            <a:avLst/>
          </a:prstGeom>
          <a:noFill/>
        </p:spPr>
        <p:txBody>
          <a:bodyPr wrap="square" rtlCol="0">
            <a:spAutoFit/>
          </a:bodyPr>
          <a:lstStyle/>
          <a:p>
            <a:r>
              <a:rPr lang="en-US" dirty="0" err="1"/>
              <a:t>Bonfiglio</a:t>
            </a:r>
            <a:r>
              <a:rPr lang="en-US" dirty="0"/>
              <a:t>, Daly, </a:t>
            </a:r>
            <a:r>
              <a:rPr lang="en-US" dirty="0" err="1"/>
              <a:t>Persampieri</a:t>
            </a:r>
            <a:r>
              <a:rPr lang="en-US" dirty="0"/>
              <a:t>, &amp; Andersen, 2006 </a:t>
            </a:r>
          </a:p>
          <a:p>
            <a:r>
              <a:rPr lang="en-US" dirty="0"/>
              <a:t>Burns, 2007</a:t>
            </a:r>
          </a:p>
          <a:p>
            <a:r>
              <a:rPr lang="en-US" dirty="0"/>
              <a:t>Burns, Dean, &amp; Foley, 2004</a:t>
            </a:r>
          </a:p>
          <a:p>
            <a:r>
              <a:rPr lang="en-US" dirty="0"/>
              <a:t>Carney, Anderson, Blackburn, &amp; Blessings, 1984</a:t>
            </a:r>
          </a:p>
          <a:p>
            <a:r>
              <a:rPr lang="en-US" dirty="0"/>
              <a:t>Daly &amp; Martens, 1994</a:t>
            </a:r>
          </a:p>
          <a:p>
            <a:r>
              <a:rPr lang="en-US" dirty="0"/>
              <a:t>Eckert, </a:t>
            </a:r>
            <a:r>
              <a:rPr lang="en-US" dirty="0" err="1"/>
              <a:t>Ardoin</a:t>
            </a:r>
            <a:r>
              <a:rPr lang="en-US" dirty="0"/>
              <a:t>, </a:t>
            </a:r>
            <a:r>
              <a:rPr lang="en-US" dirty="0" err="1"/>
              <a:t>Daisey</a:t>
            </a:r>
            <a:r>
              <a:rPr lang="en-US" dirty="0"/>
              <a:t>, &amp; </a:t>
            </a:r>
            <a:r>
              <a:rPr lang="en-US" dirty="0" err="1"/>
              <a:t>Scarola</a:t>
            </a:r>
            <a:r>
              <a:rPr lang="en-US" dirty="0"/>
              <a:t>, 2000</a:t>
            </a:r>
          </a:p>
          <a:p>
            <a:r>
              <a:rPr lang="cs-CZ" dirty="0" err="1"/>
              <a:t>Faulkner</a:t>
            </a:r>
            <a:r>
              <a:rPr lang="cs-CZ" dirty="0"/>
              <a:t> &amp; </a:t>
            </a:r>
            <a:r>
              <a:rPr lang="cs-CZ" dirty="0" err="1"/>
              <a:t>Levy</a:t>
            </a:r>
            <a:r>
              <a:rPr lang="cs-CZ" dirty="0"/>
              <a:t>, 1999</a:t>
            </a:r>
            <a:endParaRPr lang="en-US" dirty="0"/>
          </a:p>
          <a:p>
            <a:r>
              <a:rPr lang="en-US" dirty="0" err="1"/>
              <a:t>Gickling</a:t>
            </a:r>
            <a:r>
              <a:rPr lang="en-US" dirty="0"/>
              <a:t> &amp; Armstrong, 1978 </a:t>
            </a:r>
          </a:p>
          <a:p>
            <a:r>
              <a:rPr lang="en-US" dirty="0"/>
              <a:t>Hall, </a:t>
            </a:r>
            <a:r>
              <a:rPr lang="en-US" dirty="0" err="1"/>
              <a:t>Sabey</a:t>
            </a:r>
            <a:r>
              <a:rPr lang="en-US" dirty="0"/>
              <a:t>, &amp; McClellan, 2005</a:t>
            </a:r>
          </a:p>
          <a:p>
            <a:r>
              <a:rPr lang="cs-CZ" dirty="0" err="1"/>
              <a:t>Levy</a:t>
            </a:r>
            <a:r>
              <a:rPr lang="cs-CZ" dirty="0"/>
              <a:t>, </a:t>
            </a:r>
            <a:r>
              <a:rPr lang="cs-CZ" dirty="0" err="1"/>
              <a:t>Nicholls</a:t>
            </a:r>
            <a:r>
              <a:rPr lang="cs-CZ" dirty="0"/>
              <a:t>, &amp; </a:t>
            </a:r>
            <a:r>
              <a:rPr lang="cs-CZ" dirty="0" err="1"/>
              <a:t>Kohen</a:t>
            </a:r>
            <a:r>
              <a:rPr lang="cs-CZ" dirty="0"/>
              <a:t>, 1993</a:t>
            </a:r>
            <a:endParaRPr lang="en-US" dirty="0"/>
          </a:p>
          <a:p>
            <a:r>
              <a:rPr lang="en-US" dirty="0" err="1"/>
              <a:t>McComas</a:t>
            </a:r>
            <a:r>
              <a:rPr lang="en-US" dirty="0"/>
              <a:t>, </a:t>
            </a:r>
            <a:r>
              <a:rPr lang="en-US" dirty="0" err="1"/>
              <a:t>Wacker</a:t>
            </a:r>
            <a:r>
              <a:rPr lang="en-US" dirty="0"/>
              <a:t>, &amp; Cooper, 1996</a:t>
            </a:r>
          </a:p>
          <a:p>
            <a:r>
              <a:rPr lang="fi-FI" dirty="0" err="1"/>
              <a:t>Neill</a:t>
            </a:r>
            <a:r>
              <a:rPr lang="fi-FI" dirty="0"/>
              <a:t>, 1979</a:t>
            </a:r>
          </a:p>
          <a:p>
            <a:endParaRPr lang="en-US" dirty="0"/>
          </a:p>
        </p:txBody>
      </p:sp>
    </p:spTree>
    <p:extLst>
      <p:ext uri="{BB962C8B-B14F-4D97-AF65-F5344CB8AC3E}">
        <p14:creationId xmlns:p14="http://schemas.microsoft.com/office/powerpoint/2010/main" val="1482000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3CBCF"/>
        </a:solidFill>
        <a:effectLst/>
      </p:bgPr>
    </p:bg>
    <p:spTree>
      <p:nvGrpSpPr>
        <p:cNvPr id="1" name=""/>
        <p:cNvGrpSpPr/>
        <p:nvPr/>
      </p:nvGrpSpPr>
      <p:grpSpPr>
        <a:xfrm>
          <a:off x="0" y="0"/>
          <a:ext cx="0" cy="0"/>
          <a:chOff x="0" y="0"/>
          <a:chExt cx="0" cy="0"/>
        </a:xfrm>
      </p:grpSpPr>
      <p:sp>
        <p:nvSpPr>
          <p:cNvPr id="2" name="TextBox 1"/>
          <p:cNvSpPr txBox="1"/>
          <p:nvPr/>
        </p:nvSpPr>
        <p:spPr>
          <a:xfrm>
            <a:off x="611560" y="620688"/>
            <a:ext cx="7992888" cy="646331"/>
          </a:xfrm>
          <a:prstGeom prst="rect">
            <a:avLst/>
          </a:prstGeom>
          <a:noFill/>
        </p:spPr>
        <p:txBody>
          <a:bodyPr wrap="square" rtlCol="0">
            <a:spAutoFit/>
          </a:bodyPr>
          <a:lstStyle/>
          <a:p>
            <a:r>
              <a:rPr lang="en-US" sz="3600" dirty="0">
                <a:solidFill>
                  <a:srgbClr val="000000"/>
                </a:solidFill>
              </a:rPr>
              <a:t>Scaffolding an Instructional Level </a:t>
            </a:r>
          </a:p>
        </p:txBody>
      </p:sp>
      <p:sp>
        <p:nvSpPr>
          <p:cNvPr id="4" name="TextBox 3"/>
          <p:cNvSpPr txBox="1"/>
          <p:nvPr/>
        </p:nvSpPr>
        <p:spPr>
          <a:xfrm>
            <a:off x="827584" y="1268760"/>
            <a:ext cx="5725616" cy="4370040"/>
          </a:xfrm>
          <a:prstGeom prst="rect">
            <a:avLst/>
          </a:prstGeom>
          <a:noFill/>
        </p:spPr>
        <p:txBody>
          <a:bodyPr wrap="square" rtlCol="0">
            <a:spAutoFit/>
          </a:bodyPr>
          <a:lstStyle/>
          <a:p>
            <a:r>
              <a:rPr lang="sv-SE" dirty="0" err="1"/>
              <a:t>O’Shea</a:t>
            </a:r>
            <a:r>
              <a:rPr lang="sv-SE" dirty="0"/>
              <a:t>, </a:t>
            </a:r>
            <a:r>
              <a:rPr lang="sv-SE" dirty="0" err="1"/>
              <a:t>Sindelar</a:t>
            </a:r>
            <a:r>
              <a:rPr lang="sv-SE" dirty="0"/>
              <a:t>, &amp; </a:t>
            </a:r>
            <a:r>
              <a:rPr lang="sv-SE" dirty="0" err="1"/>
              <a:t>O’Shea</a:t>
            </a:r>
            <a:r>
              <a:rPr lang="sv-SE" dirty="0"/>
              <a:t>, 1985</a:t>
            </a:r>
          </a:p>
          <a:p>
            <a:r>
              <a:rPr lang="sv-SE" dirty="0" err="1"/>
              <a:t>Pany</a:t>
            </a:r>
            <a:r>
              <a:rPr lang="sv-SE" dirty="0"/>
              <a:t> &amp; McCoy, 1988</a:t>
            </a:r>
            <a:endParaRPr lang="en-US" dirty="0"/>
          </a:p>
          <a:p>
            <a:r>
              <a:rPr lang="hr-HR" dirty="0"/>
              <a:t>Rasinski, 1990</a:t>
            </a:r>
          </a:p>
          <a:p>
            <a:r>
              <a:rPr lang="de-DE" dirty="0" err="1"/>
              <a:t>Reitsma</a:t>
            </a:r>
            <a:r>
              <a:rPr lang="de-DE" dirty="0"/>
              <a:t>, 1988</a:t>
            </a:r>
          </a:p>
          <a:p>
            <a:r>
              <a:rPr lang="fi-FI" dirty="0" err="1"/>
              <a:t>Rose</a:t>
            </a:r>
            <a:r>
              <a:rPr lang="fi-FI" dirty="0"/>
              <a:t> &amp; Beattie, 1986</a:t>
            </a:r>
            <a:endParaRPr lang="en-US" dirty="0"/>
          </a:p>
          <a:p>
            <a:r>
              <a:rPr lang="en-US" dirty="0"/>
              <a:t>Sanford  &amp; Horner, 2013</a:t>
            </a:r>
          </a:p>
          <a:p>
            <a:r>
              <a:rPr lang="sv-SE" dirty="0" err="1"/>
              <a:t>Sindelar</a:t>
            </a:r>
            <a:r>
              <a:rPr lang="sv-SE" dirty="0"/>
              <a:t>, </a:t>
            </a:r>
            <a:r>
              <a:rPr lang="sv-SE" dirty="0" err="1"/>
              <a:t>Monda</a:t>
            </a:r>
            <a:r>
              <a:rPr lang="sv-SE" dirty="0"/>
              <a:t>, &amp; </a:t>
            </a:r>
            <a:r>
              <a:rPr lang="sv-SE" dirty="0" err="1"/>
              <a:t>O’Shea</a:t>
            </a:r>
            <a:r>
              <a:rPr lang="sv-SE" dirty="0"/>
              <a:t>,  1990</a:t>
            </a:r>
          </a:p>
          <a:p>
            <a:r>
              <a:rPr lang="en-US" dirty="0"/>
              <a:t>Smith, 1979</a:t>
            </a:r>
          </a:p>
          <a:p>
            <a:r>
              <a:rPr lang="en-US" dirty="0"/>
              <a:t>Stoddard, </a:t>
            </a:r>
            <a:r>
              <a:rPr lang="en-US" dirty="0" err="1"/>
              <a:t>Valcante</a:t>
            </a:r>
            <a:r>
              <a:rPr lang="en-US" dirty="0"/>
              <a:t>, </a:t>
            </a:r>
            <a:r>
              <a:rPr lang="en-US" dirty="0" err="1"/>
              <a:t>Sindelar</a:t>
            </a:r>
            <a:r>
              <a:rPr lang="en-US" dirty="0"/>
              <a:t>, O’Shea, et al., 1993</a:t>
            </a:r>
          </a:p>
          <a:p>
            <a:r>
              <a:rPr lang="tr-TR" dirty="0"/>
              <a:t>Taylor, </a:t>
            </a:r>
            <a:r>
              <a:rPr lang="tr-TR" dirty="0" err="1"/>
              <a:t>Wade</a:t>
            </a:r>
            <a:r>
              <a:rPr lang="tr-TR" dirty="0"/>
              <a:t>, &amp; </a:t>
            </a:r>
            <a:r>
              <a:rPr lang="tr-TR" dirty="0" err="1"/>
              <a:t>Yekovich</a:t>
            </a:r>
            <a:r>
              <a:rPr lang="tr-TR" dirty="0"/>
              <a:t>, 1985</a:t>
            </a:r>
          </a:p>
          <a:p>
            <a:r>
              <a:rPr lang="it-IT" dirty="0" err="1"/>
              <a:t>Turpie</a:t>
            </a:r>
            <a:r>
              <a:rPr lang="it-IT" dirty="0"/>
              <a:t> &amp; Paratore, 1995</a:t>
            </a:r>
          </a:p>
          <a:p>
            <a:r>
              <a:rPr lang="it-IT" dirty="0" err="1"/>
              <a:t>VanWagenen</a:t>
            </a:r>
            <a:r>
              <a:rPr lang="it-IT" dirty="0"/>
              <a:t>, Williams, &amp; </a:t>
            </a:r>
            <a:r>
              <a:rPr lang="it-IT" dirty="0" err="1"/>
              <a:t>McLaughlin</a:t>
            </a:r>
            <a:r>
              <a:rPr lang="it-IT" dirty="0"/>
              <a:t>, 1994</a:t>
            </a:r>
          </a:p>
          <a:p>
            <a:r>
              <a:rPr lang="it-IT" dirty="0" err="1"/>
              <a:t>Weinstein</a:t>
            </a:r>
            <a:r>
              <a:rPr lang="it-IT" dirty="0"/>
              <a:t> &amp; </a:t>
            </a:r>
            <a:r>
              <a:rPr lang="it-IT" dirty="0" err="1"/>
              <a:t>Cooke</a:t>
            </a:r>
            <a:r>
              <a:rPr lang="it-IT" dirty="0"/>
              <a:t>, 1992</a:t>
            </a:r>
          </a:p>
          <a:p>
            <a:r>
              <a:rPr lang="it-IT" dirty="0" err="1"/>
              <a:t>Wixson</a:t>
            </a:r>
            <a:r>
              <a:rPr lang="it-IT" dirty="0"/>
              <a:t>, 1986</a:t>
            </a:r>
          </a:p>
          <a:p>
            <a:endParaRPr lang="en-US" dirty="0"/>
          </a:p>
        </p:txBody>
      </p:sp>
    </p:spTree>
    <p:extLst>
      <p:ext uri="{BB962C8B-B14F-4D97-AF65-F5344CB8AC3E}">
        <p14:creationId xmlns:p14="http://schemas.microsoft.com/office/powerpoint/2010/main" val="1375148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Vocabulary</a:t>
            </a:r>
          </a:p>
        </p:txBody>
      </p:sp>
      <p:sp>
        <p:nvSpPr>
          <p:cNvPr id="3" name="Content Placeholder 2"/>
          <p:cNvSpPr>
            <a:spLocks noGrp="1"/>
          </p:cNvSpPr>
          <p:nvPr>
            <p:ph idx="1"/>
          </p:nvPr>
        </p:nvSpPr>
        <p:spPr>
          <a:xfrm>
            <a:off x="457200" y="1447800"/>
            <a:ext cx="8229600" cy="4678363"/>
          </a:xfrm>
        </p:spPr>
        <p:txBody>
          <a:bodyPr>
            <a:noAutofit/>
          </a:bodyPr>
          <a:lstStyle/>
          <a:p>
            <a:r>
              <a:rPr lang="en-US" sz="2200" b="0" dirty="0"/>
              <a:t>The ACT does not have a vocabulary test</a:t>
            </a:r>
          </a:p>
          <a:p>
            <a:r>
              <a:rPr lang="en-US" sz="2200" dirty="0"/>
              <a:t>However, academic vocabulary is essential to interpreting text and some ACT questions may ask students to interpret the meaning of vocabulary within particular texts (as part of reading comprehension—not as a separate or separable factor)</a:t>
            </a:r>
          </a:p>
          <a:p>
            <a:r>
              <a:rPr lang="en-US" sz="2200" dirty="0"/>
              <a:t>Academic vocabulary refers to those words that usually are somewhat abstract in meaning, that occur with higher frequency in text than in informal conversation, that are general across content areas, and that are often the key to interpreting the ideas in text   </a:t>
            </a:r>
            <a:endParaRPr lang="en-US" sz="2200" b="0" dirty="0"/>
          </a:p>
          <a:p>
            <a:r>
              <a:rPr lang="en-US" sz="2200" b="0" dirty="0"/>
              <a:t>Texts can be hard to understanding because of the author’s use of unfamiliar (to the student) vocabulary or because of the unfamiliar ways in which vocabulary is used</a:t>
            </a:r>
            <a:endParaRPr lang="en-US" sz="2400" dirty="0"/>
          </a:p>
        </p:txBody>
      </p:sp>
    </p:spTree>
    <p:extLst>
      <p:ext uri="{BB962C8B-B14F-4D97-AF65-F5344CB8AC3E}">
        <p14:creationId xmlns:p14="http://schemas.microsoft.com/office/powerpoint/2010/main" val="1869266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Vocabulary (cont.)</a:t>
            </a:r>
          </a:p>
        </p:txBody>
      </p:sp>
      <p:sp>
        <p:nvSpPr>
          <p:cNvPr id="3" name="Content Placeholder 2"/>
          <p:cNvSpPr>
            <a:spLocks noGrp="1"/>
          </p:cNvSpPr>
          <p:nvPr>
            <p:ph idx="1"/>
          </p:nvPr>
        </p:nvSpPr>
        <p:spPr>
          <a:xfrm>
            <a:off x="457200" y="1447800"/>
            <a:ext cx="8229600" cy="4678363"/>
          </a:xfrm>
        </p:spPr>
        <p:txBody>
          <a:bodyPr>
            <a:noAutofit/>
          </a:bodyPr>
          <a:lstStyle/>
          <a:p>
            <a:r>
              <a:rPr lang="en-US" dirty="0"/>
              <a:t>Two major instructional issues with regard to vocabulary</a:t>
            </a:r>
          </a:p>
          <a:p>
            <a:r>
              <a:rPr lang="en-US" dirty="0"/>
              <a:t>First, we need to help students increase their lexicons (the body of words that they know the meanings of)</a:t>
            </a:r>
          </a:p>
          <a:p>
            <a:r>
              <a:rPr lang="en-US" dirty="0"/>
              <a:t>Second, we need to teach students how to make sense of vocabulary within text (which includes sensitivity to meaning, morphology, context, reference skills, and persistence when word meanings aren’t accessible)</a:t>
            </a:r>
          </a:p>
          <a:p>
            <a:r>
              <a:rPr lang="en-US" dirty="0"/>
              <a:t>Vocabulary includes not just single words, but  technical terms, metaphorical language, conceptual phrases, etc. (e.g., common currency, charming and charmed innocence, spartan lifestyle)  </a:t>
            </a:r>
          </a:p>
          <a:p>
            <a:endParaRPr lang="en-US" dirty="0"/>
          </a:p>
          <a:p>
            <a:endParaRPr lang="en-US" dirty="0"/>
          </a:p>
          <a:p>
            <a:pPr marL="0" indent="0">
              <a:buNone/>
            </a:pPr>
            <a:endParaRPr lang="en-US" dirty="0"/>
          </a:p>
          <a:p>
            <a:endParaRPr lang="en-US" sz="2400" dirty="0"/>
          </a:p>
        </p:txBody>
      </p:sp>
    </p:spTree>
    <p:extLst>
      <p:ext uri="{BB962C8B-B14F-4D97-AF65-F5344CB8AC3E}">
        <p14:creationId xmlns:p14="http://schemas.microsoft.com/office/powerpoint/2010/main" val="2118480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56FF-DB74-AA45-A1A8-D41A07823E34}"/>
              </a:ext>
            </a:extLst>
          </p:cNvPr>
          <p:cNvSpPr>
            <a:spLocks noGrp="1"/>
          </p:cNvSpPr>
          <p:nvPr>
            <p:ph type="title"/>
          </p:nvPr>
        </p:nvSpPr>
        <p:spPr/>
        <p:txBody>
          <a:bodyPr/>
          <a:lstStyle/>
          <a:p>
            <a:r>
              <a:rPr lang="en-US" dirty="0"/>
              <a:t>Vocabulary: Building the Lexicon</a:t>
            </a:r>
          </a:p>
        </p:txBody>
      </p:sp>
      <p:sp>
        <p:nvSpPr>
          <p:cNvPr id="3" name="Content Placeholder 2">
            <a:extLst>
              <a:ext uri="{FF2B5EF4-FFF2-40B4-BE49-F238E27FC236}">
                <a16:creationId xmlns:a16="http://schemas.microsoft.com/office/drawing/2014/main" id="{4F2855D7-ADCB-8049-B9FB-7DC55B9D2327}"/>
              </a:ext>
            </a:extLst>
          </p:cNvPr>
          <p:cNvSpPr>
            <a:spLocks noGrp="1"/>
          </p:cNvSpPr>
          <p:nvPr>
            <p:ph idx="1"/>
          </p:nvPr>
        </p:nvSpPr>
        <p:spPr/>
        <p:txBody>
          <a:bodyPr/>
          <a:lstStyle/>
          <a:p>
            <a:r>
              <a:rPr lang="en-US" dirty="0"/>
              <a:t>Research shows that vocabulary knowledge increases in importance as students advance through school</a:t>
            </a:r>
          </a:p>
          <a:p>
            <a:r>
              <a:rPr lang="en-US" dirty="0"/>
              <a:t>By high school, vocabulary knowledge predicts a large amount of the variation in reading comprehension</a:t>
            </a:r>
          </a:p>
          <a:p>
            <a:r>
              <a:rPr lang="en-US" dirty="0"/>
              <a:t>Studies show that vocabulary instruction (and incidental learning of vocabulary) are related to growth in reading comprehension ability</a:t>
            </a:r>
          </a:p>
          <a:p>
            <a:r>
              <a:rPr lang="en-US" dirty="0"/>
              <a:t>Vocabulary is both an index of language knowledge and of domain or world knowledge (prior knowledge)</a:t>
            </a:r>
          </a:p>
        </p:txBody>
      </p:sp>
    </p:spTree>
    <p:extLst>
      <p:ext uri="{BB962C8B-B14F-4D97-AF65-F5344CB8AC3E}">
        <p14:creationId xmlns:p14="http://schemas.microsoft.com/office/powerpoint/2010/main" val="3100775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56FF-DB74-AA45-A1A8-D41A07823E34}"/>
              </a:ext>
            </a:extLst>
          </p:cNvPr>
          <p:cNvSpPr>
            <a:spLocks noGrp="1"/>
          </p:cNvSpPr>
          <p:nvPr>
            <p:ph type="title"/>
          </p:nvPr>
        </p:nvSpPr>
        <p:spPr/>
        <p:txBody>
          <a:bodyPr/>
          <a:lstStyle/>
          <a:p>
            <a:r>
              <a:rPr lang="en-US" dirty="0"/>
              <a:t>Vocabulary: Building the Lexicon</a:t>
            </a:r>
          </a:p>
        </p:txBody>
      </p:sp>
      <p:sp>
        <p:nvSpPr>
          <p:cNvPr id="3" name="Content Placeholder 2">
            <a:extLst>
              <a:ext uri="{FF2B5EF4-FFF2-40B4-BE49-F238E27FC236}">
                <a16:creationId xmlns:a16="http://schemas.microsoft.com/office/drawing/2014/main" id="{4F2855D7-ADCB-8049-B9FB-7DC55B9D2327}"/>
              </a:ext>
            </a:extLst>
          </p:cNvPr>
          <p:cNvSpPr>
            <a:spLocks noGrp="1"/>
          </p:cNvSpPr>
          <p:nvPr>
            <p:ph idx="1"/>
          </p:nvPr>
        </p:nvSpPr>
        <p:spPr/>
        <p:txBody>
          <a:bodyPr/>
          <a:lstStyle/>
          <a:p>
            <a:pPr marL="0" indent="0">
              <a:buNone/>
            </a:pPr>
            <a:r>
              <a:rPr lang="en-US" dirty="0"/>
              <a:t>Successful vocabulary instruction has been found to include the following features:</a:t>
            </a:r>
          </a:p>
          <a:p>
            <a:pPr marL="0" indent="0">
              <a:buNone/>
            </a:pPr>
            <a:endParaRPr lang="en-US" dirty="0"/>
          </a:p>
          <a:p>
            <a:pPr marL="457200" indent="-457200">
              <a:buFont typeface="+mj-lt"/>
              <a:buAutoNum type="arabicPeriod"/>
            </a:pPr>
            <a:r>
              <a:rPr lang="en-US" dirty="0"/>
              <a:t>Rich definition</a:t>
            </a:r>
          </a:p>
          <a:p>
            <a:pPr marL="457200" indent="-457200">
              <a:buFont typeface="+mj-lt"/>
              <a:buAutoNum type="arabicPeriod"/>
            </a:pPr>
            <a:r>
              <a:rPr lang="en-US" dirty="0"/>
              <a:t>Consideration of relationships among words</a:t>
            </a:r>
          </a:p>
          <a:p>
            <a:pPr marL="457200" indent="-457200">
              <a:buFont typeface="+mj-lt"/>
              <a:buAutoNum type="arabicPeriod"/>
            </a:pPr>
            <a:r>
              <a:rPr lang="en-US" dirty="0"/>
              <a:t>Use in reading, writing, speaking, listening, visual representations</a:t>
            </a:r>
          </a:p>
          <a:p>
            <a:pPr marL="457200" indent="-457200">
              <a:buFont typeface="+mj-lt"/>
              <a:buAutoNum type="arabicPeriod"/>
            </a:pPr>
            <a:r>
              <a:rPr lang="en-US" dirty="0"/>
              <a:t>Connecting to real life</a:t>
            </a:r>
          </a:p>
          <a:p>
            <a:pPr marL="457200" indent="-457200">
              <a:buFont typeface="+mj-lt"/>
              <a:buAutoNum type="arabicPeriod"/>
            </a:pPr>
            <a:r>
              <a:rPr lang="en-US" dirty="0"/>
              <a:t>Frequent review</a:t>
            </a:r>
          </a:p>
          <a:p>
            <a:pPr marL="457200" indent="-457200">
              <a:buFont typeface="+mj-lt"/>
              <a:buAutoNum type="arabicPeriod"/>
            </a:pPr>
            <a:endParaRPr lang="en-US" dirty="0"/>
          </a:p>
          <a:p>
            <a:pPr marL="0" indent="0">
              <a:buNone/>
            </a:pPr>
            <a:r>
              <a:rPr lang="en-US" dirty="0"/>
              <a:t> </a:t>
            </a:r>
          </a:p>
        </p:txBody>
      </p:sp>
    </p:spTree>
    <p:extLst>
      <p:ext uri="{BB962C8B-B14F-4D97-AF65-F5344CB8AC3E}">
        <p14:creationId xmlns:p14="http://schemas.microsoft.com/office/powerpoint/2010/main" val="416541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027B-A512-4049-97C8-81ED87DE760D}"/>
              </a:ext>
            </a:extLst>
          </p:cNvPr>
          <p:cNvSpPr>
            <a:spLocks noGrp="1"/>
          </p:cNvSpPr>
          <p:nvPr>
            <p:ph type="title"/>
          </p:nvPr>
        </p:nvSpPr>
        <p:spPr/>
        <p:txBody>
          <a:bodyPr/>
          <a:lstStyle/>
          <a:p>
            <a:r>
              <a:rPr lang="en-US" dirty="0"/>
              <a:t>Vocabulary: Building the Lexicon</a:t>
            </a:r>
          </a:p>
        </p:txBody>
      </p:sp>
      <p:sp>
        <p:nvSpPr>
          <p:cNvPr id="3" name="Content Placeholder 2">
            <a:extLst>
              <a:ext uri="{FF2B5EF4-FFF2-40B4-BE49-F238E27FC236}">
                <a16:creationId xmlns:a16="http://schemas.microsoft.com/office/drawing/2014/main" id="{FE0CD247-1563-C448-8D38-BD3B770901DC}"/>
              </a:ext>
            </a:extLst>
          </p:cNvPr>
          <p:cNvSpPr>
            <a:spLocks noGrp="1"/>
          </p:cNvSpPr>
          <p:nvPr>
            <p:ph idx="1"/>
          </p:nvPr>
        </p:nvSpPr>
        <p:spPr/>
        <p:txBody>
          <a:bodyPr/>
          <a:lstStyle/>
          <a:p>
            <a:r>
              <a:rPr lang="en-US" dirty="0"/>
              <a:t>Rich vocabulary/Multiple definitions</a:t>
            </a:r>
          </a:p>
          <a:p>
            <a:r>
              <a:rPr lang="en-US" dirty="0"/>
              <a:t>Explanation/Encyclopedia more than Definition/Dictionary</a:t>
            </a:r>
          </a:p>
          <a:p>
            <a:pPr marL="457200" indent="-457200">
              <a:buFont typeface="+mj-lt"/>
              <a:buAutoNum type="arabicPeriod"/>
            </a:pPr>
            <a:r>
              <a:rPr lang="en-US" dirty="0"/>
              <a:t>Dictionary definition</a:t>
            </a:r>
          </a:p>
          <a:p>
            <a:pPr marL="457200" indent="-457200">
              <a:buFont typeface="+mj-lt"/>
              <a:buAutoNum type="arabicPeriod"/>
            </a:pPr>
            <a:r>
              <a:rPr lang="en-US" dirty="0"/>
              <a:t>Synonyms</a:t>
            </a:r>
          </a:p>
          <a:p>
            <a:pPr marL="457200" indent="-457200">
              <a:buFont typeface="+mj-lt"/>
              <a:buAutoNum type="arabicPeriod"/>
            </a:pPr>
            <a:r>
              <a:rPr lang="en-US" dirty="0"/>
              <a:t>Antonyms</a:t>
            </a:r>
          </a:p>
          <a:p>
            <a:pPr marL="457200" indent="-457200">
              <a:buFont typeface="+mj-lt"/>
              <a:buAutoNum type="arabicPeriod"/>
            </a:pPr>
            <a:r>
              <a:rPr lang="en-US" dirty="0"/>
              <a:t>Part of speech</a:t>
            </a:r>
          </a:p>
          <a:p>
            <a:pPr marL="457200" indent="-457200">
              <a:buFont typeface="+mj-lt"/>
              <a:buAutoNum type="arabicPeriod"/>
            </a:pPr>
            <a:r>
              <a:rPr lang="en-US" dirty="0"/>
              <a:t>Other forms/spellings</a:t>
            </a:r>
          </a:p>
          <a:p>
            <a:pPr marL="457200" indent="-457200">
              <a:buFont typeface="+mj-lt"/>
              <a:buAutoNum type="arabicPeriod"/>
            </a:pPr>
            <a:r>
              <a:rPr lang="en-US" dirty="0"/>
              <a:t>Category</a:t>
            </a:r>
          </a:p>
          <a:p>
            <a:pPr marL="457200" indent="-457200">
              <a:buFont typeface="+mj-lt"/>
              <a:buAutoNum type="arabicPeriod"/>
            </a:pPr>
            <a:r>
              <a:rPr lang="en-US" dirty="0"/>
              <a:t>Example</a:t>
            </a:r>
          </a:p>
          <a:p>
            <a:pPr marL="457200" indent="-457200">
              <a:buFont typeface="+mj-lt"/>
              <a:buAutoNum type="arabicPeriod"/>
            </a:pPr>
            <a:r>
              <a:rPr lang="en-US" dirty="0"/>
              <a:t>Picture</a:t>
            </a:r>
          </a:p>
          <a:p>
            <a:pPr marL="457200" indent="-457200">
              <a:buFont typeface="+mj-lt"/>
              <a:buAutoNum type="arabicPeriod"/>
            </a:pPr>
            <a:r>
              <a:rPr lang="en-US" dirty="0"/>
              <a:t>Act it out</a:t>
            </a:r>
          </a:p>
          <a:p>
            <a:endParaRPr lang="en-US" dirty="0"/>
          </a:p>
        </p:txBody>
      </p:sp>
    </p:spTree>
    <p:extLst>
      <p:ext uri="{BB962C8B-B14F-4D97-AF65-F5344CB8AC3E}">
        <p14:creationId xmlns:p14="http://schemas.microsoft.com/office/powerpoint/2010/main" val="3534604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027B-A512-4049-97C8-81ED87DE760D}"/>
              </a:ext>
            </a:extLst>
          </p:cNvPr>
          <p:cNvSpPr>
            <a:spLocks noGrp="1"/>
          </p:cNvSpPr>
          <p:nvPr>
            <p:ph type="title"/>
          </p:nvPr>
        </p:nvSpPr>
        <p:spPr/>
        <p:txBody>
          <a:bodyPr/>
          <a:lstStyle/>
          <a:p>
            <a:r>
              <a:rPr lang="en-US" dirty="0"/>
              <a:t>Vocabulary: Building the Lexicon</a:t>
            </a:r>
          </a:p>
        </p:txBody>
      </p:sp>
      <p:sp>
        <p:nvSpPr>
          <p:cNvPr id="3" name="Content Placeholder 2">
            <a:extLst>
              <a:ext uri="{FF2B5EF4-FFF2-40B4-BE49-F238E27FC236}">
                <a16:creationId xmlns:a16="http://schemas.microsoft.com/office/drawing/2014/main" id="{FE0CD247-1563-C448-8D38-BD3B770901DC}"/>
              </a:ext>
            </a:extLst>
          </p:cNvPr>
          <p:cNvSpPr>
            <a:spLocks noGrp="1"/>
          </p:cNvSpPr>
          <p:nvPr>
            <p:ph idx="1"/>
          </p:nvPr>
        </p:nvSpPr>
        <p:spPr/>
        <p:txBody>
          <a:bodyPr/>
          <a:lstStyle/>
          <a:p>
            <a:pPr marL="0" indent="0">
              <a:buNone/>
            </a:pPr>
            <a:r>
              <a:rPr lang="en-US" dirty="0"/>
              <a:t>Epitomize</a:t>
            </a:r>
          </a:p>
          <a:p>
            <a:pPr marL="0" indent="0">
              <a:buNone/>
            </a:pPr>
            <a:endParaRPr lang="en-US" dirty="0"/>
          </a:p>
          <a:p>
            <a:pPr marL="457200" indent="-457200">
              <a:buFont typeface="+mj-lt"/>
              <a:buAutoNum type="arabicPeriod"/>
            </a:pPr>
            <a:r>
              <a:rPr lang="en-US" dirty="0"/>
              <a:t>Dictionary definition:</a:t>
            </a:r>
          </a:p>
          <a:p>
            <a:pPr marL="457200" indent="-457200">
              <a:buFont typeface="+mj-lt"/>
              <a:buAutoNum type="arabicPeriod"/>
            </a:pPr>
            <a:r>
              <a:rPr lang="en-US" dirty="0"/>
              <a:t>Synonyms: </a:t>
            </a:r>
          </a:p>
          <a:p>
            <a:pPr marL="457200" indent="-457200">
              <a:buFont typeface="+mj-lt"/>
              <a:buAutoNum type="arabicPeriod"/>
            </a:pPr>
            <a:r>
              <a:rPr lang="en-US" dirty="0"/>
              <a:t>Antonyms</a:t>
            </a:r>
          </a:p>
          <a:p>
            <a:pPr marL="457200" indent="-457200">
              <a:buFont typeface="+mj-lt"/>
              <a:buAutoNum type="arabicPeriod"/>
            </a:pPr>
            <a:r>
              <a:rPr lang="en-US" dirty="0"/>
              <a:t>Part of speech</a:t>
            </a:r>
          </a:p>
          <a:p>
            <a:pPr marL="457200" indent="-457200">
              <a:buFont typeface="+mj-lt"/>
              <a:buAutoNum type="arabicPeriod"/>
            </a:pPr>
            <a:r>
              <a:rPr lang="en-US" dirty="0"/>
              <a:t>Other forms/spellings</a:t>
            </a:r>
          </a:p>
          <a:p>
            <a:pPr marL="457200" indent="-457200">
              <a:buFont typeface="+mj-lt"/>
              <a:buAutoNum type="arabicPeriod"/>
            </a:pPr>
            <a:r>
              <a:rPr lang="en-US" dirty="0"/>
              <a:t>Category</a:t>
            </a:r>
          </a:p>
          <a:p>
            <a:pPr marL="457200" indent="-457200">
              <a:buFont typeface="+mj-lt"/>
              <a:buAutoNum type="arabicPeriod"/>
            </a:pPr>
            <a:r>
              <a:rPr lang="en-US" dirty="0"/>
              <a:t>Example</a:t>
            </a:r>
          </a:p>
          <a:p>
            <a:pPr marL="457200" indent="-457200">
              <a:buFont typeface="+mj-lt"/>
              <a:buAutoNum type="arabicPeriod"/>
            </a:pPr>
            <a:r>
              <a:rPr lang="en-US" dirty="0"/>
              <a:t>Picture</a:t>
            </a:r>
          </a:p>
          <a:p>
            <a:pPr marL="457200" indent="-457200">
              <a:buFont typeface="+mj-lt"/>
              <a:buAutoNum type="arabicPeriod"/>
            </a:pPr>
            <a:r>
              <a:rPr lang="en-US" dirty="0"/>
              <a:t>Act it out</a:t>
            </a:r>
          </a:p>
          <a:p>
            <a:endParaRPr lang="en-US" dirty="0"/>
          </a:p>
        </p:txBody>
      </p:sp>
    </p:spTree>
    <p:extLst>
      <p:ext uri="{BB962C8B-B14F-4D97-AF65-F5344CB8AC3E}">
        <p14:creationId xmlns:p14="http://schemas.microsoft.com/office/powerpoint/2010/main" val="3769859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sz="3600" dirty="0"/>
              <a:t>This workshop will focus on…</a:t>
            </a:r>
            <a:endParaRPr lang="zh-CN" altLang="en-US" sz="3600" dirty="0"/>
          </a:p>
        </p:txBody>
      </p:sp>
      <p:sp>
        <p:nvSpPr>
          <p:cNvPr id="3" name="TextBox 2"/>
          <p:cNvSpPr txBox="1"/>
          <p:nvPr/>
        </p:nvSpPr>
        <p:spPr>
          <a:xfrm>
            <a:off x="304800" y="1981200"/>
            <a:ext cx="6355432" cy="2954655"/>
          </a:xfrm>
          <a:prstGeom prst="rect">
            <a:avLst/>
          </a:prstGeom>
          <a:noFill/>
        </p:spPr>
        <p:txBody>
          <a:bodyPr wrap="square" rtlCol="0">
            <a:spAutoFit/>
          </a:bodyPr>
          <a:lstStyle/>
          <a:p>
            <a:pPr>
              <a:buFont typeface="Arial" pitchFamily="34" charset="0"/>
              <a:buChar char="•"/>
            </a:pPr>
            <a:r>
              <a:rPr lang="en-US" sz="2400" dirty="0"/>
              <a:t>  How to help students to improve their </a:t>
            </a:r>
          </a:p>
          <a:p>
            <a:r>
              <a:rPr lang="en-US" sz="2400" dirty="0"/>
              <a:t>   performance on the ACT (or any other </a:t>
            </a:r>
          </a:p>
          <a:p>
            <a:r>
              <a:rPr lang="en-US" sz="2400" dirty="0"/>
              <a:t>   reading comprehension measures) by </a:t>
            </a:r>
          </a:p>
          <a:p>
            <a:r>
              <a:rPr lang="en-US" sz="2400" dirty="0"/>
              <a:t>   teaching them effectively to improve 	      </a:t>
            </a:r>
          </a:p>
          <a:p>
            <a:r>
              <a:rPr lang="en-US" sz="2400" dirty="0"/>
              <a:t>   their reading comprehension and </a:t>
            </a:r>
          </a:p>
          <a:p>
            <a:r>
              <a:rPr lang="en-US" sz="2400" dirty="0"/>
              <a:t>   vocabulary </a:t>
            </a:r>
          </a:p>
          <a:p>
            <a:r>
              <a:rPr lang="en-US" sz="2400" dirty="0"/>
              <a:t> </a:t>
            </a:r>
          </a:p>
          <a:p>
            <a:endParaRPr lang="en-US" dirty="0"/>
          </a:p>
        </p:txBody>
      </p:sp>
    </p:spTree>
    <p:extLst>
      <p:ext uri="{BB962C8B-B14F-4D97-AF65-F5344CB8AC3E}">
        <p14:creationId xmlns:p14="http://schemas.microsoft.com/office/powerpoint/2010/main" val="3321801090"/>
      </p:ext>
    </p:extLst>
  </p:cSld>
  <p:clrMapOvr>
    <a:masterClrMapping/>
  </p:clrMapOvr>
  <p:transition>
    <p:comb/>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027B-A512-4049-97C8-81ED87DE760D}"/>
              </a:ext>
            </a:extLst>
          </p:cNvPr>
          <p:cNvSpPr>
            <a:spLocks noGrp="1"/>
          </p:cNvSpPr>
          <p:nvPr>
            <p:ph type="title"/>
          </p:nvPr>
        </p:nvSpPr>
        <p:spPr/>
        <p:txBody>
          <a:bodyPr/>
          <a:lstStyle/>
          <a:p>
            <a:r>
              <a:rPr lang="en-US" dirty="0"/>
              <a:t>Vocabulary: Building the Lexicon</a:t>
            </a:r>
          </a:p>
        </p:txBody>
      </p:sp>
      <p:sp>
        <p:nvSpPr>
          <p:cNvPr id="3" name="Content Placeholder 2">
            <a:extLst>
              <a:ext uri="{FF2B5EF4-FFF2-40B4-BE49-F238E27FC236}">
                <a16:creationId xmlns:a16="http://schemas.microsoft.com/office/drawing/2014/main" id="{FE0CD247-1563-C448-8D38-BD3B770901DC}"/>
              </a:ext>
            </a:extLst>
          </p:cNvPr>
          <p:cNvSpPr>
            <a:spLocks noGrp="1"/>
          </p:cNvSpPr>
          <p:nvPr>
            <p:ph idx="1"/>
          </p:nvPr>
        </p:nvSpPr>
        <p:spPr/>
        <p:txBody>
          <a:bodyPr/>
          <a:lstStyle/>
          <a:p>
            <a:pPr marL="0" indent="0">
              <a:buNone/>
            </a:pPr>
            <a:r>
              <a:rPr lang="en-US" dirty="0"/>
              <a:t>Epitomize</a:t>
            </a:r>
          </a:p>
          <a:p>
            <a:pPr marL="0" indent="0">
              <a:buNone/>
            </a:pPr>
            <a:endParaRPr lang="en-US" dirty="0"/>
          </a:p>
          <a:p>
            <a:pPr marL="457200" indent="-457200">
              <a:buFont typeface="+mj-lt"/>
              <a:buAutoNum type="arabicPeriod"/>
            </a:pPr>
            <a:r>
              <a:rPr lang="en-US" dirty="0"/>
              <a:t>Dictionary definition: perfect example of</a:t>
            </a:r>
          </a:p>
          <a:p>
            <a:pPr marL="457200" indent="-457200">
              <a:buFont typeface="+mj-lt"/>
              <a:buAutoNum type="arabicPeriod"/>
            </a:pPr>
            <a:r>
              <a:rPr lang="en-US" dirty="0"/>
              <a:t>Synonyms: </a:t>
            </a:r>
          </a:p>
          <a:p>
            <a:pPr marL="457200" indent="-457200">
              <a:buFont typeface="+mj-lt"/>
              <a:buAutoNum type="arabicPeriod"/>
            </a:pPr>
            <a:r>
              <a:rPr lang="en-US" dirty="0"/>
              <a:t>Antonyms</a:t>
            </a:r>
          </a:p>
          <a:p>
            <a:pPr marL="457200" indent="-457200">
              <a:buFont typeface="+mj-lt"/>
              <a:buAutoNum type="arabicPeriod"/>
            </a:pPr>
            <a:r>
              <a:rPr lang="en-US" dirty="0"/>
              <a:t>Part of speech</a:t>
            </a:r>
          </a:p>
          <a:p>
            <a:pPr marL="457200" indent="-457200">
              <a:buFont typeface="+mj-lt"/>
              <a:buAutoNum type="arabicPeriod"/>
            </a:pPr>
            <a:r>
              <a:rPr lang="en-US" dirty="0"/>
              <a:t>Other forms/spellings</a:t>
            </a:r>
          </a:p>
          <a:p>
            <a:pPr marL="457200" indent="-457200">
              <a:buFont typeface="+mj-lt"/>
              <a:buAutoNum type="arabicPeriod"/>
            </a:pPr>
            <a:r>
              <a:rPr lang="en-US" dirty="0"/>
              <a:t>Category</a:t>
            </a:r>
          </a:p>
          <a:p>
            <a:pPr marL="457200" indent="-457200">
              <a:buFont typeface="+mj-lt"/>
              <a:buAutoNum type="arabicPeriod"/>
            </a:pPr>
            <a:r>
              <a:rPr lang="en-US" dirty="0"/>
              <a:t>Example</a:t>
            </a:r>
          </a:p>
          <a:p>
            <a:pPr marL="457200" indent="-457200">
              <a:buFont typeface="+mj-lt"/>
              <a:buAutoNum type="arabicPeriod"/>
            </a:pPr>
            <a:r>
              <a:rPr lang="en-US" dirty="0"/>
              <a:t>Picture</a:t>
            </a:r>
          </a:p>
          <a:p>
            <a:pPr marL="457200" indent="-457200">
              <a:buFont typeface="+mj-lt"/>
              <a:buAutoNum type="arabicPeriod"/>
            </a:pPr>
            <a:r>
              <a:rPr lang="en-US" dirty="0"/>
              <a:t>Act it out</a:t>
            </a:r>
          </a:p>
          <a:p>
            <a:endParaRPr lang="en-US" dirty="0"/>
          </a:p>
        </p:txBody>
      </p:sp>
    </p:spTree>
    <p:extLst>
      <p:ext uri="{BB962C8B-B14F-4D97-AF65-F5344CB8AC3E}">
        <p14:creationId xmlns:p14="http://schemas.microsoft.com/office/powerpoint/2010/main" val="3208114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027B-A512-4049-97C8-81ED87DE760D}"/>
              </a:ext>
            </a:extLst>
          </p:cNvPr>
          <p:cNvSpPr>
            <a:spLocks noGrp="1"/>
          </p:cNvSpPr>
          <p:nvPr>
            <p:ph type="title"/>
          </p:nvPr>
        </p:nvSpPr>
        <p:spPr/>
        <p:txBody>
          <a:bodyPr/>
          <a:lstStyle/>
          <a:p>
            <a:r>
              <a:rPr lang="en-US" dirty="0"/>
              <a:t>Vocabulary: Building the Lexicon</a:t>
            </a:r>
          </a:p>
        </p:txBody>
      </p:sp>
      <p:sp>
        <p:nvSpPr>
          <p:cNvPr id="3" name="Content Placeholder 2">
            <a:extLst>
              <a:ext uri="{FF2B5EF4-FFF2-40B4-BE49-F238E27FC236}">
                <a16:creationId xmlns:a16="http://schemas.microsoft.com/office/drawing/2014/main" id="{FE0CD247-1563-C448-8D38-BD3B770901DC}"/>
              </a:ext>
            </a:extLst>
          </p:cNvPr>
          <p:cNvSpPr>
            <a:spLocks noGrp="1"/>
          </p:cNvSpPr>
          <p:nvPr>
            <p:ph idx="1"/>
          </p:nvPr>
        </p:nvSpPr>
        <p:spPr/>
        <p:txBody>
          <a:bodyPr/>
          <a:lstStyle/>
          <a:p>
            <a:pPr marL="0" indent="0">
              <a:buNone/>
            </a:pPr>
            <a:r>
              <a:rPr lang="en-US" dirty="0"/>
              <a:t>Epitomize</a:t>
            </a:r>
          </a:p>
          <a:p>
            <a:pPr marL="0" indent="0">
              <a:buNone/>
            </a:pPr>
            <a:endParaRPr lang="en-US" dirty="0"/>
          </a:p>
          <a:p>
            <a:pPr marL="457200" indent="-457200">
              <a:buFont typeface="+mj-lt"/>
              <a:buAutoNum type="arabicPeriod"/>
            </a:pPr>
            <a:r>
              <a:rPr lang="en-US" dirty="0"/>
              <a:t>Dictionary definition: perfect example of</a:t>
            </a:r>
          </a:p>
          <a:p>
            <a:pPr marL="457200" indent="-457200">
              <a:buFont typeface="+mj-lt"/>
              <a:buAutoNum type="arabicPeriod"/>
            </a:pPr>
            <a:r>
              <a:rPr lang="en-US" dirty="0"/>
              <a:t>Synonyms: typify, exemplify, represent, symbolize</a:t>
            </a:r>
          </a:p>
          <a:p>
            <a:pPr marL="457200" indent="-457200">
              <a:buFont typeface="+mj-lt"/>
              <a:buAutoNum type="arabicPeriod"/>
            </a:pPr>
            <a:r>
              <a:rPr lang="en-US" dirty="0"/>
              <a:t>Antonyms: </a:t>
            </a:r>
          </a:p>
          <a:p>
            <a:pPr marL="457200" indent="-457200">
              <a:buFont typeface="+mj-lt"/>
              <a:buAutoNum type="arabicPeriod"/>
            </a:pPr>
            <a:r>
              <a:rPr lang="en-US" dirty="0"/>
              <a:t>Part of speech</a:t>
            </a:r>
          </a:p>
          <a:p>
            <a:pPr marL="457200" indent="-457200">
              <a:buFont typeface="+mj-lt"/>
              <a:buAutoNum type="arabicPeriod"/>
            </a:pPr>
            <a:r>
              <a:rPr lang="en-US" dirty="0"/>
              <a:t>Other forms/spellings</a:t>
            </a:r>
          </a:p>
          <a:p>
            <a:pPr marL="457200" indent="-457200">
              <a:buFont typeface="+mj-lt"/>
              <a:buAutoNum type="arabicPeriod"/>
            </a:pPr>
            <a:r>
              <a:rPr lang="en-US" dirty="0"/>
              <a:t>Category</a:t>
            </a:r>
          </a:p>
          <a:p>
            <a:pPr marL="457200" indent="-457200">
              <a:buFont typeface="+mj-lt"/>
              <a:buAutoNum type="arabicPeriod"/>
            </a:pPr>
            <a:r>
              <a:rPr lang="en-US" dirty="0"/>
              <a:t>Example</a:t>
            </a:r>
          </a:p>
          <a:p>
            <a:pPr marL="457200" indent="-457200">
              <a:buFont typeface="+mj-lt"/>
              <a:buAutoNum type="arabicPeriod"/>
            </a:pPr>
            <a:r>
              <a:rPr lang="en-US" dirty="0"/>
              <a:t>Picture</a:t>
            </a:r>
          </a:p>
          <a:p>
            <a:pPr marL="457200" indent="-457200">
              <a:buFont typeface="+mj-lt"/>
              <a:buAutoNum type="arabicPeriod"/>
            </a:pPr>
            <a:r>
              <a:rPr lang="en-US" dirty="0"/>
              <a:t>Act it out</a:t>
            </a:r>
          </a:p>
          <a:p>
            <a:endParaRPr lang="en-US" dirty="0"/>
          </a:p>
        </p:txBody>
      </p:sp>
    </p:spTree>
    <p:extLst>
      <p:ext uri="{BB962C8B-B14F-4D97-AF65-F5344CB8AC3E}">
        <p14:creationId xmlns:p14="http://schemas.microsoft.com/office/powerpoint/2010/main" val="4228140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027B-A512-4049-97C8-81ED87DE760D}"/>
              </a:ext>
            </a:extLst>
          </p:cNvPr>
          <p:cNvSpPr>
            <a:spLocks noGrp="1"/>
          </p:cNvSpPr>
          <p:nvPr>
            <p:ph type="title"/>
          </p:nvPr>
        </p:nvSpPr>
        <p:spPr/>
        <p:txBody>
          <a:bodyPr/>
          <a:lstStyle/>
          <a:p>
            <a:r>
              <a:rPr lang="en-US" dirty="0"/>
              <a:t>Vocabulary: Building the Lexicon</a:t>
            </a:r>
          </a:p>
        </p:txBody>
      </p:sp>
      <p:sp>
        <p:nvSpPr>
          <p:cNvPr id="3" name="Content Placeholder 2">
            <a:extLst>
              <a:ext uri="{FF2B5EF4-FFF2-40B4-BE49-F238E27FC236}">
                <a16:creationId xmlns:a16="http://schemas.microsoft.com/office/drawing/2014/main" id="{FE0CD247-1563-C448-8D38-BD3B770901DC}"/>
              </a:ext>
            </a:extLst>
          </p:cNvPr>
          <p:cNvSpPr>
            <a:spLocks noGrp="1"/>
          </p:cNvSpPr>
          <p:nvPr>
            <p:ph idx="1"/>
          </p:nvPr>
        </p:nvSpPr>
        <p:spPr/>
        <p:txBody>
          <a:bodyPr/>
          <a:lstStyle/>
          <a:p>
            <a:pPr marL="0" indent="0">
              <a:buNone/>
            </a:pPr>
            <a:r>
              <a:rPr lang="en-US" dirty="0"/>
              <a:t>Epitomize</a:t>
            </a:r>
          </a:p>
          <a:p>
            <a:pPr marL="0" indent="0">
              <a:buNone/>
            </a:pPr>
            <a:endParaRPr lang="en-US" dirty="0"/>
          </a:p>
          <a:p>
            <a:pPr marL="457200" indent="-457200">
              <a:buFont typeface="+mj-lt"/>
              <a:buAutoNum type="arabicPeriod"/>
            </a:pPr>
            <a:r>
              <a:rPr lang="en-US" dirty="0"/>
              <a:t>Dictionary definition: perfect example of</a:t>
            </a:r>
          </a:p>
          <a:p>
            <a:pPr marL="457200" indent="-457200">
              <a:buFont typeface="+mj-lt"/>
              <a:buAutoNum type="arabicPeriod"/>
            </a:pPr>
            <a:r>
              <a:rPr lang="en-US" dirty="0"/>
              <a:t>Synonyms: typify, exemplify, represent, symbolize</a:t>
            </a:r>
          </a:p>
          <a:p>
            <a:pPr marL="457200" indent="-457200">
              <a:buFont typeface="+mj-lt"/>
              <a:buAutoNum type="arabicPeriod"/>
            </a:pPr>
            <a:r>
              <a:rPr lang="en-US" dirty="0"/>
              <a:t>Antonyms: misrepresent, distort, belie</a:t>
            </a:r>
          </a:p>
          <a:p>
            <a:pPr marL="457200" indent="-457200">
              <a:buFont typeface="+mj-lt"/>
              <a:buAutoNum type="arabicPeriod"/>
            </a:pPr>
            <a:r>
              <a:rPr lang="en-US" dirty="0"/>
              <a:t>Part of speech: verb</a:t>
            </a:r>
          </a:p>
          <a:p>
            <a:pPr marL="457200" indent="-457200">
              <a:buFont typeface="+mj-lt"/>
              <a:buAutoNum type="arabicPeriod"/>
            </a:pPr>
            <a:r>
              <a:rPr lang="en-US" dirty="0"/>
              <a:t>Other forms/spellings</a:t>
            </a:r>
          </a:p>
          <a:p>
            <a:pPr marL="457200" indent="-457200">
              <a:buFont typeface="+mj-lt"/>
              <a:buAutoNum type="arabicPeriod"/>
            </a:pPr>
            <a:r>
              <a:rPr lang="en-US" dirty="0"/>
              <a:t>Category</a:t>
            </a:r>
          </a:p>
          <a:p>
            <a:pPr marL="457200" indent="-457200">
              <a:buFont typeface="+mj-lt"/>
              <a:buAutoNum type="arabicPeriod"/>
            </a:pPr>
            <a:r>
              <a:rPr lang="en-US" dirty="0"/>
              <a:t>Example</a:t>
            </a:r>
          </a:p>
          <a:p>
            <a:pPr marL="457200" indent="-457200">
              <a:buFont typeface="+mj-lt"/>
              <a:buAutoNum type="arabicPeriod"/>
            </a:pPr>
            <a:r>
              <a:rPr lang="en-US" dirty="0"/>
              <a:t>Picture</a:t>
            </a:r>
          </a:p>
          <a:p>
            <a:pPr marL="457200" indent="-457200">
              <a:buFont typeface="+mj-lt"/>
              <a:buAutoNum type="arabicPeriod"/>
            </a:pPr>
            <a:r>
              <a:rPr lang="en-US" dirty="0"/>
              <a:t>Act it out</a:t>
            </a:r>
          </a:p>
          <a:p>
            <a:endParaRPr lang="en-US" dirty="0"/>
          </a:p>
        </p:txBody>
      </p:sp>
    </p:spTree>
    <p:extLst>
      <p:ext uri="{BB962C8B-B14F-4D97-AF65-F5344CB8AC3E}">
        <p14:creationId xmlns:p14="http://schemas.microsoft.com/office/powerpoint/2010/main" val="3408000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027B-A512-4049-97C8-81ED87DE760D}"/>
              </a:ext>
            </a:extLst>
          </p:cNvPr>
          <p:cNvSpPr>
            <a:spLocks noGrp="1"/>
          </p:cNvSpPr>
          <p:nvPr>
            <p:ph type="title"/>
          </p:nvPr>
        </p:nvSpPr>
        <p:spPr/>
        <p:txBody>
          <a:bodyPr/>
          <a:lstStyle/>
          <a:p>
            <a:r>
              <a:rPr lang="en-US" dirty="0"/>
              <a:t>Vocabulary: Building the Lexicon</a:t>
            </a:r>
          </a:p>
        </p:txBody>
      </p:sp>
      <p:sp>
        <p:nvSpPr>
          <p:cNvPr id="3" name="Content Placeholder 2">
            <a:extLst>
              <a:ext uri="{FF2B5EF4-FFF2-40B4-BE49-F238E27FC236}">
                <a16:creationId xmlns:a16="http://schemas.microsoft.com/office/drawing/2014/main" id="{FE0CD247-1563-C448-8D38-BD3B770901DC}"/>
              </a:ext>
            </a:extLst>
          </p:cNvPr>
          <p:cNvSpPr>
            <a:spLocks noGrp="1"/>
          </p:cNvSpPr>
          <p:nvPr>
            <p:ph idx="1"/>
          </p:nvPr>
        </p:nvSpPr>
        <p:spPr/>
        <p:txBody>
          <a:bodyPr>
            <a:normAutofit lnSpcReduction="10000"/>
          </a:bodyPr>
          <a:lstStyle/>
          <a:p>
            <a:pPr marL="0" indent="0">
              <a:buNone/>
            </a:pPr>
            <a:r>
              <a:rPr lang="en-US" dirty="0"/>
              <a:t>Epitomize</a:t>
            </a:r>
          </a:p>
          <a:p>
            <a:pPr marL="0" indent="0">
              <a:buNone/>
            </a:pPr>
            <a:endParaRPr lang="en-US" dirty="0"/>
          </a:p>
          <a:p>
            <a:pPr marL="457200" indent="-457200">
              <a:buFont typeface="+mj-lt"/>
              <a:buAutoNum type="arabicPeriod"/>
            </a:pPr>
            <a:r>
              <a:rPr lang="en-US" dirty="0"/>
              <a:t>Dictionary definition: perfect example of</a:t>
            </a:r>
          </a:p>
          <a:p>
            <a:pPr marL="457200" indent="-457200">
              <a:buFont typeface="+mj-lt"/>
              <a:buAutoNum type="arabicPeriod"/>
            </a:pPr>
            <a:r>
              <a:rPr lang="en-US" dirty="0"/>
              <a:t>Synonyms: typify, exemplify, represent, symbolize</a:t>
            </a:r>
          </a:p>
          <a:p>
            <a:pPr marL="457200" indent="-457200">
              <a:buFont typeface="+mj-lt"/>
              <a:buAutoNum type="arabicPeriod"/>
            </a:pPr>
            <a:r>
              <a:rPr lang="en-US" dirty="0"/>
              <a:t>Antonyms: misrepresent, distort, belie</a:t>
            </a:r>
          </a:p>
          <a:p>
            <a:pPr marL="457200" indent="-457200">
              <a:buFont typeface="+mj-lt"/>
              <a:buAutoNum type="arabicPeriod"/>
            </a:pPr>
            <a:r>
              <a:rPr lang="en-US" dirty="0"/>
              <a:t>Part of speech: verb</a:t>
            </a:r>
          </a:p>
          <a:p>
            <a:pPr marL="457200" indent="-457200">
              <a:buFont typeface="+mj-lt"/>
              <a:buAutoNum type="arabicPeriod"/>
            </a:pPr>
            <a:r>
              <a:rPr lang="en-US" dirty="0"/>
              <a:t>Other forms/spellings: epitome, epitomizes, epitomized, epitomizing</a:t>
            </a:r>
          </a:p>
          <a:p>
            <a:pPr marL="457200" indent="-457200">
              <a:buFont typeface="+mj-lt"/>
              <a:buAutoNum type="arabicPeriod"/>
            </a:pPr>
            <a:r>
              <a:rPr lang="en-US" dirty="0"/>
              <a:t>Category: </a:t>
            </a:r>
          </a:p>
          <a:p>
            <a:pPr marL="457200" indent="-457200">
              <a:buFont typeface="+mj-lt"/>
              <a:buAutoNum type="arabicPeriod"/>
            </a:pPr>
            <a:r>
              <a:rPr lang="en-US" dirty="0"/>
              <a:t>Example</a:t>
            </a:r>
          </a:p>
          <a:p>
            <a:pPr marL="457200" indent="-457200">
              <a:buFont typeface="+mj-lt"/>
              <a:buAutoNum type="arabicPeriod"/>
            </a:pPr>
            <a:r>
              <a:rPr lang="en-US" dirty="0"/>
              <a:t>Picture</a:t>
            </a:r>
          </a:p>
          <a:p>
            <a:pPr marL="457200" indent="-457200">
              <a:buFont typeface="+mj-lt"/>
              <a:buAutoNum type="arabicPeriod"/>
            </a:pPr>
            <a:r>
              <a:rPr lang="en-US" dirty="0"/>
              <a:t>Act it out</a:t>
            </a:r>
          </a:p>
          <a:p>
            <a:endParaRPr lang="en-US" dirty="0"/>
          </a:p>
        </p:txBody>
      </p:sp>
    </p:spTree>
    <p:extLst>
      <p:ext uri="{BB962C8B-B14F-4D97-AF65-F5344CB8AC3E}">
        <p14:creationId xmlns:p14="http://schemas.microsoft.com/office/powerpoint/2010/main" val="402068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027B-A512-4049-97C8-81ED87DE760D}"/>
              </a:ext>
            </a:extLst>
          </p:cNvPr>
          <p:cNvSpPr>
            <a:spLocks noGrp="1"/>
          </p:cNvSpPr>
          <p:nvPr>
            <p:ph type="title"/>
          </p:nvPr>
        </p:nvSpPr>
        <p:spPr/>
        <p:txBody>
          <a:bodyPr/>
          <a:lstStyle/>
          <a:p>
            <a:r>
              <a:rPr lang="en-US" dirty="0"/>
              <a:t>Vocabulary: Building the Lexicon</a:t>
            </a:r>
          </a:p>
        </p:txBody>
      </p:sp>
      <p:sp>
        <p:nvSpPr>
          <p:cNvPr id="3" name="Content Placeholder 2">
            <a:extLst>
              <a:ext uri="{FF2B5EF4-FFF2-40B4-BE49-F238E27FC236}">
                <a16:creationId xmlns:a16="http://schemas.microsoft.com/office/drawing/2014/main" id="{FE0CD247-1563-C448-8D38-BD3B770901DC}"/>
              </a:ext>
            </a:extLst>
          </p:cNvPr>
          <p:cNvSpPr>
            <a:spLocks noGrp="1"/>
          </p:cNvSpPr>
          <p:nvPr>
            <p:ph idx="1"/>
          </p:nvPr>
        </p:nvSpPr>
        <p:spPr/>
        <p:txBody>
          <a:bodyPr>
            <a:normAutofit fontScale="92500" lnSpcReduction="10000"/>
          </a:bodyPr>
          <a:lstStyle/>
          <a:p>
            <a:pPr marL="0" indent="0">
              <a:buNone/>
            </a:pPr>
            <a:r>
              <a:rPr lang="en-US" dirty="0"/>
              <a:t>Epitomize</a:t>
            </a:r>
          </a:p>
          <a:p>
            <a:pPr marL="0" indent="0">
              <a:buNone/>
            </a:pPr>
            <a:endParaRPr lang="en-US" dirty="0"/>
          </a:p>
          <a:p>
            <a:pPr marL="457200" indent="-457200">
              <a:buFont typeface="+mj-lt"/>
              <a:buAutoNum type="arabicPeriod"/>
            </a:pPr>
            <a:r>
              <a:rPr lang="en-US" dirty="0"/>
              <a:t>Dictionary definition: perfect example of</a:t>
            </a:r>
          </a:p>
          <a:p>
            <a:pPr marL="457200" indent="-457200">
              <a:buFont typeface="+mj-lt"/>
              <a:buAutoNum type="arabicPeriod"/>
            </a:pPr>
            <a:r>
              <a:rPr lang="en-US" dirty="0"/>
              <a:t>Synonyms: typify, exemplify, represent, symbolize</a:t>
            </a:r>
          </a:p>
          <a:p>
            <a:pPr marL="457200" indent="-457200">
              <a:buFont typeface="+mj-lt"/>
              <a:buAutoNum type="arabicPeriod"/>
            </a:pPr>
            <a:r>
              <a:rPr lang="en-US" dirty="0"/>
              <a:t>Antonyms: misrepresent, distort, belie</a:t>
            </a:r>
          </a:p>
          <a:p>
            <a:pPr marL="457200" indent="-457200">
              <a:buFont typeface="+mj-lt"/>
              <a:buAutoNum type="arabicPeriod"/>
            </a:pPr>
            <a:r>
              <a:rPr lang="en-US" dirty="0"/>
              <a:t>Part of speech: verb</a:t>
            </a:r>
          </a:p>
          <a:p>
            <a:pPr marL="457200" indent="-457200">
              <a:buFont typeface="+mj-lt"/>
              <a:buAutoNum type="arabicPeriod"/>
            </a:pPr>
            <a:r>
              <a:rPr lang="en-US" dirty="0"/>
              <a:t>Other forms/spellings: epitome, epitomizes, epitomized, epitomizing</a:t>
            </a:r>
          </a:p>
          <a:p>
            <a:pPr marL="457200" indent="-457200">
              <a:buFont typeface="+mj-lt"/>
              <a:buAutoNum type="arabicPeriod"/>
            </a:pPr>
            <a:r>
              <a:rPr lang="en-US" dirty="0"/>
              <a:t>Category: ways things can be like others (resemble, similar, etc.)</a:t>
            </a:r>
          </a:p>
          <a:p>
            <a:pPr marL="457200" indent="-457200">
              <a:buFont typeface="+mj-lt"/>
              <a:buAutoNum type="arabicPeriod"/>
            </a:pPr>
            <a:r>
              <a:rPr lang="en-US" dirty="0"/>
              <a:t>Example</a:t>
            </a:r>
          </a:p>
          <a:p>
            <a:pPr marL="457200" indent="-457200">
              <a:buFont typeface="+mj-lt"/>
              <a:buAutoNum type="arabicPeriod"/>
            </a:pPr>
            <a:r>
              <a:rPr lang="en-US" dirty="0"/>
              <a:t>Picture</a:t>
            </a:r>
          </a:p>
          <a:p>
            <a:pPr marL="457200" indent="-457200">
              <a:buFont typeface="+mj-lt"/>
              <a:buAutoNum type="arabicPeriod"/>
            </a:pPr>
            <a:r>
              <a:rPr lang="en-US" dirty="0"/>
              <a:t>Act it out</a:t>
            </a:r>
          </a:p>
          <a:p>
            <a:endParaRPr lang="en-US" dirty="0"/>
          </a:p>
        </p:txBody>
      </p:sp>
    </p:spTree>
    <p:extLst>
      <p:ext uri="{BB962C8B-B14F-4D97-AF65-F5344CB8AC3E}">
        <p14:creationId xmlns:p14="http://schemas.microsoft.com/office/powerpoint/2010/main" val="3324575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027B-A512-4049-97C8-81ED87DE760D}"/>
              </a:ext>
            </a:extLst>
          </p:cNvPr>
          <p:cNvSpPr>
            <a:spLocks noGrp="1"/>
          </p:cNvSpPr>
          <p:nvPr>
            <p:ph type="title"/>
          </p:nvPr>
        </p:nvSpPr>
        <p:spPr/>
        <p:txBody>
          <a:bodyPr/>
          <a:lstStyle/>
          <a:p>
            <a:r>
              <a:rPr lang="en-US" dirty="0"/>
              <a:t>Vocabulary: Building the Lexicon</a:t>
            </a:r>
          </a:p>
        </p:txBody>
      </p:sp>
      <p:sp>
        <p:nvSpPr>
          <p:cNvPr id="3" name="Content Placeholder 2">
            <a:extLst>
              <a:ext uri="{FF2B5EF4-FFF2-40B4-BE49-F238E27FC236}">
                <a16:creationId xmlns:a16="http://schemas.microsoft.com/office/drawing/2014/main" id="{FE0CD247-1563-C448-8D38-BD3B770901DC}"/>
              </a:ext>
            </a:extLst>
          </p:cNvPr>
          <p:cNvSpPr>
            <a:spLocks noGrp="1"/>
          </p:cNvSpPr>
          <p:nvPr>
            <p:ph idx="1"/>
          </p:nvPr>
        </p:nvSpPr>
        <p:spPr/>
        <p:txBody>
          <a:bodyPr>
            <a:normAutofit fontScale="92500" lnSpcReduction="10000"/>
          </a:bodyPr>
          <a:lstStyle/>
          <a:p>
            <a:pPr marL="0" indent="0">
              <a:buNone/>
            </a:pPr>
            <a:r>
              <a:rPr lang="en-US" dirty="0"/>
              <a:t>Epitomize</a:t>
            </a:r>
          </a:p>
          <a:p>
            <a:pPr marL="0" indent="0">
              <a:buNone/>
            </a:pPr>
            <a:endParaRPr lang="en-US" dirty="0"/>
          </a:p>
          <a:p>
            <a:pPr marL="457200" indent="-457200">
              <a:buFont typeface="+mj-lt"/>
              <a:buAutoNum type="arabicPeriod"/>
            </a:pPr>
            <a:r>
              <a:rPr lang="en-US" dirty="0"/>
              <a:t>Dictionary definition: perfect example of</a:t>
            </a:r>
          </a:p>
          <a:p>
            <a:pPr marL="457200" indent="-457200">
              <a:buFont typeface="+mj-lt"/>
              <a:buAutoNum type="arabicPeriod"/>
            </a:pPr>
            <a:r>
              <a:rPr lang="en-US" dirty="0"/>
              <a:t>Synonyms: typify, exemplify, represent, symbolize</a:t>
            </a:r>
          </a:p>
          <a:p>
            <a:pPr marL="457200" indent="-457200">
              <a:buFont typeface="+mj-lt"/>
              <a:buAutoNum type="arabicPeriod"/>
            </a:pPr>
            <a:r>
              <a:rPr lang="en-US" dirty="0"/>
              <a:t>Antonyms: misrepresent, distort, belie</a:t>
            </a:r>
          </a:p>
          <a:p>
            <a:pPr marL="457200" indent="-457200">
              <a:buFont typeface="+mj-lt"/>
              <a:buAutoNum type="arabicPeriod"/>
            </a:pPr>
            <a:r>
              <a:rPr lang="en-US" dirty="0"/>
              <a:t>Part of speech: verb</a:t>
            </a:r>
          </a:p>
          <a:p>
            <a:pPr marL="457200" indent="-457200">
              <a:buFont typeface="+mj-lt"/>
              <a:buAutoNum type="arabicPeriod"/>
            </a:pPr>
            <a:r>
              <a:rPr lang="en-US" dirty="0"/>
              <a:t>Other forms/spellings: epitome, epitomizes, epitomized, epitomizing</a:t>
            </a:r>
          </a:p>
          <a:p>
            <a:pPr marL="457200" indent="-457200">
              <a:buFont typeface="+mj-lt"/>
              <a:buAutoNum type="arabicPeriod"/>
            </a:pPr>
            <a:r>
              <a:rPr lang="en-US" dirty="0"/>
              <a:t>Category: ways things can be like others (resemble, similar, etc.)</a:t>
            </a:r>
          </a:p>
          <a:p>
            <a:pPr marL="457200" indent="-457200">
              <a:buFont typeface="+mj-lt"/>
              <a:buAutoNum type="arabicPeriod"/>
            </a:pPr>
            <a:r>
              <a:rPr lang="en-US" dirty="0"/>
              <a:t>Example:  Tupac epitomizes rap artists.</a:t>
            </a:r>
          </a:p>
          <a:p>
            <a:pPr marL="457200" indent="-457200">
              <a:buFont typeface="+mj-lt"/>
              <a:buAutoNum type="arabicPeriod"/>
            </a:pPr>
            <a:r>
              <a:rPr lang="en-US" dirty="0"/>
              <a:t>Picture: </a:t>
            </a:r>
          </a:p>
          <a:p>
            <a:pPr marL="457200" indent="-457200">
              <a:buFont typeface="+mj-lt"/>
              <a:buAutoNum type="arabicPeriod"/>
            </a:pPr>
            <a:r>
              <a:rPr lang="en-US" dirty="0"/>
              <a:t>Act it out:</a:t>
            </a:r>
          </a:p>
          <a:p>
            <a:endParaRPr lang="en-US" dirty="0"/>
          </a:p>
        </p:txBody>
      </p:sp>
    </p:spTree>
    <p:extLst>
      <p:ext uri="{BB962C8B-B14F-4D97-AF65-F5344CB8AC3E}">
        <p14:creationId xmlns:p14="http://schemas.microsoft.com/office/powerpoint/2010/main" val="849554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027B-A512-4049-97C8-81ED87DE760D}"/>
              </a:ext>
            </a:extLst>
          </p:cNvPr>
          <p:cNvSpPr>
            <a:spLocks noGrp="1"/>
          </p:cNvSpPr>
          <p:nvPr>
            <p:ph type="title"/>
          </p:nvPr>
        </p:nvSpPr>
        <p:spPr/>
        <p:txBody>
          <a:bodyPr/>
          <a:lstStyle/>
          <a:p>
            <a:r>
              <a:rPr lang="en-US" dirty="0"/>
              <a:t>Vocabulary: Building the Lexicon</a:t>
            </a:r>
          </a:p>
        </p:txBody>
      </p:sp>
      <p:sp>
        <p:nvSpPr>
          <p:cNvPr id="3" name="Content Placeholder 2">
            <a:extLst>
              <a:ext uri="{FF2B5EF4-FFF2-40B4-BE49-F238E27FC236}">
                <a16:creationId xmlns:a16="http://schemas.microsoft.com/office/drawing/2014/main" id="{FE0CD247-1563-C448-8D38-BD3B770901DC}"/>
              </a:ext>
            </a:extLst>
          </p:cNvPr>
          <p:cNvSpPr>
            <a:spLocks noGrp="1"/>
          </p:cNvSpPr>
          <p:nvPr>
            <p:ph idx="1"/>
          </p:nvPr>
        </p:nvSpPr>
        <p:spPr/>
        <p:txBody>
          <a:bodyPr>
            <a:normAutofit/>
          </a:bodyPr>
          <a:lstStyle/>
          <a:p>
            <a:pPr marL="0" indent="0">
              <a:buNone/>
            </a:pPr>
            <a:r>
              <a:rPr lang="en-US" dirty="0"/>
              <a:t>Unceremoniously</a:t>
            </a:r>
          </a:p>
          <a:p>
            <a:pPr marL="0" indent="0">
              <a:buNone/>
            </a:pPr>
            <a:endParaRPr lang="en-US" dirty="0"/>
          </a:p>
          <a:p>
            <a:pPr marL="457200" indent="-457200">
              <a:buFont typeface="+mj-lt"/>
              <a:buAutoNum type="arabicPeriod"/>
            </a:pPr>
            <a:r>
              <a:rPr lang="en-US" dirty="0"/>
              <a:t>Dictionary definition: </a:t>
            </a:r>
          </a:p>
          <a:p>
            <a:pPr marL="457200" indent="-457200">
              <a:buFont typeface="+mj-lt"/>
              <a:buAutoNum type="arabicPeriod"/>
            </a:pPr>
            <a:r>
              <a:rPr lang="en-US" dirty="0"/>
              <a:t>Synonyms: </a:t>
            </a:r>
          </a:p>
          <a:p>
            <a:pPr marL="457200" indent="-457200">
              <a:buFont typeface="+mj-lt"/>
              <a:buAutoNum type="arabicPeriod"/>
            </a:pPr>
            <a:r>
              <a:rPr lang="en-US" dirty="0"/>
              <a:t>Antonyms: </a:t>
            </a:r>
          </a:p>
          <a:p>
            <a:pPr marL="457200" indent="-457200">
              <a:buFont typeface="+mj-lt"/>
              <a:buAutoNum type="arabicPeriod"/>
            </a:pPr>
            <a:r>
              <a:rPr lang="en-US" dirty="0"/>
              <a:t>Part of speech: </a:t>
            </a:r>
          </a:p>
          <a:p>
            <a:pPr marL="457200" indent="-457200">
              <a:buFont typeface="+mj-lt"/>
              <a:buAutoNum type="arabicPeriod"/>
            </a:pPr>
            <a:r>
              <a:rPr lang="en-US" dirty="0"/>
              <a:t>Other forms/spellings: </a:t>
            </a:r>
          </a:p>
          <a:p>
            <a:pPr marL="457200" indent="-457200">
              <a:buFont typeface="+mj-lt"/>
              <a:buAutoNum type="arabicPeriod"/>
            </a:pPr>
            <a:r>
              <a:rPr lang="en-US" dirty="0"/>
              <a:t>Category: </a:t>
            </a:r>
          </a:p>
          <a:p>
            <a:pPr marL="457200" indent="-457200">
              <a:buFont typeface="+mj-lt"/>
              <a:buAutoNum type="arabicPeriod"/>
            </a:pPr>
            <a:r>
              <a:rPr lang="en-US" dirty="0"/>
              <a:t>Example:  </a:t>
            </a:r>
          </a:p>
          <a:p>
            <a:pPr marL="457200" indent="-457200">
              <a:buFont typeface="+mj-lt"/>
              <a:buAutoNum type="arabicPeriod"/>
            </a:pPr>
            <a:r>
              <a:rPr lang="en-US" dirty="0"/>
              <a:t>Picture: </a:t>
            </a:r>
          </a:p>
          <a:p>
            <a:pPr marL="457200" indent="-457200">
              <a:buFont typeface="+mj-lt"/>
              <a:buAutoNum type="arabicPeriod"/>
            </a:pPr>
            <a:r>
              <a:rPr lang="en-US" dirty="0"/>
              <a:t>Act it out:</a:t>
            </a:r>
          </a:p>
          <a:p>
            <a:endParaRPr lang="en-US" dirty="0"/>
          </a:p>
        </p:txBody>
      </p:sp>
    </p:spTree>
    <p:extLst>
      <p:ext uri="{BB962C8B-B14F-4D97-AF65-F5344CB8AC3E}">
        <p14:creationId xmlns:p14="http://schemas.microsoft.com/office/powerpoint/2010/main" val="1625575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027B-A512-4049-97C8-81ED87DE760D}"/>
              </a:ext>
            </a:extLst>
          </p:cNvPr>
          <p:cNvSpPr>
            <a:spLocks noGrp="1"/>
          </p:cNvSpPr>
          <p:nvPr>
            <p:ph type="title"/>
          </p:nvPr>
        </p:nvSpPr>
        <p:spPr/>
        <p:txBody>
          <a:bodyPr/>
          <a:lstStyle/>
          <a:p>
            <a:r>
              <a:rPr lang="en-US" dirty="0"/>
              <a:t>Vocabulary: Building the Lexicon</a:t>
            </a:r>
          </a:p>
        </p:txBody>
      </p:sp>
      <p:sp>
        <p:nvSpPr>
          <p:cNvPr id="3" name="Content Placeholder 2">
            <a:extLst>
              <a:ext uri="{FF2B5EF4-FFF2-40B4-BE49-F238E27FC236}">
                <a16:creationId xmlns:a16="http://schemas.microsoft.com/office/drawing/2014/main" id="{FE0CD247-1563-C448-8D38-BD3B770901DC}"/>
              </a:ext>
            </a:extLst>
          </p:cNvPr>
          <p:cNvSpPr>
            <a:spLocks noGrp="1"/>
          </p:cNvSpPr>
          <p:nvPr>
            <p:ph idx="1"/>
          </p:nvPr>
        </p:nvSpPr>
        <p:spPr/>
        <p:txBody>
          <a:bodyPr>
            <a:normAutofit/>
          </a:bodyPr>
          <a:lstStyle/>
          <a:p>
            <a:pPr marL="0" indent="0">
              <a:buNone/>
            </a:pPr>
            <a:r>
              <a:rPr lang="en-US" dirty="0"/>
              <a:t>Unceremoniously</a:t>
            </a:r>
          </a:p>
          <a:p>
            <a:pPr marL="0" indent="0">
              <a:buNone/>
            </a:pPr>
            <a:endParaRPr lang="en-US" dirty="0"/>
          </a:p>
          <a:p>
            <a:pPr marL="457200" indent="-457200">
              <a:buFont typeface="+mj-lt"/>
              <a:buAutoNum type="arabicPeriod"/>
            </a:pPr>
            <a:r>
              <a:rPr lang="en-US" dirty="0"/>
              <a:t>Dictionary definition: </a:t>
            </a:r>
          </a:p>
          <a:p>
            <a:pPr marL="457200" indent="-457200">
              <a:buFont typeface="+mj-lt"/>
              <a:buAutoNum type="arabicPeriod"/>
            </a:pPr>
            <a:r>
              <a:rPr lang="en-US" dirty="0"/>
              <a:t>Synonyms: </a:t>
            </a:r>
          </a:p>
          <a:p>
            <a:pPr marL="457200" indent="-457200">
              <a:buFont typeface="+mj-lt"/>
              <a:buAutoNum type="arabicPeriod"/>
            </a:pPr>
            <a:r>
              <a:rPr lang="en-US" dirty="0"/>
              <a:t>Antonyms: </a:t>
            </a:r>
          </a:p>
          <a:p>
            <a:pPr marL="457200" indent="-457200">
              <a:buFont typeface="+mj-lt"/>
              <a:buAutoNum type="arabicPeriod"/>
            </a:pPr>
            <a:r>
              <a:rPr lang="en-US" dirty="0"/>
              <a:t>Part of speech: </a:t>
            </a:r>
          </a:p>
          <a:p>
            <a:pPr marL="457200" indent="-457200">
              <a:buFont typeface="+mj-lt"/>
              <a:buAutoNum type="arabicPeriod"/>
            </a:pPr>
            <a:r>
              <a:rPr lang="en-US" dirty="0"/>
              <a:t>Other forms/spellings: </a:t>
            </a:r>
          </a:p>
          <a:p>
            <a:pPr marL="457200" indent="-457200">
              <a:buFont typeface="+mj-lt"/>
              <a:buAutoNum type="arabicPeriod"/>
            </a:pPr>
            <a:r>
              <a:rPr lang="en-US" dirty="0"/>
              <a:t>Category: </a:t>
            </a:r>
          </a:p>
          <a:p>
            <a:pPr marL="457200" indent="-457200">
              <a:buFont typeface="+mj-lt"/>
              <a:buAutoNum type="arabicPeriod"/>
            </a:pPr>
            <a:r>
              <a:rPr lang="en-US" dirty="0"/>
              <a:t>Example:  </a:t>
            </a:r>
          </a:p>
          <a:p>
            <a:pPr marL="457200" indent="-457200">
              <a:buFont typeface="+mj-lt"/>
              <a:buAutoNum type="arabicPeriod"/>
            </a:pPr>
            <a:r>
              <a:rPr lang="en-US" dirty="0"/>
              <a:t>Picture: </a:t>
            </a:r>
          </a:p>
          <a:p>
            <a:pPr marL="457200" indent="-457200">
              <a:buFont typeface="+mj-lt"/>
              <a:buAutoNum type="arabicPeriod"/>
            </a:pPr>
            <a:r>
              <a:rPr lang="en-US" dirty="0"/>
              <a:t>Act it out:</a:t>
            </a:r>
          </a:p>
          <a:p>
            <a:endParaRPr lang="en-US" dirty="0"/>
          </a:p>
        </p:txBody>
      </p:sp>
    </p:spTree>
    <p:extLst>
      <p:ext uri="{BB962C8B-B14F-4D97-AF65-F5344CB8AC3E}">
        <p14:creationId xmlns:p14="http://schemas.microsoft.com/office/powerpoint/2010/main" val="50416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027B-A512-4049-97C8-81ED87DE760D}"/>
              </a:ext>
            </a:extLst>
          </p:cNvPr>
          <p:cNvSpPr>
            <a:spLocks noGrp="1"/>
          </p:cNvSpPr>
          <p:nvPr>
            <p:ph type="title"/>
          </p:nvPr>
        </p:nvSpPr>
        <p:spPr/>
        <p:txBody>
          <a:bodyPr/>
          <a:lstStyle/>
          <a:p>
            <a:r>
              <a:rPr lang="en-US" dirty="0"/>
              <a:t>Vocabulary: Building the Lexicon</a:t>
            </a:r>
          </a:p>
        </p:txBody>
      </p:sp>
      <p:graphicFrame>
        <p:nvGraphicFramePr>
          <p:cNvPr id="4" name="Content Placeholder 3">
            <a:extLst>
              <a:ext uri="{FF2B5EF4-FFF2-40B4-BE49-F238E27FC236}">
                <a16:creationId xmlns:a16="http://schemas.microsoft.com/office/drawing/2014/main" id="{A7758945-ED97-EF4A-BC5F-DFD4921EBF5C}"/>
              </a:ext>
            </a:extLst>
          </p:cNvPr>
          <p:cNvGraphicFramePr>
            <a:graphicFrameLocks noGrp="1"/>
          </p:cNvGraphicFramePr>
          <p:nvPr>
            <p:ph idx="1"/>
            <p:extLst>
              <p:ext uri="{D42A27DB-BD31-4B8C-83A1-F6EECF244321}">
                <p14:modId xmlns:p14="http://schemas.microsoft.com/office/powerpoint/2010/main" val="1446236945"/>
              </p:ext>
            </p:extLst>
          </p:nvPr>
        </p:nvGraphicFramePr>
        <p:xfrm>
          <a:off x="457200" y="1600200"/>
          <a:ext cx="8229600" cy="48463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375987264"/>
                    </a:ext>
                  </a:extLst>
                </a:gridCol>
                <a:gridCol w="4114800">
                  <a:extLst>
                    <a:ext uri="{9D8B030D-6E8A-4147-A177-3AD203B41FA5}">
                      <a16:colId xmlns:a16="http://schemas.microsoft.com/office/drawing/2014/main" val="3822018179"/>
                    </a:ext>
                  </a:extLst>
                </a:gridCol>
              </a:tblGrid>
              <a:tr h="370840">
                <a:tc>
                  <a:txBody>
                    <a:bodyPr/>
                    <a:lstStyle/>
                    <a:p>
                      <a:r>
                        <a:rPr lang="en-US" dirty="0"/>
                        <a:t>Word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r>
                        <a:rPr lang="en-US" dirty="0"/>
                        <a:t>Examples</a:t>
                      </a:r>
                    </a:p>
                  </a:txBody>
                  <a:tcPr/>
                </a:tc>
                <a:extLst>
                  <a:ext uri="{0D108BD9-81ED-4DB2-BD59-A6C34878D82A}">
                    <a16:rowId xmlns:a16="http://schemas.microsoft.com/office/drawing/2014/main" val="528027222"/>
                  </a:ext>
                </a:extLst>
              </a:tr>
              <a:tr h="370840">
                <a:tc>
                  <a:txBody>
                    <a:bodyPr/>
                    <a:lstStyle/>
                    <a:p>
                      <a:r>
                        <a:rPr lang="en-US" dirty="0"/>
                        <a:t>Definition</a:t>
                      </a:r>
                    </a:p>
                    <a:p>
                      <a:endParaRPr lang="en-US" dirty="0"/>
                    </a:p>
                    <a:p>
                      <a:endParaRPr lang="en-US" dirty="0"/>
                    </a:p>
                    <a:p>
                      <a:endParaRPr lang="en-US" dirty="0"/>
                    </a:p>
                  </a:txBody>
                  <a:tcPr/>
                </a:tc>
                <a:tc>
                  <a:txBody>
                    <a:bodyPr/>
                    <a:lstStyle/>
                    <a:p>
                      <a:r>
                        <a:rPr lang="en-US" dirty="0"/>
                        <a:t>Non-examples</a:t>
                      </a:r>
                    </a:p>
                    <a:p>
                      <a:endParaRPr lang="en-US" dirty="0"/>
                    </a:p>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129878266"/>
                  </a:ext>
                </a:extLst>
              </a:tr>
            </a:tbl>
          </a:graphicData>
        </a:graphic>
      </p:graphicFrame>
    </p:spTree>
    <p:extLst>
      <p:ext uri="{BB962C8B-B14F-4D97-AF65-F5344CB8AC3E}">
        <p14:creationId xmlns:p14="http://schemas.microsoft.com/office/powerpoint/2010/main" val="2963688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027B-A512-4049-97C8-81ED87DE760D}"/>
              </a:ext>
            </a:extLst>
          </p:cNvPr>
          <p:cNvSpPr>
            <a:spLocks noGrp="1"/>
          </p:cNvSpPr>
          <p:nvPr>
            <p:ph type="title"/>
          </p:nvPr>
        </p:nvSpPr>
        <p:spPr/>
        <p:txBody>
          <a:bodyPr/>
          <a:lstStyle/>
          <a:p>
            <a:r>
              <a:rPr lang="en-US" dirty="0"/>
              <a:t>Vocabulary: Building the Lexicon</a:t>
            </a:r>
          </a:p>
        </p:txBody>
      </p:sp>
      <p:graphicFrame>
        <p:nvGraphicFramePr>
          <p:cNvPr id="4" name="Content Placeholder 3">
            <a:extLst>
              <a:ext uri="{FF2B5EF4-FFF2-40B4-BE49-F238E27FC236}">
                <a16:creationId xmlns:a16="http://schemas.microsoft.com/office/drawing/2014/main" id="{A7758945-ED97-EF4A-BC5F-DFD4921EBF5C}"/>
              </a:ext>
            </a:extLst>
          </p:cNvPr>
          <p:cNvGraphicFramePr>
            <a:graphicFrameLocks noGrp="1"/>
          </p:cNvGraphicFramePr>
          <p:nvPr>
            <p:ph idx="1"/>
            <p:extLst>
              <p:ext uri="{D42A27DB-BD31-4B8C-83A1-F6EECF244321}">
                <p14:modId xmlns:p14="http://schemas.microsoft.com/office/powerpoint/2010/main" val="432700371"/>
              </p:ext>
            </p:extLst>
          </p:nvPr>
        </p:nvGraphicFramePr>
        <p:xfrm>
          <a:off x="457200" y="1600200"/>
          <a:ext cx="8229600" cy="51511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375987264"/>
                    </a:ext>
                  </a:extLst>
                </a:gridCol>
                <a:gridCol w="4114800">
                  <a:extLst>
                    <a:ext uri="{9D8B030D-6E8A-4147-A177-3AD203B41FA5}">
                      <a16:colId xmlns:a16="http://schemas.microsoft.com/office/drawing/2014/main" val="3822018179"/>
                    </a:ext>
                  </a:extLst>
                </a:gridCol>
              </a:tblGrid>
              <a:tr h="370840">
                <a:tc>
                  <a:txBody>
                    <a:bodyPr/>
                    <a:lstStyle/>
                    <a:p>
                      <a:r>
                        <a:rPr lang="en-US" sz="2000" dirty="0"/>
                        <a:t>Word</a:t>
                      </a:r>
                    </a:p>
                    <a:p>
                      <a:endParaRPr lang="en-US" dirty="0"/>
                    </a:p>
                    <a:p>
                      <a:r>
                        <a:rPr lang="en-US" dirty="0"/>
                        <a:t>soothing</a:t>
                      </a:r>
                    </a:p>
                    <a:p>
                      <a:endParaRPr lang="en-US" dirty="0"/>
                    </a:p>
                  </a:txBody>
                  <a:tcPr/>
                </a:tc>
                <a:tc>
                  <a:txBody>
                    <a:bodyPr/>
                    <a:lstStyle/>
                    <a:p>
                      <a:r>
                        <a:rPr lang="en-US" sz="2000" dirty="0"/>
                        <a:t>Examples</a:t>
                      </a:r>
                    </a:p>
                    <a:p>
                      <a:endParaRPr lang="en-US" dirty="0"/>
                    </a:p>
                    <a:p>
                      <a:r>
                        <a:rPr lang="en-US" dirty="0"/>
                        <a:t>soft music</a:t>
                      </a:r>
                    </a:p>
                    <a:p>
                      <a:r>
                        <a:rPr lang="en-US" dirty="0"/>
                        <a:t>bath</a:t>
                      </a:r>
                    </a:p>
                    <a:p>
                      <a:r>
                        <a:rPr lang="en-US" dirty="0"/>
                        <a:t>nap</a:t>
                      </a:r>
                    </a:p>
                    <a:p>
                      <a:endParaRPr lang="en-US" dirty="0"/>
                    </a:p>
                    <a:p>
                      <a:endParaRPr lang="en-US" dirty="0"/>
                    </a:p>
                    <a:p>
                      <a:endParaRPr lang="en-US" dirty="0"/>
                    </a:p>
                    <a:p>
                      <a:endParaRPr lang="en-US" dirty="0"/>
                    </a:p>
                  </a:txBody>
                  <a:tcPr/>
                </a:tc>
                <a:extLst>
                  <a:ext uri="{0D108BD9-81ED-4DB2-BD59-A6C34878D82A}">
                    <a16:rowId xmlns:a16="http://schemas.microsoft.com/office/drawing/2014/main" val="2366825769"/>
                  </a:ext>
                </a:extLst>
              </a:tr>
              <a:tr h="370840">
                <a:tc>
                  <a:txBody>
                    <a:bodyPr/>
                    <a:lstStyle/>
                    <a:p>
                      <a:r>
                        <a:rPr lang="en-US" b="1" dirty="0"/>
                        <a:t>Definition</a:t>
                      </a:r>
                    </a:p>
                    <a:p>
                      <a:endParaRPr lang="en-US" dirty="0"/>
                    </a:p>
                    <a:p>
                      <a:endParaRPr lang="en-US" dirty="0"/>
                    </a:p>
                    <a:p>
                      <a:r>
                        <a:rPr lang="en-US" dirty="0"/>
                        <a:t>comforting, offering relief</a:t>
                      </a:r>
                    </a:p>
                  </a:txBody>
                  <a:tcPr/>
                </a:tc>
                <a:tc>
                  <a:txBody>
                    <a:bodyPr/>
                    <a:lstStyle/>
                    <a:p>
                      <a:r>
                        <a:rPr lang="en-US" b="1" dirty="0"/>
                        <a:t>Non-examples</a:t>
                      </a:r>
                    </a:p>
                    <a:p>
                      <a:endParaRPr lang="en-US" dirty="0"/>
                    </a:p>
                    <a:p>
                      <a:r>
                        <a:rPr lang="en-US" dirty="0"/>
                        <a:t>tests</a:t>
                      </a:r>
                    </a:p>
                    <a:p>
                      <a:r>
                        <a:rPr lang="en-US" dirty="0"/>
                        <a:t>loud noises</a:t>
                      </a:r>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129878266"/>
                  </a:ext>
                </a:extLst>
              </a:tr>
            </a:tbl>
          </a:graphicData>
        </a:graphic>
      </p:graphicFrame>
    </p:spTree>
    <p:extLst>
      <p:ext uri="{BB962C8B-B14F-4D97-AF65-F5344CB8AC3E}">
        <p14:creationId xmlns:p14="http://schemas.microsoft.com/office/powerpoint/2010/main" val="2098591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sz="3600" dirty="0"/>
              <a:t>Testing:  Some definitions</a:t>
            </a:r>
            <a:endParaRPr lang="zh-CN" altLang="en-US" sz="3600" dirty="0"/>
          </a:p>
        </p:txBody>
      </p:sp>
      <p:sp>
        <p:nvSpPr>
          <p:cNvPr id="3" name="TextBox 2"/>
          <p:cNvSpPr txBox="1"/>
          <p:nvPr/>
        </p:nvSpPr>
        <p:spPr>
          <a:xfrm>
            <a:off x="304800" y="1681170"/>
            <a:ext cx="6324600" cy="4801314"/>
          </a:xfrm>
          <a:prstGeom prst="rect">
            <a:avLst/>
          </a:prstGeom>
          <a:noFill/>
        </p:spPr>
        <p:txBody>
          <a:bodyPr wrap="square" rtlCol="0">
            <a:spAutoFit/>
          </a:bodyPr>
          <a:lstStyle/>
          <a:p>
            <a:pPr>
              <a:buFont typeface="Arial" pitchFamily="34" charset="0"/>
              <a:buChar char="•"/>
            </a:pPr>
            <a:r>
              <a:rPr lang="en-US" sz="2400" dirty="0"/>
              <a:t>   Achievement test:  a test of developed    </a:t>
            </a:r>
          </a:p>
          <a:p>
            <a:r>
              <a:rPr lang="en-US" sz="2400" dirty="0"/>
              <a:t>    knowledge or skill </a:t>
            </a:r>
          </a:p>
          <a:p>
            <a:pPr marL="342900" indent="-342900">
              <a:buFont typeface="Arial" panose="020B0604020202020204" pitchFamily="34" charset="0"/>
              <a:buChar char="•"/>
            </a:pPr>
            <a:r>
              <a:rPr lang="en-US" sz="2400" dirty="0"/>
              <a:t>Reading comprehension test: a test of   how well someone can read text with understanding</a:t>
            </a:r>
          </a:p>
          <a:p>
            <a:pPr>
              <a:buFont typeface="Arial" pitchFamily="34" charset="0"/>
              <a:buChar char="•"/>
            </a:pPr>
            <a:r>
              <a:rPr lang="en-US" sz="2400" dirty="0"/>
              <a:t>   Test prep: those actions or insights that     </a:t>
            </a:r>
          </a:p>
          <a:p>
            <a:r>
              <a:rPr lang="en-US" sz="2400" dirty="0"/>
              <a:t>     may help test takers do better on an  </a:t>
            </a:r>
          </a:p>
          <a:p>
            <a:r>
              <a:rPr lang="en-US" sz="2400" dirty="0"/>
              <a:t>     achievement test </a:t>
            </a:r>
            <a:r>
              <a:rPr lang="en-US" sz="2400" i="1" dirty="0"/>
              <a:t>no matter the extent to   </a:t>
            </a:r>
          </a:p>
          <a:p>
            <a:r>
              <a:rPr lang="en-US" sz="2400" i="1" dirty="0"/>
              <a:t>     which they possess the tested knowledge </a:t>
            </a:r>
          </a:p>
          <a:p>
            <a:r>
              <a:rPr lang="en-US" sz="2400" i="1" dirty="0"/>
              <a:t>     or skill</a:t>
            </a:r>
            <a:r>
              <a:rPr lang="en-US" sz="2400" dirty="0"/>
              <a:t> </a:t>
            </a:r>
          </a:p>
          <a:p>
            <a:r>
              <a:rPr lang="en-US" sz="2400" dirty="0"/>
              <a:t>    </a:t>
            </a:r>
          </a:p>
          <a:p>
            <a:r>
              <a:rPr lang="en-US" sz="2400" dirty="0"/>
              <a:t> </a:t>
            </a:r>
          </a:p>
          <a:p>
            <a:endParaRPr lang="en-US" dirty="0"/>
          </a:p>
        </p:txBody>
      </p:sp>
    </p:spTree>
    <p:extLst>
      <p:ext uri="{BB962C8B-B14F-4D97-AF65-F5344CB8AC3E}">
        <p14:creationId xmlns:p14="http://schemas.microsoft.com/office/powerpoint/2010/main" val="843650758"/>
      </p:ext>
    </p:extLst>
  </p:cSld>
  <p:clrMapOvr>
    <a:masterClrMapping/>
  </p:clrMapOvr>
  <p:transition>
    <p:comb/>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5ADB-5E53-244C-8AFE-B2EB334A6B96}"/>
              </a:ext>
            </a:extLst>
          </p:cNvPr>
          <p:cNvSpPr>
            <a:spLocks noGrp="1"/>
          </p:cNvSpPr>
          <p:nvPr>
            <p:ph type="title"/>
          </p:nvPr>
        </p:nvSpPr>
        <p:spPr/>
        <p:txBody>
          <a:bodyPr/>
          <a:lstStyle/>
          <a:p>
            <a:r>
              <a:rPr lang="en-US" dirty="0"/>
              <a:t>Vocabulary: Building the Lexicon</a:t>
            </a:r>
          </a:p>
        </p:txBody>
      </p:sp>
      <p:sp>
        <p:nvSpPr>
          <p:cNvPr id="3" name="Content Placeholder 2">
            <a:extLst>
              <a:ext uri="{FF2B5EF4-FFF2-40B4-BE49-F238E27FC236}">
                <a16:creationId xmlns:a16="http://schemas.microsoft.com/office/drawing/2014/main" id="{C6B0958E-D532-D24A-9F94-6BAA1F5F8E4E}"/>
              </a:ext>
            </a:extLst>
          </p:cNvPr>
          <p:cNvSpPr>
            <a:spLocks noGrp="1"/>
          </p:cNvSpPr>
          <p:nvPr>
            <p:ph idx="1"/>
          </p:nvPr>
        </p:nvSpPr>
        <p:spPr/>
        <p:txBody>
          <a:bodyPr/>
          <a:lstStyle/>
          <a:p>
            <a:r>
              <a:rPr lang="en-US" dirty="0"/>
              <a:t>Words are remembered best when they are connected to other words/ideas</a:t>
            </a:r>
          </a:p>
          <a:p>
            <a:r>
              <a:rPr lang="en-US" dirty="0"/>
              <a:t>Various approaches connect words (synonyms, antonyms, categories, and comparisons of previous examples connect words)</a:t>
            </a:r>
          </a:p>
          <a:p>
            <a:r>
              <a:rPr lang="en-US" dirty="0"/>
              <a:t>Another way is semantic mapping</a:t>
            </a:r>
          </a:p>
          <a:p>
            <a:endParaRPr lang="en-US" dirty="0"/>
          </a:p>
        </p:txBody>
      </p:sp>
    </p:spTree>
    <p:extLst>
      <p:ext uri="{BB962C8B-B14F-4D97-AF65-F5344CB8AC3E}">
        <p14:creationId xmlns:p14="http://schemas.microsoft.com/office/powerpoint/2010/main" val="1148565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4B422-BA98-D34A-9F9F-1C1E38448CFC}"/>
              </a:ext>
            </a:extLst>
          </p:cNvPr>
          <p:cNvSpPr>
            <a:spLocks noGrp="1"/>
          </p:cNvSpPr>
          <p:nvPr>
            <p:ph type="title"/>
          </p:nvPr>
        </p:nvSpPr>
        <p:spPr/>
        <p:txBody>
          <a:bodyPr/>
          <a:lstStyle/>
          <a:p>
            <a:r>
              <a:rPr lang="en-US" dirty="0"/>
              <a:t>Semantic Map</a:t>
            </a:r>
          </a:p>
        </p:txBody>
      </p:sp>
      <p:pic>
        <p:nvPicPr>
          <p:cNvPr id="4" name="Content Placeholder 3">
            <a:extLst>
              <a:ext uri="{FF2B5EF4-FFF2-40B4-BE49-F238E27FC236}">
                <a16:creationId xmlns:a16="http://schemas.microsoft.com/office/drawing/2014/main" id="{C1A50FC0-9BC6-9C49-95F6-D4830D2F0145}"/>
              </a:ext>
            </a:extLst>
          </p:cNvPr>
          <p:cNvPicPr>
            <a:picLocks noGrp="1" noChangeAspect="1"/>
          </p:cNvPicPr>
          <p:nvPr>
            <p:ph idx="1"/>
          </p:nvPr>
        </p:nvPicPr>
        <p:blipFill>
          <a:blip r:embed="rId2"/>
          <a:stretch>
            <a:fillRect/>
          </a:stretch>
        </p:blipFill>
        <p:spPr>
          <a:xfrm>
            <a:off x="1320800" y="1600200"/>
            <a:ext cx="6502400" cy="4876800"/>
          </a:xfrm>
          <a:prstGeom prst="rect">
            <a:avLst/>
          </a:prstGeom>
        </p:spPr>
      </p:pic>
    </p:spTree>
    <p:extLst>
      <p:ext uri="{BB962C8B-B14F-4D97-AF65-F5344CB8AC3E}">
        <p14:creationId xmlns:p14="http://schemas.microsoft.com/office/powerpoint/2010/main" val="2593080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C37A-87A9-824B-988F-5C15A80B4433}"/>
              </a:ext>
            </a:extLst>
          </p:cNvPr>
          <p:cNvSpPr>
            <a:spLocks noGrp="1"/>
          </p:cNvSpPr>
          <p:nvPr>
            <p:ph type="title"/>
          </p:nvPr>
        </p:nvSpPr>
        <p:spPr/>
        <p:txBody>
          <a:bodyPr/>
          <a:lstStyle/>
          <a:p>
            <a:r>
              <a:rPr lang="en-US" dirty="0"/>
              <a:t>Vocabulary: Building the Lexicon</a:t>
            </a:r>
          </a:p>
        </p:txBody>
      </p:sp>
      <p:sp>
        <p:nvSpPr>
          <p:cNvPr id="3" name="Content Placeholder 2">
            <a:extLst>
              <a:ext uri="{FF2B5EF4-FFF2-40B4-BE49-F238E27FC236}">
                <a16:creationId xmlns:a16="http://schemas.microsoft.com/office/drawing/2014/main" id="{B24FC667-D44C-EA43-9C9E-7911D297054F}"/>
              </a:ext>
            </a:extLst>
          </p:cNvPr>
          <p:cNvSpPr>
            <a:spLocks noGrp="1"/>
          </p:cNvSpPr>
          <p:nvPr>
            <p:ph idx="1"/>
          </p:nvPr>
        </p:nvSpPr>
        <p:spPr/>
        <p:txBody>
          <a:bodyPr/>
          <a:lstStyle/>
          <a:p>
            <a:r>
              <a:rPr lang="en-US" dirty="0"/>
              <a:t>Repeated and varied use (12 repetitions)</a:t>
            </a:r>
          </a:p>
          <a:p>
            <a:r>
              <a:rPr lang="en-US" dirty="0"/>
              <a:t>All modes of language (reading, writing, speaking, listening, graphic/pictographic, kinesthetic)</a:t>
            </a:r>
          </a:p>
          <a:p>
            <a:r>
              <a:rPr lang="en-US" dirty="0"/>
              <a:t>Personal connections (personal vocabulary lists, word wizards)</a:t>
            </a:r>
          </a:p>
          <a:p>
            <a:r>
              <a:rPr lang="en-US" dirty="0"/>
              <a:t>Frequent review</a:t>
            </a:r>
          </a:p>
        </p:txBody>
      </p:sp>
    </p:spTree>
    <p:extLst>
      <p:ext uri="{BB962C8B-B14F-4D97-AF65-F5344CB8AC3E}">
        <p14:creationId xmlns:p14="http://schemas.microsoft.com/office/powerpoint/2010/main" val="2069612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C37A-87A9-824B-988F-5C15A80B4433}"/>
              </a:ext>
            </a:extLst>
          </p:cNvPr>
          <p:cNvSpPr>
            <a:spLocks noGrp="1"/>
          </p:cNvSpPr>
          <p:nvPr>
            <p:ph type="title"/>
          </p:nvPr>
        </p:nvSpPr>
        <p:spPr/>
        <p:txBody>
          <a:bodyPr/>
          <a:lstStyle/>
          <a:p>
            <a:r>
              <a:rPr lang="en-US" dirty="0"/>
              <a:t>Vocabulary: Building the Lexicon</a:t>
            </a:r>
          </a:p>
        </p:txBody>
      </p:sp>
      <p:sp>
        <p:nvSpPr>
          <p:cNvPr id="3" name="Content Placeholder 2">
            <a:extLst>
              <a:ext uri="{FF2B5EF4-FFF2-40B4-BE49-F238E27FC236}">
                <a16:creationId xmlns:a16="http://schemas.microsoft.com/office/drawing/2014/main" id="{B24FC667-D44C-EA43-9C9E-7911D297054F}"/>
              </a:ext>
            </a:extLst>
          </p:cNvPr>
          <p:cNvSpPr>
            <a:spLocks noGrp="1"/>
          </p:cNvSpPr>
          <p:nvPr>
            <p:ph idx="1"/>
          </p:nvPr>
        </p:nvSpPr>
        <p:spPr/>
        <p:txBody>
          <a:bodyPr/>
          <a:lstStyle/>
          <a:p>
            <a:pPr marL="0" indent="0">
              <a:buNone/>
            </a:pPr>
            <a:endParaRPr lang="en-US" dirty="0">
              <a:hlinkClick r:id="rId2">
                <a:extLst>
                  <a:ext uri="{A12FA001-AC4F-418D-AE19-62706E023703}">
                    <ahyp:hlinkClr xmlns:ahyp="http://schemas.microsoft.com/office/drawing/2018/hyperlinkcolor" val="tx"/>
                  </a:ext>
                </a:extLst>
              </a:hlinkClick>
            </a:endParaRPr>
          </a:p>
          <a:p>
            <a:r>
              <a:rPr lang="en-US" dirty="0">
                <a:hlinkClick r:id="rId2">
                  <a:extLst>
                    <a:ext uri="{A12FA001-AC4F-418D-AE19-62706E023703}">
                      <ahyp:hlinkClr xmlns:ahyp="http://schemas.microsoft.com/office/drawing/2018/hyperlinkcolor" val="tx"/>
                    </a:ext>
                  </a:extLst>
                </a:hlinkClick>
              </a:rPr>
              <a:t>http://www.cal.org/create/conferences/2012/pdfs/handout-4-vaughn-reutebuch-cortez.pdf</a:t>
            </a:r>
            <a:endParaRPr lang="en-US" dirty="0"/>
          </a:p>
          <a:p>
            <a:endParaRPr lang="en-US" dirty="0"/>
          </a:p>
        </p:txBody>
      </p:sp>
    </p:spTree>
    <p:extLst>
      <p:ext uri="{BB962C8B-B14F-4D97-AF65-F5344CB8AC3E}">
        <p14:creationId xmlns:p14="http://schemas.microsoft.com/office/powerpoint/2010/main" val="593653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F5DFB-9892-4B42-81AD-D2BDE6F67C94}"/>
              </a:ext>
            </a:extLst>
          </p:cNvPr>
          <p:cNvSpPr>
            <a:spLocks noGrp="1"/>
          </p:cNvSpPr>
          <p:nvPr>
            <p:ph type="title"/>
          </p:nvPr>
        </p:nvSpPr>
        <p:spPr/>
        <p:txBody>
          <a:bodyPr/>
          <a:lstStyle/>
          <a:p>
            <a:r>
              <a:rPr lang="en-US" dirty="0"/>
              <a:t>Sources of Vocabulary</a:t>
            </a:r>
          </a:p>
        </p:txBody>
      </p:sp>
      <p:sp>
        <p:nvSpPr>
          <p:cNvPr id="3" name="Content Placeholder 2">
            <a:extLst>
              <a:ext uri="{FF2B5EF4-FFF2-40B4-BE49-F238E27FC236}">
                <a16:creationId xmlns:a16="http://schemas.microsoft.com/office/drawing/2014/main" id="{E9224106-C5C0-8649-B3B3-E714A56C35F2}"/>
              </a:ext>
            </a:extLst>
          </p:cNvPr>
          <p:cNvSpPr>
            <a:spLocks noGrp="1"/>
          </p:cNvSpPr>
          <p:nvPr>
            <p:ph idx="1"/>
          </p:nvPr>
        </p:nvSpPr>
        <p:spPr/>
        <p:txBody>
          <a:bodyPr/>
          <a:lstStyle/>
          <a:p>
            <a:pPr marL="0" indent="0">
              <a:buNone/>
            </a:pPr>
            <a:r>
              <a:rPr lang="en-US" dirty="0"/>
              <a:t>Coxhead’s Academic Word List</a:t>
            </a:r>
          </a:p>
          <a:p>
            <a:pPr marL="0" indent="0">
              <a:buNone/>
            </a:pPr>
            <a:r>
              <a:rPr lang="en-US" dirty="0">
                <a:hlinkClick r:id="rId2"/>
              </a:rPr>
              <a:t>http://www.cal.org/create/conferences/2012/pdfs/handout-4-vaughn-reutebuch-cortez.pdf</a:t>
            </a:r>
            <a:endParaRPr lang="en-US" dirty="0"/>
          </a:p>
          <a:p>
            <a:pPr marL="0" indent="0">
              <a:buNone/>
            </a:pPr>
            <a:endParaRPr lang="en-US" dirty="0"/>
          </a:p>
          <a:p>
            <a:pPr marL="0" indent="0">
              <a:buNone/>
            </a:pPr>
            <a:r>
              <a:rPr lang="en-US" dirty="0"/>
              <a:t>Brown, </a:t>
            </a:r>
            <a:r>
              <a:rPr lang="en-US" dirty="0" err="1"/>
              <a:t>Culligan</a:t>
            </a:r>
            <a:r>
              <a:rPr lang="en-US" dirty="0"/>
              <a:t>, &amp; Phillips New Academic Word List</a:t>
            </a:r>
          </a:p>
          <a:p>
            <a:pPr marL="0" indent="0">
              <a:buNone/>
            </a:pPr>
            <a:r>
              <a:rPr lang="en-US" dirty="0">
                <a:hlinkClick r:id="rId3"/>
              </a:rPr>
              <a:t>http://www.newacademicwordlist.org/about-authors/</a:t>
            </a:r>
            <a:endParaRPr lang="en-US" dirty="0"/>
          </a:p>
          <a:p>
            <a:pPr marL="0" indent="0">
              <a:buNone/>
            </a:pPr>
            <a:endParaRPr lang="en-US" dirty="0"/>
          </a:p>
          <a:p>
            <a:pPr marL="0" indent="0">
              <a:buNone/>
            </a:pPr>
            <a:r>
              <a:rPr lang="en-US" dirty="0"/>
              <a:t>Davies’ Academic Word Lists</a:t>
            </a:r>
          </a:p>
          <a:p>
            <a:pPr marL="0" indent="0">
              <a:buNone/>
            </a:pPr>
            <a:r>
              <a:rPr lang="en-US" dirty="0">
                <a:hlinkClick r:id="rId4"/>
              </a:rPr>
              <a:t>https://www.academicwords.info/x.asp</a:t>
            </a: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72702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Sensitivity to meaning</a:t>
            </a:r>
          </a:p>
        </p:txBody>
      </p:sp>
      <p:sp>
        <p:nvSpPr>
          <p:cNvPr id="3" name="Content Placeholder 2"/>
          <p:cNvSpPr>
            <a:spLocks noGrp="1"/>
          </p:cNvSpPr>
          <p:nvPr>
            <p:ph idx="1"/>
          </p:nvPr>
        </p:nvSpPr>
        <p:spPr/>
        <p:txBody>
          <a:bodyPr/>
          <a:lstStyle/>
          <a:p>
            <a:pPr marL="0" indent="0">
              <a:buNone/>
            </a:pPr>
            <a:r>
              <a:rPr lang="en-US" b="1" dirty="0"/>
              <a:t>Metacognitive awareness</a:t>
            </a:r>
          </a:p>
          <a:p>
            <a:r>
              <a:rPr lang="en-US" dirty="0"/>
              <a:t>It is essential that students have metacognitive awareness during reading</a:t>
            </a:r>
          </a:p>
          <a:p>
            <a:r>
              <a:rPr lang="en-US" dirty="0"/>
              <a:t>They need to be sensitive to their lack of understanding of words</a:t>
            </a:r>
          </a:p>
          <a:p>
            <a:r>
              <a:rPr lang="en-US" dirty="0"/>
              <a:t>It is important to be able to proceed in trying to make sense of text even when you don’t know all the words, but it is also essential that you be aware of when you don’t know the meaning of words</a:t>
            </a:r>
          </a:p>
          <a:p>
            <a:endParaRPr lang="en-US" dirty="0"/>
          </a:p>
          <a:p>
            <a:endParaRPr lang="en-US" dirty="0"/>
          </a:p>
        </p:txBody>
      </p:sp>
    </p:spTree>
    <p:extLst>
      <p:ext uri="{BB962C8B-B14F-4D97-AF65-F5344CB8AC3E}">
        <p14:creationId xmlns:p14="http://schemas.microsoft.com/office/powerpoint/2010/main" val="20885723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Sensitivity to meaning</a:t>
            </a:r>
          </a:p>
        </p:txBody>
      </p:sp>
      <p:sp>
        <p:nvSpPr>
          <p:cNvPr id="3" name="Content Placeholder 2"/>
          <p:cNvSpPr>
            <a:spLocks noGrp="1"/>
          </p:cNvSpPr>
          <p:nvPr>
            <p:ph idx="1"/>
          </p:nvPr>
        </p:nvSpPr>
        <p:spPr/>
        <p:txBody>
          <a:bodyPr/>
          <a:lstStyle/>
          <a:p>
            <a:pPr marL="0" indent="0">
              <a:buNone/>
            </a:pPr>
            <a:r>
              <a:rPr lang="en-US" b="1" dirty="0"/>
              <a:t>Metacognitive awareness </a:t>
            </a:r>
            <a:r>
              <a:rPr lang="en-US" dirty="0"/>
              <a:t>(cont.)</a:t>
            </a:r>
          </a:p>
          <a:p>
            <a:pPr marL="0" indent="0">
              <a:buNone/>
            </a:pPr>
            <a:endParaRPr lang="en-US" dirty="0"/>
          </a:p>
          <a:p>
            <a:r>
              <a:rPr lang="en-US" b="1" dirty="0"/>
              <a:t>accost</a:t>
            </a:r>
          </a:p>
          <a:p>
            <a:pPr marL="0" indent="0">
              <a:buNone/>
            </a:pPr>
            <a:r>
              <a:rPr lang="en-US" dirty="0"/>
              <a:t>	</a:t>
            </a:r>
            <a:r>
              <a:rPr lang="en-US" i="1" dirty="0"/>
              <a:t>A rude insurance man accosted my mother </a:t>
            </a:r>
          </a:p>
          <a:p>
            <a:pPr marL="0" indent="0">
              <a:buNone/>
            </a:pPr>
            <a:r>
              <a:rPr lang="en-US" i="1" dirty="0"/>
              <a:t>                  yesterday.</a:t>
            </a:r>
            <a:r>
              <a:rPr lang="en-US" dirty="0"/>
              <a:t>	</a:t>
            </a:r>
          </a:p>
          <a:p>
            <a:r>
              <a:rPr lang="en-US" b="1" dirty="0"/>
              <a:t>voluptuous</a:t>
            </a:r>
          </a:p>
          <a:p>
            <a:pPr marL="822960" lvl="3" indent="0">
              <a:buNone/>
            </a:pPr>
            <a:r>
              <a:rPr lang="en-US" sz="2400" i="1" dirty="0"/>
              <a:t>We spent the evening enjoying the voluptuous wine.</a:t>
            </a:r>
          </a:p>
          <a:p>
            <a:endParaRPr lang="en-US" dirty="0"/>
          </a:p>
          <a:p>
            <a:r>
              <a:rPr lang="en-US" b="1" dirty="0"/>
              <a:t>sanguine</a:t>
            </a:r>
          </a:p>
          <a:p>
            <a:pPr marL="548640" lvl="2" indent="0">
              <a:buNone/>
            </a:pPr>
            <a:r>
              <a:rPr lang="en-US" sz="2400" i="1" dirty="0"/>
              <a:t>	They were soon attacked by the sanguine warriors    </a:t>
            </a:r>
          </a:p>
          <a:p>
            <a:pPr marL="548640" lvl="2" indent="0">
              <a:buNone/>
            </a:pPr>
            <a:r>
              <a:rPr lang="en-US" sz="2400" i="1" dirty="0"/>
              <a:t>          of the other tribes. </a:t>
            </a:r>
          </a:p>
        </p:txBody>
      </p:sp>
    </p:spTree>
    <p:extLst>
      <p:ext uri="{BB962C8B-B14F-4D97-AF65-F5344CB8AC3E}">
        <p14:creationId xmlns:p14="http://schemas.microsoft.com/office/powerpoint/2010/main" val="4215315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Sensitivity to meaning</a:t>
            </a:r>
          </a:p>
        </p:txBody>
      </p:sp>
      <p:sp>
        <p:nvSpPr>
          <p:cNvPr id="3" name="Content Placeholder 2"/>
          <p:cNvSpPr>
            <a:spLocks noGrp="1"/>
          </p:cNvSpPr>
          <p:nvPr>
            <p:ph idx="1"/>
          </p:nvPr>
        </p:nvSpPr>
        <p:spPr>
          <a:xfrm>
            <a:off x="533400" y="1600200"/>
            <a:ext cx="8229600" cy="4876800"/>
          </a:xfrm>
        </p:spPr>
        <p:txBody>
          <a:bodyPr/>
          <a:lstStyle/>
          <a:p>
            <a:pPr marL="0" indent="0">
              <a:buNone/>
            </a:pPr>
            <a:r>
              <a:rPr lang="en-US" b="1" dirty="0"/>
              <a:t>Metacognitive awareness </a:t>
            </a:r>
            <a:r>
              <a:rPr lang="en-US" dirty="0"/>
              <a:t>(cont.)</a:t>
            </a:r>
          </a:p>
          <a:p>
            <a:pPr marL="0" indent="0">
              <a:buNone/>
            </a:pPr>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874A8F52-FAAD-BF46-BF71-58D76EE075FF}"/>
              </a:ext>
            </a:extLst>
          </p:cNvPr>
          <p:cNvGraphicFramePr>
            <a:graphicFrameLocks noGrp="1"/>
          </p:cNvGraphicFramePr>
          <p:nvPr>
            <p:extLst>
              <p:ext uri="{D42A27DB-BD31-4B8C-83A1-F6EECF244321}">
                <p14:modId xmlns:p14="http://schemas.microsoft.com/office/powerpoint/2010/main" val="430757974"/>
              </p:ext>
            </p:extLst>
          </p:nvPr>
        </p:nvGraphicFramePr>
        <p:xfrm>
          <a:off x="1143000" y="2590800"/>
          <a:ext cx="6629400" cy="2438400"/>
        </p:xfrm>
        <a:graphic>
          <a:graphicData uri="http://schemas.openxmlformats.org/drawingml/2006/table">
            <a:tbl>
              <a:tblPr firstRow="1" bandRow="1">
                <a:tableStyleId>{5C22544A-7EE6-4342-B048-85BDC9FD1C3A}</a:tableStyleId>
              </a:tblPr>
              <a:tblGrid>
                <a:gridCol w="1657350">
                  <a:extLst>
                    <a:ext uri="{9D8B030D-6E8A-4147-A177-3AD203B41FA5}">
                      <a16:colId xmlns:a16="http://schemas.microsoft.com/office/drawing/2014/main" val="3558456377"/>
                    </a:ext>
                  </a:extLst>
                </a:gridCol>
                <a:gridCol w="1657350">
                  <a:extLst>
                    <a:ext uri="{9D8B030D-6E8A-4147-A177-3AD203B41FA5}">
                      <a16:colId xmlns:a16="http://schemas.microsoft.com/office/drawing/2014/main" val="1871447869"/>
                    </a:ext>
                  </a:extLst>
                </a:gridCol>
                <a:gridCol w="1657350">
                  <a:extLst>
                    <a:ext uri="{9D8B030D-6E8A-4147-A177-3AD203B41FA5}">
                      <a16:colId xmlns:a16="http://schemas.microsoft.com/office/drawing/2014/main" val="1894734591"/>
                    </a:ext>
                  </a:extLst>
                </a:gridCol>
                <a:gridCol w="1657350">
                  <a:extLst>
                    <a:ext uri="{9D8B030D-6E8A-4147-A177-3AD203B41FA5}">
                      <a16:colId xmlns:a16="http://schemas.microsoft.com/office/drawing/2014/main" val="2135220169"/>
                    </a:ext>
                  </a:extLst>
                </a:gridCol>
              </a:tblGrid>
              <a:tr h="735020">
                <a:tc>
                  <a:txBody>
                    <a:bodyPr/>
                    <a:lstStyle/>
                    <a:p>
                      <a:pPr algn="ctr"/>
                      <a:endParaRPr lang="en-US" dirty="0"/>
                    </a:p>
                    <a:p>
                      <a:pPr algn="ctr"/>
                      <a:r>
                        <a:rPr lang="en-US" dirty="0"/>
                        <a:t>Word</a:t>
                      </a:r>
                    </a:p>
                  </a:txBody>
                  <a:tcPr>
                    <a:lnB w="12700" cap="flat" cmpd="sng" algn="ctr">
                      <a:solidFill>
                        <a:schemeClr val="tx1"/>
                      </a:solidFill>
                      <a:prstDash val="solid"/>
                      <a:round/>
                      <a:headEnd type="none" w="med" len="med"/>
                      <a:tailEnd type="none" w="med" len="med"/>
                    </a:lnB>
                  </a:tcPr>
                </a:tc>
                <a:tc>
                  <a:txBody>
                    <a:bodyPr/>
                    <a:lstStyle/>
                    <a:p>
                      <a:pPr algn="ctr"/>
                      <a:endParaRPr lang="en-US" dirty="0"/>
                    </a:p>
                    <a:p>
                      <a:pPr algn="ctr"/>
                      <a:r>
                        <a:rPr lang="en-US" dirty="0"/>
                        <a:t>Page</a:t>
                      </a:r>
                    </a:p>
                  </a:txBody>
                  <a:tcPr>
                    <a:lnB w="12700" cap="flat" cmpd="sng" algn="ctr">
                      <a:solidFill>
                        <a:schemeClr val="tx1"/>
                      </a:solidFill>
                      <a:prstDash val="solid"/>
                      <a:round/>
                      <a:headEnd type="none" w="med" len="med"/>
                      <a:tailEnd type="none" w="med" len="med"/>
                    </a:lnB>
                  </a:tcPr>
                </a:tc>
                <a:tc>
                  <a:txBody>
                    <a:bodyPr/>
                    <a:lstStyle/>
                    <a:p>
                      <a:pPr algn="ctr"/>
                      <a:endParaRPr lang="en-US" dirty="0"/>
                    </a:p>
                    <a:p>
                      <a:pPr algn="ctr"/>
                      <a:r>
                        <a:rPr lang="en-US" dirty="0"/>
                        <a:t>My guess</a:t>
                      </a:r>
                    </a:p>
                  </a:txBody>
                  <a:tcPr>
                    <a:lnB w="12700" cap="flat" cmpd="sng" algn="ctr">
                      <a:solidFill>
                        <a:schemeClr val="tx1"/>
                      </a:solidFill>
                      <a:prstDash val="solid"/>
                      <a:round/>
                      <a:headEnd type="none" w="med" len="med"/>
                      <a:tailEnd type="none" w="med" len="med"/>
                    </a:lnB>
                  </a:tcPr>
                </a:tc>
                <a:tc>
                  <a:txBody>
                    <a:bodyPr/>
                    <a:lstStyle/>
                    <a:p>
                      <a:pPr algn="ctr"/>
                      <a:r>
                        <a:rPr lang="en-US" dirty="0"/>
                        <a:t>Actual </a:t>
                      </a:r>
                    </a:p>
                    <a:p>
                      <a:pPr algn="ctr"/>
                      <a:r>
                        <a:rPr lang="en-US" dirty="0"/>
                        <a:t>meaning</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1809341"/>
                  </a:ext>
                </a:extLst>
              </a:tr>
              <a:tr h="425845">
                <a:tc>
                  <a:txBody>
                    <a:bodyPr/>
                    <a:lstStyle/>
                    <a:p>
                      <a:r>
                        <a:rPr lang="en-US" dirty="0"/>
                        <a:t>determined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4264041"/>
                  </a:ext>
                </a:extLst>
              </a:tr>
              <a:tr h="425845">
                <a:tc>
                  <a:txBody>
                    <a:bodyPr/>
                    <a:lstStyle/>
                    <a:p>
                      <a:r>
                        <a:rPr lang="en-US" dirty="0"/>
                        <a:t>processes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1807467"/>
                  </a:ext>
                </a:extLst>
              </a:tr>
              <a:tr h="425845">
                <a:tc>
                  <a:txBody>
                    <a:bodyPr/>
                    <a:lstStyle/>
                    <a:p>
                      <a:r>
                        <a:rPr lang="en-US" dirty="0"/>
                        <a:t>monitoring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3642282"/>
                  </a:ext>
                </a:extLst>
              </a:tr>
              <a:tr h="42584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4911934"/>
                  </a:ext>
                </a:extLst>
              </a:tr>
            </a:tbl>
          </a:graphicData>
        </a:graphic>
      </p:graphicFrame>
    </p:spTree>
    <p:extLst>
      <p:ext uri="{BB962C8B-B14F-4D97-AF65-F5344CB8AC3E}">
        <p14:creationId xmlns:p14="http://schemas.microsoft.com/office/powerpoint/2010/main" val="15048049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Morphology</a:t>
            </a:r>
          </a:p>
        </p:txBody>
      </p:sp>
      <p:sp>
        <p:nvSpPr>
          <p:cNvPr id="3" name="Content Placeholder 2"/>
          <p:cNvSpPr>
            <a:spLocks noGrp="1"/>
          </p:cNvSpPr>
          <p:nvPr>
            <p:ph idx="1"/>
          </p:nvPr>
        </p:nvSpPr>
        <p:spPr/>
        <p:txBody>
          <a:bodyPr/>
          <a:lstStyle/>
          <a:p>
            <a:pPr marL="0" indent="0">
              <a:buNone/>
            </a:pPr>
            <a:r>
              <a:rPr lang="en-US" dirty="0"/>
              <a:t>Analyzing words (cont.)</a:t>
            </a:r>
          </a:p>
          <a:p>
            <a:pPr marL="0" indent="0">
              <a:buNone/>
            </a:pPr>
            <a:endParaRPr lang="en-US" dirty="0"/>
          </a:p>
          <a:p>
            <a:r>
              <a:rPr lang="en-US" dirty="0"/>
              <a:t>Morphology refers to the study of how words are formed by analyzing the structure of words and word parts such as stems, root words, prefixes, and suffixes. </a:t>
            </a:r>
          </a:p>
          <a:p>
            <a:r>
              <a:rPr lang="en-US" dirty="0"/>
              <a:t>Words meanings can sometimes be figured out from morphology (breaking words into their meaningful parts)</a:t>
            </a:r>
          </a:p>
          <a:p>
            <a:r>
              <a:rPr lang="en-US" dirty="0"/>
              <a:t>This kind of work is best done with words that students are confronting in their reading</a:t>
            </a:r>
          </a:p>
          <a:p>
            <a:endParaRPr lang="en-US" dirty="0"/>
          </a:p>
        </p:txBody>
      </p:sp>
    </p:spTree>
    <p:extLst>
      <p:ext uri="{BB962C8B-B14F-4D97-AF65-F5344CB8AC3E}">
        <p14:creationId xmlns:p14="http://schemas.microsoft.com/office/powerpoint/2010/main" val="30354399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Morphology</a:t>
            </a:r>
          </a:p>
        </p:txBody>
      </p:sp>
      <p:sp>
        <p:nvSpPr>
          <p:cNvPr id="3" name="Content Placeholder 2"/>
          <p:cNvSpPr>
            <a:spLocks noGrp="1"/>
          </p:cNvSpPr>
          <p:nvPr>
            <p:ph idx="1"/>
          </p:nvPr>
        </p:nvSpPr>
        <p:spPr/>
        <p:txBody>
          <a:bodyPr/>
          <a:lstStyle/>
          <a:p>
            <a:pPr marL="0" indent="0">
              <a:buNone/>
            </a:pPr>
            <a:r>
              <a:rPr lang="en-US" dirty="0"/>
              <a:t>Analyzing words (cont.)</a:t>
            </a:r>
          </a:p>
          <a:p>
            <a:pPr marL="0" indent="0">
              <a:buNone/>
            </a:pPr>
            <a:r>
              <a:rPr lang="en-US" dirty="0"/>
              <a:t>20 most common prefixes:</a:t>
            </a:r>
          </a:p>
          <a:p>
            <a:pPr marL="0" indent="0">
              <a:buNone/>
            </a:pPr>
            <a:endParaRPr lang="en-US" dirty="0"/>
          </a:p>
          <a:p>
            <a:pPr marL="0" indent="0">
              <a:buNone/>
            </a:pPr>
            <a:endParaRPr lang="en-US" dirty="0"/>
          </a:p>
          <a:p>
            <a:pPr marL="0" indent="0">
              <a:buNone/>
            </a:pPr>
            <a:endParaRPr lang="en-US" dirty="0"/>
          </a:p>
          <a:p>
            <a:endParaRPr lang="en-US" dirty="0"/>
          </a:p>
        </p:txBody>
      </p:sp>
      <p:graphicFrame>
        <p:nvGraphicFramePr>
          <p:cNvPr id="4" name="Table 3">
            <a:extLst>
              <a:ext uri="{FF2B5EF4-FFF2-40B4-BE49-F238E27FC236}">
                <a16:creationId xmlns:a16="http://schemas.microsoft.com/office/drawing/2014/main" id="{8922CBA6-360B-5B40-9535-B8BEA3377670}"/>
              </a:ext>
            </a:extLst>
          </p:cNvPr>
          <p:cNvGraphicFramePr>
            <a:graphicFrameLocks noGrp="1"/>
          </p:cNvGraphicFramePr>
          <p:nvPr>
            <p:extLst>
              <p:ext uri="{D42A27DB-BD31-4B8C-83A1-F6EECF244321}">
                <p14:modId xmlns:p14="http://schemas.microsoft.com/office/powerpoint/2010/main" val="2545626151"/>
              </p:ext>
            </p:extLst>
          </p:nvPr>
        </p:nvGraphicFramePr>
        <p:xfrm>
          <a:off x="762000" y="2667000"/>
          <a:ext cx="6324600" cy="402336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430888169"/>
                    </a:ext>
                  </a:extLst>
                </a:gridCol>
                <a:gridCol w="2057400">
                  <a:extLst>
                    <a:ext uri="{9D8B030D-6E8A-4147-A177-3AD203B41FA5}">
                      <a16:colId xmlns:a16="http://schemas.microsoft.com/office/drawing/2014/main" val="446132140"/>
                    </a:ext>
                  </a:extLst>
                </a:gridCol>
                <a:gridCol w="2590800">
                  <a:extLst>
                    <a:ext uri="{9D8B030D-6E8A-4147-A177-3AD203B41FA5}">
                      <a16:colId xmlns:a16="http://schemas.microsoft.com/office/drawing/2014/main" val="3342146439"/>
                    </a:ext>
                  </a:extLst>
                </a:gridCol>
              </a:tblGrid>
              <a:tr h="266700">
                <a:tc>
                  <a:txBody>
                    <a:bodyPr/>
                    <a:lstStyle/>
                    <a:p>
                      <a:r>
                        <a:rPr lang="en-US" dirty="0"/>
                        <a:t>Prefix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Meaning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Key Word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1460971"/>
                  </a:ext>
                </a:extLst>
              </a:tr>
              <a:tr h="266700">
                <a:tc>
                  <a:txBody>
                    <a:bodyPr/>
                    <a:lstStyle/>
                    <a:p>
                      <a:r>
                        <a:rPr lang="en-US" dirty="0"/>
                        <a:t>anti-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against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antifreeze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8727981"/>
                  </a:ext>
                </a:extLst>
              </a:tr>
              <a:tr h="266700">
                <a:tc>
                  <a:txBody>
                    <a:bodyPr/>
                    <a:lstStyle/>
                    <a:p>
                      <a:r>
                        <a:rPr lang="en-US" dirty="0"/>
                        <a:t>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opposite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defrost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9058545"/>
                  </a:ext>
                </a:extLst>
              </a:tr>
              <a:tr h="266700">
                <a:tc>
                  <a:txBody>
                    <a:bodyPr/>
                    <a:lstStyle/>
                    <a:p>
                      <a:r>
                        <a:rPr lang="en-US" dirty="0"/>
                        <a:t>dis-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not, opposite 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disagree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7074796"/>
                  </a:ext>
                </a:extLst>
              </a:tr>
              <a:tr h="266700">
                <a:tc>
                  <a:txBody>
                    <a:bodyPr/>
                    <a:lstStyle/>
                    <a:p>
                      <a:r>
                        <a:rPr lang="en-US" dirty="0" err="1"/>
                        <a:t>en</a:t>
                      </a:r>
                      <a:r>
                        <a:rPr lang="en-US" dirty="0"/>
                        <a:t>-, </a:t>
                      </a:r>
                      <a:r>
                        <a:rPr lang="en-US" dirty="0" err="1"/>
                        <a:t>em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cause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encode, embrace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1883307"/>
                  </a:ext>
                </a:extLst>
              </a:tr>
              <a:tr h="266700">
                <a:tc>
                  <a:txBody>
                    <a:bodyPr/>
                    <a:lstStyle/>
                    <a:p>
                      <a:r>
                        <a:rPr lang="en-US" dirty="0"/>
                        <a:t>fore-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before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forecast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6358194"/>
                  </a:ext>
                </a:extLst>
              </a:tr>
              <a:tr h="266700">
                <a:tc>
                  <a:txBody>
                    <a:bodyPr/>
                    <a:lstStyle/>
                    <a:p>
                      <a:r>
                        <a:rPr lang="en-US" dirty="0"/>
                        <a:t>in-, </a:t>
                      </a:r>
                      <a:r>
                        <a:rPr lang="en-US" dirty="0" err="1"/>
                        <a:t>im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infield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9904036"/>
                  </a:ext>
                </a:extLst>
              </a:tr>
              <a:tr h="266700">
                <a:tc>
                  <a:txBody>
                    <a:bodyPr/>
                    <a:lstStyle/>
                    <a:p>
                      <a:r>
                        <a:rPr lang="en-US" dirty="0"/>
                        <a:t>in-, </a:t>
                      </a:r>
                      <a:r>
                        <a:rPr lang="en-US" dirty="0" err="1"/>
                        <a:t>im</a:t>
                      </a:r>
                      <a:r>
                        <a:rPr lang="en-US" dirty="0"/>
                        <a:t>, </a:t>
                      </a:r>
                      <a:r>
                        <a:rPr lang="en-US" dirty="0" err="1"/>
                        <a:t>il</a:t>
                      </a:r>
                      <a:r>
                        <a:rPr lang="en-US" dirty="0"/>
                        <a:t>, </a:t>
                      </a:r>
                      <a:r>
                        <a:rPr lang="en-US" dirty="0" err="1"/>
                        <a:t>ir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injustice, impossible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8199118"/>
                  </a:ext>
                </a:extLst>
              </a:tr>
              <a:tr h="266700">
                <a:tc>
                  <a:txBody>
                    <a:bodyPr/>
                    <a:lstStyle/>
                    <a:p>
                      <a:r>
                        <a:rPr lang="en-US" dirty="0"/>
                        <a:t>inter-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between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interact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0840150"/>
                  </a:ext>
                </a:extLst>
              </a:tr>
              <a:tr h="266700">
                <a:tc>
                  <a:txBody>
                    <a:bodyPr/>
                    <a:lstStyle/>
                    <a:p>
                      <a:r>
                        <a:rPr lang="en-US" dirty="0"/>
                        <a:t>mid-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middle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midway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6773620"/>
                  </a:ext>
                </a:extLst>
              </a:tr>
              <a:tr h="266700">
                <a:tc>
                  <a:txBody>
                    <a:bodyPr/>
                    <a:lstStyle/>
                    <a:p>
                      <a:r>
                        <a:rPr lang="en-US" dirty="0"/>
                        <a:t>mis-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wrongly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misfire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6272280"/>
                  </a:ext>
                </a:extLst>
              </a:tr>
            </a:tbl>
          </a:graphicData>
        </a:graphic>
      </p:graphicFrame>
      <p:sp>
        <p:nvSpPr>
          <p:cNvPr id="5" name="TextBox 4">
            <a:extLst>
              <a:ext uri="{FF2B5EF4-FFF2-40B4-BE49-F238E27FC236}">
                <a16:creationId xmlns:a16="http://schemas.microsoft.com/office/drawing/2014/main" id="{9E747E01-7001-0945-AEAC-0BB4D74B82F6}"/>
              </a:ext>
            </a:extLst>
          </p:cNvPr>
          <p:cNvSpPr txBox="1"/>
          <p:nvPr/>
        </p:nvSpPr>
        <p:spPr>
          <a:xfrm>
            <a:off x="5023556" y="6920089"/>
            <a:ext cx="3728457" cy="369332"/>
          </a:xfrm>
          <a:prstGeom prst="rect">
            <a:avLst/>
          </a:prstGeom>
          <a:noFill/>
        </p:spPr>
        <p:txBody>
          <a:bodyPr wrap="none" rtlCol="0">
            <a:spAutoFit/>
          </a:bodyPr>
          <a:lstStyle/>
          <a:p>
            <a:r>
              <a:rPr lang="en-US" dirty="0"/>
              <a:t>White, Sowell, &amp; Yanagihara, 1989</a:t>
            </a:r>
          </a:p>
        </p:txBody>
      </p:sp>
    </p:spTree>
    <p:extLst>
      <p:ext uri="{BB962C8B-B14F-4D97-AF65-F5344CB8AC3E}">
        <p14:creationId xmlns:p14="http://schemas.microsoft.com/office/powerpoint/2010/main" val="1237240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sz="3600" dirty="0"/>
              <a:t>Classical test theory</a:t>
            </a:r>
            <a:endParaRPr lang="zh-CN" altLang="en-US" sz="3600" dirty="0"/>
          </a:p>
        </p:txBody>
      </p:sp>
      <p:sp>
        <p:nvSpPr>
          <p:cNvPr id="3" name="TextBox 2"/>
          <p:cNvSpPr txBox="1"/>
          <p:nvPr/>
        </p:nvSpPr>
        <p:spPr>
          <a:xfrm>
            <a:off x="304800" y="1681170"/>
            <a:ext cx="6324600" cy="3877985"/>
          </a:xfrm>
          <a:prstGeom prst="rect">
            <a:avLst/>
          </a:prstGeom>
          <a:noFill/>
        </p:spPr>
        <p:txBody>
          <a:bodyPr wrap="square" rtlCol="0">
            <a:spAutoFit/>
          </a:bodyPr>
          <a:lstStyle/>
          <a:p>
            <a:r>
              <a:rPr lang="en-US" sz="2400" dirty="0"/>
              <a:t> </a:t>
            </a:r>
          </a:p>
          <a:p>
            <a:r>
              <a:rPr lang="en-US" sz="2400" dirty="0"/>
              <a:t>     X                =       T        +       E    </a:t>
            </a:r>
          </a:p>
          <a:p>
            <a:r>
              <a:rPr lang="en-US" sz="2400" dirty="0"/>
              <a:t> </a:t>
            </a:r>
          </a:p>
          <a:p>
            <a:r>
              <a:rPr lang="en-US" sz="2400" dirty="0"/>
              <a:t>observed        =     true       +   error  </a:t>
            </a:r>
          </a:p>
          <a:p>
            <a:r>
              <a:rPr lang="en-US" sz="2400" dirty="0"/>
              <a:t>score		        score	</a:t>
            </a:r>
          </a:p>
          <a:p>
            <a:endParaRPr lang="en-US" dirty="0"/>
          </a:p>
          <a:p>
            <a:endParaRPr lang="en-US" dirty="0"/>
          </a:p>
          <a:p>
            <a:pPr marL="285750" indent="-285750">
              <a:buFont typeface="Arial" panose="020B0604020202020204" pitchFamily="34" charset="0"/>
              <a:buChar char="•"/>
            </a:pPr>
            <a:r>
              <a:rPr lang="en-US" dirty="0"/>
              <a:t>Classical test theory recognizes that test scores are         not perfect (they have some unreliability or randomness)</a:t>
            </a:r>
          </a:p>
          <a:p>
            <a:pPr marL="285750" indent="-285750">
              <a:buFont typeface="Arial" panose="020B0604020202020204" pitchFamily="34" charset="0"/>
              <a:buChar char="•"/>
            </a:pPr>
            <a:r>
              <a:rPr lang="en-US" dirty="0"/>
              <a:t>Test preparation focuses on trying to alter the error term instead of the true score</a:t>
            </a:r>
          </a:p>
          <a:p>
            <a:endParaRPr lang="en-US" dirty="0"/>
          </a:p>
        </p:txBody>
      </p:sp>
    </p:spTree>
    <p:extLst>
      <p:ext uri="{BB962C8B-B14F-4D97-AF65-F5344CB8AC3E}">
        <p14:creationId xmlns:p14="http://schemas.microsoft.com/office/powerpoint/2010/main" val="3443295064"/>
      </p:ext>
    </p:extLst>
  </p:cSld>
  <p:clrMapOvr>
    <a:masterClrMapping/>
  </p:clrMapOvr>
  <p:transition>
    <p:comb/>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Morphology</a:t>
            </a:r>
          </a:p>
        </p:txBody>
      </p:sp>
      <p:sp>
        <p:nvSpPr>
          <p:cNvPr id="3" name="Content Placeholder 2"/>
          <p:cNvSpPr>
            <a:spLocks noGrp="1"/>
          </p:cNvSpPr>
          <p:nvPr>
            <p:ph idx="1"/>
          </p:nvPr>
        </p:nvSpPr>
        <p:spPr/>
        <p:txBody>
          <a:bodyPr/>
          <a:lstStyle/>
          <a:p>
            <a:pPr marL="0" indent="0">
              <a:buNone/>
            </a:pPr>
            <a:r>
              <a:rPr lang="en-US" dirty="0"/>
              <a:t>Analyzing words (cont.)</a:t>
            </a:r>
          </a:p>
          <a:p>
            <a:pPr marL="0" indent="0">
              <a:buNone/>
            </a:pPr>
            <a:r>
              <a:rPr lang="en-US" dirty="0"/>
              <a:t>20 most common prefixes:</a:t>
            </a:r>
          </a:p>
          <a:p>
            <a:pPr marL="0" indent="0">
              <a:buNone/>
            </a:pPr>
            <a:endParaRPr lang="en-US" dirty="0"/>
          </a:p>
          <a:p>
            <a:pPr marL="0" indent="0">
              <a:buNone/>
            </a:pPr>
            <a:endParaRPr lang="en-US" dirty="0"/>
          </a:p>
          <a:p>
            <a:pPr marL="0" indent="0">
              <a:buNone/>
            </a:pPr>
            <a:endParaRPr lang="en-US" dirty="0"/>
          </a:p>
          <a:p>
            <a:endParaRPr lang="en-US" dirty="0"/>
          </a:p>
        </p:txBody>
      </p:sp>
      <p:graphicFrame>
        <p:nvGraphicFramePr>
          <p:cNvPr id="4" name="Table 3">
            <a:extLst>
              <a:ext uri="{FF2B5EF4-FFF2-40B4-BE49-F238E27FC236}">
                <a16:creationId xmlns:a16="http://schemas.microsoft.com/office/drawing/2014/main" id="{8922CBA6-360B-5B40-9535-B8BEA3377670}"/>
              </a:ext>
            </a:extLst>
          </p:cNvPr>
          <p:cNvGraphicFramePr>
            <a:graphicFrameLocks noGrp="1"/>
          </p:cNvGraphicFramePr>
          <p:nvPr>
            <p:extLst>
              <p:ext uri="{D42A27DB-BD31-4B8C-83A1-F6EECF244321}">
                <p14:modId xmlns:p14="http://schemas.microsoft.com/office/powerpoint/2010/main" val="2370921697"/>
              </p:ext>
            </p:extLst>
          </p:nvPr>
        </p:nvGraphicFramePr>
        <p:xfrm>
          <a:off x="762000" y="2667000"/>
          <a:ext cx="6324600" cy="402336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430888169"/>
                    </a:ext>
                  </a:extLst>
                </a:gridCol>
                <a:gridCol w="2057400">
                  <a:extLst>
                    <a:ext uri="{9D8B030D-6E8A-4147-A177-3AD203B41FA5}">
                      <a16:colId xmlns:a16="http://schemas.microsoft.com/office/drawing/2014/main" val="446132140"/>
                    </a:ext>
                  </a:extLst>
                </a:gridCol>
                <a:gridCol w="2590800">
                  <a:extLst>
                    <a:ext uri="{9D8B030D-6E8A-4147-A177-3AD203B41FA5}">
                      <a16:colId xmlns:a16="http://schemas.microsoft.com/office/drawing/2014/main" val="3342146439"/>
                    </a:ext>
                  </a:extLst>
                </a:gridCol>
              </a:tblGrid>
              <a:tr h="266700">
                <a:tc>
                  <a:txBody>
                    <a:bodyPr/>
                    <a:lstStyle/>
                    <a:p>
                      <a:r>
                        <a:rPr lang="en-US" dirty="0"/>
                        <a:t>Prefix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Meaning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Key Word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1460971"/>
                  </a:ext>
                </a:extLst>
              </a:tr>
              <a:tr h="266700">
                <a:tc>
                  <a:txBody>
                    <a:bodyPr/>
                    <a:lstStyle/>
                    <a:p>
                      <a:r>
                        <a:rPr lang="en-US" dirty="0"/>
                        <a:t>non-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nonsense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8727981"/>
                  </a:ext>
                </a:extLst>
              </a:tr>
              <a:tr h="266700">
                <a:tc>
                  <a:txBody>
                    <a:bodyPr/>
                    <a:lstStyle/>
                    <a:p>
                      <a:r>
                        <a:rPr lang="en-US" dirty="0"/>
                        <a:t>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overlook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9058545"/>
                  </a:ext>
                </a:extLst>
              </a:tr>
              <a:tr h="266700">
                <a:tc>
                  <a:txBody>
                    <a:bodyPr/>
                    <a:lstStyle/>
                    <a:p>
                      <a:r>
                        <a:rPr lang="en-US" dirty="0"/>
                        <a:t>pre-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before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prefix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7074796"/>
                  </a:ext>
                </a:extLst>
              </a:tr>
              <a:tr h="266700">
                <a:tc>
                  <a:txBody>
                    <a:bodyPr/>
                    <a:lstStyle/>
                    <a:p>
                      <a:r>
                        <a:rPr lang="en-US" dirty="0"/>
                        <a:t>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again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return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1883307"/>
                  </a:ext>
                </a:extLst>
              </a:tr>
              <a:tr h="266700">
                <a:tc>
                  <a:txBody>
                    <a:bodyPr/>
                    <a:lstStyle/>
                    <a:p>
                      <a:r>
                        <a:rPr lang="en-US" dirty="0"/>
                        <a:t>semi-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half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semicircle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6358194"/>
                  </a:ext>
                </a:extLst>
              </a:tr>
              <a:tr h="266700">
                <a:tc>
                  <a:txBody>
                    <a:bodyPr/>
                    <a:lstStyle/>
                    <a:p>
                      <a:r>
                        <a:rPr lang="en-US" dirty="0"/>
                        <a:t>sub-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under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submarine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9904036"/>
                  </a:ext>
                </a:extLst>
              </a:tr>
              <a:tr h="266700">
                <a:tc>
                  <a:txBody>
                    <a:bodyPr/>
                    <a:lstStyle/>
                    <a:p>
                      <a:r>
                        <a:rPr lang="en-US" dirty="0"/>
                        <a:t>super-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above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supernova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8199118"/>
                  </a:ext>
                </a:extLst>
              </a:tr>
              <a:tr h="266700">
                <a:tc>
                  <a:txBody>
                    <a:bodyPr/>
                    <a:lstStyle/>
                    <a:p>
                      <a:r>
                        <a:rPr lang="en-US" dirty="0"/>
                        <a:t>trans-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across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transport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0840150"/>
                  </a:ext>
                </a:extLst>
              </a:tr>
              <a:tr h="266700">
                <a:tc>
                  <a:txBody>
                    <a:bodyPr/>
                    <a:lstStyle/>
                    <a:p>
                      <a:r>
                        <a:rPr lang="en-US" dirty="0"/>
                        <a:t>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unfriendly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6773620"/>
                  </a:ext>
                </a:extLst>
              </a:tr>
              <a:tr h="266700">
                <a:tc>
                  <a:txBody>
                    <a:bodyPr/>
                    <a:lstStyle/>
                    <a:p>
                      <a:r>
                        <a:rPr lang="en-US" dirty="0"/>
                        <a:t>under-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under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undersea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6272280"/>
                  </a:ext>
                </a:extLst>
              </a:tr>
            </a:tbl>
          </a:graphicData>
        </a:graphic>
      </p:graphicFrame>
      <p:sp>
        <p:nvSpPr>
          <p:cNvPr id="5" name="TextBox 4">
            <a:extLst>
              <a:ext uri="{FF2B5EF4-FFF2-40B4-BE49-F238E27FC236}">
                <a16:creationId xmlns:a16="http://schemas.microsoft.com/office/drawing/2014/main" id="{9E747E01-7001-0945-AEAC-0BB4D74B82F6}"/>
              </a:ext>
            </a:extLst>
          </p:cNvPr>
          <p:cNvSpPr txBox="1"/>
          <p:nvPr/>
        </p:nvSpPr>
        <p:spPr>
          <a:xfrm>
            <a:off x="5023556" y="6920089"/>
            <a:ext cx="3728457" cy="369332"/>
          </a:xfrm>
          <a:prstGeom prst="rect">
            <a:avLst/>
          </a:prstGeom>
          <a:noFill/>
        </p:spPr>
        <p:txBody>
          <a:bodyPr wrap="none" rtlCol="0">
            <a:spAutoFit/>
          </a:bodyPr>
          <a:lstStyle/>
          <a:p>
            <a:r>
              <a:rPr lang="en-US" dirty="0"/>
              <a:t>White, Sowell, &amp; Yanagihara, 1989</a:t>
            </a:r>
          </a:p>
        </p:txBody>
      </p:sp>
    </p:spTree>
    <p:extLst>
      <p:ext uri="{BB962C8B-B14F-4D97-AF65-F5344CB8AC3E}">
        <p14:creationId xmlns:p14="http://schemas.microsoft.com/office/powerpoint/2010/main" val="365540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Morphology</a:t>
            </a:r>
          </a:p>
        </p:txBody>
      </p:sp>
      <p:sp>
        <p:nvSpPr>
          <p:cNvPr id="3" name="Content Placeholder 2"/>
          <p:cNvSpPr>
            <a:spLocks noGrp="1"/>
          </p:cNvSpPr>
          <p:nvPr>
            <p:ph idx="1"/>
          </p:nvPr>
        </p:nvSpPr>
        <p:spPr/>
        <p:txBody>
          <a:bodyPr/>
          <a:lstStyle/>
          <a:p>
            <a:pPr marL="0" indent="0">
              <a:buNone/>
            </a:pPr>
            <a:r>
              <a:rPr lang="en-US" dirty="0"/>
              <a:t>Analyzing words (cont.)</a:t>
            </a:r>
          </a:p>
          <a:p>
            <a:pPr marL="0" indent="0">
              <a:buNone/>
            </a:pPr>
            <a:r>
              <a:rPr lang="en-US" dirty="0"/>
              <a:t>20 most common suffixes:</a:t>
            </a:r>
          </a:p>
          <a:p>
            <a:pPr marL="0" indent="0">
              <a:buNone/>
            </a:pPr>
            <a:endParaRPr lang="en-US" dirty="0"/>
          </a:p>
          <a:p>
            <a:pPr marL="0" indent="0">
              <a:buNone/>
            </a:pPr>
            <a:endParaRPr lang="en-US" dirty="0"/>
          </a:p>
          <a:p>
            <a:pPr marL="0" indent="0">
              <a:buNone/>
            </a:pPr>
            <a:endParaRPr lang="en-US" dirty="0"/>
          </a:p>
          <a:p>
            <a:endParaRPr lang="en-US" dirty="0"/>
          </a:p>
        </p:txBody>
      </p:sp>
      <p:graphicFrame>
        <p:nvGraphicFramePr>
          <p:cNvPr id="4" name="Table 3">
            <a:extLst>
              <a:ext uri="{FF2B5EF4-FFF2-40B4-BE49-F238E27FC236}">
                <a16:creationId xmlns:a16="http://schemas.microsoft.com/office/drawing/2014/main" id="{8922CBA6-360B-5B40-9535-B8BEA3377670}"/>
              </a:ext>
            </a:extLst>
          </p:cNvPr>
          <p:cNvGraphicFramePr>
            <a:graphicFrameLocks noGrp="1"/>
          </p:cNvGraphicFramePr>
          <p:nvPr>
            <p:extLst>
              <p:ext uri="{D42A27DB-BD31-4B8C-83A1-F6EECF244321}">
                <p14:modId xmlns:p14="http://schemas.microsoft.com/office/powerpoint/2010/main" val="3484276071"/>
              </p:ext>
            </p:extLst>
          </p:nvPr>
        </p:nvGraphicFramePr>
        <p:xfrm>
          <a:off x="762000" y="2667000"/>
          <a:ext cx="6324600" cy="402336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430888169"/>
                    </a:ext>
                  </a:extLst>
                </a:gridCol>
                <a:gridCol w="2743200">
                  <a:extLst>
                    <a:ext uri="{9D8B030D-6E8A-4147-A177-3AD203B41FA5}">
                      <a16:colId xmlns:a16="http://schemas.microsoft.com/office/drawing/2014/main" val="446132140"/>
                    </a:ext>
                  </a:extLst>
                </a:gridCol>
                <a:gridCol w="2209800">
                  <a:extLst>
                    <a:ext uri="{9D8B030D-6E8A-4147-A177-3AD203B41FA5}">
                      <a16:colId xmlns:a16="http://schemas.microsoft.com/office/drawing/2014/main" val="3342146439"/>
                    </a:ext>
                  </a:extLst>
                </a:gridCol>
              </a:tblGrid>
              <a:tr h="266700">
                <a:tc>
                  <a:txBody>
                    <a:bodyPr/>
                    <a:lstStyle/>
                    <a:p>
                      <a:r>
                        <a:rPr lang="en-US" dirty="0"/>
                        <a:t>Prefix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Meaning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Key Word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1460971"/>
                  </a:ext>
                </a:extLst>
              </a:tr>
              <a:tr h="266700">
                <a:tc>
                  <a:txBody>
                    <a:bodyPr/>
                    <a:lstStyle/>
                    <a:p>
                      <a:r>
                        <a:rPr lang="en-US" dirty="0"/>
                        <a:t>-able, -</a:t>
                      </a:r>
                      <a:r>
                        <a:rPr lang="en-US" dirty="0" err="1"/>
                        <a:t>ible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can be done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comfortable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8727981"/>
                  </a:ext>
                </a:extLst>
              </a:tr>
              <a:tr h="266700">
                <a:tc>
                  <a:txBody>
                    <a:bodyPr/>
                    <a:lstStyle/>
                    <a:p>
                      <a:r>
                        <a:rPr lang="en-US" dirty="0"/>
                        <a:t>-al, </a:t>
                      </a:r>
                      <a:r>
                        <a:rPr lang="en-US" dirty="0" err="1"/>
                        <a:t>ial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having characteristics 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personal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9058545"/>
                  </a:ext>
                </a:extLst>
              </a:tr>
              <a:tr h="266700">
                <a:tc>
                  <a:txBody>
                    <a:bodyPr/>
                    <a:lstStyle/>
                    <a:p>
                      <a:r>
                        <a:rPr lang="en-US" dirty="0"/>
                        <a:t>-</a:t>
                      </a:r>
                      <a:r>
                        <a:rPr lang="en-US" dirty="0" err="1"/>
                        <a:t>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past-tense verbs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hopped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7074796"/>
                  </a:ext>
                </a:extLst>
              </a:tr>
              <a:tr h="266700">
                <a:tc>
                  <a:txBody>
                    <a:bodyPr/>
                    <a:lstStyle/>
                    <a:p>
                      <a:r>
                        <a:rPr lang="en-US" dirty="0"/>
                        <a:t>-</a:t>
                      </a:r>
                      <a:r>
                        <a:rPr lang="en-US" dirty="0" err="1"/>
                        <a:t>en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made 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wooden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1883307"/>
                  </a:ext>
                </a:extLst>
              </a:tr>
              <a:tr h="266700">
                <a:tc>
                  <a:txBody>
                    <a:bodyPr/>
                    <a:lstStyle/>
                    <a:p>
                      <a:r>
                        <a:rPr lang="en-US" dirty="0"/>
                        <a:t>-</a:t>
                      </a:r>
                      <a:r>
                        <a:rPr lang="en-US" dirty="0" err="1"/>
                        <a:t>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comparative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higher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6358194"/>
                  </a:ext>
                </a:extLst>
              </a:tr>
              <a:tr h="266700">
                <a:tc>
                  <a:txBody>
                    <a:bodyPr/>
                    <a:lstStyle/>
                    <a:p>
                      <a:r>
                        <a:rPr lang="en-US" dirty="0"/>
                        <a:t>-</a:t>
                      </a:r>
                      <a:r>
                        <a:rPr lang="en-US" dirty="0" err="1"/>
                        <a:t>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full 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Worker, 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9904036"/>
                  </a:ext>
                </a:extLst>
              </a:tr>
              <a:tr h="266700">
                <a:tc>
                  <a:txBody>
                    <a:bodyPr/>
                    <a:lstStyle/>
                    <a:p>
                      <a:r>
                        <a:rPr lang="en-US" dirty="0"/>
                        <a:t>-</a:t>
                      </a:r>
                      <a:r>
                        <a:rPr lang="en-US" dirty="0" err="1"/>
                        <a:t>est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comparative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biggest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8199118"/>
                  </a:ext>
                </a:extLst>
              </a:tr>
              <a:tr h="266700">
                <a:tc>
                  <a:txBody>
                    <a:bodyPr/>
                    <a:lstStyle/>
                    <a:p>
                      <a:r>
                        <a:rPr lang="en-US" dirty="0"/>
                        <a:t>-</a:t>
                      </a:r>
                      <a:r>
                        <a:rPr lang="en-US" dirty="0" err="1"/>
                        <a:t>ful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full 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careful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0840150"/>
                  </a:ext>
                </a:extLst>
              </a:tr>
              <a:tr h="266700">
                <a:tc>
                  <a:txBody>
                    <a:bodyPr/>
                    <a:lstStyle/>
                    <a:p>
                      <a:r>
                        <a:rPr lang="en-US" dirty="0"/>
                        <a:t>-</a:t>
                      </a:r>
                      <a:r>
                        <a:rPr lang="en-US" dirty="0" err="1"/>
                        <a:t>ic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having characteristics of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linguistic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6773620"/>
                  </a:ext>
                </a:extLst>
              </a:tr>
              <a:tr h="266700">
                <a:tc>
                  <a:txBody>
                    <a:bodyPr/>
                    <a:lstStyle/>
                    <a:p>
                      <a:r>
                        <a:rPr lang="en-US" dirty="0"/>
                        <a:t>-</a:t>
                      </a:r>
                      <a:r>
                        <a:rPr lang="en-US" dirty="0" err="1"/>
                        <a:t>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verb form/past participle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running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6272280"/>
                  </a:ext>
                </a:extLst>
              </a:tr>
            </a:tbl>
          </a:graphicData>
        </a:graphic>
      </p:graphicFrame>
      <p:sp>
        <p:nvSpPr>
          <p:cNvPr id="5" name="TextBox 4">
            <a:extLst>
              <a:ext uri="{FF2B5EF4-FFF2-40B4-BE49-F238E27FC236}">
                <a16:creationId xmlns:a16="http://schemas.microsoft.com/office/drawing/2014/main" id="{9E747E01-7001-0945-AEAC-0BB4D74B82F6}"/>
              </a:ext>
            </a:extLst>
          </p:cNvPr>
          <p:cNvSpPr txBox="1"/>
          <p:nvPr/>
        </p:nvSpPr>
        <p:spPr>
          <a:xfrm>
            <a:off x="5023556" y="6920089"/>
            <a:ext cx="3728457" cy="369332"/>
          </a:xfrm>
          <a:prstGeom prst="rect">
            <a:avLst/>
          </a:prstGeom>
          <a:noFill/>
        </p:spPr>
        <p:txBody>
          <a:bodyPr wrap="none" rtlCol="0">
            <a:spAutoFit/>
          </a:bodyPr>
          <a:lstStyle/>
          <a:p>
            <a:r>
              <a:rPr lang="en-US" dirty="0"/>
              <a:t>White, Sowell, &amp; Yanagihara, 1989</a:t>
            </a:r>
          </a:p>
        </p:txBody>
      </p:sp>
    </p:spTree>
    <p:extLst>
      <p:ext uri="{BB962C8B-B14F-4D97-AF65-F5344CB8AC3E}">
        <p14:creationId xmlns:p14="http://schemas.microsoft.com/office/powerpoint/2010/main" val="3703970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Morphology</a:t>
            </a:r>
          </a:p>
        </p:txBody>
      </p:sp>
      <p:sp>
        <p:nvSpPr>
          <p:cNvPr id="3" name="Content Placeholder 2"/>
          <p:cNvSpPr>
            <a:spLocks noGrp="1"/>
          </p:cNvSpPr>
          <p:nvPr>
            <p:ph idx="1"/>
          </p:nvPr>
        </p:nvSpPr>
        <p:spPr>
          <a:xfrm>
            <a:off x="457200" y="1447800"/>
            <a:ext cx="8229600" cy="5029200"/>
          </a:xfrm>
        </p:spPr>
        <p:txBody>
          <a:bodyPr/>
          <a:lstStyle/>
          <a:p>
            <a:pPr marL="0" indent="0">
              <a:buNone/>
            </a:pPr>
            <a:r>
              <a:rPr lang="en-US" dirty="0"/>
              <a:t>Analyzing words (cont.)</a:t>
            </a:r>
          </a:p>
          <a:p>
            <a:pPr marL="0" indent="0">
              <a:buNone/>
            </a:pPr>
            <a:r>
              <a:rPr lang="en-US" dirty="0"/>
              <a:t>20 most common suffixes:</a:t>
            </a:r>
          </a:p>
          <a:p>
            <a:pPr marL="0" indent="0">
              <a:buNone/>
            </a:pPr>
            <a:endParaRPr lang="en-US" dirty="0"/>
          </a:p>
          <a:p>
            <a:pPr marL="0" indent="0">
              <a:buNone/>
            </a:pPr>
            <a:endParaRPr lang="en-US" dirty="0"/>
          </a:p>
          <a:p>
            <a:pPr marL="0" indent="0">
              <a:buNone/>
            </a:pPr>
            <a:endParaRPr lang="en-US" dirty="0"/>
          </a:p>
          <a:p>
            <a:endParaRPr lang="en-US" dirty="0"/>
          </a:p>
        </p:txBody>
      </p:sp>
      <p:graphicFrame>
        <p:nvGraphicFramePr>
          <p:cNvPr id="4" name="Table 3">
            <a:extLst>
              <a:ext uri="{FF2B5EF4-FFF2-40B4-BE49-F238E27FC236}">
                <a16:creationId xmlns:a16="http://schemas.microsoft.com/office/drawing/2014/main" id="{8922CBA6-360B-5B40-9535-B8BEA3377670}"/>
              </a:ext>
            </a:extLst>
          </p:cNvPr>
          <p:cNvGraphicFramePr>
            <a:graphicFrameLocks noGrp="1"/>
          </p:cNvGraphicFramePr>
          <p:nvPr>
            <p:extLst>
              <p:ext uri="{D42A27DB-BD31-4B8C-83A1-F6EECF244321}">
                <p14:modId xmlns:p14="http://schemas.microsoft.com/office/powerpoint/2010/main" val="309615135"/>
              </p:ext>
            </p:extLst>
          </p:nvPr>
        </p:nvGraphicFramePr>
        <p:xfrm>
          <a:off x="457200" y="2438401"/>
          <a:ext cx="7924800" cy="402336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430888169"/>
                    </a:ext>
                  </a:extLst>
                </a:gridCol>
                <a:gridCol w="3194891">
                  <a:extLst>
                    <a:ext uri="{9D8B030D-6E8A-4147-A177-3AD203B41FA5}">
                      <a16:colId xmlns:a16="http://schemas.microsoft.com/office/drawing/2014/main" val="446132140"/>
                    </a:ext>
                  </a:extLst>
                </a:gridCol>
                <a:gridCol w="2291509">
                  <a:extLst>
                    <a:ext uri="{9D8B030D-6E8A-4147-A177-3AD203B41FA5}">
                      <a16:colId xmlns:a16="http://schemas.microsoft.com/office/drawing/2014/main" val="3342146439"/>
                    </a:ext>
                  </a:extLst>
                </a:gridCol>
              </a:tblGrid>
              <a:tr h="344074">
                <a:tc>
                  <a:txBody>
                    <a:bodyPr/>
                    <a:lstStyle/>
                    <a:p>
                      <a:r>
                        <a:rPr lang="en-US" dirty="0"/>
                        <a:t>Prefix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Meaning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Key Word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1460971"/>
                  </a:ext>
                </a:extLst>
              </a:tr>
              <a:tr h="320039">
                <a:tc>
                  <a:txBody>
                    <a:bodyPr/>
                    <a:lstStyle/>
                    <a:p>
                      <a:r>
                        <a:rPr lang="en-US" dirty="0"/>
                        <a:t>-ion, </a:t>
                      </a:r>
                      <a:r>
                        <a:rPr lang="en-US" dirty="0" err="1"/>
                        <a:t>tion</a:t>
                      </a:r>
                      <a:r>
                        <a:rPr lang="en-US" dirty="0"/>
                        <a:t>, </a:t>
                      </a:r>
                      <a:r>
                        <a:rPr lang="en-US" dirty="0" err="1"/>
                        <a:t>ation</a:t>
                      </a:r>
                      <a:r>
                        <a:rPr lang="en-US" dirty="0"/>
                        <a:t>, </a:t>
                      </a:r>
                      <a:r>
                        <a:rPr lang="en-US" dirty="0" err="1"/>
                        <a:t>ition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act,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occasion, attraction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8727981"/>
                  </a:ext>
                </a:extLst>
              </a:tr>
              <a:tr h="344074">
                <a:tc>
                  <a:txBody>
                    <a:bodyPr/>
                    <a:lstStyle/>
                    <a:p>
                      <a:r>
                        <a:rPr lang="en-US" dirty="0"/>
                        <a:t>-</a:t>
                      </a:r>
                      <a:r>
                        <a:rPr lang="en-US" dirty="0" err="1"/>
                        <a:t>ity</a:t>
                      </a:r>
                      <a:r>
                        <a:rPr lang="en-US" dirty="0"/>
                        <a:t>, -ty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state of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infinity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9058545"/>
                  </a:ext>
                </a:extLst>
              </a:tr>
              <a:tr h="344074">
                <a:tc>
                  <a:txBody>
                    <a:bodyPr/>
                    <a:lstStyle/>
                    <a:p>
                      <a:r>
                        <a:rPr lang="en-US" dirty="0"/>
                        <a:t>-</a:t>
                      </a:r>
                      <a:r>
                        <a:rPr lang="en-US" dirty="0" err="1"/>
                        <a:t>ive</a:t>
                      </a:r>
                      <a:r>
                        <a:rPr lang="en-US" dirty="0"/>
                        <a:t>, </a:t>
                      </a:r>
                      <a:r>
                        <a:rPr lang="en-US" dirty="0" err="1"/>
                        <a:t>ative</a:t>
                      </a:r>
                      <a:r>
                        <a:rPr lang="en-US" dirty="0"/>
                        <a:t>, </a:t>
                      </a:r>
                      <a:r>
                        <a:rPr lang="en-US" dirty="0" err="1"/>
                        <a:t>itive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adjective form of noun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plaintive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7074796"/>
                  </a:ext>
                </a:extLst>
              </a:tr>
              <a:tr h="344074">
                <a:tc>
                  <a:txBody>
                    <a:bodyPr/>
                    <a:lstStyle/>
                    <a:p>
                      <a:r>
                        <a:rPr lang="en-US" dirty="0"/>
                        <a:t>-less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without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fearless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1883307"/>
                  </a:ext>
                </a:extLst>
              </a:tr>
              <a:tr h="344074">
                <a:tc>
                  <a:txBody>
                    <a:bodyPr/>
                    <a:lstStyle/>
                    <a:p>
                      <a:r>
                        <a:rPr lang="en-US" dirty="0"/>
                        <a:t>-</a:t>
                      </a:r>
                      <a:r>
                        <a:rPr lang="en-US" dirty="0" err="1"/>
                        <a:t>ly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characteristic 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quickly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6358194"/>
                  </a:ext>
                </a:extLst>
              </a:tr>
              <a:tr h="344074">
                <a:tc>
                  <a:txBody>
                    <a:bodyPr/>
                    <a:lstStyle/>
                    <a:p>
                      <a:r>
                        <a:rPr lang="en-US" dirty="0"/>
                        <a:t>-</a:t>
                      </a:r>
                      <a:r>
                        <a:rPr lang="en-US" dirty="0" err="1"/>
                        <a:t>ment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action or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enjoyment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9904036"/>
                  </a:ext>
                </a:extLst>
              </a:tr>
              <a:tr h="344074">
                <a:tc>
                  <a:txBody>
                    <a:bodyPr/>
                    <a:lstStyle/>
                    <a:p>
                      <a:r>
                        <a:rPr lang="en-US" dirty="0"/>
                        <a:t>-ness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state of, condition 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kindness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8199118"/>
                  </a:ext>
                </a:extLst>
              </a:tr>
              <a:tr h="344074">
                <a:tc>
                  <a:txBody>
                    <a:bodyPr/>
                    <a:lstStyle/>
                    <a:p>
                      <a:r>
                        <a:rPr lang="en-US" dirty="0"/>
                        <a:t>-</a:t>
                      </a:r>
                      <a:r>
                        <a:rPr lang="en-US" dirty="0" err="1"/>
                        <a:t>ous</a:t>
                      </a:r>
                      <a:r>
                        <a:rPr lang="en-US" dirty="0"/>
                        <a:t>, </a:t>
                      </a:r>
                      <a:r>
                        <a:rPr lang="en-US" dirty="0" err="1"/>
                        <a:t>eous</a:t>
                      </a:r>
                      <a:r>
                        <a:rPr lang="en-US" dirty="0"/>
                        <a:t>, </a:t>
                      </a:r>
                      <a:r>
                        <a:rPr lang="en-US" dirty="0" err="1"/>
                        <a:t>ious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possessing qualities 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joyous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0840150"/>
                  </a:ext>
                </a:extLst>
              </a:tr>
              <a:tr h="344074">
                <a:tc>
                  <a:txBody>
                    <a:bodyPr/>
                    <a:lstStyle/>
                    <a:p>
                      <a:r>
                        <a:rPr lang="en-US" dirty="0"/>
                        <a:t>-s, -</a:t>
                      </a:r>
                      <a:r>
                        <a:rPr lang="en-US" dirty="0" err="1"/>
                        <a:t>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more than 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books, boxes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6773620"/>
                  </a:ext>
                </a:extLst>
              </a:tr>
              <a:tr h="344074">
                <a:tc>
                  <a:txBody>
                    <a:bodyPr/>
                    <a:lstStyle/>
                    <a:p>
                      <a:r>
                        <a:rPr lang="en-US" dirty="0"/>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characterized by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happy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6272280"/>
                  </a:ext>
                </a:extLst>
              </a:tr>
            </a:tbl>
          </a:graphicData>
        </a:graphic>
      </p:graphicFrame>
      <p:sp>
        <p:nvSpPr>
          <p:cNvPr id="5" name="TextBox 4">
            <a:extLst>
              <a:ext uri="{FF2B5EF4-FFF2-40B4-BE49-F238E27FC236}">
                <a16:creationId xmlns:a16="http://schemas.microsoft.com/office/drawing/2014/main" id="{9E747E01-7001-0945-AEAC-0BB4D74B82F6}"/>
              </a:ext>
            </a:extLst>
          </p:cNvPr>
          <p:cNvSpPr txBox="1"/>
          <p:nvPr/>
        </p:nvSpPr>
        <p:spPr>
          <a:xfrm>
            <a:off x="5029200" y="6829778"/>
            <a:ext cx="3728457" cy="369332"/>
          </a:xfrm>
          <a:prstGeom prst="rect">
            <a:avLst/>
          </a:prstGeom>
          <a:noFill/>
        </p:spPr>
        <p:txBody>
          <a:bodyPr wrap="none" rtlCol="0">
            <a:spAutoFit/>
          </a:bodyPr>
          <a:lstStyle/>
          <a:p>
            <a:r>
              <a:rPr lang="en-US" dirty="0"/>
              <a:t>White, Sowell, &amp; Yanagihara, 1989</a:t>
            </a:r>
          </a:p>
        </p:txBody>
      </p:sp>
    </p:spTree>
    <p:extLst>
      <p:ext uri="{BB962C8B-B14F-4D97-AF65-F5344CB8AC3E}">
        <p14:creationId xmlns:p14="http://schemas.microsoft.com/office/powerpoint/2010/main" val="35401927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Morphology</a:t>
            </a:r>
          </a:p>
        </p:txBody>
      </p:sp>
      <p:sp>
        <p:nvSpPr>
          <p:cNvPr id="3" name="Content Placeholder 2"/>
          <p:cNvSpPr>
            <a:spLocks noGrp="1"/>
          </p:cNvSpPr>
          <p:nvPr>
            <p:ph idx="1"/>
          </p:nvPr>
        </p:nvSpPr>
        <p:spPr>
          <a:xfrm>
            <a:off x="457200" y="1447800"/>
            <a:ext cx="8229600" cy="5029200"/>
          </a:xfrm>
        </p:spPr>
        <p:txBody>
          <a:bodyPr>
            <a:normAutofit lnSpcReduction="10000"/>
          </a:bodyPr>
          <a:lstStyle/>
          <a:p>
            <a:pPr marL="0" indent="0">
              <a:buNone/>
            </a:pPr>
            <a:r>
              <a:rPr lang="en-US" dirty="0"/>
              <a:t>Analyzing words (cont.)</a:t>
            </a:r>
          </a:p>
          <a:p>
            <a:pPr marL="0" indent="0">
              <a:buNone/>
            </a:pPr>
            <a:endParaRPr lang="en-US" dirty="0"/>
          </a:p>
          <a:p>
            <a:pPr marL="0" indent="0">
              <a:buNone/>
            </a:pPr>
            <a:r>
              <a:rPr lang="en-US" dirty="0"/>
              <a:t>84 most common Greek &amp; Latin Roots</a:t>
            </a:r>
          </a:p>
          <a:p>
            <a:r>
              <a:rPr lang="en-US" dirty="0">
                <a:hlinkClick r:id="rId2"/>
              </a:rPr>
              <a:t>https://d3jc3ahdjad7x7.cloudfront.net/1Wfu6ZLa3Dx2jxFtkGxgyFP5iVqUQNJ2yWyEqNu6ljtNEkJ1.pdf</a:t>
            </a:r>
            <a:endParaRPr lang="en-US" dirty="0"/>
          </a:p>
          <a:p>
            <a:endParaRPr lang="en-US" dirty="0"/>
          </a:p>
          <a:p>
            <a:pPr marL="0" indent="0">
              <a:buNone/>
            </a:pPr>
            <a:r>
              <a:rPr lang="en-US" dirty="0"/>
              <a:t>Greek/Latin Roots, Prefixes, &amp; Suffixes</a:t>
            </a:r>
          </a:p>
          <a:p>
            <a:pPr marL="0" indent="0">
              <a:buNone/>
            </a:pPr>
            <a:r>
              <a:rPr lang="en-US" dirty="0">
                <a:hlinkClick r:id="rId3"/>
              </a:rPr>
              <a:t>http://www.syracusecityschools.com/tfiles/folder712/Latin%20Root%20Acativities.pdf</a:t>
            </a:r>
            <a:endParaRPr lang="en-US" dirty="0"/>
          </a:p>
          <a:p>
            <a:pPr marL="0" indent="0">
              <a:buNone/>
            </a:pPr>
            <a:r>
              <a:rPr lang="en-US" dirty="0"/>
              <a:t> </a:t>
            </a:r>
          </a:p>
          <a:p>
            <a:pPr marL="0" indent="0">
              <a:buNone/>
            </a:pPr>
            <a:r>
              <a:rPr lang="en-US" dirty="0"/>
              <a:t>50 GRE Root Words</a:t>
            </a:r>
          </a:p>
          <a:p>
            <a:pPr marL="0" indent="0">
              <a:buNone/>
            </a:pPr>
            <a:r>
              <a:rPr lang="en-US" dirty="0">
                <a:hlinkClick r:id="rId4"/>
              </a:rPr>
              <a:t>https://www.prepscholar.com/gre/blog/gre-root-words/</a:t>
            </a:r>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9E747E01-7001-0945-AEAC-0BB4D74B82F6}"/>
              </a:ext>
            </a:extLst>
          </p:cNvPr>
          <p:cNvSpPr txBox="1"/>
          <p:nvPr/>
        </p:nvSpPr>
        <p:spPr>
          <a:xfrm>
            <a:off x="5029200" y="6829778"/>
            <a:ext cx="3728457" cy="369332"/>
          </a:xfrm>
          <a:prstGeom prst="rect">
            <a:avLst/>
          </a:prstGeom>
          <a:noFill/>
        </p:spPr>
        <p:txBody>
          <a:bodyPr wrap="none" rtlCol="0">
            <a:spAutoFit/>
          </a:bodyPr>
          <a:lstStyle/>
          <a:p>
            <a:r>
              <a:rPr lang="en-US" dirty="0"/>
              <a:t>White, Sowell, &amp; Yanagihara, 1989</a:t>
            </a:r>
          </a:p>
        </p:txBody>
      </p:sp>
    </p:spTree>
    <p:extLst>
      <p:ext uri="{BB962C8B-B14F-4D97-AF65-F5344CB8AC3E}">
        <p14:creationId xmlns:p14="http://schemas.microsoft.com/office/powerpoint/2010/main" val="20908581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Vocabulary: Morphology</a:t>
            </a:r>
          </a:p>
        </p:txBody>
      </p:sp>
      <p:sp>
        <p:nvSpPr>
          <p:cNvPr id="3" name="Content Placeholder 2"/>
          <p:cNvSpPr>
            <a:spLocks noGrp="1"/>
          </p:cNvSpPr>
          <p:nvPr>
            <p:ph idx="1"/>
          </p:nvPr>
        </p:nvSpPr>
        <p:spPr>
          <a:xfrm>
            <a:off x="457200" y="1447800"/>
            <a:ext cx="8229600" cy="4678363"/>
          </a:xfrm>
        </p:spPr>
        <p:txBody>
          <a:bodyPr>
            <a:noAutofit/>
          </a:bodyPr>
          <a:lstStyle/>
          <a:p>
            <a:pPr marL="0" indent="0">
              <a:buNone/>
            </a:pPr>
            <a:r>
              <a:rPr lang="en-US" dirty="0"/>
              <a:t>	Analyzing words</a:t>
            </a:r>
          </a:p>
          <a:p>
            <a:endParaRPr lang="en-US" dirty="0"/>
          </a:p>
          <a:p>
            <a:pPr marL="0" indent="0">
              <a:buNone/>
            </a:pPr>
            <a:endParaRPr lang="en-US" dirty="0"/>
          </a:p>
          <a:p>
            <a:endParaRPr lang="en-US" sz="2400" dirty="0"/>
          </a:p>
        </p:txBody>
      </p:sp>
      <p:pic>
        <p:nvPicPr>
          <p:cNvPr id="5" name="Picture 4">
            <a:extLst>
              <a:ext uri="{FF2B5EF4-FFF2-40B4-BE49-F238E27FC236}">
                <a16:creationId xmlns:a16="http://schemas.microsoft.com/office/drawing/2014/main" id="{29C56980-0A04-2C4A-902E-02F977F62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981200"/>
            <a:ext cx="9144000" cy="3632765"/>
          </a:xfrm>
          <a:prstGeom prst="rect">
            <a:avLst/>
          </a:prstGeom>
        </p:spPr>
      </p:pic>
      <p:sp>
        <p:nvSpPr>
          <p:cNvPr id="6" name="TextBox 5">
            <a:extLst>
              <a:ext uri="{FF2B5EF4-FFF2-40B4-BE49-F238E27FC236}">
                <a16:creationId xmlns:a16="http://schemas.microsoft.com/office/drawing/2014/main" id="{A75E59A0-2B82-464F-9894-0879CB973841}"/>
              </a:ext>
            </a:extLst>
          </p:cNvPr>
          <p:cNvSpPr txBox="1"/>
          <p:nvPr/>
        </p:nvSpPr>
        <p:spPr>
          <a:xfrm>
            <a:off x="8263467" y="6423378"/>
            <a:ext cx="2540119" cy="369332"/>
          </a:xfrm>
          <a:prstGeom prst="rect">
            <a:avLst/>
          </a:prstGeom>
          <a:noFill/>
        </p:spPr>
        <p:txBody>
          <a:bodyPr wrap="none" rtlCol="0">
            <a:spAutoFit/>
          </a:bodyPr>
          <a:lstStyle/>
          <a:p>
            <a:r>
              <a:rPr lang="en-US" dirty="0"/>
              <a:t>Peter &amp; Jeffrey Bowers</a:t>
            </a:r>
          </a:p>
        </p:txBody>
      </p:sp>
    </p:spTree>
    <p:extLst>
      <p:ext uri="{BB962C8B-B14F-4D97-AF65-F5344CB8AC3E}">
        <p14:creationId xmlns:p14="http://schemas.microsoft.com/office/powerpoint/2010/main" val="10432111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Using context</a:t>
            </a:r>
          </a:p>
        </p:txBody>
      </p:sp>
      <p:sp>
        <p:nvSpPr>
          <p:cNvPr id="3" name="Content Placeholder 2"/>
          <p:cNvSpPr>
            <a:spLocks noGrp="1"/>
          </p:cNvSpPr>
          <p:nvPr>
            <p:ph idx="1"/>
          </p:nvPr>
        </p:nvSpPr>
        <p:spPr/>
        <p:txBody>
          <a:bodyPr/>
          <a:lstStyle/>
          <a:p>
            <a:r>
              <a:rPr lang="en-US" dirty="0"/>
              <a:t>Vocabulary can be taught, but students also need to learn to figure out vocabulary from the context</a:t>
            </a:r>
          </a:p>
          <a:p>
            <a:r>
              <a:rPr lang="en-US" dirty="0"/>
              <a:t>Tests like the ACT do not allow reliance on reference books, nor can teachers provide assistance with vocabulary</a:t>
            </a:r>
          </a:p>
          <a:p>
            <a:r>
              <a:rPr lang="en-US" dirty="0"/>
              <a:t>Most textbooks (and teacher published lesson plans) emphasize the preteaching of vocabulary to prepare students to comprehend texts</a:t>
            </a:r>
          </a:p>
          <a:p>
            <a:r>
              <a:rPr lang="en-US" dirty="0"/>
              <a:t>Unfortunately, they often make poor choices of the words to preteach</a:t>
            </a:r>
          </a:p>
        </p:txBody>
      </p:sp>
    </p:spTree>
    <p:extLst>
      <p:ext uri="{BB962C8B-B14F-4D97-AF65-F5344CB8AC3E}">
        <p14:creationId xmlns:p14="http://schemas.microsoft.com/office/powerpoint/2010/main" val="657409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Using context</a:t>
            </a:r>
          </a:p>
        </p:txBody>
      </p:sp>
      <p:sp>
        <p:nvSpPr>
          <p:cNvPr id="3" name="Content Placeholder 2"/>
          <p:cNvSpPr>
            <a:spLocks noGrp="1"/>
          </p:cNvSpPr>
          <p:nvPr>
            <p:ph idx="1"/>
          </p:nvPr>
        </p:nvSpPr>
        <p:spPr/>
        <p:txBody>
          <a:bodyPr/>
          <a:lstStyle/>
          <a:p>
            <a:pPr marL="0" indent="0">
              <a:buNone/>
            </a:pPr>
            <a:r>
              <a:rPr lang="en-US" dirty="0"/>
              <a:t>Photosynthesis may sound like a big word, but it's </a:t>
            </a:r>
            <a:r>
              <a:rPr lang="en-US" dirty="0">
                <a:solidFill>
                  <a:srgbClr val="000000"/>
                </a:solidFill>
              </a:rPr>
              <a:t>actually </a:t>
            </a:r>
            <a:r>
              <a:rPr lang="en-US" dirty="0"/>
              <a:t>pretty simple.  You can divide it into two parts:  "Photo" is the Greek word for "Light," and "synthesis," is the Greek word for "putting together," which explains what photosynthesis is.  It is using light to put things together.  You may have noticed that all animals and humans eat food, but plants don't eat anything.  Photosynthesis is how plants eat.  They use this process to make their own food.  Since they don't have to move around to find food, plants stay in one place, since they can make their food anywhere as long as they have three things.</a:t>
            </a:r>
          </a:p>
          <a:p>
            <a:endParaRPr lang="en-US" dirty="0"/>
          </a:p>
        </p:txBody>
      </p:sp>
    </p:spTree>
    <p:extLst>
      <p:ext uri="{BB962C8B-B14F-4D97-AF65-F5344CB8AC3E}">
        <p14:creationId xmlns:p14="http://schemas.microsoft.com/office/powerpoint/2010/main" val="21233315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Using context</a:t>
            </a:r>
          </a:p>
        </p:txBody>
      </p:sp>
      <p:sp>
        <p:nvSpPr>
          <p:cNvPr id="3" name="Content Placeholder 2"/>
          <p:cNvSpPr>
            <a:spLocks noGrp="1"/>
          </p:cNvSpPr>
          <p:nvPr>
            <p:ph idx="1"/>
          </p:nvPr>
        </p:nvSpPr>
        <p:spPr/>
        <p:txBody>
          <a:bodyPr/>
          <a:lstStyle/>
          <a:p>
            <a:pPr marL="0" indent="0">
              <a:buNone/>
            </a:pPr>
            <a:r>
              <a:rPr lang="en-US" dirty="0">
                <a:solidFill>
                  <a:srgbClr val="3366FF"/>
                </a:solidFill>
              </a:rPr>
              <a:t>Photosynthesis</a:t>
            </a:r>
            <a:r>
              <a:rPr lang="en-US" dirty="0"/>
              <a:t> may sound like a big word, but it's </a:t>
            </a:r>
            <a:r>
              <a:rPr lang="en-US" dirty="0">
                <a:solidFill>
                  <a:srgbClr val="000000"/>
                </a:solidFill>
              </a:rPr>
              <a:t>actually </a:t>
            </a:r>
            <a:r>
              <a:rPr lang="en-US" dirty="0"/>
              <a:t>pretty simple.  You can divide it into two parts:  "Photo" is the Greek word for "Light," and "synthesis," is the Greek word for "putting together," which explains what photosynthesis is.  It is using light to put things together.  You may have noticed that all animals and humans eat food, but plants don't eat anything.  Photosynthesis is how plants eat.  They use this process to make their own food.  Since they don't have to move around to find food, plants stay in one place, since they can make their food anywhere as long as they have three things.</a:t>
            </a:r>
          </a:p>
          <a:p>
            <a:endParaRPr lang="en-US" dirty="0"/>
          </a:p>
        </p:txBody>
      </p:sp>
    </p:spTree>
    <p:extLst>
      <p:ext uri="{BB962C8B-B14F-4D97-AF65-F5344CB8AC3E}">
        <p14:creationId xmlns:p14="http://schemas.microsoft.com/office/powerpoint/2010/main" val="1426230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would you teach?</a:t>
            </a:r>
          </a:p>
        </p:txBody>
      </p:sp>
      <p:sp>
        <p:nvSpPr>
          <p:cNvPr id="3" name="Content Placeholder 2"/>
          <p:cNvSpPr>
            <a:spLocks noGrp="1"/>
          </p:cNvSpPr>
          <p:nvPr>
            <p:ph idx="1"/>
          </p:nvPr>
        </p:nvSpPr>
        <p:spPr/>
        <p:txBody>
          <a:bodyPr/>
          <a:lstStyle/>
          <a:p>
            <a:pPr marL="0" indent="0">
              <a:buNone/>
            </a:pPr>
            <a:r>
              <a:rPr lang="en-US" dirty="0"/>
              <a:t>Some scientists argued that these gases have heated up our atmosphere. They say global warming will </a:t>
            </a:r>
            <a:r>
              <a:rPr lang="en-US" dirty="0">
                <a:solidFill>
                  <a:srgbClr val="3366FF"/>
                </a:solidFill>
              </a:rPr>
              <a:t>affect</a:t>
            </a:r>
            <a:r>
              <a:rPr lang="en-US" dirty="0"/>
              <a:t> our climate so dramatically that </a:t>
            </a:r>
            <a:r>
              <a:rPr lang="en-US" dirty="0">
                <a:solidFill>
                  <a:srgbClr val="3366FF"/>
                </a:solidFill>
              </a:rPr>
              <a:t>glaciers</a:t>
            </a:r>
            <a:r>
              <a:rPr lang="en-US" dirty="0"/>
              <a:t> will melt and sea levels will rise. In addition, it is not just our atmosphere that can be polluted. Oil from spills often </a:t>
            </a:r>
            <a:r>
              <a:rPr lang="en-US" dirty="0">
                <a:solidFill>
                  <a:srgbClr val="3366FF"/>
                </a:solidFill>
              </a:rPr>
              <a:t>seeps</a:t>
            </a:r>
            <a:r>
              <a:rPr lang="en-US" dirty="0"/>
              <a:t> into the ocean.</a:t>
            </a:r>
          </a:p>
        </p:txBody>
      </p:sp>
    </p:spTree>
    <p:extLst>
      <p:ext uri="{BB962C8B-B14F-4D97-AF65-F5344CB8AC3E}">
        <p14:creationId xmlns:p14="http://schemas.microsoft.com/office/powerpoint/2010/main" val="19744046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would you teach?</a:t>
            </a:r>
          </a:p>
        </p:txBody>
      </p:sp>
      <p:sp>
        <p:nvSpPr>
          <p:cNvPr id="3" name="Content Placeholder 2"/>
          <p:cNvSpPr>
            <a:spLocks noGrp="1"/>
          </p:cNvSpPr>
          <p:nvPr>
            <p:ph idx="1"/>
          </p:nvPr>
        </p:nvSpPr>
        <p:spPr/>
        <p:txBody>
          <a:bodyPr>
            <a:normAutofit/>
          </a:bodyPr>
          <a:lstStyle/>
          <a:p>
            <a:pPr marL="0" indent="0">
              <a:buNone/>
            </a:pPr>
            <a:r>
              <a:rPr lang="en-US" sz="2400" b="0" dirty="0"/>
              <a:t>	I can never forget the scene that met us. Between us and the Barrier was a lane of some fifty yards wide, a seething cauldron. Bergs were calving off as we watched: and capsizing: and hitting other bergs, splitting into two and falling apart. The Killers filled the whole place. Looking downwards into a hole between our berg and the next, a hole not bigger than a small room, we saw at least six whales. They were so crowded that they could only lie so as to get their snouts out of the water and my memory is that their snouts were bottle-nosed. At this moment our berg split into two parts and we hastily retreated to the lower and safer floes. </a:t>
            </a:r>
          </a:p>
        </p:txBody>
      </p:sp>
    </p:spTree>
    <p:extLst>
      <p:ext uri="{BB962C8B-B14F-4D97-AF65-F5344CB8AC3E}">
        <p14:creationId xmlns:p14="http://schemas.microsoft.com/office/powerpoint/2010/main" val="2014291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609600"/>
            <a:ext cx="8280920" cy="1071570"/>
          </a:xfrm>
        </p:spPr>
        <p:txBody>
          <a:bodyPr>
            <a:noAutofit/>
          </a:bodyPr>
          <a:lstStyle/>
          <a:p>
            <a:pPr>
              <a:buNone/>
            </a:pPr>
            <a:r>
              <a:rPr lang="en-US" sz="3600" dirty="0"/>
              <a:t>State standards shifts attention to complex text</a:t>
            </a:r>
            <a:endParaRPr lang="zh-CN" altLang="en-US" sz="3600" dirty="0"/>
          </a:p>
        </p:txBody>
      </p:sp>
      <p:sp>
        <p:nvSpPr>
          <p:cNvPr id="3" name="TextBox 2"/>
          <p:cNvSpPr txBox="1"/>
          <p:nvPr/>
        </p:nvSpPr>
        <p:spPr>
          <a:xfrm>
            <a:off x="304800" y="1981200"/>
            <a:ext cx="6355432" cy="2677656"/>
          </a:xfrm>
          <a:prstGeom prst="rect">
            <a:avLst/>
          </a:prstGeom>
          <a:noFill/>
        </p:spPr>
        <p:txBody>
          <a:bodyPr wrap="square" rtlCol="0">
            <a:spAutoFit/>
          </a:bodyPr>
          <a:lstStyle/>
          <a:p>
            <a:pPr>
              <a:buFont typeface="Arial" pitchFamily="34" charset="0"/>
              <a:buChar char="•"/>
            </a:pPr>
            <a:r>
              <a:rPr lang="en-US" sz="2400" dirty="0"/>
              <a:t> Past standards specified skills to be</a:t>
            </a:r>
          </a:p>
          <a:p>
            <a:r>
              <a:rPr lang="en-US" sz="2400" dirty="0"/>
              <a:t>   mastered, but ignored text difficulty</a:t>
            </a:r>
          </a:p>
          <a:p>
            <a:pPr>
              <a:buFont typeface="Arial" pitchFamily="34" charset="0"/>
              <a:buChar char="•"/>
            </a:pPr>
            <a:r>
              <a:rPr lang="en-US" sz="2400" dirty="0"/>
              <a:t> Current standards treat text difficulty as   </a:t>
            </a:r>
          </a:p>
          <a:p>
            <a:r>
              <a:rPr lang="en-US" sz="2400" dirty="0"/>
              <a:t>   central to learning      </a:t>
            </a:r>
          </a:p>
          <a:p>
            <a:pPr>
              <a:buFont typeface="Arial" pitchFamily="34" charset="0"/>
              <a:buChar char="•"/>
            </a:pPr>
            <a:r>
              <a:rPr lang="en-US" sz="2400" dirty="0"/>
              <a:t>  Skills still have to be taught, but within </a:t>
            </a:r>
          </a:p>
          <a:p>
            <a:r>
              <a:rPr lang="en-US" sz="2400" dirty="0"/>
              <a:t>    the context of sufficiently challenging    </a:t>
            </a:r>
          </a:p>
          <a:p>
            <a:r>
              <a:rPr lang="en-US" sz="2400" dirty="0"/>
              <a:t>    texts (standard #10)</a:t>
            </a:r>
            <a:endParaRPr lang="en-US" dirty="0"/>
          </a:p>
        </p:txBody>
      </p:sp>
    </p:spTree>
    <p:extLst>
      <p:ext uri="{BB962C8B-B14F-4D97-AF65-F5344CB8AC3E}">
        <p14:creationId xmlns:p14="http://schemas.microsoft.com/office/powerpoint/2010/main" val="1253337797"/>
      </p:ext>
    </p:extLst>
  </p:cSld>
  <p:clrMapOvr>
    <a:masterClrMapping/>
  </p:clrMapOvr>
  <p:transition>
    <p:comb/>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words would you teach?</a:t>
            </a:r>
          </a:p>
        </p:txBody>
      </p:sp>
      <p:sp>
        <p:nvSpPr>
          <p:cNvPr id="3" name="Content Placeholder 2"/>
          <p:cNvSpPr>
            <a:spLocks noGrp="1"/>
          </p:cNvSpPr>
          <p:nvPr>
            <p:ph idx="1"/>
          </p:nvPr>
        </p:nvSpPr>
        <p:spPr/>
        <p:txBody>
          <a:bodyPr>
            <a:normAutofit/>
          </a:bodyPr>
          <a:lstStyle/>
          <a:p>
            <a:pPr marL="0" indent="0">
              <a:buNone/>
            </a:pPr>
            <a:r>
              <a:rPr lang="en-US" sz="2400" b="0" dirty="0"/>
              <a:t>	I can never forget the scene that met us. Between us and the Barrier was a</a:t>
            </a:r>
            <a:r>
              <a:rPr lang="en-US" sz="2400" b="0" dirty="0">
                <a:solidFill>
                  <a:srgbClr val="00B0F0"/>
                </a:solidFill>
              </a:rPr>
              <a:t> </a:t>
            </a:r>
            <a:r>
              <a:rPr lang="en-US" sz="2400" b="0" dirty="0">
                <a:solidFill>
                  <a:srgbClr val="3366FF"/>
                </a:solidFill>
              </a:rPr>
              <a:t>lane </a:t>
            </a:r>
            <a:r>
              <a:rPr lang="en-US" sz="2400" b="0" dirty="0"/>
              <a:t>of some fifty yards wide, a </a:t>
            </a:r>
            <a:r>
              <a:rPr lang="en-US" sz="2400" b="0" dirty="0">
                <a:solidFill>
                  <a:srgbClr val="3366FF"/>
                </a:solidFill>
              </a:rPr>
              <a:t>seething cauldron</a:t>
            </a:r>
            <a:r>
              <a:rPr lang="en-US" sz="2400" b="0" dirty="0"/>
              <a:t>. </a:t>
            </a:r>
            <a:r>
              <a:rPr lang="en-US" sz="2400" b="0" dirty="0">
                <a:solidFill>
                  <a:srgbClr val="3366FF"/>
                </a:solidFill>
              </a:rPr>
              <a:t>Bergs</a:t>
            </a:r>
            <a:r>
              <a:rPr lang="en-US" sz="2400" b="0" dirty="0"/>
              <a:t> were </a:t>
            </a:r>
            <a:r>
              <a:rPr lang="en-US" sz="2400" b="0" dirty="0">
                <a:solidFill>
                  <a:srgbClr val="3366FF"/>
                </a:solidFill>
              </a:rPr>
              <a:t>calving</a:t>
            </a:r>
            <a:r>
              <a:rPr lang="en-US" sz="2400" b="0" dirty="0"/>
              <a:t> off as we watched: and </a:t>
            </a:r>
            <a:r>
              <a:rPr lang="en-US" sz="2400" b="0" dirty="0">
                <a:solidFill>
                  <a:srgbClr val="3366FF"/>
                </a:solidFill>
              </a:rPr>
              <a:t>capsizing: </a:t>
            </a:r>
            <a:r>
              <a:rPr lang="en-US" sz="2400" b="0" dirty="0"/>
              <a:t>and hitting other bergs, splitting into two and falling apart. The </a:t>
            </a:r>
            <a:r>
              <a:rPr lang="en-US" sz="2400" b="0" dirty="0">
                <a:solidFill>
                  <a:srgbClr val="3366FF"/>
                </a:solidFill>
              </a:rPr>
              <a:t>Killers</a:t>
            </a:r>
            <a:r>
              <a:rPr lang="en-US" sz="2400" b="0" dirty="0"/>
              <a:t> filled the whole place. Looking downwards into a hole between our berg and the next, a hole not bigger than a small room, we saw at least six whales. They were so crowded that they could only lie so as to get their snouts out of the water and my memory is that their snouts were bottle-nosed. At this moment our berg split into two parts and we hastily retreated to the lower and safer </a:t>
            </a:r>
            <a:r>
              <a:rPr lang="en-US" sz="2400" b="0" dirty="0">
                <a:solidFill>
                  <a:srgbClr val="3366FF"/>
                </a:solidFill>
              </a:rPr>
              <a:t>floes. </a:t>
            </a:r>
          </a:p>
        </p:txBody>
      </p:sp>
    </p:spTree>
    <p:extLst>
      <p:ext uri="{BB962C8B-B14F-4D97-AF65-F5344CB8AC3E}">
        <p14:creationId xmlns:p14="http://schemas.microsoft.com/office/powerpoint/2010/main" val="42638466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vocabulary scaffold</a:t>
            </a:r>
          </a:p>
        </p:txBody>
      </p:sp>
      <p:sp>
        <p:nvSpPr>
          <p:cNvPr id="3" name="Content Placeholder 2"/>
          <p:cNvSpPr>
            <a:spLocks noGrp="1"/>
          </p:cNvSpPr>
          <p:nvPr>
            <p:ph idx="1"/>
          </p:nvPr>
        </p:nvSpPr>
        <p:spPr/>
        <p:txBody>
          <a:bodyPr/>
          <a:lstStyle/>
          <a:p>
            <a:r>
              <a:rPr lang="en-US" dirty="0"/>
              <a:t>Focus on words that make a difference in comprehending the text.</a:t>
            </a:r>
          </a:p>
          <a:p>
            <a:r>
              <a:rPr lang="en-US" dirty="0"/>
              <a:t>Do not preteach words that are explicitly defined in the text.</a:t>
            </a:r>
          </a:p>
          <a:p>
            <a:r>
              <a:rPr lang="en-US" dirty="0"/>
              <a:t>Do not preteach words that can be figured out from context.</a:t>
            </a:r>
          </a:p>
          <a:p>
            <a:r>
              <a:rPr lang="en-US" dirty="0"/>
              <a:t>Do not provide extensive prior instruction—telling or providing a glossary is enough.</a:t>
            </a:r>
          </a:p>
        </p:txBody>
      </p:sp>
    </p:spTree>
    <p:extLst>
      <p:ext uri="{BB962C8B-B14F-4D97-AF65-F5344CB8AC3E}">
        <p14:creationId xmlns:p14="http://schemas.microsoft.com/office/powerpoint/2010/main" val="26550418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Persistence</a:t>
            </a:r>
          </a:p>
        </p:txBody>
      </p:sp>
      <p:sp>
        <p:nvSpPr>
          <p:cNvPr id="3" name="Content Placeholder 2"/>
          <p:cNvSpPr>
            <a:spLocks noGrp="1"/>
          </p:cNvSpPr>
          <p:nvPr>
            <p:ph idx="1"/>
          </p:nvPr>
        </p:nvSpPr>
        <p:spPr/>
        <p:txBody>
          <a:bodyPr>
            <a:normAutofit lnSpcReduction="10000"/>
          </a:bodyPr>
          <a:lstStyle/>
          <a:p>
            <a:r>
              <a:rPr lang="en-US" dirty="0"/>
              <a:t>You are reading a text and there are multiple words that you are unsure of… you can’t figure out their meanings from context or morphology and you can’t ask anyone for help. What do you do?</a:t>
            </a:r>
          </a:p>
          <a:p>
            <a:r>
              <a:rPr lang="en-US" dirty="0"/>
              <a:t>What many students do is discontinue reading. They do not find it easy to proceed when they are clearly missing basic information.</a:t>
            </a:r>
          </a:p>
          <a:p>
            <a:r>
              <a:rPr lang="en-US" dirty="0"/>
              <a:t>However, it is better in such a situation to proceed as well as you can... to stick with the text trying to understand each sentence as well as you can, guessing when you have to, or skipping an idea here or there</a:t>
            </a:r>
          </a:p>
          <a:p>
            <a:r>
              <a:rPr lang="en-US" dirty="0"/>
              <a:t>Sometimes 50% comprehension is best (it is certainly better than 0%)</a:t>
            </a:r>
          </a:p>
          <a:p>
            <a:pPr marL="0" indent="0">
              <a:buNone/>
            </a:pPr>
            <a:endParaRPr lang="en-US" dirty="0"/>
          </a:p>
        </p:txBody>
      </p:sp>
    </p:spTree>
    <p:extLst>
      <p:ext uri="{BB962C8B-B14F-4D97-AF65-F5344CB8AC3E}">
        <p14:creationId xmlns:p14="http://schemas.microsoft.com/office/powerpoint/2010/main" val="26288353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a:bodyPr>
          <a:lstStyle/>
          <a:p>
            <a:r>
              <a:rPr lang="en-US" dirty="0"/>
              <a:t>   Help with Sentence Structure</a:t>
            </a:r>
          </a:p>
        </p:txBody>
      </p:sp>
      <p:sp>
        <p:nvSpPr>
          <p:cNvPr id="3" name="Content Placeholder 2"/>
          <p:cNvSpPr>
            <a:spLocks noGrp="1"/>
          </p:cNvSpPr>
          <p:nvPr>
            <p:ph idx="1"/>
          </p:nvPr>
        </p:nvSpPr>
        <p:spPr>
          <a:xfrm>
            <a:off x="822960" y="1447800"/>
            <a:ext cx="7520940" cy="3232677"/>
          </a:xfrm>
        </p:spPr>
        <p:txBody>
          <a:bodyPr>
            <a:noAutofit/>
          </a:bodyPr>
          <a:lstStyle/>
          <a:p>
            <a:r>
              <a:rPr lang="en-US" sz="2200" b="0" dirty="0"/>
              <a:t>Texts may be hard because of grammar or syntax </a:t>
            </a:r>
          </a:p>
          <a:p>
            <a:pPr marL="0" indent="0">
              <a:buNone/>
            </a:pPr>
            <a:endParaRPr lang="en-US" sz="2200" i="1" dirty="0"/>
          </a:p>
          <a:p>
            <a:pPr marL="0" indent="0">
              <a:buNone/>
            </a:pPr>
            <a:r>
              <a:rPr lang="en-US" sz="1800" i="1" dirty="0"/>
              <a:t>Explain clearly using at least three different reasons  or drawing three diagrams why McClellan lost the battle.</a:t>
            </a:r>
            <a:endParaRPr lang="en-US" sz="1800" dirty="0"/>
          </a:p>
          <a:p>
            <a:pPr marL="0" indent="0">
              <a:buNone/>
            </a:pPr>
            <a:endParaRPr lang="en-US" sz="1800" i="1" dirty="0"/>
          </a:p>
          <a:p>
            <a:pPr marL="0" indent="0">
              <a:buNone/>
            </a:pPr>
            <a:r>
              <a:rPr lang="en-US" sz="1800" i="1" dirty="0"/>
              <a:t>Explain clearly why McClellan lost the battle. Give at least three reasons or draw three diagrams</a:t>
            </a:r>
            <a:r>
              <a:rPr lang="en-US" sz="1800" dirty="0"/>
              <a:t>.</a:t>
            </a:r>
          </a:p>
        </p:txBody>
      </p:sp>
    </p:spTree>
    <p:extLst>
      <p:ext uri="{BB962C8B-B14F-4D97-AF65-F5344CB8AC3E}">
        <p14:creationId xmlns:p14="http://schemas.microsoft.com/office/powerpoint/2010/main" val="41399145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a:bodyPr>
          <a:lstStyle/>
          <a:p>
            <a:r>
              <a:rPr lang="en-US" dirty="0"/>
              <a:t>   Help with Sentence Structure</a:t>
            </a:r>
          </a:p>
        </p:txBody>
      </p:sp>
      <p:sp>
        <p:nvSpPr>
          <p:cNvPr id="3" name="Content Placeholder 2"/>
          <p:cNvSpPr>
            <a:spLocks noGrp="1"/>
          </p:cNvSpPr>
          <p:nvPr>
            <p:ph idx="1"/>
          </p:nvPr>
        </p:nvSpPr>
        <p:spPr>
          <a:xfrm>
            <a:off x="822960" y="1828800"/>
            <a:ext cx="7520940" cy="3200400"/>
          </a:xfrm>
        </p:spPr>
        <p:txBody>
          <a:bodyPr>
            <a:noAutofit/>
          </a:bodyPr>
          <a:lstStyle/>
          <a:p>
            <a:r>
              <a:rPr lang="en-US" sz="2400" b="0" dirty="0"/>
              <a:t>Guide students to interpret complex sentences (clause and phrase analysis)</a:t>
            </a:r>
          </a:p>
          <a:p>
            <a:pPr marL="0" indent="0">
              <a:buNone/>
            </a:pPr>
            <a:endParaRPr lang="en-US" sz="2400" b="0" dirty="0"/>
          </a:p>
          <a:p>
            <a:r>
              <a:rPr lang="en-US" sz="2400" b="0" dirty="0"/>
              <a:t>In dense prose, help find the subject and verb:</a:t>
            </a:r>
          </a:p>
          <a:p>
            <a:pPr marL="0" indent="0">
              <a:spcBef>
                <a:spcPts val="0"/>
              </a:spcBef>
              <a:buNone/>
            </a:pPr>
            <a:r>
              <a:rPr lang="en-US" i="1" dirty="0"/>
              <a:t>   </a:t>
            </a:r>
            <a:r>
              <a:rPr lang="en-US" sz="2000" i="1" dirty="0"/>
              <a:t>“However, on August 24, 2006, the International    </a:t>
            </a:r>
          </a:p>
          <a:p>
            <a:pPr marL="0" indent="0">
              <a:spcBef>
                <a:spcPts val="0"/>
              </a:spcBef>
              <a:buNone/>
            </a:pPr>
            <a:r>
              <a:rPr lang="en-US" sz="2000" i="1" dirty="0"/>
              <a:t>    Astronomical Union (IAU), a group of individual </a:t>
            </a:r>
          </a:p>
          <a:p>
            <a:pPr marL="0" indent="0">
              <a:spcBef>
                <a:spcPts val="0"/>
              </a:spcBef>
              <a:buNone/>
            </a:pPr>
            <a:r>
              <a:rPr lang="en-US" sz="2000" i="1" dirty="0"/>
              <a:t>    astronomers and astronomical societies from    </a:t>
            </a:r>
          </a:p>
          <a:p>
            <a:pPr marL="0" indent="0">
              <a:spcBef>
                <a:spcPts val="0"/>
              </a:spcBef>
              <a:buNone/>
            </a:pPr>
            <a:r>
              <a:rPr lang="en-US" sz="2000" i="1" dirty="0"/>
              <a:t>    around the world, made an announcement.”</a:t>
            </a:r>
          </a:p>
          <a:p>
            <a:pPr marL="0" indent="0">
              <a:spcBef>
                <a:spcPts val="0"/>
              </a:spcBef>
              <a:buNone/>
            </a:pPr>
            <a:endParaRPr lang="en-US" sz="2000" b="0" i="1" dirty="0"/>
          </a:p>
          <a:p>
            <a:r>
              <a:rPr lang="en-US" i="1" dirty="0"/>
              <a:t>Complex punctuation, such as split quotes:         </a:t>
            </a:r>
            <a:r>
              <a:rPr lang="en-US" sz="2000" i="1" dirty="0"/>
              <a:t>“Where are you going,” Maurice asked, “I thought you were going to help Tony wash the windows.”</a:t>
            </a:r>
          </a:p>
        </p:txBody>
      </p:sp>
    </p:spTree>
    <p:extLst>
      <p:ext uri="{BB962C8B-B14F-4D97-AF65-F5344CB8AC3E}">
        <p14:creationId xmlns:p14="http://schemas.microsoft.com/office/powerpoint/2010/main" val="35290352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ts val="0"/>
              </a:spcBef>
              <a:buNone/>
            </a:pPr>
            <a:endParaRPr lang="en-US" i="1" dirty="0"/>
          </a:p>
          <a:p>
            <a:pPr>
              <a:spcBef>
                <a:spcPts val="0"/>
              </a:spcBef>
            </a:pPr>
            <a:r>
              <a:rPr lang="en-US" i="1" dirty="0"/>
              <a:t>However,</a:t>
            </a:r>
          </a:p>
          <a:p>
            <a:pPr>
              <a:spcBef>
                <a:spcPts val="0"/>
              </a:spcBef>
            </a:pPr>
            <a:r>
              <a:rPr lang="en-US" i="1" dirty="0"/>
              <a:t>on August 24 2006</a:t>
            </a:r>
          </a:p>
          <a:p>
            <a:pPr>
              <a:spcBef>
                <a:spcPts val="0"/>
              </a:spcBef>
            </a:pPr>
            <a:r>
              <a:rPr lang="en-US" i="1" dirty="0">
                <a:solidFill>
                  <a:srgbClr val="00B0F0"/>
                </a:solidFill>
              </a:rPr>
              <a:t>the International Astronomical Union (IAU), a group of individual astronomers and astronomical societies from around the world</a:t>
            </a:r>
          </a:p>
          <a:p>
            <a:pPr>
              <a:spcBef>
                <a:spcPts val="0"/>
              </a:spcBef>
            </a:pPr>
            <a:r>
              <a:rPr lang="en-US" i="1" dirty="0">
                <a:solidFill>
                  <a:schemeClr val="tx2"/>
                </a:solidFill>
              </a:rPr>
              <a:t>made</a:t>
            </a:r>
          </a:p>
          <a:p>
            <a:pPr>
              <a:spcBef>
                <a:spcPts val="0"/>
              </a:spcBef>
            </a:pPr>
            <a:r>
              <a:rPr lang="en-US" i="1" dirty="0">
                <a:solidFill>
                  <a:srgbClr val="00B050"/>
                </a:solidFill>
              </a:rPr>
              <a:t>an announcement</a:t>
            </a:r>
          </a:p>
          <a:p>
            <a:endParaRPr lang="en-US" dirty="0"/>
          </a:p>
        </p:txBody>
      </p:sp>
    </p:spTree>
    <p:extLst>
      <p:ext uri="{BB962C8B-B14F-4D97-AF65-F5344CB8AC3E}">
        <p14:creationId xmlns:p14="http://schemas.microsoft.com/office/powerpoint/2010/main" val="26266838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spcBef>
                <a:spcPts val="0"/>
              </a:spcBef>
              <a:buNone/>
            </a:pPr>
            <a:r>
              <a:rPr lang="en-US" i="1" dirty="0"/>
              <a:t>Who was the sentence about?	</a:t>
            </a:r>
          </a:p>
          <a:p>
            <a:pPr marL="0" indent="0">
              <a:spcBef>
                <a:spcPts val="0"/>
              </a:spcBef>
              <a:buNone/>
            </a:pPr>
            <a:r>
              <a:rPr lang="en-US" i="1" dirty="0">
                <a:solidFill>
                  <a:srgbClr val="00B0F0"/>
                </a:solidFill>
              </a:rPr>
              <a:t>the International Astronomical Union (IAU)</a:t>
            </a:r>
          </a:p>
          <a:p>
            <a:pPr marL="0" indent="0">
              <a:spcBef>
                <a:spcPts val="0"/>
              </a:spcBef>
              <a:buNone/>
            </a:pPr>
            <a:endParaRPr lang="en-US" i="1" dirty="0"/>
          </a:p>
          <a:p>
            <a:pPr marL="0" indent="0">
              <a:spcBef>
                <a:spcPts val="0"/>
              </a:spcBef>
              <a:buNone/>
            </a:pPr>
            <a:r>
              <a:rPr lang="en-US" i="1" dirty="0"/>
              <a:t>Who are they?</a:t>
            </a:r>
          </a:p>
          <a:p>
            <a:pPr marL="0" indent="0">
              <a:spcBef>
                <a:spcPts val="0"/>
              </a:spcBef>
              <a:buNone/>
            </a:pPr>
            <a:r>
              <a:rPr lang="en-US" i="1" dirty="0">
                <a:solidFill>
                  <a:srgbClr val="00B0F0"/>
                </a:solidFill>
              </a:rPr>
              <a:t>a group of individual astronomers and astronomical societies from around the world</a:t>
            </a:r>
          </a:p>
          <a:p>
            <a:pPr marL="0" indent="0">
              <a:spcBef>
                <a:spcPts val="0"/>
              </a:spcBef>
              <a:buNone/>
            </a:pPr>
            <a:endParaRPr lang="en-US" i="1" dirty="0"/>
          </a:p>
          <a:p>
            <a:pPr marL="0" indent="0">
              <a:spcBef>
                <a:spcPts val="0"/>
              </a:spcBef>
              <a:buNone/>
            </a:pPr>
            <a:r>
              <a:rPr lang="en-US" i="1" dirty="0"/>
              <a:t>What did they do?</a:t>
            </a:r>
          </a:p>
          <a:p>
            <a:pPr marL="0" indent="0">
              <a:spcBef>
                <a:spcPts val="0"/>
              </a:spcBef>
              <a:buNone/>
            </a:pPr>
            <a:r>
              <a:rPr lang="en-US" i="1" dirty="0">
                <a:solidFill>
                  <a:schemeClr val="tx2"/>
                </a:solidFill>
              </a:rPr>
              <a:t>made</a:t>
            </a:r>
          </a:p>
          <a:p>
            <a:pPr marL="0" indent="0">
              <a:spcBef>
                <a:spcPts val="0"/>
              </a:spcBef>
              <a:buNone/>
            </a:pPr>
            <a:endParaRPr lang="en-US" i="1" dirty="0"/>
          </a:p>
          <a:p>
            <a:pPr marL="0" indent="0">
              <a:spcBef>
                <a:spcPts val="0"/>
              </a:spcBef>
              <a:buNone/>
            </a:pPr>
            <a:r>
              <a:rPr lang="en-US" i="1" dirty="0"/>
              <a:t>Made what?</a:t>
            </a:r>
          </a:p>
          <a:p>
            <a:pPr marL="0" indent="0">
              <a:spcBef>
                <a:spcPts val="0"/>
              </a:spcBef>
              <a:buNone/>
            </a:pPr>
            <a:r>
              <a:rPr lang="en-US" i="1" dirty="0">
                <a:solidFill>
                  <a:srgbClr val="00B050"/>
                </a:solidFill>
              </a:rPr>
              <a:t>an announcement</a:t>
            </a:r>
          </a:p>
          <a:p>
            <a:pPr marL="0" indent="0">
              <a:spcBef>
                <a:spcPts val="0"/>
              </a:spcBef>
              <a:buNone/>
            </a:pPr>
            <a:endParaRPr lang="en-US" i="1" dirty="0"/>
          </a:p>
          <a:p>
            <a:pPr marL="0" indent="0">
              <a:spcBef>
                <a:spcPts val="0"/>
              </a:spcBef>
              <a:buNone/>
            </a:pPr>
            <a:r>
              <a:rPr lang="en-US" i="1" dirty="0"/>
              <a:t>When?</a:t>
            </a:r>
          </a:p>
          <a:p>
            <a:pPr marL="0" indent="0">
              <a:spcBef>
                <a:spcPts val="0"/>
              </a:spcBef>
              <a:buNone/>
            </a:pPr>
            <a:r>
              <a:rPr lang="en-US" i="1" dirty="0"/>
              <a:t>on August 24 2006</a:t>
            </a:r>
          </a:p>
          <a:p>
            <a:endParaRPr lang="en-US" dirty="0"/>
          </a:p>
        </p:txBody>
      </p:sp>
    </p:spTree>
    <p:extLst>
      <p:ext uri="{BB962C8B-B14F-4D97-AF65-F5344CB8AC3E}">
        <p14:creationId xmlns:p14="http://schemas.microsoft.com/office/powerpoint/2010/main" val="32806492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p:txBody>
          <a:bodyPr/>
          <a:lstStyle/>
          <a:p>
            <a:pPr marL="0" indent="0">
              <a:buNone/>
            </a:pPr>
            <a:r>
              <a:rPr lang="en-US" dirty="0"/>
              <a:t>“The women of Montgomery, both young and older, would come in with their fancy holiday dresses that needed adjustments or their Sunday suits and blouses that needed just a touch—a flower or some velvet trimming or something to make the ladies look festive.”</a:t>
            </a:r>
          </a:p>
          <a:p>
            <a:pPr marL="0" indent="0">
              <a:buNone/>
            </a:pPr>
            <a:r>
              <a:rPr lang="en-US" dirty="0"/>
              <a:t>			--Nikki Giovanni (</a:t>
            </a:r>
            <a:r>
              <a:rPr lang="en-US" u="sng" dirty="0"/>
              <a:t>Rosa</a:t>
            </a:r>
            <a:r>
              <a:rPr lang="en-US" dirty="0"/>
              <a:t>)</a:t>
            </a:r>
          </a:p>
          <a:p>
            <a:pPr marL="0" indent="0">
              <a:buNone/>
            </a:pPr>
            <a:endParaRPr lang="en-US" dirty="0"/>
          </a:p>
          <a:p>
            <a:r>
              <a:rPr lang="en-US" dirty="0"/>
              <a:t>44 words</a:t>
            </a:r>
          </a:p>
          <a:p>
            <a:r>
              <a:rPr lang="en-US" dirty="0"/>
              <a:t>2 commas, 1 </a:t>
            </a:r>
            <a:r>
              <a:rPr lang="en-US" dirty="0" err="1"/>
              <a:t>em</a:t>
            </a:r>
            <a:r>
              <a:rPr lang="en-US" dirty="0"/>
              <a:t>-dash</a:t>
            </a:r>
          </a:p>
        </p:txBody>
      </p:sp>
    </p:spTree>
    <p:extLst>
      <p:ext uri="{BB962C8B-B14F-4D97-AF65-F5344CB8AC3E}">
        <p14:creationId xmlns:p14="http://schemas.microsoft.com/office/powerpoint/2010/main" val="3303833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p:txBody>
          <a:bodyPr/>
          <a:lstStyle/>
          <a:p>
            <a:pPr marL="0" indent="0">
              <a:buNone/>
            </a:pPr>
            <a:r>
              <a:rPr lang="en-US" dirty="0"/>
              <a:t>“The women of Montgomery </a:t>
            </a:r>
            <a:r>
              <a:rPr lang="en-US" strike="sngStrike" dirty="0"/>
              <a:t>, both young and older,   </a:t>
            </a:r>
            <a:r>
              <a:rPr lang="en-US" dirty="0"/>
              <a:t>would come in with their fancy holiday dresses that needed adjustments or their Sunday suits and blouses that needed just a touch—a flower or some velvet trimming or something to make the ladies look festive.”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058923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p:txBody>
          <a:bodyPr/>
          <a:lstStyle/>
          <a:p>
            <a:pPr marL="0" indent="0">
              <a:buNone/>
            </a:pPr>
            <a:r>
              <a:rPr lang="en-US" dirty="0"/>
              <a:t>“The women of Montgomery would come in with their fancy holiday dresses that needed adjustments or their Sunday suits and blouses that needed just a touch—a flower or some velvet trimming or something to make the ladies look festive.”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90272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762000"/>
            <a:ext cx="8280920" cy="919170"/>
          </a:xfrm>
        </p:spPr>
        <p:txBody>
          <a:bodyPr>
            <a:noAutofit/>
          </a:bodyPr>
          <a:lstStyle/>
          <a:p>
            <a:pPr>
              <a:buNone/>
            </a:pPr>
            <a:r>
              <a:rPr lang="en-US" sz="3600" dirty="0"/>
              <a:t>Why specify text difficulty?</a:t>
            </a:r>
            <a:endParaRPr lang="zh-CN" altLang="en-US" sz="3600" dirty="0"/>
          </a:p>
        </p:txBody>
      </p:sp>
      <p:sp>
        <p:nvSpPr>
          <p:cNvPr id="3" name="TextBox 2"/>
          <p:cNvSpPr txBox="1"/>
          <p:nvPr/>
        </p:nvSpPr>
        <p:spPr>
          <a:xfrm>
            <a:off x="381000" y="1600200"/>
            <a:ext cx="6279232" cy="4154984"/>
          </a:xfrm>
          <a:prstGeom prst="rect">
            <a:avLst/>
          </a:prstGeom>
          <a:noFill/>
        </p:spPr>
        <p:txBody>
          <a:bodyPr wrap="square" rtlCol="0">
            <a:spAutoFit/>
          </a:bodyPr>
          <a:lstStyle/>
          <a:p>
            <a:pPr>
              <a:buFont typeface="Arial" pitchFamily="34" charset="0"/>
              <a:buChar char="•"/>
            </a:pPr>
            <a:r>
              <a:rPr lang="en-US" sz="2400" dirty="0"/>
              <a:t>  Studies showing that students can’t read </a:t>
            </a:r>
          </a:p>
          <a:p>
            <a:r>
              <a:rPr lang="en-US" sz="2400" dirty="0"/>
              <a:t>   the required texts when they leave high   </a:t>
            </a:r>
          </a:p>
          <a:p>
            <a:r>
              <a:rPr lang="en-US" sz="2400" dirty="0"/>
              <a:t>   school (Achieve, 2015; Military Officers  </a:t>
            </a:r>
          </a:p>
          <a:p>
            <a:r>
              <a:rPr lang="en-US" sz="2400" dirty="0"/>
              <a:t>   Association of America, 2018; </a:t>
            </a:r>
            <a:r>
              <a:rPr lang="en-US" sz="2400" dirty="0" err="1"/>
              <a:t>Nale</a:t>
            </a:r>
            <a:r>
              <a:rPr lang="en-US" sz="2400" dirty="0"/>
              <a:t>, et al.,  </a:t>
            </a:r>
          </a:p>
          <a:p>
            <a:r>
              <a:rPr lang="en-US" sz="2400" dirty="0"/>
              <a:t>   1998; Williamson, 2006; Workforce </a:t>
            </a:r>
          </a:p>
          <a:p>
            <a:r>
              <a:rPr lang="en-US" sz="2400" dirty="0"/>
              <a:t>   Readiness Project, 2006) </a:t>
            </a:r>
          </a:p>
          <a:p>
            <a:pPr marL="342900" indent="-342900">
              <a:buFont typeface="Arial" panose="020B0604020202020204" pitchFamily="34" charset="0"/>
              <a:buChar char="•"/>
            </a:pPr>
            <a:r>
              <a:rPr lang="en-US" sz="2400" dirty="0"/>
              <a:t>Schools teach kids with below grade   level texts (Shanahan, 2013; Griffith &amp; </a:t>
            </a:r>
            <a:r>
              <a:rPr lang="en-US" sz="2400" dirty="0" err="1"/>
              <a:t>Duffett</a:t>
            </a:r>
            <a:r>
              <a:rPr lang="en-US" sz="2400" dirty="0"/>
              <a:t>, 2018)</a:t>
            </a:r>
          </a:p>
          <a:p>
            <a:pPr marL="342900" indent="-34290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837108846"/>
      </p:ext>
    </p:extLst>
  </p:cSld>
  <p:clrMapOvr>
    <a:masterClrMapping/>
  </p:clrMapOvr>
  <p:transition>
    <p:comb/>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p:txBody>
          <a:bodyPr/>
          <a:lstStyle/>
          <a:p>
            <a:pPr marL="0" indent="0">
              <a:buNone/>
            </a:pPr>
            <a:r>
              <a:rPr lang="en-US" dirty="0"/>
              <a:t>“The women of Montgomery would come in with their fancy holiday dresses that needed adjustments </a:t>
            </a:r>
            <a:r>
              <a:rPr lang="en-US" dirty="0">
                <a:solidFill>
                  <a:srgbClr val="FF0000"/>
                </a:solidFill>
              </a:rPr>
              <a:t>or </a:t>
            </a:r>
            <a:r>
              <a:rPr lang="en-US" dirty="0"/>
              <a:t>their Sunday suits and blouses that needed just a touch</a:t>
            </a:r>
            <a:r>
              <a:rPr lang="en-US" dirty="0">
                <a:solidFill>
                  <a:srgbClr val="FF0000"/>
                </a:solidFill>
              </a:rPr>
              <a:t>—</a:t>
            </a:r>
            <a:r>
              <a:rPr lang="en-US" dirty="0"/>
              <a:t>a flower </a:t>
            </a:r>
            <a:r>
              <a:rPr lang="en-US" dirty="0">
                <a:solidFill>
                  <a:srgbClr val="FF0000"/>
                </a:solidFill>
              </a:rPr>
              <a:t>or</a:t>
            </a:r>
            <a:r>
              <a:rPr lang="en-US" dirty="0"/>
              <a:t> some velvet trimming </a:t>
            </a:r>
            <a:r>
              <a:rPr lang="en-US" dirty="0">
                <a:solidFill>
                  <a:srgbClr val="FF0000"/>
                </a:solidFill>
              </a:rPr>
              <a:t>or</a:t>
            </a:r>
            <a:r>
              <a:rPr lang="en-US" dirty="0"/>
              <a:t> something to make the ladies look festive.”</a:t>
            </a:r>
          </a:p>
        </p:txBody>
      </p:sp>
    </p:spTree>
    <p:extLst>
      <p:ext uri="{BB962C8B-B14F-4D97-AF65-F5344CB8AC3E}">
        <p14:creationId xmlns:p14="http://schemas.microsoft.com/office/powerpoint/2010/main" val="2583705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p:txBody>
          <a:bodyPr/>
          <a:lstStyle/>
          <a:p>
            <a:pPr marL="0" indent="0">
              <a:buNone/>
            </a:pPr>
            <a:r>
              <a:rPr lang="en-US" dirty="0"/>
              <a:t>“The women of Montgomery would come in with their fancy holiday dresses that needed adjustments </a:t>
            </a:r>
          </a:p>
          <a:p>
            <a:pPr marL="0" indent="0">
              <a:buNone/>
            </a:pPr>
            <a:endParaRPr lang="en-US" dirty="0"/>
          </a:p>
          <a:p>
            <a:pPr marL="0" indent="0">
              <a:buNone/>
            </a:pPr>
            <a:r>
              <a:rPr lang="en-US" dirty="0">
                <a:solidFill>
                  <a:srgbClr val="FF0000"/>
                </a:solidFill>
              </a:rPr>
              <a:t>or </a:t>
            </a:r>
            <a:r>
              <a:rPr lang="en-US" dirty="0"/>
              <a:t>their Sunday suits and blouses that needed just a touch</a:t>
            </a:r>
          </a:p>
          <a:p>
            <a:pPr marL="0" indent="0">
              <a:buNone/>
            </a:pPr>
            <a:endParaRPr lang="en-US" dirty="0"/>
          </a:p>
          <a:p>
            <a:pPr marL="0" indent="0">
              <a:buNone/>
            </a:pPr>
            <a:r>
              <a:rPr lang="en-US" dirty="0">
                <a:solidFill>
                  <a:srgbClr val="FF0000"/>
                </a:solidFill>
              </a:rPr>
              <a:t>—</a:t>
            </a:r>
            <a:r>
              <a:rPr lang="en-US" dirty="0"/>
              <a:t>a flower </a:t>
            </a:r>
          </a:p>
          <a:p>
            <a:pPr marL="0" indent="0">
              <a:buNone/>
            </a:pPr>
            <a:endParaRPr lang="en-US" dirty="0">
              <a:solidFill>
                <a:srgbClr val="FF0000"/>
              </a:solidFill>
            </a:endParaRPr>
          </a:p>
          <a:p>
            <a:pPr marL="0" indent="0">
              <a:buNone/>
            </a:pPr>
            <a:r>
              <a:rPr lang="en-US" dirty="0">
                <a:solidFill>
                  <a:srgbClr val="FF0000"/>
                </a:solidFill>
              </a:rPr>
              <a:t>or</a:t>
            </a:r>
            <a:r>
              <a:rPr lang="en-US" dirty="0"/>
              <a:t> some velvet trimming </a:t>
            </a:r>
          </a:p>
          <a:p>
            <a:pPr marL="0" indent="0">
              <a:buNone/>
            </a:pPr>
            <a:endParaRPr lang="en-US" dirty="0">
              <a:solidFill>
                <a:srgbClr val="FF0000"/>
              </a:solidFill>
            </a:endParaRPr>
          </a:p>
          <a:p>
            <a:pPr marL="0" indent="0">
              <a:buNone/>
            </a:pPr>
            <a:r>
              <a:rPr lang="en-US" dirty="0">
                <a:solidFill>
                  <a:srgbClr val="FF0000"/>
                </a:solidFill>
              </a:rPr>
              <a:t>or</a:t>
            </a:r>
            <a:r>
              <a:rPr lang="en-US" dirty="0"/>
              <a:t> something to make the ladies look festive.”</a:t>
            </a:r>
          </a:p>
        </p:txBody>
      </p:sp>
    </p:spTree>
    <p:extLst>
      <p:ext uri="{BB962C8B-B14F-4D97-AF65-F5344CB8AC3E}">
        <p14:creationId xmlns:p14="http://schemas.microsoft.com/office/powerpoint/2010/main" val="33207048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lstStyle/>
          <a:p>
            <a:pPr marL="0" indent="0">
              <a:buNone/>
            </a:pPr>
            <a:r>
              <a:rPr lang="en-US" dirty="0"/>
              <a:t>“The women of Montgomery would come in with </a:t>
            </a:r>
            <a:r>
              <a:rPr lang="en-US" u="sng" dirty="0"/>
              <a:t>their fancy holiday dresses that needed adjustments</a:t>
            </a:r>
            <a:r>
              <a:rPr lang="en-US" dirty="0"/>
              <a:t> </a:t>
            </a:r>
          </a:p>
          <a:p>
            <a:pPr marL="0" indent="0">
              <a:buNone/>
            </a:pPr>
            <a:endParaRPr lang="en-US" dirty="0"/>
          </a:p>
          <a:p>
            <a:pPr marL="0" indent="0">
              <a:buNone/>
            </a:pPr>
            <a:r>
              <a:rPr lang="en-US" dirty="0">
                <a:solidFill>
                  <a:srgbClr val="FF0000"/>
                </a:solidFill>
              </a:rPr>
              <a:t>or </a:t>
            </a:r>
            <a:r>
              <a:rPr lang="en-US" u="sng" dirty="0"/>
              <a:t>their Sunday suits and blouses that needed just a touch</a:t>
            </a:r>
          </a:p>
          <a:p>
            <a:pPr marL="0" indent="0">
              <a:buNone/>
            </a:pPr>
            <a:endParaRPr lang="en-US" dirty="0"/>
          </a:p>
          <a:p>
            <a:pPr marL="0" indent="0">
              <a:buNone/>
            </a:pPr>
            <a:r>
              <a:rPr lang="en-US" dirty="0">
                <a:solidFill>
                  <a:srgbClr val="FF0000"/>
                </a:solidFill>
              </a:rPr>
              <a:t>—</a:t>
            </a:r>
            <a:r>
              <a:rPr lang="en-US" dirty="0"/>
              <a:t>a flower </a:t>
            </a:r>
          </a:p>
          <a:p>
            <a:pPr marL="0" indent="0">
              <a:buNone/>
            </a:pPr>
            <a:endParaRPr lang="en-US" dirty="0">
              <a:solidFill>
                <a:srgbClr val="FF0000"/>
              </a:solidFill>
            </a:endParaRPr>
          </a:p>
          <a:p>
            <a:pPr marL="0" indent="0">
              <a:buNone/>
            </a:pPr>
            <a:r>
              <a:rPr lang="en-US" dirty="0">
                <a:solidFill>
                  <a:srgbClr val="FF0000"/>
                </a:solidFill>
              </a:rPr>
              <a:t>or</a:t>
            </a:r>
            <a:r>
              <a:rPr lang="en-US" dirty="0"/>
              <a:t> some velvet trimming </a:t>
            </a:r>
          </a:p>
          <a:p>
            <a:pPr marL="0" indent="0">
              <a:buNone/>
            </a:pPr>
            <a:endParaRPr lang="en-US" dirty="0">
              <a:solidFill>
                <a:srgbClr val="FF0000"/>
              </a:solidFill>
            </a:endParaRPr>
          </a:p>
          <a:p>
            <a:pPr marL="0" indent="0">
              <a:buNone/>
            </a:pPr>
            <a:r>
              <a:rPr lang="en-US" dirty="0">
                <a:solidFill>
                  <a:srgbClr val="FF0000"/>
                </a:solidFill>
              </a:rPr>
              <a:t>or</a:t>
            </a:r>
            <a:r>
              <a:rPr lang="en-US" dirty="0"/>
              <a:t> something to make the ladies look festive.”</a:t>
            </a:r>
          </a:p>
        </p:txBody>
      </p:sp>
    </p:spTree>
    <p:extLst>
      <p:ext uri="{BB962C8B-B14F-4D97-AF65-F5344CB8AC3E}">
        <p14:creationId xmlns:p14="http://schemas.microsoft.com/office/powerpoint/2010/main" val="25009125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lstStyle/>
          <a:p>
            <a:pPr marL="0" indent="0">
              <a:buNone/>
            </a:pPr>
            <a:r>
              <a:rPr lang="en-US" dirty="0"/>
              <a:t>“The women of Montgomery would come in with </a:t>
            </a:r>
            <a:r>
              <a:rPr lang="en-US" u="sng" dirty="0"/>
              <a:t>their fancy holiday dresses that needed adjustments</a:t>
            </a:r>
            <a:r>
              <a:rPr lang="en-US" dirty="0"/>
              <a:t> </a:t>
            </a:r>
          </a:p>
          <a:p>
            <a:pPr marL="0" indent="0">
              <a:buNone/>
            </a:pPr>
            <a:endParaRPr lang="en-US" dirty="0"/>
          </a:p>
          <a:p>
            <a:pPr marL="0" indent="0">
              <a:buNone/>
            </a:pPr>
            <a:r>
              <a:rPr lang="en-US" dirty="0">
                <a:solidFill>
                  <a:srgbClr val="FF0000"/>
                </a:solidFill>
              </a:rPr>
              <a:t>or </a:t>
            </a:r>
            <a:r>
              <a:rPr lang="en-US" dirty="0"/>
              <a:t>The women of Montgomery would come in with </a:t>
            </a:r>
            <a:r>
              <a:rPr lang="en-US" u="sng" dirty="0"/>
              <a:t>their Sunday suits and blouses that needed just a touch</a:t>
            </a:r>
          </a:p>
          <a:p>
            <a:pPr marL="0" indent="0">
              <a:buNone/>
            </a:pPr>
            <a:endParaRPr lang="en-US" dirty="0"/>
          </a:p>
          <a:p>
            <a:pPr marL="0" indent="0">
              <a:buNone/>
            </a:pPr>
            <a:r>
              <a:rPr lang="en-US" dirty="0">
                <a:solidFill>
                  <a:srgbClr val="FF0000"/>
                </a:solidFill>
              </a:rPr>
              <a:t>—</a:t>
            </a:r>
            <a:r>
              <a:rPr lang="en-US" dirty="0"/>
              <a:t>a flower </a:t>
            </a:r>
          </a:p>
          <a:p>
            <a:pPr marL="0" indent="0">
              <a:buNone/>
            </a:pPr>
            <a:endParaRPr lang="en-US" dirty="0">
              <a:solidFill>
                <a:srgbClr val="FF0000"/>
              </a:solidFill>
            </a:endParaRPr>
          </a:p>
          <a:p>
            <a:pPr marL="0" indent="0">
              <a:buNone/>
            </a:pPr>
            <a:r>
              <a:rPr lang="en-US" dirty="0">
                <a:solidFill>
                  <a:srgbClr val="FF0000"/>
                </a:solidFill>
              </a:rPr>
              <a:t>or</a:t>
            </a:r>
            <a:r>
              <a:rPr lang="en-US" dirty="0"/>
              <a:t> some velvet trimming </a:t>
            </a:r>
          </a:p>
          <a:p>
            <a:pPr marL="0" indent="0">
              <a:buNone/>
            </a:pPr>
            <a:endParaRPr lang="en-US" dirty="0">
              <a:solidFill>
                <a:srgbClr val="FF0000"/>
              </a:solidFill>
            </a:endParaRPr>
          </a:p>
          <a:p>
            <a:pPr marL="0" indent="0">
              <a:buNone/>
            </a:pPr>
            <a:r>
              <a:rPr lang="en-US" dirty="0">
                <a:solidFill>
                  <a:srgbClr val="FF0000"/>
                </a:solidFill>
              </a:rPr>
              <a:t>or</a:t>
            </a:r>
            <a:r>
              <a:rPr lang="en-US" dirty="0"/>
              <a:t> something to make the ladies look festive.”</a:t>
            </a:r>
          </a:p>
        </p:txBody>
      </p:sp>
    </p:spTree>
    <p:extLst>
      <p:ext uri="{BB962C8B-B14F-4D97-AF65-F5344CB8AC3E}">
        <p14:creationId xmlns:p14="http://schemas.microsoft.com/office/powerpoint/2010/main" val="40015184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lstStyle/>
          <a:p>
            <a:pPr marL="0" indent="0">
              <a:buNone/>
            </a:pPr>
            <a:r>
              <a:rPr lang="en-US" dirty="0"/>
              <a:t>“Through Homer’s eyes, it is a world in which people live in close contact with nature and natural forces, a world where landscapes and ocean are viewed not as a paradise but as powers and presences that can be enjoyed and whose threats can sometimes be overcome.” </a:t>
            </a:r>
          </a:p>
        </p:txBody>
      </p:sp>
    </p:spTree>
    <p:extLst>
      <p:ext uri="{BB962C8B-B14F-4D97-AF65-F5344CB8AC3E}">
        <p14:creationId xmlns:p14="http://schemas.microsoft.com/office/powerpoint/2010/main" val="22658995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fontScale="92500" lnSpcReduction="10000"/>
          </a:bodyPr>
          <a:lstStyle/>
          <a:p>
            <a:pPr marL="0" indent="0">
              <a:buNone/>
            </a:pPr>
            <a:r>
              <a:rPr lang="en-US" dirty="0"/>
              <a:t>“Through Homer’s eyes, </a:t>
            </a:r>
          </a:p>
          <a:p>
            <a:pPr marL="0" indent="0">
              <a:buNone/>
            </a:pPr>
            <a:r>
              <a:rPr lang="en-US" dirty="0"/>
              <a:t>it is a world </a:t>
            </a:r>
          </a:p>
          <a:p>
            <a:pPr marL="0" indent="0">
              <a:buNone/>
            </a:pPr>
            <a:r>
              <a:rPr lang="en-US" dirty="0"/>
              <a:t>in which people live </a:t>
            </a:r>
          </a:p>
          <a:p>
            <a:pPr marL="0" indent="0">
              <a:buNone/>
            </a:pPr>
            <a:r>
              <a:rPr lang="en-US" dirty="0"/>
              <a:t>in close contact </a:t>
            </a:r>
          </a:p>
          <a:p>
            <a:pPr marL="0" indent="0">
              <a:buNone/>
            </a:pPr>
            <a:r>
              <a:rPr lang="en-US" dirty="0"/>
              <a:t>with nature and natural forces, </a:t>
            </a:r>
          </a:p>
          <a:p>
            <a:pPr marL="0" indent="0">
              <a:buNone/>
            </a:pPr>
            <a:r>
              <a:rPr lang="en-US" dirty="0"/>
              <a:t>a world </a:t>
            </a:r>
          </a:p>
          <a:p>
            <a:pPr marL="0" indent="0">
              <a:buNone/>
            </a:pPr>
            <a:r>
              <a:rPr lang="en-US" dirty="0"/>
              <a:t>where landscapes and ocean </a:t>
            </a:r>
          </a:p>
          <a:p>
            <a:pPr marL="0" indent="0">
              <a:buNone/>
            </a:pPr>
            <a:r>
              <a:rPr lang="en-US" dirty="0"/>
              <a:t>are viewed </a:t>
            </a:r>
          </a:p>
          <a:p>
            <a:pPr marL="0" indent="0">
              <a:buNone/>
            </a:pPr>
            <a:r>
              <a:rPr lang="en-US" dirty="0"/>
              <a:t>not as a paradise </a:t>
            </a:r>
          </a:p>
          <a:p>
            <a:pPr marL="0" indent="0">
              <a:buNone/>
            </a:pPr>
            <a:r>
              <a:rPr lang="en-US" dirty="0"/>
              <a:t>but as powers and presences </a:t>
            </a:r>
          </a:p>
          <a:p>
            <a:pPr marL="0" indent="0">
              <a:buNone/>
            </a:pPr>
            <a:r>
              <a:rPr lang="en-US" dirty="0"/>
              <a:t>that can be enjoyed </a:t>
            </a:r>
          </a:p>
          <a:p>
            <a:pPr marL="0" indent="0">
              <a:buNone/>
            </a:pPr>
            <a:r>
              <a:rPr lang="en-US" dirty="0"/>
              <a:t>and whose threats </a:t>
            </a:r>
          </a:p>
          <a:p>
            <a:pPr marL="0" indent="0">
              <a:buNone/>
            </a:pPr>
            <a:r>
              <a:rPr lang="en-US" dirty="0"/>
              <a:t>can sometimes be overcome.” </a:t>
            </a:r>
          </a:p>
        </p:txBody>
      </p:sp>
    </p:spTree>
    <p:extLst>
      <p:ext uri="{BB962C8B-B14F-4D97-AF65-F5344CB8AC3E}">
        <p14:creationId xmlns:p14="http://schemas.microsoft.com/office/powerpoint/2010/main" val="22660045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fontScale="92500" lnSpcReduction="10000"/>
          </a:bodyPr>
          <a:lstStyle/>
          <a:p>
            <a:pPr marL="0" indent="0">
              <a:buNone/>
            </a:pPr>
            <a:r>
              <a:rPr lang="en-US" dirty="0"/>
              <a:t>“Through Homer’s eyes, </a:t>
            </a:r>
          </a:p>
          <a:p>
            <a:pPr marL="0" indent="0">
              <a:buNone/>
            </a:pPr>
            <a:r>
              <a:rPr lang="en-US" dirty="0"/>
              <a:t>it is </a:t>
            </a:r>
            <a:r>
              <a:rPr lang="en-US" u="sng" dirty="0"/>
              <a:t>a world </a:t>
            </a:r>
          </a:p>
          <a:p>
            <a:pPr marL="0" indent="0">
              <a:buNone/>
            </a:pPr>
            <a:r>
              <a:rPr lang="en-US" dirty="0"/>
              <a:t>in which people live </a:t>
            </a:r>
          </a:p>
          <a:p>
            <a:pPr marL="0" indent="0">
              <a:buNone/>
            </a:pPr>
            <a:r>
              <a:rPr lang="en-US" dirty="0"/>
              <a:t>in close contact </a:t>
            </a:r>
          </a:p>
          <a:p>
            <a:pPr marL="0" indent="0">
              <a:buNone/>
            </a:pPr>
            <a:r>
              <a:rPr lang="en-US" dirty="0"/>
              <a:t>with nature and natural forces, </a:t>
            </a:r>
          </a:p>
          <a:p>
            <a:pPr marL="0" indent="0">
              <a:buNone/>
            </a:pPr>
            <a:r>
              <a:rPr lang="en-US" u="sng" dirty="0"/>
              <a:t>a world </a:t>
            </a:r>
          </a:p>
          <a:p>
            <a:pPr marL="0" indent="0">
              <a:buNone/>
            </a:pPr>
            <a:r>
              <a:rPr lang="en-US" dirty="0"/>
              <a:t>where landscapes and ocean </a:t>
            </a:r>
          </a:p>
          <a:p>
            <a:pPr marL="0" indent="0">
              <a:buNone/>
            </a:pPr>
            <a:r>
              <a:rPr lang="en-US" dirty="0"/>
              <a:t>are viewed </a:t>
            </a:r>
          </a:p>
          <a:p>
            <a:pPr marL="0" indent="0">
              <a:buNone/>
            </a:pPr>
            <a:r>
              <a:rPr lang="en-US" dirty="0"/>
              <a:t>not as a paradise </a:t>
            </a:r>
          </a:p>
          <a:p>
            <a:pPr marL="0" indent="0">
              <a:buNone/>
            </a:pPr>
            <a:r>
              <a:rPr lang="en-US" dirty="0"/>
              <a:t>but as powers and presences </a:t>
            </a:r>
          </a:p>
          <a:p>
            <a:pPr marL="0" indent="0">
              <a:buNone/>
            </a:pPr>
            <a:r>
              <a:rPr lang="en-US" dirty="0"/>
              <a:t>that can be enjoyed </a:t>
            </a:r>
          </a:p>
          <a:p>
            <a:pPr marL="0" indent="0">
              <a:buNone/>
            </a:pPr>
            <a:r>
              <a:rPr lang="en-US" dirty="0"/>
              <a:t>and whose threats </a:t>
            </a:r>
          </a:p>
          <a:p>
            <a:pPr marL="0" indent="0">
              <a:buNone/>
            </a:pPr>
            <a:r>
              <a:rPr lang="en-US" dirty="0"/>
              <a:t>can sometimes be overcome.” </a:t>
            </a:r>
          </a:p>
        </p:txBody>
      </p:sp>
    </p:spTree>
    <p:extLst>
      <p:ext uri="{BB962C8B-B14F-4D97-AF65-F5344CB8AC3E}">
        <p14:creationId xmlns:p14="http://schemas.microsoft.com/office/powerpoint/2010/main" val="31380560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fontScale="92500" lnSpcReduction="10000"/>
          </a:bodyPr>
          <a:lstStyle/>
          <a:p>
            <a:pPr marL="0" indent="0">
              <a:buNone/>
            </a:pPr>
            <a:r>
              <a:rPr lang="en-US" dirty="0"/>
              <a:t>“Through Homer’s eyes, </a:t>
            </a:r>
          </a:p>
          <a:p>
            <a:pPr marL="0" indent="0">
              <a:buNone/>
            </a:pPr>
            <a:r>
              <a:rPr lang="en-US" dirty="0"/>
              <a:t>it is </a:t>
            </a:r>
            <a:r>
              <a:rPr lang="en-US" u="sng" dirty="0"/>
              <a:t>a world </a:t>
            </a:r>
          </a:p>
          <a:p>
            <a:pPr marL="0" indent="0">
              <a:buNone/>
            </a:pPr>
            <a:r>
              <a:rPr lang="en-US" dirty="0"/>
              <a:t>in which people live </a:t>
            </a:r>
          </a:p>
          <a:p>
            <a:pPr marL="0" indent="0">
              <a:buNone/>
            </a:pPr>
            <a:r>
              <a:rPr lang="en-US" dirty="0"/>
              <a:t>in close contact </a:t>
            </a:r>
          </a:p>
          <a:p>
            <a:pPr marL="0" indent="0">
              <a:buNone/>
            </a:pPr>
            <a:r>
              <a:rPr lang="en-US" dirty="0"/>
              <a:t>with nature and natural forces, </a:t>
            </a:r>
          </a:p>
          <a:p>
            <a:pPr marL="0" indent="0">
              <a:buNone/>
            </a:pPr>
            <a:r>
              <a:rPr lang="en-US" u="sng" dirty="0"/>
              <a:t>[</a:t>
            </a:r>
            <a:r>
              <a:rPr lang="en-US" dirty="0"/>
              <a:t>it is] </a:t>
            </a:r>
            <a:r>
              <a:rPr lang="en-US" u="sng" dirty="0"/>
              <a:t>a world </a:t>
            </a:r>
          </a:p>
          <a:p>
            <a:pPr marL="0" indent="0">
              <a:buNone/>
            </a:pPr>
            <a:r>
              <a:rPr lang="en-US" dirty="0"/>
              <a:t>where landscapes and ocean </a:t>
            </a:r>
          </a:p>
          <a:p>
            <a:pPr marL="0" indent="0">
              <a:buNone/>
            </a:pPr>
            <a:r>
              <a:rPr lang="en-US" dirty="0"/>
              <a:t>are viewed </a:t>
            </a:r>
          </a:p>
          <a:p>
            <a:pPr marL="0" indent="0">
              <a:buNone/>
            </a:pPr>
            <a:r>
              <a:rPr lang="en-US" dirty="0"/>
              <a:t>not as a paradise </a:t>
            </a:r>
          </a:p>
          <a:p>
            <a:pPr marL="0" indent="0">
              <a:buNone/>
            </a:pPr>
            <a:r>
              <a:rPr lang="en-US" dirty="0"/>
              <a:t>but [landscapes and ocean are viewed] as powers and presences </a:t>
            </a:r>
          </a:p>
          <a:p>
            <a:pPr marL="0" indent="0">
              <a:buNone/>
            </a:pPr>
            <a:r>
              <a:rPr lang="en-US" dirty="0"/>
              <a:t>that can be enjoyed </a:t>
            </a:r>
          </a:p>
          <a:p>
            <a:pPr marL="0" indent="0">
              <a:buNone/>
            </a:pPr>
            <a:r>
              <a:rPr lang="en-US" dirty="0"/>
              <a:t>and whose threats can sometimes be overcome.” </a:t>
            </a:r>
          </a:p>
        </p:txBody>
      </p:sp>
    </p:spTree>
    <p:extLst>
      <p:ext uri="{BB962C8B-B14F-4D97-AF65-F5344CB8AC3E}">
        <p14:creationId xmlns:p14="http://schemas.microsoft.com/office/powerpoint/2010/main" val="14722804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a:bodyPr>
          <a:lstStyle/>
          <a:p>
            <a:pPr marL="0" indent="0">
              <a:buNone/>
            </a:pPr>
            <a:r>
              <a:rPr lang="en-US" dirty="0"/>
              <a:t>“While filling out my certificate, Baba realized that he didn’t know my sex for sure but that didn’t matter; he’d always known I was a boy, had spoken to me as a boy while I was in Mama, and as he approached the box that contained the question, NAME OF CHILD, he wrote with a quivering hand and in his best English cursive, </a:t>
            </a:r>
            <a:r>
              <a:rPr lang="en-US" dirty="0" err="1"/>
              <a:t>Nidal</a:t>
            </a:r>
            <a:r>
              <a:rPr lang="en-US" dirty="0"/>
              <a:t> (strife; struggle).” </a:t>
            </a:r>
          </a:p>
          <a:p>
            <a:pPr marL="0" indent="0">
              <a:buNone/>
            </a:pPr>
            <a:endParaRPr lang="en-US" dirty="0"/>
          </a:p>
        </p:txBody>
      </p:sp>
    </p:spTree>
    <p:extLst>
      <p:ext uri="{BB962C8B-B14F-4D97-AF65-F5344CB8AC3E}">
        <p14:creationId xmlns:p14="http://schemas.microsoft.com/office/powerpoint/2010/main" val="10332062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a:bodyPr>
          <a:lstStyle/>
          <a:p>
            <a:pPr marL="0" indent="0">
              <a:buNone/>
            </a:pPr>
            <a:r>
              <a:rPr lang="en-US" dirty="0"/>
              <a:t>“While filling out my certificate, Baba realized that he didn’t know my sex for sure but that didn’t matter; he’d always known I was a boy, had spoken to me as a boy while I was in Mama, and as he approached the box that contained the question, NAME OF CHILD, he wrote with a quivering hand and in his best English cursive, </a:t>
            </a:r>
            <a:r>
              <a:rPr lang="en-US" dirty="0" err="1"/>
              <a:t>Nidal</a:t>
            </a:r>
            <a:r>
              <a:rPr lang="en-US" dirty="0"/>
              <a:t> (strife; struggle).” </a:t>
            </a:r>
          </a:p>
          <a:p>
            <a:pPr marL="0" indent="0">
              <a:buNone/>
            </a:pPr>
            <a:endParaRPr lang="en-US" dirty="0"/>
          </a:p>
          <a:p>
            <a:pPr marL="0" indent="0">
              <a:buNone/>
            </a:pPr>
            <a:r>
              <a:rPr lang="en-US" dirty="0"/>
              <a:t>-68 words</a:t>
            </a:r>
          </a:p>
          <a:p>
            <a:pPr marL="0" indent="0">
              <a:buNone/>
            </a:pPr>
            <a:r>
              <a:rPr lang="en-US" dirty="0"/>
              <a:t>-7 commas or semi-colons</a:t>
            </a:r>
          </a:p>
          <a:p>
            <a:pPr marL="0" indent="0">
              <a:buNone/>
            </a:pPr>
            <a:r>
              <a:rPr lang="en-US" dirty="0"/>
              <a:t>-parentheses</a:t>
            </a:r>
          </a:p>
          <a:p>
            <a:pPr marL="0" indent="0">
              <a:buNone/>
            </a:pPr>
            <a:r>
              <a:rPr lang="en-US" dirty="0"/>
              <a:t>-typographic cues (caps)</a:t>
            </a:r>
          </a:p>
        </p:txBody>
      </p:sp>
    </p:spTree>
    <p:extLst>
      <p:ext uri="{BB962C8B-B14F-4D97-AF65-F5344CB8AC3E}">
        <p14:creationId xmlns:p14="http://schemas.microsoft.com/office/powerpoint/2010/main" val="3990047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52400" y="762000"/>
            <a:ext cx="8280920" cy="919170"/>
          </a:xfrm>
        </p:spPr>
        <p:txBody>
          <a:bodyPr>
            <a:noAutofit/>
          </a:bodyPr>
          <a:lstStyle/>
          <a:p>
            <a:pPr>
              <a:buNone/>
            </a:pPr>
            <a:r>
              <a:rPr lang="en-US" sz="3600" dirty="0"/>
              <a:t>Why specify text difficulty? (cont.)</a:t>
            </a:r>
            <a:endParaRPr lang="zh-CN" altLang="en-US" sz="3600" dirty="0"/>
          </a:p>
        </p:txBody>
      </p:sp>
      <p:sp>
        <p:nvSpPr>
          <p:cNvPr id="3" name="TextBox 2"/>
          <p:cNvSpPr txBox="1"/>
          <p:nvPr/>
        </p:nvSpPr>
        <p:spPr>
          <a:xfrm>
            <a:off x="381000" y="1600200"/>
            <a:ext cx="6279232" cy="3416320"/>
          </a:xfrm>
          <a:prstGeom prst="rect">
            <a:avLst/>
          </a:prstGeom>
          <a:noFill/>
        </p:spPr>
        <p:txBody>
          <a:bodyPr wrap="square" rtlCol="0">
            <a:spAutoFit/>
          </a:bodyPr>
          <a:lstStyle/>
          <a:p>
            <a:pPr>
              <a:buFont typeface="Arial" pitchFamily="34" charset="0"/>
              <a:buChar char="•"/>
            </a:pPr>
            <a:r>
              <a:rPr lang="en-US" sz="2400" dirty="0"/>
              <a:t>  Studies show that reading tests measure  </a:t>
            </a:r>
          </a:p>
          <a:p>
            <a:r>
              <a:rPr lang="en-US" sz="2400" dirty="0"/>
              <a:t>   how well students can comprehend text </a:t>
            </a:r>
          </a:p>
          <a:p>
            <a:r>
              <a:rPr lang="en-US" sz="2400" dirty="0"/>
              <a:t>   passages—not how well they can      </a:t>
            </a:r>
          </a:p>
          <a:p>
            <a:r>
              <a:rPr lang="en-US" sz="2400" dirty="0"/>
              <a:t>   answer particular types of questions     </a:t>
            </a:r>
          </a:p>
          <a:p>
            <a:r>
              <a:rPr lang="en-US" sz="2400" dirty="0"/>
              <a:t>   (skills) (ACT, 2006; Davis, 1944; </a:t>
            </a:r>
          </a:p>
          <a:p>
            <a:r>
              <a:rPr lang="en-US" sz="2400" dirty="0"/>
              <a:t>   </a:t>
            </a:r>
            <a:r>
              <a:rPr lang="en-US" sz="2400" dirty="0" err="1"/>
              <a:t>Muijselaar</a:t>
            </a:r>
            <a:r>
              <a:rPr lang="en-US" sz="2400" dirty="0"/>
              <a:t>, et al., 2017; </a:t>
            </a:r>
            <a:r>
              <a:rPr lang="en-US" sz="2400" dirty="0" err="1"/>
              <a:t>Spearritt</a:t>
            </a:r>
            <a:r>
              <a:rPr lang="en-US" sz="2400" dirty="0"/>
              <a:t>, 1972; </a:t>
            </a:r>
          </a:p>
          <a:p>
            <a:r>
              <a:rPr lang="en-US" sz="2400" dirty="0"/>
              <a:t>   Thorndike, 1972)</a:t>
            </a:r>
          </a:p>
          <a:p>
            <a:pPr marL="342900" indent="-34290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332014461"/>
      </p:ext>
    </p:extLst>
  </p:cSld>
  <p:clrMapOvr>
    <a:masterClrMapping/>
  </p:clrMapOvr>
  <p:transition>
    <p:comb/>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a:bodyPr>
          <a:lstStyle/>
          <a:p>
            <a:pPr marL="0" indent="0">
              <a:buNone/>
            </a:pPr>
            <a:r>
              <a:rPr lang="en-US" dirty="0"/>
              <a:t>First I will break this up just using the punctuation:</a:t>
            </a:r>
          </a:p>
          <a:p>
            <a:pPr marL="0" indent="0">
              <a:buNone/>
            </a:pPr>
            <a:endParaRPr lang="en-US" dirty="0"/>
          </a:p>
          <a:p>
            <a:pPr marL="0" indent="0">
              <a:buNone/>
            </a:pPr>
            <a:r>
              <a:rPr lang="en-US" dirty="0"/>
              <a:t>“While filling out my certificate, Baba realized that he didn’t know my sex for sure but that didn’t matter; he’d always known I was a boy, had spoken to me as a boy while I was in Mama, and as he approached the box that contained the question, NAME OF CHILD, he wrote with a quivering hand and in his best English cursive, </a:t>
            </a:r>
            <a:r>
              <a:rPr lang="en-US" dirty="0" err="1"/>
              <a:t>Nidal</a:t>
            </a:r>
            <a:r>
              <a:rPr lang="en-US" dirty="0"/>
              <a:t> (strife; struggle).” </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33394105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228600" y="1524000"/>
            <a:ext cx="10058400" cy="4876800"/>
          </a:xfrm>
        </p:spPr>
        <p:txBody>
          <a:bodyPr>
            <a:normAutofit fontScale="92500" lnSpcReduction="10000"/>
          </a:bodyPr>
          <a:lstStyle/>
          <a:p>
            <a:pPr marL="0" indent="0">
              <a:buNone/>
            </a:pPr>
            <a:r>
              <a:rPr lang="en-US" dirty="0"/>
              <a:t>First I will break this up just using the punctuation:</a:t>
            </a:r>
          </a:p>
          <a:p>
            <a:pPr marL="0" indent="0">
              <a:buNone/>
            </a:pPr>
            <a:endParaRPr lang="en-US" dirty="0"/>
          </a:p>
          <a:p>
            <a:pPr marL="0" indent="0">
              <a:buNone/>
            </a:pPr>
            <a:r>
              <a:rPr lang="en-US" dirty="0"/>
              <a:t>“While filling out my certificate, </a:t>
            </a:r>
          </a:p>
          <a:p>
            <a:pPr marL="0" indent="0">
              <a:buNone/>
            </a:pPr>
            <a:r>
              <a:rPr lang="en-US" dirty="0"/>
              <a:t>Baba realized that he didn’t know my sex for sure but that didn’t matter; </a:t>
            </a:r>
          </a:p>
          <a:p>
            <a:pPr marL="0" indent="0">
              <a:buNone/>
            </a:pPr>
            <a:r>
              <a:rPr lang="en-US" dirty="0"/>
              <a:t>he’d always known I was a boy, </a:t>
            </a:r>
          </a:p>
          <a:p>
            <a:pPr marL="0" indent="0">
              <a:buNone/>
            </a:pPr>
            <a:r>
              <a:rPr lang="en-US" dirty="0"/>
              <a:t>had spoken to me as a boy while I was in Mama, </a:t>
            </a:r>
          </a:p>
          <a:p>
            <a:pPr marL="0" indent="0">
              <a:buNone/>
            </a:pPr>
            <a:r>
              <a:rPr lang="en-US" dirty="0"/>
              <a:t>and as he approached the box that contained the question, </a:t>
            </a:r>
          </a:p>
          <a:p>
            <a:pPr marL="0" indent="0">
              <a:buNone/>
            </a:pPr>
            <a:r>
              <a:rPr lang="en-US" dirty="0"/>
              <a:t>NAME OF CHILD, </a:t>
            </a:r>
          </a:p>
          <a:p>
            <a:pPr marL="0" indent="0">
              <a:buNone/>
            </a:pPr>
            <a:r>
              <a:rPr lang="en-US" dirty="0"/>
              <a:t>he wrote with a quivering hand and in his best English cursive, </a:t>
            </a:r>
          </a:p>
          <a:p>
            <a:pPr marL="0" indent="0">
              <a:buNone/>
            </a:pPr>
            <a:r>
              <a:rPr lang="en-US" dirty="0" err="1"/>
              <a:t>Nidal</a:t>
            </a:r>
            <a:r>
              <a:rPr lang="en-US" dirty="0"/>
              <a:t> </a:t>
            </a:r>
          </a:p>
          <a:p>
            <a:pPr marL="0" indent="0">
              <a:buNone/>
            </a:pPr>
            <a:r>
              <a:rPr lang="en-US" dirty="0"/>
              <a:t>(strife; struggle).” </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40758456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fontScale="92500" lnSpcReduction="10000"/>
          </a:bodyPr>
          <a:lstStyle/>
          <a:p>
            <a:pPr marL="0" indent="0">
              <a:buNone/>
            </a:pPr>
            <a:r>
              <a:rPr lang="en-US" dirty="0"/>
              <a:t>Second, I’ll find the verbs…</a:t>
            </a:r>
          </a:p>
          <a:p>
            <a:pPr marL="0" indent="0">
              <a:buNone/>
            </a:pPr>
            <a:endParaRPr lang="en-US" dirty="0"/>
          </a:p>
          <a:p>
            <a:pPr marL="0" indent="0">
              <a:buNone/>
            </a:pPr>
            <a:r>
              <a:rPr lang="en-US" dirty="0"/>
              <a:t>“While filling out my certificate, </a:t>
            </a:r>
          </a:p>
          <a:p>
            <a:pPr marL="0" indent="0">
              <a:buNone/>
            </a:pPr>
            <a:r>
              <a:rPr lang="en-US" dirty="0"/>
              <a:t>Baba realized that he didn’t know my sex for sure but that didn’t matter; </a:t>
            </a:r>
          </a:p>
          <a:p>
            <a:pPr marL="0" indent="0">
              <a:buNone/>
            </a:pPr>
            <a:r>
              <a:rPr lang="en-US" dirty="0"/>
              <a:t>he’d always known I was a boy, </a:t>
            </a:r>
          </a:p>
          <a:p>
            <a:pPr marL="0" indent="0">
              <a:buNone/>
            </a:pPr>
            <a:r>
              <a:rPr lang="en-US" dirty="0"/>
              <a:t>had spoken to me as a boy while I was in Mama, </a:t>
            </a:r>
          </a:p>
          <a:p>
            <a:pPr marL="0" indent="0">
              <a:buNone/>
            </a:pPr>
            <a:r>
              <a:rPr lang="en-US" dirty="0"/>
              <a:t>and as he approached the box that contained the question, NAME OF CHILD, </a:t>
            </a:r>
          </a:p>
          <a:p>
            <a:pPr marL="0" indent="0">
              <a:buNone/>
            </a:pPr>
            <a:r>
              <a:rPr lang="en-US" dirty="0"/>
              <a:t>he wrote with a quivering hand and in his best English cursive, </a:t>
            </a:r>
          </a:p>
          <a:p>
            <a:pPr marL="0" indent="0">
              <a:buNone/>
            </a:pPr>
            <a:r>
              <a:rPr lang="en-US" dirty="0" err="1"/>
              <a:t>Nidal</a:t>
            </a:r>
            <a:r>
              <a:rPr lang="en-US" dirty="0"/>
              <a:t> (strife; struggle).” </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1256837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a:bodyPr>
          <a:lstStyle/>
          <a:p>
            <a:pPr marL="0" indent="0">
              <a:buNone/>
            </a:pPr>
            <a:r>
              <a:rPr lang="en-US" dirty="0"/>
              <a:t>Second, I’ll find the verbs…</a:t>
            </a:r>
          </a:p>
          <a:p>
            <a:pPr marL="0" indent="0">
              <a:buNone/>
            </a:pPr>
            <a:endParaRPr lang="en-US" dirty="0"/>
          </a:p>
          <a:p>
            <a:pPr marL="0" indent="0">
              <a:buNone/>
            </a:pPr>
            <a:r>
              <a:rPr lang="en-US" dirty="0"/>
              <a:t>“While </a:t>
            </a:r>
            <a:r>
              <a:rPr lang="en-US" dirty="0">
                <a:highlight>
                  <a:srgbClr val="FFFF00"/>
                </a:highlight>
              </a:rPr>
              <a:t>filling out </a:t>
            </a:r>
            <a:r>
              <a:rPr lang="en-US" dirty="0"/>
              <a:t>my certificate, </a:t>
            </a:r>
          </a:p>
          <a:p>
            <a:pPr marL="0" indent="0">
              <a:buNone/>
            </a:pPr>
            <a:r>
              <a:rPr lang="en-US" dirty="0"/>
              <a:t>Baba </a:t>
            </a:r>
            <a:r>
              <a:rPr lang="en-US" dirty="0">
                <a:highlight>
                  <a:srgbClr val="FFFF00"/>
                </a:highlight>
              </a:rPr>
              <a:t>realized</a:t>
            </a:r>
            <a:r>
              <a:rPr lang="en-US" dirty="0"/>
              <a:t> that he </a:t>
            </a:r>
            <a:r>
              <a:rPr lang="en-US" dirty="0">
                <a:highlight>
                  <a:srgbClr val="FFFF00"/>
                </a:highlight>
              </a:rPr>
              <a:t>didn’t know </a:t>
            </a:r>
            <a:r>
              <a:rPr lang="en-US" dirty="0"/>
              <a:t>my sex for sure but that </a:t>
            </a:r>
            <a:r>
              <a:rPr lang="en-US" dirty="0">
                <a:highlight>
                  <a:srgbClr val="FFFF00"/>
                </a:highlight>
              </a:rPr>
              <a:t>didn’t matter</a:t>
            </a:r>
            <a:r>
              <a:rPr lang="en-US" dirty="0"/>
              <a:t>; </a:t>
            </a:r>
          </a:p>
          <a:p>
            <a:pPr marL="0" indent="0">
              <a:buNone/>
            </a:pPr>
            <a:r>
              <a:rPr lang="en-US" dirty="0"/>
              <a:t>he’d always </a:t>
            </a:r>
            <a:r>
              <a:rPr lang="en-US" dirty="0">
                <a:highlight>
                  <a:srgbClr val="FFFF00"/>
                </a:highlight>
              </a:rPr>
              <a:t>known </a:t>
            </a:r>
            <a:r>
              <a:rPr lang="en-US" dirty="0"/>
              <a:t>I </a:t>
            </a:r>
            <a:r>
              <a:rPr lang="en-US" dirty="0">
                <a:highlight>
                  <a:srgbClr val="FFFF00"/>
                </a:highlight>
              </a:rPr>
              <a:t>was</a:t>
            </a:r>
            <a:r>
              <a:rPr lang="en-US" dirty="0"/>
              <a:t> a boy, </a:t>
            </a:r>
          </a:p>
          <a:p>
            <a:pPr marL="0" indent="0">
              <a:buNone/>
            </a:pPr>
            <a:r>
              <a:rPr lang="en-US" dirty="0">
                <a:highlight>
                  <a:srgbClr val="FFFF00"/>
                </a:highlight>
              </a:rPr>
              <a:t>had spoken </a:t>
            </a:r>
            <a:r>
              <a:rPr lang="en-US" dirty="0"/>
              <a:t>to me as a boy while I </a:t>
            </a:r>
            <a:r>
              <a:rPr lang="en-US" dirty="0">
                <a:highlight>
                  <a:srgbClr val="FFFF00"/>
                </a:highlight>
              </a:rPr>
              <a:t>was</a:t>
            </a:r>
            <a:r>
              <a:rPr lang="en-US" dirty="0"/>
              <a:t> in Mama, </a:t>
            </a:r>
          </a:p>
          <a:p>
            <a:pPr marL="0" indent="0">
              <a:buNone/>
            </a:pPr>
            <a:r>
              <a:rPr lang="en-US" dirty="0"/>
              <a:t>and as he </a:t>
            </a:r>
            <a:r>
              <a:rPr lang="en-US" dirty="0">
                <a:highlight>
                  <a:srgbClr val="FFFF00"/>
                </a:highlight>
              </a:rPr>
              <a:t>approached</a:t>
            </a:r>
            <a:r>
              <a:rPr lang="en-US" dirty="0"/>
              <a:t> the box that </a:t>
            </a:r>
            <a:r>
              <a:rPr lang="en-US" dirty="0">
                <a:highlight>
                  <a:srgbClr val="FFFF00"/>
                </a:highlight>
              </a:rPr>
              <a:t>contained</a:t>
            </a:r>
            <a:r>
              <a:rPr lang="en-US" dirty="0"/>
              <a:t> the question, NAME OF CHILD, </a:t>
            </a:r>
          </a:p>
          <a:p>
            <a:pPr marL="0" indent="0">
              <a:buNone/>
            </a:pPr>
            <a:r>
              <a:rPr lang="en-US" dirty="0"/>
              <a:t>he </a:t>
            </a:r>
            <a:r>
              <a:rPr lang="en-US" dirty="0">
                <a:highlight>
                  <a:srgbClr val="FFFF00"/>
                </a:highlight>
              </a:rPr>
              <a:t>wrote</a:t>
            </a:r>
            <a:r>
              <a:rPr lang="en-US" dirty="0"/>
              <a:t> with a quivering hand and in his best English cursive, </a:t>
            </a:r>
            <a:r>
              <a:rPr lang="en-US" dirty="0" err="1"/>
              <a:t>Nidal</a:t>
            </a:r>
            <a:r>
              <a:rPr lang="en-US" dirty="0"/>
              <a:t> (strife; struggle).” </a:t>
            </a:r>
          </a:p>
          <a:p>
            <a:pPr marL="0" indent="0">
              <a:buNone/>
            </a:pPr>
            <a:endParaRPr lang="en-US" dirty="0"/>
          </a:p>
        </p:txBody>
      </p:sp>
    </p:spTree>
    <p:extLst>
      <p:ext uri="{BB962C8B-B14F-4D97-AF65-F5344CB8AC3E}">
        <p14:creationId xmlns:p14="http://schemas.microsoft.com/office/powerpoint/2010/main" val="11790479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a:bodyPr>
          <a:lstStyle/>
          <a:p>
            <a:pPr marL="0" indent="0">
              <a:buNone/>
            </a:pPr>
            <a:r>
              <a:rPr lang="en-US" dirty="0"/>
              <a:t>Second, I’ll find the verbs…and divide the multiple verbs…</a:t>
            </a:r>
          </a:p>
          <a:p>
            <a:pPr marL="0" indent="0">
              <a:buNone/>
            </a:pPr>
            <a:endParaRPr lang="en-US" dirty="0"/>
          </a:p>
          <a:p>
            <a:pPr marL="0" indent="0">
              <a:buNone/>
            </a:pPr>
            <a:r>
              <a:rPr lang="en-US" dirty="0"/>
              <a:t>“While </a:t>
            </a:r>
            <a:r>
              <a:rPr lang="en-US" dirty="0">
                <a:highlight>
                  <a:srgbClr val="FFFF00"/>
                </a:highlight>
              </a:rPr>
              <a:t>filling out </a:t>
            </a:r>
            <a:r>
              <a:rPr lang="en-US" dirty="0"/>
              <a:t>my certificate, </a:t>
            </a:r>
          </a:p>
          <a:p>
            <a:pPr marL="0" indent="0">
              <a:buNone/>
            </a:pPr>
            <a:r>
              <a:rPr lang="en-US" dirty="0"/>
              <a:t>Baba </a:t>
            </a:r>
            <a:r>
              <a:rPr lang="en-US" dirty="0">
                <a:highlight>
                  <a:srgbClr val="FFFF00"/>
                </a:highlight>
              </a:rPr>
              <a:t>realized</a:t>
            </a:r>
            <a:r>
              <a:rPr lang="en-US" dirty="0"/>
              <a:t> that he </a:t>
            </a:r>
            <a:r>
              <a:rPr lang="en-US" dirty="0">
                <a:highlight>
                  <a:srgbClr val="FFFF00"/>
                </a:highlight>
              </a:rPr>
              <a:t>didn’t know </a:t>
            </a:r>
            <a:r>
              <a:rPr lang="en-US" dirty="0"/>
              <a:t>my sex for sure but that didn’t </a:t>
            </a:r>
            <a:r>
              <a:rPr lang="en-US" dirty="0">
                <a:highlight>
                  <a:srgbClr val="FFFF00"/>
                </a:highlight>
              </a:rPr>
              <a:t>matter</a:t>
            </a:r>
            <a:r>
              <a:rPr lang="en-US" dirty="0"/>
              <a:t>; </a:t>
            </a:r>
          </a:p>
          <a:p>
            <a:pPr marL="0" indent="0">
              <a:buNone/>
            </a:pPr>
            <a:r>
              <a:rPr lang="en-US" dirty="0"/>
              <a:t>he’d always </a:t>
            </a:r>
            <a:r>
              <a:rPr lang="en-US" dirty="0">
                <a:highlight>
                  <a:srgbClr val="FFFF00"/>
                </a:highlight>
              </a:rPr>
              <a:t>known </a:t>
            </a:r>
            <a:r>
              <a:rPr lang="en-US" dirty="0"/>
              <a:t>I </a:t>
            </a:r>
            <a:r>
              <a:rPr lang="en-US" dirty="0">
                <a:highlight>
                  <a:srgbClr val="FFFF00"/>
                </a:highlight>
              </a:rPr>
              <a:t>was</a:t>
            </a:r>
            <a:r>
              <a:rPr lang="en-US" dirty="0"/>
              <a:t> a boy, </a:t>
            </a:r>
          </a:p>
          <a:p>
            <a:pPr marL="0" indent="0">
              <a:buNone/>
            </a:pPr>
            <a:r>
              <a:rPr lang="en-US" dirty="0">
                <a:highlight>
                  <a:srgbClr val="FFFF00"/>
                </a:highlight>
              </a:rPr>
              <a:t>had spoken </a:t>
            </a:r>
            <a:r>
              <a:rPr lang="en-US" dirty="0"/>
              <a:t>to me as a boy while I </a:t>
            </a:r>
            <a:r>
              <a:rPr lang="en-US" dirty="0">
                <a:highlight>
                  <a:srgbClr val="FFFF00"/>
                </a:highlight>
              </a:rPr>
              <a:t>was</a:t>
            </a:r>
            <a:r>
              <a:rPr lang="en-US" dirty="0"/>
              <a:t> in Mama, </a:t>
            </a:r>
          </a:p>
          <a:p>
            <a:pPr marL="0" indent="0">
              <a:buNone/>
            </a:pPr>
            <a:r>
              <a:rPr lang="en-US" dirty="0"/>
              <a:t>and as he </a:t>
            </a:r>
            <a:r>
              <a:rPr lang="en-US" dirty="0">
                <a:highlight>
                  <a:srgbClr val="FFFF00"/>
                </a:highlight>
              </a:rPr>
              <a:t>approached</a:t>
            </a:r>
            <a:r>
              <a:rPr lang="en-US" dirty="0"/>
              <a:t> the box that </a:t>
            </a:r>
            <a:r>
              <a:rPr lang="en-US" dirty="0">
                <a:highlight>
                  <a:srgbClr val="FFFF00"/>
                </a:highlight>
              </a:rPr>
              <a:t>contained</a:t>
            </a:r>
            <a:r>
              <a:rPr lang="en-US" dirty="0"/>
              <a:t> the question, NAME OF CHILD, </a:t>
            </a:r>
          </a:p>
          <a:p>
            <a:pPr marL="0" indent="0">
              <a:buNone/>
            </a:pPr>
            <a:r>
              <a:rPr lang="en-US" dirty="0"/>
              <a:t>he </a:t>
            </a:r>
            <a:r>
              <a:rPr lang="en-US" dirty="0">
                <a:highlight>
                  <a:srgbClr val="FFFF00"/>
                </a:highlight>
              </a:rPr>
              <a:t>wrote</a:t>
            </a:r>
            <a:r>
              <a:rPr lang="en-US" dirty="0"/>
              <a:t> with a quivering hand and in his best English cursive, </a:t>
            </a:r>
            <a:r>
              <a:rPr lang="en-US" dirty="0" err="1"/>
              <a:t>Nidal</a:t>
            </a:r>
            <a:r>
              <a:rPr lang="en-US" dirty="0"/>
              <a:t> (strife; struggle).” </a:t>
            </a:r>
          </a:p>
          <a:p>
            <a:pPr marL="0" indent="0">
              <a:buNone/>
            </a:pPr>
            <a:endParaRPr lang="en-US" dirty="0"/>
          </a:p>
        </p:txBody>
      </p:sp>
    </p:spTree>
    <p:extLst>
      <p:ext uri="{BB962C8B-B14F-4D97-AF65-F5344CB8AC3E}">
        <p14:creationId xmlns:p14="http://schemas.microsoft.com/office/powerpoint/2010/main" val="24854579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fontScale="85000" lnSpcReduction="10000"/>
          </a:bodyPr>
          <a:lstStyle/>
          <a:p>
            <a:pPr marL="0" indent="0">
              <a:buNone/>
            </a:pPr>
            <a:r>
              <a:rPr lang="en-US" dirty="0"/>
              <a:t>Second, I’ll find the verbs…and divide the multiple verbs…</a:t>
            </a:r>
          </a:p>
          <a:p>
            <a:pPr marL="0" indent="0">
              <a:buNone/>
            </a:pPr>
            <a:endParaRPr lang="en-US" dirty="0"/>
          </a:p>
          <a:p>
            <a:pPr marL="0" indent="0">
              <a:buNone/>
            </a:pPr>
            <a:r>
              <a:rPr lang="en-US" dirty="0"/>
              <a:t>“While </a:t>
            </a:r>
            <a:r>
              <a:rPr lang="en-US" dirty="0">
                <a:highlight>
                  <a:srgbClr val="FFFF00"/>
                </a:highlight>
              </a:rPr>
              <a:t>filling out </a:t>
            </a:r>
            <a:r>
              <a:rPr lang="en-US" dirty="0"/>
              <a:t>my certificate, </a:t>
            </a:r>
          </a:p>
          <a:p>
            <a:pPr marL="0" indent="0">
              <a:buNone/>
            </a:pPr>
            <a:r>
              <a:rPr lang="en-US" dirty="0"/>
              <a:t>Baba </a:t>
            </a:r>
            <a:r>
              <a:rPr lang="en-US" dirty="0">
                <a:highlight>
                  <a:srgbClr val="FFFF00"/>
                </a:highlight>
              </a:rPr>
              <a:t>realized</a:t>
            </a:r>
            <a:r>
              <a:rPr lang="en-US" dirty="0"/>
              <a:t> </a:t>
            </a:r>
          </a:p>
          <a:p>
            <a:pPr marL="0" indent="0">
              <a:buNone/>
            </a:pPr>
            <a:r>
              <a:rPr lang="en-US" dirty="0"/>
              <a:t>that he </a:t>
            </a:r>
            <a:r>
              <a:rPr lang="en-US" dirty="0">
                <a:highlight>
                  <a:srgbClr val="FFFF00"/>
                </a:highlight>
              </a:rPr>
              <a:t>didn’t know </a:t>
            </a:r>
            <a:r>
              <a:rPr lang="en-US" dirty="0"/>
              <a:t>my sex for sure </a:t>
            </a:r>
          </a:p>
          <a:p>
            <a:pPr marL="0" indent="0">
              <a:buNone/>
            </a:pPr>
            <a:r>
              <a:rPr lang="en-US" dirty="0"/>
              <a:t>but that didn’t </a:t>
            </a:r>
            <a:r>
              <a:rPr lang="en-US" dirty="0">
                <a:highlight>
                  <a:srgbClr val="FFFF00"/>
                </a:highlight>
              </a:rPr>
              <a:t>matter</a:t>
            </a:r>
            <a:r>
              <a:rPr lang="en-US" dirty="0"/>
              <a:t>; </a:t>
            </a:r>
          </a:p>
          <a:p>
            <a:pPr marL="0" indent="0">
              <a:buNone/>
            </a:pPr>
            <a:r>
              <a:rPr lang="en-US" dirty="0"/>
              <a:t>he’d always </a:t>
            </a:r>
            <a:r>
              <a:rPr lang="en-US" dirty="0">
                <a:highlight>
                  <a:srgbClr val="FFFF00"/>
                </a:highlight>
              </a:rPr>
              <a:t>known </a:t>
            </a:r>
            <a:r>
              <a:rPr lang="en-US" dirty="0"/>
              <a:t>I </a:t>
            </a:r>
            <a:r>
              <a:rPr lang="en-US" dirty="0">
                <a:highlight>
                  <a:srgbClr val="FFFF00"/>
                </a:highlight>
              </a:rPr>
              <a:t>was</a:t>
            </a:r>
            <a:r>
              <a:rPr lang="en-US" dirty="0"/>
              <a:t> a boy, </a:t>
            </a:r>
          </a:p>
          <a:p>
            <a:pPr marL="0" indent="0">
              <a:buNone/>
            </a:pPr>
            <a:r>
              <a:rPr lang="en-US" dirty="0">
                <a:highlight>
                  <a:srgbClr val="FFFF00"/>
                </a:highlight>
              </a:rPr>
              <a:t>had spoken </a:t>
            </a:r>
            <a:r>
              <a:rPr lang="en-US" dirty="0"/>
              <a:t>to me as a boy </a:t>
            </a:r>
          </a:p>
          <a:p>
            <a:pPr marL="0" indent="0">
              <a:buNone/>
            </a:pPr>
            <a:r>
              <a:rPr lang="en-US" dirty="0"/>
              <a:t>while I </a:t>
            </a:r>
            <a:r>
              <a:rPr lang="en-US" dirty="0">
                <a:highlight>
                  <a:srgbClr val="FFFF00"/>
                </a:highlight>
              </a:rPr>
              <a:t>was</a:t>
            </a:r>
            <a:r>
              <a:rPr lang="en-US" dirty="0"/>
              <a:t> in Mama, </a:t>
            </a:r>
          </a:p>
          <a:p>
            <a:pPr marL="0" indent="0">
              <a:buNone/>
            </a:pPr>
            <a:r>
              <a:rPr lang="en-US" dirty="0"/>
              <a:t>and as he </a:t>
            </a:r>
            <a:r>
              <a:rPr lang="en-US" dirty="0">
                <a:highlight>
                  <a:srgbClr val="FFFF00"/>
                </a:highlight>
              </a:rPr>
              <a:t>approached</a:t>
            </a:r>
            <a:r>
              <a:rPr lang="en-US" dirty="0"/>
              <a:t> </a:t>
            </a:r>
          </a:p>
          <a:p>
            <a:pPr marL="0" indent="0">
              <a:buNone/>
            </a:pPr>
            <a:r>
              <a:rPr lang="en-US" dirty="0"/>
              <a:t>the box that </a:t>
            </a:r>
            <a:r>
              <a:rPr lang="en-US" dirty="0">
                <a:highlight>
                  <a:srgbClr val="FFFF00"/>
                </a:highlight>
              </a:rPr>
              <a:t>contained</a:t>
            </a:r>
            <a:r>
              <a:rPr lang="en-US" dirty="0"/>
              <a:t> the question, </a:t>
            </a:r>
          </a:p>
          <a:p>
            <a:pPr marL="0" indent="0">
              <a:buNone/>
            </a:pPr>
            <a:r>
              <a:rPr lang="en-US" dirty="0"/>
              <a:t>NAME OF CHILD, </a:t>
            </a:r>
          </a:p>
          <a:p>
            <a:pPr marL="0" indent="0">
              <a:buNone/>
            </a:pPr>
            <a:r>
              <a:rPr lang="en-US" dirty="0"/>
              <a:t>he </a:t>
            </a:r>
            <a:r>
              <a:rPr lang="en-US" dirty="0">
                <a:highlight>
                  <a:srgbClr val="FFFF00"/>
                </a:highlight>
              </a:rPr>
              <a:t>wrote</a:t>
            </a:r>
            <a:r>
              <a:rPr lang="en-US" dirty="0"/>
              <a:t> with a quivering hand and in his best English cursive, </a:t>
            </a:r>
            <a:r>
              <a:rPr lang="en-US" dirty="0" err="1"/>
              <a:t>Nidal</a:t>
            </a:r>
            <a:r>
              <a:rPr lang="en-US" dirty="0"/>
              <a:t> </a:t>
            </a:r>
          </a:p>
          <a:p>
            <a:pPr marL="0" indent="0">
              <a:buNone/>
            </a:pPr>
            <a:r>
              <a:rPr lang="en-US" dirty="0"/>
              <a:t>(strife; struggle).” </a:t>
            </a:r>
          </a:p>
          <a:p>
            <a:pPr marL="0" indent="0">
              <a:buNone/>
            </a:pPr>
            <a:endParaRPr lang="en-US" dirty="0"/>
          </a:p>
        </p:txBody>
      </p:sp>
    </p:spTree>
    <p:extLst>
      <p:ext uri="{BB962C8B-B14F-4D97-AF65-F5344CB8AC3E}">
        <p14:creationId xmlns:p14="http://schemas.microsoft.com/office/powerpoint/2010/main" val="41416433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229600" cy="4876800"/>
          </a:xfrm>
        </p:spPr>
        <p:txBody>
          <a:bodyPr>
            <a:normAutofit fontScale="77500" lnSpcReduction="20000"/>
          </a:bodyPr>
          <a:lstStyle/>
          <a:p>
            <a:pPr marL="0" indent="0">
              <a:buNone/>
            </a:pPr>
            <a:r>
              <a:rPr lang="en-US" dirty="0"/>
              <a:t>Third, make sure you know the subject of each verb…</a:t>
            </a:r>
          </a:p>
          <a:p>
            <a:pPr marL="0" indent="0">
              <a:buNone/>
            </a:pPr>
            <a:endParaRPr lang="en-US" dirty="0"/>
          </a:p>
          <a:p>
            <a:pPr marL="0" indent="0">
              <a:buNone/>
            </a:pPr>
            <a:r>
              <a:rPr lang="en-US" dirty="0"/>
              <a:t>“While </a:t>
            </a:r>
            <a:r>
              <a:rPr lang="en-US" dirty="0">
                <a:highlight>
                  <a:srgbClr val="FFFF00"/>
                </a:highlight>
              </a:rPr>
              <a:t>filling out </a:t>
            </a:r>
            <a:r>
              <a:rPr lang="en-US" dirty="0"/>
              <a:t>my certificate, </a:t>
            </a:r>
          </a:p>
          <a:p>
            <a:pPr marL="0" indent="0">
              <a:buNone/>
            </a:pPr>
            <a:r>
              <a:rPr lang="en-US" dirty="0"/>
              <a:t>Baba </a:t>
            </a:r>
            <a:r>
              <a:rPr lang="en-US" dirty="0">
                <a:highlight>
                  <a:srgbClr val="FFFF00"/>
                </a:highlight>
              </a:rPr>
              <a:t>realized</a:t>
            </a:r>
            <a:r>
              <a:rPr lang="en-US" dirty="0"/>
              <a:t> </a:t>
            </a:r>
          </a:p>
          <a:p>
            <a:pPr marL="0" indent="0">
              <a:buNone/>
            </a:pPr>
            <a:r>
              <a:rPr lang="en-US" dirty="0"/>
              <a:t>that he </a:t>
            </a:r>
            <a:r>
              <a:rPr lang="en-US" dirty="0">
                <a:highlight>
                  <a:srgbClr val="FFFF00"/>
                </a:highlight>
              </a:rPr>
              <a:t>didn’t know </a:t>
            </a:r>
            <a:r>
              <a:rPr lang="en-US" dirty="0"/>
              <a:t>my sex for sure </a:t>
            </a:r>
          </a:p>
          <a:p>
            <a:pPr marL="0" indent="0">
              <a:buNone/>
            </a:pPr>
            <a:r>
              <a:rPr lang="en-US" dirty="0"/>
              <a:t>but that didn’t </a:t>
            </a:r>
            <a:r>
              <a:rPr lang="en-US" dirty="0">
                <a:highlight>
                  <a:srgbClr val="FFFF00"/>
                </a:highlight>
              </a:rPr>
              <a:t>matter</a:t>
            </a:r>
            <a:r>
              <a:rPr lang="en-US" dirty="0"/>
              <a:t>; </a:t>
            </a:r>
          </a:p>
          <a:p>
            <a:pPr marL="0" indent="0">
              <a:buNone/>
            </a:pPr>
            <a:r>
              <a:rPr lang="en-US" dirty="0"/>
              <a:t>he’d always </a:t>
            </a:r>
            <a:r>
              <a:rPr lang="en-US" dirty="0">
                <a:highlight>
                  <a:srgbClr val="FFFF00"/>
                </a:highlight>
              </a:rPr>
              <a:t>known </a:t>
            </a:r>
          </a:p>
          <a:p>
            <a:pPr marL="0" indent="0">
              <a:buNone/>
            </a:pPr>
            <a:r>
              <a:rPr lang="en-US" dirty="0"/>
              <a:t>I </a:t>
            </a:r>
            <a:r>
              <a:rPr lang="en-US" dirty="0">
                <a:highlight>
                  <a:srgbClr val="FFFF00"/>
                </a:highlight>
              </a:rPr>
              <a:t>was</a:t>
            </a:r>
            <a:r>
              <a:rPr lang="en-US" dirty="0"/>
              <a:t> a boy, </a:t>
            </a:r>
          </a:p>
          <a:p>
            <a:pPr marL="0" indent="0">
              <a:buNone/>
            </a:pPr>
            <a:r>
              <a:rPr lang="en-US" dirty="0">
                <a:highlight>
                  <a:srgbClr val="FFFF00"/>
                </a:highlight>
              </a:rPr>
              <a:t>had spoken </a:t>
            </a:r>
            <a:r>
              <a:rPr lang="en-US" dirty="0"/>
              <a:t>to me as a boy </a:t>
            </a:r>
          </a:p>
          <a:p>
            <a:pPr marL="0" indent="0">
              <a:buNone/>
            </a:pPr>
            <a:r>
              <a:rPr lang="en-US" dirty="0"/>
              <a:t>while I </a:t>
            </a:r>
            <a:r>
              <a:rPr lang="en-US" dirty="0">
                <a:highlight>
                  <a:srgbClr val="FFFF00"/>
                </a:highlight>
              </a:rPr>
              <a:t>was</a:t>
            </a:r>
            <a:r>
              <a:rPr lang="en-US" dirty="0"/>
              <a:t> in Mama, </a:t>
            </a:r>
          </a:p>
          <a:p>
            <a:pPr marL="0" indent="0">
              <a:buNone/>
            </a:pPr>
            <a:r>
              <a:rPr lang="en-US" dirty="0"/>
              <a:t>and as he </a:t>
            </a:r>
            <a:r>
              <a:rPr lang="en-US" dirty="0">
                <a:highlight>
                  <a:srgbClr val="FFFF00"/>
                </a:highlight>
              </a:rPr>
              <a:t>approached</a:t>
            </a:r>
            <a:r>
              <a:rPr lang="en-US" dirty="0"/>
              <a:t>  </a:t>
            </a:r>
          </a:p>
          <a:p>
            <a:pPr marL="0" indent="0">
              <a:buNone/>
            </a:pPr>
            <a:r>
              <a:rPr lang="en-US" dirty="0"/>
              <a:t>the box that </a:t>
            </a:r>
            <a:r>
              <a:rPr lang="en-US" dirty="0">
                <a:highlight>
                  <a:srgbClr val="FFFF00"/>
                </a:highlight>
              </a:rPr>
              <a:t>contained</a:t>
            </a:r>
            <a:r>
              <a:rPr lang="en-US" dirty="0"/>
              <a:t> the question, </a:t>
            </a:r>
          </a:p>
          <a:p>
            <a:pPr marL="0" indent="0">
              <a:buNone/>
            </a:pPr>
            <a:r>
              <a:rPr lang="en-US" dirty="0"/>
              <a:t>NAME OF CHILD, </a:t>
            </a:r>
          </a:p>
          <a:p>
            <a:pPr marL="0" indent="0">
              <a:buNone/>
            </a:pPr>
            <a:r>
              <a:rPr lang="en-US" dirty="0"/>
              <a:t>he </a:t>
            </a:r>
            <a:r>
              <a:rPr lang="en-US" dirty="0">
                <a:highlight>
                  <a:srgbClr val="FFFF00"/>
                </a:highlight>
              </a:rPr>
              <a:t>wrote</a:t>
            </a:r>
            <a:r>
              <a:rPr lang="en-US" dirty="0"/>
              <a:t> with a quivering hand and in his best English cursive, </a:t>
            </a:r>
          </a:p>
          <a:p>
            <a:pPr marL="0" indent="0">
              <a:buNone/>
            </a:pPr>
            <a:r>
              <a:rPr lang="en-US" dirty="0" err="1"/>
              <a:t>Nidal</a:t>
            </a:r>
            <a:r>
              <a:rPr lang="en-US" dirty="0"/>
              <a:t> </a:t>
            </a:r>
          </a:p>
          <a:p>
            <a:pPr marL="0" indent="0">
              <a:buNone/>
            </a:pPr>
            <a:r>
              <a:rPr lang="en-US" dirty="0"/>
              <a:t>(strife; struggle).” </a:t>
            </a:r>
          </a:p>
          <a:p>
            <a:pPr marL="0" indent="0">
              <a:buNone/>
            </a:pPr>
            <a:endParaRPr lang="en-US" dirty="0"/>
          </a:p>
        </p:txBody>
      </p:sp>
    </p:spTree>
    <p:extLst>
      <p:ext uri="{BB962C8B-B14F-4D97-AF65-F5344CB8AC3E}">
        <p14:creationId xmlns:p14="http://schemas.microsoft.com/office/powerpoint/2010/main" val="8107306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381000" y="1600200"/>
            <a:ext cx="8763000" cy="4876800"/>
          </a:xfrm>
        </p:spPr>
        <p:txBody>
          <a:bodyPr>
            <a:normAutofit fontScale="85000" lnSpcReduction="20000"/>
          </a:bodyPr>
          <a:lstStyle/>
          <a:p>
            <a:pPr marL="0" indent="0">
              <a:buNone/>
            </a:pPr>
            <a:r>
              <a:rPr lang="en-US" dirty="0"/>
              <a:t>Third, make sure you know the subject of each verb…</a:t>
            </a:r>
          </a:p>
          <a:p>
            <a:pPr marL="0" indent="0">
              <a:buNone/>
            </a:pPr>
            <a:endParaRPr lang="en-US" dirty="0"/>
          </a:p>
          <a:p>
            <a:pPr marL="0" indent="0">
              <a:buNone/>
            </a:pPr>
            <a:r>
              <a:rPr lang="en-US" dirty="0"/>
              <a:t>“While [Baba was] </a:t>
            </a:r>
            <a:r>
              <a:rPr lang="en-US" dirty="0">
                <a:highlight>
                  <a:srgbClr val="FFFF00"/>
                </a:highlight>
              </a:rPr>
              <a:t>filling out </a:t>
            </a:r>
            <a:r>
              <a:rPr lang="en-US" dirty="0"/>
              <a:t>my certificate, </a:t>
            </a:r>
          </a:p>
          <a:p>
            <a:pPr marL="0" indent="0">
              <a:buNone/>
            </a:pPr>
            <a:r>
              <a:rPr lang="en-US" dirty="0"/>
              <a:t>Baba </a:t>
            </a:r>
            <a:r>
              <a:rPr lang="en-US" dirty="0">
                <a:highlight>
                  <a:srgbClr val="FFFF00"/>
                </a:highlight>
              </a:rPr>
              <a:t>realized</a:t>
            </a:r>
            <a:r>
              <a:rPr lang="en-US" dirty="0"/>
              <a:t> </a:t>
            </a:r>
          </a:p>
          <a:p>
            <a:pPr marL="0" indent="0">
              <a:buNone/>
            </a:pPr>
            <a:r>
              <a:rPr lang="en-US" dirty="0"/>
              <a:t>that he [Baba] </a:t>
            </a:r>
            <a:r>
              <a:rPr lang="en-US" dirty="0">
                <a:highlight>
                  <a:srgbClr val="FFFF00"/>
                </a:highlight>
              </a:rPr>
              <a:t>didn’t know </a:t>
            </a:r>
            <a:r>
              <a:rPr lang="en-US" dirty="0"/>
              <a:t>my sex for sure </a:t>
            </a:r>
          </a:p>
          <a:p>
            <a:pPr marL="0" indent="0">
              <a:buNone/>
            </a:pPr>
            <a:r>
              <a:rPr lang="en-US" dirty="0"/>
              <a:t>but that [Baba’s not knowing my sex for sure] didn’t </a:t>
            </a:r>
            <a:r>
              <a:rPr lang="en-US" dirty="0">
                <a:highlight>
                  <a:srgbClr val="FFFF00"/>
                </a:highlight>
              </a:rPr>
              <a:t>matter</a:t>
            </a:r>
            <a:r>
              <a:rPr lang="en-US" dirty="0"/>
              <a:t>; </a:t>
            </a:r>
          </a:p>
          <a:p>
            <a:pPr marL="0" indent="0">
              <a:buNone/>
            </a:pPr>
            <a:r>
              <a:rPr lang="en-US" dirty="0"/>
              <a:t>he’d [</a:t>
            </a:r>
            <a:r>
              <a:rPr lang="en-US" dirty="0" err="1"/>
              <a:t>Baba’d</a:t>
            </a:r>
            <a:r>
              <a:rPr lang="en-US" dirty="0"/>
              <a:t>] always </a:t>
            </a:r>
            <a:r>
              <a:rPr lang="en-US" dirty="0">
                <a:highlight>
                  <a:srgbClr val="FFFF00"/>
                </a:highlight>
              </a:rPr>
              <a:t>known </a:t>
            </a:r>
          </a:p>
          <a:p>
            <a:pPr marL="0" indent="0">
              <a:buNone/>
            </a:pPr>
            <a:r>
              <a:rPr lang="en-US" dirty="0"/>
              <a:t>I </a:t>
            </a:r>
            <a:r>
              <a:rPr lang="en-US" dirty="0">
                <a:highlight>
                  <a:srgbClr val="FFFF00"/>
                </a:highlight>
              </a:rPr>
              <a:t>was</a:t>
            </a:r>
            <a:r>
              <a:rPr lang="en-US" dirty="0"/>
              <a:t> a boy, </a:t>
            </a:r>
          </a:p>
          <a:p>
            <a:pPr marL="0" indent="0">
              <a:buNone/>
            </a:pPr>
            <a:r>
              <a:rPr lang="en-US" dirty="0">
                <a:highlight>
                  <a:srgbClr val="FFFF00"/>
                </a:highlight>
              </a:rPr>
              <a:t>[Baba] had spoken </a:t>
            </a:r>
            <a:r>
              <a:rPr lang="en-US" dirty="0"/>
              <a:t>to me as a boy </a:t>
            </a:r>
          </a:p>
          <a:p>
            <a:pPr marL="0" indent="0">
              <a:buNone/>
            </a:pPr>
            <a:r>
              <a:rPr lang="en-US" dirty="0"/>
              <a:t>while I </a:t>
            </a:r>
            <a:r>
              <a:rPr lang="en-US" dirty="0">
                <a:highlight>
                  <a:srgbClr val="FFFF00"/>
                </a:highlight>
              </a:rPr>
              <a:t>was</a:t>
            </a:r>
            <a:r>
              <a:rPr lang="en-US" dirty="0"/>
              <a:t> in Mama, </a:t>
            </a:r>
          </a:p>
          <a:p>
            <a:pPr marL="0" indent="0">
              <a:buNone/>
            </a:pPr>
            <a:r>
              <a:rPr lang="en-US" dirty="0"/>
              <a:t>and as he [Baba] </a:t>
            </a:r>
            <a:r>
              <a:rPr lang="en-US" dirty="0">
                <a:highlight>
                  <a:srgbClr val="FFFF00"/>
                </a:highlight>
              </a:rPr>
              <a:t>approached</a:t>
            </a:r>
            <a:r>
              <a:rPr lang="en-US" dirty="0"/>
              <a:t> </a:t>
            </a:r>
          </a:p>
          <a:p>
            <a:pPr marL="0" indent="0">
              <a:buNone/>
            </a:pPr>
            <a:r>
              <a:rPr lang="en-US" dirty="0"/>
              <a:t>the box that </a:t>
            </a:r>
            <a:r>
              <a:rPr lang="en-US" dirty="0">
                <a:highlight>
                  <a:srgbClr val="FFFF00"/>
                </a:highlight>
              </a:rPr>
              <a:t>contained</a:t>
            </a:r>
            <a:r>
              <a:rPr lang="en-US" dirty="0"/>
              <a:t> the question, </a:t>
            </a:r>
          </a:p>
          <a:p>
            <a:pPr marL="0" indent="0">
              <a:buNone/>
            </a:pPr>
            <a:r>
              <a:rPr lang="en-US" dirty="0"/>
              <a:t>NAME OF CHILD, </a:t>
            </a:r>
          </a:p>
          <a:p>
            <a:pPr marL="0" indent="0">
              <a:buNone/>
            </a:pPr>
            <a:r>
              <a:rPr lang="en-US" dirty="0"/>
              <a:t>he [Baba] </a:t>
            </a:r>
            <a:r>
              <a:rPr lang="en-US" dirty="0">
                <a:highlight>
                  <a:srgbClr val="FFFF00"/>
                </a:highlight>
              </a:rPr>
              <a:t>wrote</a:t>
            </a:r>
            <a:r>
              <a:rPr lang="en-US" dirty="0"/>
              <a:t> with a quivering hand and in his best English cursive, </a:t>
            </a:r>
            <a:r>
              <a:rPr lang="en-US" dirty="0" err="1"/>
              <a:t>Nidal</a:t>
            </a:r>
            <a:r>
              <a:rPr lang="en-US" dirty="0"/>
              <a:t> </a:t>
            </a:r>
          </a:p>
          <a:p>
            <a:pPr marL="0" indent="0">
              <a:buNone/>
            </a:pPr>
            <a:r>
              <a:rPr lang="en-US" dirty="0"/>
              <a:t>(strife; struggle).” </a:t>
            </a:r>
          </a:p>
          <a:p>
            <a:pPr marL="0" indent="0">
              <a:buNone/>
            </a:pPr>
            <a:endParaRPr lang="en-US" dirty="0"/>
          </a:p>
        </p:txBody>
      </p:sp>
    </p:spTree>
    <p:extLst>
      <p:ext uri="{BB962C8B-B14F-4D97-AF65-F5344CB8AC3E}">
        <p14:creationId xmlns:p14="http://schemas.microsoft.com/office/powerpoint/2010/main" val="37559125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challenging sentences?</a:t>
            </a:r>
          </a:p>
        </p:txBody>
      </p:sp>
      <p:sp>
        <p:nvSpPr>
          <p:cNvPr id="3" name="Content Placeholder 2"/>
          <p:cNvSpPr>
            <a:spLocks noGrp="1"/>
          </p:cNvSpPr>
          <p:nvPr>
            <p:ph idx="1"/>
          </p:nvPr>
        </p:nvSpPr>
        <p:spPr/>
        <p:txBody>
          <a:bodyPr/>
          <a:lstStyle/>
          <a:p>
            <a:r>
              <a:rPr lang="en-US" dirty="0"/>
              <a:t>Particularly long sentences </a:t>
            </a:r>
          </a:p>
          <a:p>
            <a:r>
              <a:rPr lang="en-US" dirty="0"/>
              <a:t>Internal punctuation</a:t>
            </a:r>
          </a:p>
          <a:p>
            <a:r>
              <a:rPr lang="en-US" dirty="0"/>
              <a:t>Dependent clauses</a:t>
            </a:r>
          </a:p>
          <a:p>
            <a:r>
              <a:rPr lang="en-US" dirty="0"/>
              <a:t>Multiple phrases </a:t>
            </a:r>
          </a:p>
          <a:p>
            <a:r>
              <a:rPr lang="en-US" dirty="0"/>
              <a:t>Parentheticals</a:t>
            </a:r>
          </a:p>
          <a:p>
            <a:r>
              <a:rPr lang="en-US" dirty="0"/>
              <a:t>Passive voice</a:t>
            </a:r>
          </a:p>
          <a:p>
            <a:r>
              <a:rPr lang="en-US" dirty="0"/>
              <a:t>Etc.</a:t>
            </a:r>
          </a:p>
          <a:p>
            <a:endParaRPr lang="en-US" dirty="0"/>
          </a:p>
          <a:p>
            <a:r>
              <a:rPr lang="en-US" dirty="0"/>
              <a:t>Write a question for the sentences</a:t>
            </a:r>
          </a:p>
          <a:p>
            <a:r>
              <a:rPr lang="en-US" dirty="0"/>
              <a:t>Break the sentences down (punctuation, conjunctions, demonstrative pronouns, prepositions, etc.)</a:t>
            </a:r>
          </a:p>
          <a:p>
            <a:endParaRPr lang="en-US" dirty="0"/>
          </a:p>
        </p:txBody>
      </p:sp>
    </p:spTree>
    <p:extLst>
      <p:ext uri="{BB962C8B-B14F-4D97-AF65-F5344CB8AC3E}">
        <p14:creationId xmlns:p14="http://schemas.microsoft.com/office/powerpoint/2010/main" val="5906618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dirty="0"/>
              <a:t>    Help with Cohesion</a:t>
            </a:r>
          </a:p>
        </p:txBody>
      </p:sp>
      <p:sp>
        <p:nvSpPr>
          <p:cNvPr id="3" name="Content Placeholder 2"/>
          <p:cNvSpPr>
            <a:spLocks noGrp="1"/>
          </p:cNvSpPr>
          <p:nvPr>
            <p:ph idx="1"/>
          </p:nvPr>
        </p:nvSpPr>
        <p:spPr>
          <a:xfrm>
            <a:off x="533400" y="1447800"/>
            <a:ext cx="7810500" cy="4114800"/>
          </a:xfrm>
        </p:spPr>
        <p:txBody>
          <a:bodyPr>
            <a:noAutofit/>
          </a:bodyPr>
          <a:lstStyle/>
          <a:p>
            <a:r>
              <a:rPr lang="en-US" sz="2200" b="0" dirty="0"/>
              <a:t>Texts can be hard because the relationships and connections may be unclear to readers</a:t>
            </a:r>
          </a:p>
          <a:p>
            <a:r>
              <a:rPr lang="en-US" sz="2200" i="1" dirty="0"/>
              <a:t>The killer whale tosses the penguin into the air and generally torments its prey before it eats it</a:t>
            </a:r>
          </a:p>
          <a:p>
            <a:r>
              <a:rPr lang="en-US" sz="2200" i="1" dirty="0"/>
              <a:t>The killer whale tosses the penguin into the air and generally torments the penguin before eating it.</a:t>
            </a:r>
          </a:p>
        </p:txBody>
      </p:sp>
    </p:spTree>
    <p:extLst>
      <p:ext uri="{BB962C8B-B14F-4D97-AF65-F5344CB8AC3E}">
        <p14:creationId xmlns:p14="http://schemas.microsoft.com/office/powerpoint/2010/main" val="1548606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D2533C"/>
                </a:solidFill>
              </a:rPr>
              <a:t>No performance differences due to question types (skills)</a:t>
            </a:r>
          </a:p>
        </p:txBody>
      </p:sp>
      <p:sp>
        <p:nvSpPr>
          <p:cNvPr id="5" name="Content Placeholder 4"/>
          <p:cNvSpPr>
            <a:spLocks noGrp="1"/>
          </p:cNvSpPr>
          <p:nvPr>
            <p:ph idx="1"/>
          </p:nvPr>
        </p:nvSpPr>
        <p:spPr/>
        <p:txBody>
          <a:bodyPr/>
          <a:lstStyle/>
          <a:p>
            <a:r>
              <a:rPr lang="en-US" dirty="0"/>
              <a:t>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 y="1676400"/>
            <a:ext cx="8153401" cy="4618038"/>
          </a:xfrm>
          <a:prstGeom prst="rect">
            <a:avLst/>
          </a:prstGeom>
          <a:noFill/>
        </p:spPr>
      </p:pic>
    </p:spTree>
    <p:extLst>
      <p:ext uri="{BB962C8B-B14F-4D97-AF65-F5344CB8AC3E}">
        <p14:creationId xmlns:p14="http://schemas.microsoft.com/office/powerpoint/2010/main" val="36843527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the new Sun until it formed a large flat ring around it. Scientists call this ring a “protoplanetary disk.” The disk, or ring, was hottest where it was closest to the Sun, and coolest at its outer edge. As the disk 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23299658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a:t>
            </a:r>
            <a:r>
              <a:rPr lang="en-US" dirty="0">
                <a:solidFill>
                  <a:srgbClr val="FF0000"/>
                </a:solidFill>
              </a:rPr>
              <a:t>the nebula </a:t>
            </a:r>
            <a:r>
              <a:rPr lang="en-US" dirty="0"/>
              <a:t>continued to orbit the new Sun until </a:t>
            </a:r>
            <a:r>
              <a:rPr lang="en-US" dirty="0">
                <a:solidFill>
                  <a:srgbClr val="FF0000"/>
                </a:solidFill>
              </a:rPr>
              <a:t>it </a:t>
            </a:r>
            <a:r>
              <a:rPr lang="en-US" dirty="0"/>
              <a:t>formed a large flat ring around it. Scientists call this ring a “protoplanetary disk.” The disk, or ring, was hottest where it was closest to the Sun, and coolest at its outer edge. As the disk 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17887287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a:t>
            </a:r>
            <a:r>
              <a:rPr lang="en-US" dirty="0">
                <a:solidFill>
                  <a:srgbClr val="FFC000"/>
                </a:solidFill>
              </a:rPr>
              <a:t>the</a:t>
            </a:r>
            <a:r>
              <a:rPr lang="en-US" dirty="0"/>
              <a:t> </a:t>
            </a:r>
            <a:r>
              <a:rPr lang="en-US" dirty="0">
                <a:solidFill>
                  <a:srgbClr val="FFC000"/>
                </a:solidFill>
              </a:rPr>
              <a:t>new Sun </a:t>
            </a:r>
            <a:r>
              <a:rPr lang="en-US" dirty="0"/>
              <a:t>until it</a:t>
            </a:r>
            <a:r>
              <a:rPr lang="en-US" dirty="0">
                <a:solidFill>
                  <a:srgbClr val="FF0000"/>
                </a:solidFill>
              </a:rPr>
              <a:t> </a:t>
            </a:r>
            <a:r>
              <a:rPr lang="en-US" dirty="0"/>
              <a:t>formed a large flat ring around </a:t>
            </a:r>
            <a:r>
              <a:rPr lang="en-US" dirty="0">
                <a:solidFill>
                  <a:srgbClr val="FFC000"/>
                </a:solidFill>
              </a:rPr>
              <a:t>it. </a:t>
            </a:r>
            <a:r>
              <a:rPr lang="en-US" dirty="0"/>
              <a:t>Scientists call this ring a “protoplanetary disk.” The disk, or ring, was hottest where it was closest to </a:t>
            </a:r>
            <a:r>
              <a:rPr lang="en-US" dirty="0">
                <a:solidFill>
                  <a:srgbClr val="FFC000"/>
                </a:solidFill>
              </a:rPr>
              <a:t>the Sun, </a:t>
            </a:r>
            <a:r>
              <a:rPr lang="en-US" dirty="0"/>
              <a:t>and coolest at its outer edge. As the disk swirled around </a:t>
            </a:r>
            <a:r>
              <a:rPr lang="en-US" dirty="0">
                <a:solidFill>
                  <a:srgbClr val="FFC000"/>
                </a:solidFill>
              </a:rPr>
              <a:t>the Sun, the Sun’s </a:t>
            </a:r>
            <a:r>
              <a:rPr lang="en-US" dirty="0"/>
              <a:t>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19806112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the new Sun until it formed </a:t>
            </a:r>
            <a:r>
              <a:rPr lang="en-US" dirty="0">
                <a:solidFill>
                  <a:srgbClr val="92D050"/>
                </a:solidFill>
              </a:rPr>
              <a:t>a large flat ring </a:t>
            </a:r>
            <a:r>
              <a:rPr lang="en-US" dirty="0"/>
              <a:t>around it. Scientists call </a:t>
            </a:r>
            <a:r>
              <a:rPr lang="en-US" dirty="0">
                <a:solidFill>
                  <a:srgbClr val="92D050"/>
                </a:solidFill>
              </a:rPr>
              <a:t>this ring a “protoplanetary disk.” The disk, or ring, </a:t>
            </a:r>
            <a:r>
              <a:rPr lang="en-US" dirty="0"/>
              <a:t>was hottest where </a:t>
            </a:r>
            <a:r>
              <a:rPr lang="en-US" dirty="0">
                <a:solidFill>
                  <a:srgbClr val="92D050"/>
                </a:solidFill>
              </a:rPr>
              <a:t>it</a:t>
            </a:r>
            <a:r>
              <a:rPr lang="en-US" dirty="0"/>
              <a:t> was closest to the Sun, and coolest at </a:t>
            </a:r>
            <a:r>
              <a:rPr lang="en-US" dirty="0">
                <a:solidFill>
                  <a:srgbClr val="92D050"/>
                </a:solidFill>
              </a:rPr>
              <a:t>its </a:t>
            </a:r>
            <a:r>
              <a:rPr lang="en-US" dirty="0"/>
              <a:t>outer edge. As </a:t>
            </a:r>
            <a:r>
              <a:rPr lang="en-US" dirty="0">
                <a:solidFill>
                  <a:srgbClr val="92D050"/>
                </a:solidFill>
              </a:rPr>
              <a:t>the disk </a:t>
            </a:r>
            <a:r>
              <a:rPr lang="en-US" dirty="0"/>
              <a:t>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13725643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the new Sun until it formed a large flat ring around it. Scientists call this ring a “protoplanetary disk.” The disk, or ring, was hottest where it was closest to the Sun, and coolest at its outer edge. As the disk swirled around the Sun, </a:t>
            </a:r>
            <a:r>
              <a:rPr lang="en-US" dirty="0">
                <a:solidFill>
                  <a:srgbClr val="00B0F0"/>
                </a:solidFill>
              </a:rPr>
              <a:t>the Sun’s gravity </a:t>
            </a:r>
            <a:r>
              <a:rPr lang="en-US" dirty="0"/>
              <a:t>went to work. </a:t>
            </a:r>
            <a:r>
              <a:rPr lang="en-US" dirty="0">
                <a:solidFill>
                  <a:srgbClr val="00B0F0"/>
                </a:solidFill>
              </a:rPr>
              <a:t>It</a:t>
            </a:r>
            <a:r>
              <a:rPr lang="en-US" dirty="0"/>
              <a: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31896093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the nebula continued to orbit the new Sun until it formed a large flat ring around it. Scientists call this ring a “protoplanetary disk.” The disk, or ring, was hottest where it was closest to the Sun, and coolest at its outer edge. As the disk swirled around the Sun, the Sun’s gravity went to work. It pulled and tugged at </a:t>
            </a:r>
            <a:r>
              <a:rPr lang="en-US" dirty="0">
                <a:solidFill>
                  <a:srgbClr val="7030A0"/>
                </a:solidFill>
              </a:rPr>
              <a:t>the bits of rock, dust, ice, and gas </a:t>
            </a:r>
            <a:r>
              <a:rPr lang="en-US" dirty="0"/>
              <a:t>until </a:t>
            </a:r>
            <a:r>
              <a:rPr lang="en-US" dirty="0">
                <a:solidFill>
                  <a:srgbClr val="660066"/>
                </a:solidFill>
              </a:rPr>
              <a:t>they </a:t>
            </a:r>
            <a:r>
              <a:rPr lang="en-US" dirty="0"/>
              <a:t>came together in </a:t>
            </a:r>
            <a:r>
              <a:rPr lang="en-US" dirty="0">
                <a:solidFill>
                  <a:srgbClr val="7030A0"/>
                </a:solidFill>
              </a:rPr>
              <a:t>clumps of material</a:t>
            </a:r>
            <a:r>
              <a:rPr lang="en-US" dirty="0"/>
              <a:t> we now call </a:t>
            </a:r>
            <a:r>
              <a:rPr lang="en-US" dirty="0">
                <a:solidFill>
                  <a:srgbClr val="7030A0"/>
                </a:solidFill>
              </a:rPr>
              <a:t>the planets</a:t>
            </a:r>
            <a:r>
              <a:rPr lang="en-US" dirty="0"/>
              <a:t>.</a:t>
            </a:r>
          </a:p>
          <a:p>
            <a:endParaRPr lang="en-US" dirty="0"/>
          </a:p>
        </p:txBody>
      </p:sp>
    </p:spTree>
    <p:extLst>
      <p:ext uri="{BB962C8B-B14F-4D97-AF65-F5344CB8AC3E}">
        <p14:creationId xmlns:p14="http://schemas.microsoft.com/office/powerpoint/2010/main" val="40020733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Meanwhile, </a:t>
            </a:r>
            <a:r>
              <a:rPr lang="en-US" dirty="0">
                <a:solidFill>
                  <a:srgbClr val="FF0000"/>
                </a:solidFill>
              </a:rPr>
              <a:t>the nebula </a:t>
            </a:r>
            <a:r>
              <a:rPr lang="en-US" dirty="0"/>
              <a:t>continued to orbit </a:t>
            </a:r>
            <a:r>
              <a:rPr lang="en-US" dirty="0">
                <a:solidFill>
                  <a:srgbClr val="FFC000"/>
                </a:solidFill>
              </a:rPr>
              <a:t>the new Sun </a:t>
            </a:r>
            <a:r>
              <a:rPr lang="en-US" dirty="0"/>
              <a:t>until</a:t>
            </a:r>
            <a:r>
              <a:rPr lang="en-US" dirty="0">
                <a:solidFill>
                  <a:srgbClr val="FF0000"/>
                </a:solidFill>
              </a:rPr>
              <a:t> it </a:t>
            </a:r>
            <a:r>
              <a:rPr lang="en-US" dirty="0"/>
              <a:t>formed </a:t>
            </a:r>
            <a:r>
              <a:rPr lang="en-US" dirty="0">
                <a:solidFill>
                  <a:srgbClr val="92D050"/>
                </a:solidFill>
              </a:rPr>
              <a:t>a large flat ring</a:t>
            </a:r>
            <a:r>
              <a:rPr lang="en-US" dirty="0"/>
              <a:t> around </a:t>
            </a:r>
            <a:r>
              <a:rPr lang="en-US" dirty="0">
                <a:solidFill>
                  <a:srgbClr val="FFC000"/>
                </a:solidFill>
              </a:rPr>
              <a:t>it. </a:t>
            </a:r>
            <a:r>
              <a:rPr lang="en-US" dirty="0"/>
              <a:t>Scientists call </a:t>
            </a:r>
            <a:r>
              <a:rPr lang="en-US" dirty="0">
                <a:solidFill>
                  <a:srgbClr val="92D050"/>
                </a:solidFill>
              </a:rPr>
              <a:t>this ring a “protoplanetary disk.” The disk, or ring, </a:t>
            </a:r>
            <a:r>
              <a:rPr lang="en-US" dirty="0"/>
              <a:t>was hottest where </a:t>
            </a:r>
            <a:r>
              <a:rPr lang="en-US" dirty="0">
                <a:solidFill>
                  <a:srgbClr val="92D050"/>
                </a:solidFill>
              </a:rPr>
              <a:t>it</a:t>
            </a:r>
            <a:r>
              <a:rPr lang="en-US" dirty="0"/>
              <a:t> was closest to </a:t>
            </a:r>
            <a:r>
              <a:rPr lang="en-US" dirty="0">
                <a:solidFill>
                  <a:srgbClr val="FFC000"/>
                </a:solidFill>
              </a:rPr>
              <a:t>the Sun</a:t>
            </a:r>
            <a:r>
              <a:rPr lang="en-US" dirty="0"/>
              <a:t>, and coolest at </a:t>
            </a:r>
            <a:r>
              <a:rPr lang="en-US" dirty="0">
                <a:solidFill>
                  <a:srgbClr val="92D050"/>
                </a:solidFill>
              </a:rPr>
              <a:t>its </a:t>
            </a:r>
            <a:r>
              <a:rPr lang="en-US" dirty="0">
                <a:solidFill>
                  <a:schemeClr val="accent6">
                    <a:lumMod val="40000"/>
                    <a:lumOff val="60000"/>
                  </a:schemeClr>
                </a:solidFill>
              </a:rPr>
              <a:t>outer edge</a:t>
            </a:r>
            <a:r>
              <a:rPr lang="en-US" dirty="0"/>
              <a:t>. As </a:t>
            </a:r>
            <a:r>
              <a:rPr lang="en-US" dirty="0">
                <a:solidFill>
                  <a:srgbClr val="92D050"/>
                </a:solidFill>
              </a:rPr>
              <a:t>the disk </a:t>
            </a:r>
            <a:r>
              <a:rPr lang="en-US" dirty="0"/>
              <a:t>swirled around </a:t>
            </a:r>
            <a:r>
              <a:rPr lang="en-US" dirty="0">
                <a:solidFill>
                  <a:srgbClr val="FFC000"/>
                </a:solidFill>
              </a:rPr>
              <a:t>the Sun, the Sun’s </a:t>
            </a:r>
            <a:r>
              <a:rPr lang="en-US" dirty="0">
                <a:solidFill>
                  <a:srgbClr val="00B0F0"/>
                </a:solidFill>
              </a:rPr>
              <a:t>gravity </a:t>
            </a:r>
            <a:r>
              <a:rPr lang="en-US" dirty="0"/>
              <a:t>went to work. </a:t>
            </a:r>
            <a:r>
              <a:rPr lang="en-US" dirty="0">
                <a:solidFill>
                  <a:srgbClr val="00B0F0"/>
                </a:solidFill>
              </a:rPr>
              <a:t>It</a:t>
            </a:r>
            <a:r>
              <a:rPr lang="en-US" dirty="0"/>
              <a:t> pulled and tugged at </a:t>
            </a:r>
            <a:r>
              <a:rPr lang="en-US" dirty="0">
                <a:solidFill>
                  <a:srgbClr val="7030A0"/>
                </a:solidFill>
              </a:rPr>
              <a:t>the bits of rock, dust, ice, and gas </a:t>
            </a:r>
            <a:r>
              <a:rPr lang="en-US" dirty="0"/>
              <a:t>until they came together in </a:t>
            </a:r>
            <a:r>
              <a:rPr lang="en-US" dirty="0">
                <a:solidFill>
                  <a:srgbClr val="7030A0"/>
                </a:solidFill>
              </a:rPr>
              <a:t>clumps of material</a:t>
            </a:r>
            <a:r>
              <a:rPr lang="en-US" dirty="0"/>
              <a:t> we now call the </a:t>
            </a:r>
            <a:r>
              <a:rPr lang="en-US" dirty="0">
                <a:solidFill>
                  <a:srgbClr val="7030A0"/>
                </a:solidFill>
              </a:rPr>
              <a:t>planets.</a:t>
            </a:r>
          </a:p>
          <a:p>
            <a:endParaRPr lang="en-US" dirty="0"/>
          </a:p>
        </p:txBody>
      </p:sp>
    </p:spTree>
    <p:extLst>
      <p:ext uri="{BB962C8B-B14F-4D97-AF65-F5344CB8AC3E}">
        <p14:creationId xmlns:p14="http://schemas.microsoft.com/office/powerpoint/2010/main" val="35491405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a:xfrm>
            <a:off x="457200" y="1828800"/>
            <a:ext cx="8229600" cy="4648200"/>
          </a:xfrm>
        </p:spPr>
        <p:txBody>
          <a:bodyPr/>
          <a:lstStyle/>
          <a:p>
            <a:r>
              <a:rPr lang="en-US" dirty="0"/>
              <a:t>There were several roads near by, but it did not</a:t>
            </a:r>
          </a:p>
          <a:p>
            <a:pPr marL="0" indent="0">
              <a:buNone/>
            </a:pPr>
            <a:r>
              <a:rPr lang="en-US" dirty="0"/>
              <a:t>   take her long to find the one paved with yellow bricks.</a:t>
            </a:r>
          </a:p>
          <a:p>
            <a:endParaRPr lang="en-US" dirty="0"/>
          </a:p>
        </p:txBody>
      </p:sp>
    </p:spTree>
    <p:extLst>
      <p:ext uri="{BB962C8B-B14F-4D97-AF65-F5344CB8AC3E}">
        <p14:creationId xmlns:p14="http://schemas.microsoft.com/office/powerpoint/2010/main" val="23847033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a:xfrm>
            <a:off x="457200" y="1828800"/>
            <a:ext cx="8229600" cy="4648200"/>
          </a:xfrm>
        </p:spPr>
        <p:txBody>
          <a:bodyPr/>
          <a:lstStyle/>
          <a:p>
            <a:r>
              <a:rPr lang="en-US" dirty="0"/>
              <a:t>There were several roads near by, but it did not</a:t>
            </a:r>
          </a:p>
          <a:p>
            <a:pPr marL="0" indent="0">
              <a:buNone/>
            </a:pPr>
            <a:r>
              <a:rPr lang="en-US" dirty="0"/>
              <a:t>   take her long to find the </a:t>
            </a:r>
            <a:r>
              <a:rPr lang="en-US" u="sng" dirty="0"/>
              <a:t>one</a:t>
            </a:r>
            <a:r>
              <a:rPr lang="en-US" dirty="0"/>
              <a:t> paved with yellow bricks.</a:t>
            </a:r>
          </a:p>
          <a:p>
            <a:endParaRPr lang="en-US" dirty="0"/>
          </a:p>
        </p:txBody>
      </p:sp>
    </p:spTree>
    <p:extLst>
      <p:ext uri="{BB962C8B-B14F-4D97-AF65-F5344CB8AC3E}">
        <p14:creationId xmlns:p14="http://schemas.microsoft.com/office/powerpoint/2010/main" val="11685730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cohesion example</a:t>
            </a:r>
          </a:p>
        </p:txBody>
      </p:sp>
      <p:sp>
        <p:nvSpPr>
          <p:cNvPr id="3" name="Content Placeholder 2"/>
          <p:cNvSpPr>
            <a:spLocks noGrp="1"/>
          </p:cNvSpPr>
          <p:nvPr>
            <p:ph idx="1"/>
          </p:nvPr>
        </p:nvSpPr>
        <p:spPr>
          <a:xfrm>
            <a:off x="457200" y="1828800"/>
            <a:ext cx="8229600" cy="4648200"/>
          </a:xfrm>
        </p:spPr>
        <p:txBody>
          <a:bodyPr/>
          <a:lstStyle/>
          <a:p>
            <a:r>
              <a:rPr lang="en-US" dirty="0"/>
              <a:t>There were several </a:t>
            </a:r>
            <a:r>
              <a:rPr lang="en-US" u="sng" dirty="0"/>
              <a:t>roads</a:t>
            </a:r>
            <a:r>
              <a:rPr lang="en-US" dirty="0"/>
              <a:t> near by, but it did not</a:t>
            </a:r>
          </a:p>
          <a:p>
            <a:pPr marL="0" indent="0">
              <a:buNone/>
            </a:pPr>
            <a:r>
              <a:rPr lang="en-US" dirty="0"/>
              <a:t>   take her long to find the </a:t>
            </a:r>
            <a:r>
              <a:rPr lang="en-US" u="sng" dirty="0"/>
              <a:t>one</a:t>
            </a:r>
            <a:r>
              <a:rPr lang="en-US" dirty="0"/>
              <a:t> paved with yellow bricks.</a:t>
            </a:r>
          </a:p>
          <a:p>
            <a:endParaRPr lang="en-US" dirty="0"/>
          </a:p>
        </p:txBody>
      </p:sp>
    </p:spTree>
    <p:extLst>
      <p:ext uri="{BB962C8B-B14F-4D97-AF65-F5344CB8AC3E}">
        <p14:creationId xmlns:p14="http://schemas.microsoft.com/office/powerpoint/2010/main" val="3851593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14089</TotalTime>
  <Words>9847</Words>
  <Application>Microsoft Macintosh PowerPoint</Application>
  <PresentationFormat>On-screen Show (4:3)</PresentationFormat>
  <Paragraphs>1373</Paragraphs>
  <Slides>157</Slides>
  <Notes>27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157</vt:i4>
      </vt:variant>
    </vt:vector>
  </HeadingPairs>
  <TitlesOfParts>
    <vt:vector size="170" baseType="lpstr">
      <vt:lpstr>ＭＳ 明朝</vt:lpstr>
      <vt:lpstr>宋体</vt:lpstr>
      <vt:lpstr>Arial</vt:lpstr>
      <vt:lpstr>Bradley Hand</vt:lpstr>
      <vt:lpstr>Calibri</vt:lpstr>
      <vt:lpstr>方正舒体</vt:lpstr>
      <vt:lpstr>Palatino</vt:lpstr>
      <vt:lpstr>Phosphate Solid</vt:lpstr>
      <vt:lpstr>Times</vt:lpstr>
      <vt:lpstr>Times New Roman</vt:lpstr>
      <vt:lpstr>Verdana</vt:lpstr>
      <vt:lpstr>Wingdings</vt:lpstr>
      <vt:lpstr>Clarity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 performance differences due to question types (skills)</vt:lpstr>
      <vt:lpstr>No performance differences due to question types (cont.)</vt:lpstr>
      <vt:lpstr>PowerPoint Presentation</vt:lpstr>
      <vt:lpstr>PowerPoint Presentation</vt:lpstr>
      <vt:lpstr>PowerPoint Presentation</vt:lpstr>
      <vt:lpstr>Standards assign higher difficulty levels in grades 2-12</vt:lpstr>
      <vt:lpstr>Standards assign higher difficulty levels in grades 2-12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Vocabulary</vt:lpstr>
      <vt:lpstr>Vocabulary (cont.)</vt:lpstr>
      <vt:lpstr>Vocabulary: Building the Lexicon</vt:lpstr>
      <vt:lpstr>Vocabulary: Building the Lexicon</vt:lpstr>
      <vt:lpstr>Vocabulary: Building the Lexicon</vt:lpstr>
      <vt:lpstr>Vocabulary: Building the Lexicon</vt:lpstr>
      <vt:lpstr>Vocabulary: Building the Lexicon</vt:lpstr>
      <vt:lpstr>Vocabulary: Building the Lexicon</vt:lpstr>
      <vt:lpstr>Vocabulary: Building the Lexicon</vt:lpstr>
      <vt:lpstr>Vocabulary: Building the Lexicon</vt:lpstr>
      <vt:lpstr>Vocabulary: Building the Lexicon</vt:lpstr>
      <vt:lpstr>Vocabulary: Building the Lexicon</vt:lpstr>
      <vt:lpstr>Vocabulary: Building the Lexicon</vt:lpstr>
      <vt:lpstr>Vocabulary: Building the Lexicon</vt:lpstr>
      <vt:lpstr>Vocabulary: Building the Lexicon</vt:lpstr>
      <vt:lpstr>Vocabulary: Building the Lexicon</vt:lpstr>
      <vt:lpstr>Vocabulary: Building the Lexicon</vt:lpstr>
      <vt:lpstr>Semantic Map</vt:lpstr>
      <vt:lpstr>Vocabulary: Building the Lexicon</vt:lpstr>
      <vt:lpstr>Vocabulary: Building the Lexicon</vt:lpstr>
      <vt:lpstr>Sources of Vocabulary</vt:lpstr>
      <vt:lpstr>Vocabulary: Sensitivity to meaning</vt:lpstr>
      <vt:lpstr>Vocabulary: Sensitivity to meaning</vt:lpstr>
      <vt:lpstr>Vocabulary: Sensitivity to meaning</vt:lpstr>
      <vt:lpstr>Vocabulary: Morphology</vt:lpstr>
      <vt:lpstr>Vocabulary: Morphology</vt:lpstr>
      <vt:lpstr>Vocabulary: Morphology</vt:lpstr>
      <vt:lpstr>Vocabulary: Morphology</vt:lpstr>
      <vt:lpstr>Vocabulary: Morphology</vt:lpstr>
      <vt:lpstr>Vocabulary: Morphology</vt:lpstr>
      <vt:lpstr>Vocabulary: Morphology</vt:lpstr>
      <vt:lpstr>Vocabulary: Using context</vt:lpstr>
      <vt:lpstr>Vocabulary: Using context</vt:lpstr>
      <vt:lpstr>Vocabulary: Using context</vt:lpstr>
      <vt:lpstr>Which words would you teach?</vt:lpstr>
      <vt:lpstr>Which words would you teach?</vt:lpstr>
      <vt:lpstr>Which words would you teach?</vt:lpstr>
      <vt:lpstr>Guidelines for vocabulary scaffold</vt:lpstr>
      <vt:lpstr>Vocabulary: Persistence</vt:lpstr>
      <vt:lpstr>   Help with Sentence Structure</vt:lpstr>
      <vt:lpstr>   Help with Sentence Structure</vt:lpstr>
      <vt:lpstr>PowerPoint Presentation</vt:lpstr>
      <vt:lpstr>PowerPoint Presentation</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Identify challenging sentences?</vt:lpstr>
      <vt:lpstr>    Help with Cohesion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Another cohesion example</vt:lpstr>
      <vt:lpstr>Guidelines for cohesion scaffolding </vt:lpstr>
      <vt:lpstr>Text Structure</vt:lpstr>
      <vt:lpstr>Text Structure (cont.)</vt:lpstr>
      <vt:lpstr>Text structure example</vt:lpstr>
      <vt:lpstr>Text structure example</vt:lpstr>
      <vt:lpstr>Text structure example</vt:lpstr>
      <vt:lpstr>Text structure example:</vt:lpstr>
      <vt:lpstr>Text structure example:</vt:lpstr>
      <vt:lpstr>Text structure example:</vt:lpstr>
      <vt:lpstr>Text structure example:</vt:lpstr>
      <vt:lpstr>Text structure example:</vt:lpstr>
      <vt:lpstr>Text structure example:</vt:lpstr>
      <vt:lpstr>Text structure example:</vt:lpstr>
      <vt:lpstr>Text structure example:</vt:lpstr>
      <vt:lpstr>Resources</vt:lpstr>
      <vt:lpstr>    Build Text Reading Fluency</vt:lpstr>
      <vt:lpstr>Provide Stair-step Texts</vt:lpstr>
      <vt:lpstr>Repetition</vt:lpstr>
      <vt:lpstr>Comprehension strategies</vt:lpstr>
      <vt:lpstr>Motivation</vt:lpstr>
      <vt:lpstr>The physical fitness metaphor</vt:lpstr>
      <vt:lpstr>PowerPoint Presentation</vt:lpstr>
      <vt:lpstr>ACT Reading Strategies</vt:lpstr>
      <vt:lpstr>ACT </vt:lpstr>
      <vt:lpstr>PowerPoint Presentation</vt:lpstr>
      <vt:lpstr>Take on easier passages first</vt:lpstr>
      <vt:lpstr>General Tips/Strategies</vt:lpstr>
      <vt:lpstr>Read the passage first</vt:lpstr>
      <vt:lpstr>Questions are uneven</vt:lpstr>
      <vt:lpstr>Questions are uneven (cont.)</vt:lpstr>
      <vt:lpstr>Be careful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from Challenging Text</dc:title>
  <dc:creator>Shanahan</dc:creator>
  <cp:lastModifiedBy>Shanahan, Timothy E</cp:lastModifiedBy>
  <cp:revision>190</cp:revision>
  <dcterms:created xsi:type="dcterms:W3CDTF">2012-06-17T22:50:28Z</dcterms:created>
  <dcterms:modified xsi:type="dcterms:W3CDTF">2018-09-17T01:17:51Z</dcterms:modified>
</cp:coreProperties>
</file>