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notesSlides/notesSlide7.xml" ContentType="application/vnd.openxmlformats-officedocument.presentationml.notesSlide+xml"/>
  <Override PartName="/ppt/embeddings/oleObject4.bin" ContentType="application/vnd.openxmlformats-officedocument.oleObject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0.xml" ContentType="application/vnd.openxmlformats-officedocument.presentationml.notesSlide+xml"/>
  <Override PartName="/ppt/embeddings/oleObject7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8.bin" ContentType="application/vnd.openxmlformats-officedocument.oleObject"/>
  <Override PartName="/ppt/comments/comment3.xml" ContentType="application/vnd.openxmlformats-officedocument.presentationml.comments+xml"/>
  <Override PartName="/ppt/notesSlides/notesSlide17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8.xml" ContentType="application/vnd.openxmlformats-officedocument.presentationml.notesSlide+xml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76" r:id="rId6"/>
    <p:sldId id="294" r:id="rId7"/>
    <p:sldId id="295" r:id="rId8"/>
    <p:sldId id="296" r:id="rId9"/>
    <p:sldId id="297" r:id="rId10"/>
    <p:sldId id="260" r:id="rId11"/>
    <p:sldId id="275" r:id="rId12"/>
    <p:sldId id="261" r:id="rId13"/>
    <p:sldId id="268" r:id="rId14"/>
    <p:sldId id="270" r:id="rId15"/>
    <p:sldId id="277" r:id="rId16"/>
    <p:sldId id="278" r:id="rId17"/>
    <p:sldId id="279" r:id="rId18"/>
    <p:sldId id="280" r:id="rId19"/>
    <p:sldId id="271" r:id="rId20"/>
    <p:sldId id="282" r:id="rId21"/>
    <p:sldId id="284" r:id="rId22"/>
    <p:sldId id="285" r:id="rId23"/>
    <p:sldId id="262" r:id="rId24"/>
    <p:sldId id="286" r:id="rId25"/>
    <p:sldId id="287" r:id="rId26"/>
    <p:sldId id="263" r:id="rId27"/>
    <p:sldId id="288" r:id="rId28"/>
    <p:sldId id="289" r:id="rId29"/>
    <p:sldId id="290" r:id="rId30"/>
    <p:sldId id="291" r:id="rId31"/>
    <p:sldId id="264" r:id="rId32"/>
    <p:sldId id="273" r:id="rId33"/>
    <p:sldId id="265" r:id="rId34"/>
    <p:sldId id="274" r:id="rId35"/>
    <p:sldId id="292" r:id="rId36"/>
    <p:sldId id="293" r:id="rId37"/>
    <p:sldId id="26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e August" initials="DLA" lastIdx="12" clrIdx="0"/>
  <p:cmAuthor id="1" name="Timothy Shanahan" initials="TS" lastIdx="0" clrIdx="1"/>
  <p:cmAuthor id="2" name="Julie Duffield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0-24T14:36:19.312" idx="6">
    <p:pos x="5294" y="219"/>
    <p:text>Add visuals 1 and 2 and 3 after this slide
dolch words, vocabulary card for third grade science and from 6 grade science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0-10-24T14:36:49" idx="12">
    <p:pos x="6971" y="2976"/>
    <p:text>Add visual #4 and #5 after this slide-example of interactive reading script for third and sixth grade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0-10-25T17:39:35.344" idx="1">
    <p:pos x="5600" y="192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DFE30-A4EB-4DB4-8ADE-CF02B695D8FA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46C52-4EFA-438B-9005-B7CAF3F89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6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C52-4EFA-438B-9005-B7CAF3F897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C77206-BAB8-4337-B2BE-F452CDAF48C1}" type="slidenum">
              <a:rPr lang="en-US"/>
              <a:pPr/>
              <a:t>28</a:t>
            </a:fld>
            <a:endParaRPr lang="en-US"/>
          </a:p>
        </p:txBody>
      </p:sp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C52-4EFA-438B-9005-B7CAF3F8975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46C52-4EFA-438B-9005-B7CAF3F897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FAF71E-11AB-4EC7-8B6B-740403D115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56F6D-E53A-4FD7-ACDB-0BD41FD1652D}" type="datetimeFigureOut">
              <a:rPr lang="en-US" smtClean="0"/>
              <a:pPr/>
              <a:t>1/11/17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13988-F4DD-4BDE-BF24-7D413BAEF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4.bin"/><Relationship Id="rId5" Type="http://schemas.openxmlformats.org/officeDocument/2006/relationships/oleObject" Target="../embeddings/Microsoft_Word_97_-_2004_Document4.doc"/><Relationship Id="rId6" Type="http://schemas.openxmlformats.org/officeDocument/2006/relationships/image" Target="../media/image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5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8.emf"/><Relationship Id="rId7" Type="http://schemas.openxmlformats.org/officeDocument/2006/relationships/oleObject" Target="../embeddings/oleObject6.bin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7.bin"/><Relationship Id="rId5" Type="http://schemas.openxmlformats.org/officeDocument/2006/relationships/oleObject" Target="../embeddings/Microsoft_Word_97_-_2004_Document5.doc"/><Relationship Id="rId6" Type="http://schemas.openxmlformats.org/officeDocument/2006/relationships/image" Target="../media/image1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omments" Target="../comments/commen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8.bin"/><Relationship Id="rId5" Type="http://schemas.openxmlformats.org/officeDocument/2006/relationships/package" Target="../embeddings/Microsoft_Word_Document3.docx"/><Relationship Id="rId6" Type="http://schemas.openxmlformats.org/officeDocument/2006/relationships/image" Target="../media/image13.emf"/><Relationship Id="rId7" Type="http://schemas.openxmlformats.org/officeDocument/2006/relationships/comments" Target="../comments/comment3.xml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4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Effective English Literacy Instruction for English Learners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Diane August</a:t>
            </a:r>
          </a:p>
          <a:p>
            <a:r>
              <a:rPr lang="en-US" sz="2400" dirty="0" smtClean="0"/>
              <a:t>Center for Applied Linguistics</a:t>
            </a:r>
          </a:p>
          <a:p>
            <a:endParaRPr lang="en-US" sz="2400" dirty="0" smtClean="0"/>
          </a:p>
          <a:p>
            <a:r>
              <a:rPr lang="en-US" sz="2400" dirty="0" smtClean="0"/>
              <a:t>Timothy Shanahan</a:t>
            </a:r>
          </a:p>
          <a:p>
            <a:r>
              <a:rPr lang="en-US" sz="2400" dirty="0" smtClean="0"/>
              <a:t>University of Illinois at Chicago</a:t>
            </a:r>
          </a:p>
          <a:p>
            <a:endParaRPr lang="en-US" dirty="0"/>
          </a:p>
        </p:txBody>
      </p:sp>
      <p:pic>
        <p:nvPicPr>
          <p:cNvPr id="4" name="Picture 3" descr="improving-education-for-english-learners-cov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7732"/>
            <a:ext cx="1676400" cy="21677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2. Effective instruction for ELs is similar to what works with native speakers.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same kinds of commercial programs are effective with both groups</a:t>
            </a:r>
          </a:p>
          <a:p>
            <a:r>
              <a:rPr lang="en-US" sz="2400" dirty="0" smtClean="0"/>
              <a:t>The same kinds of instructional approaches or procedures are effective with both groups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Application: Instruction Beneficial to All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Benefits of explicit instruction in the components (including cross-component benefits) </a:t>
            </a:r>
          </a:p>
          <a:p>
            <a:pPr lvl="1"/>
            <a:r>
              <a:rPr lang="en-US" sz="2400" dirty="0" smtClean="0"/>
              <a:t>Decoding instruction delivered in small groups</a:t>
            </a:r>
          </a:p>
          <a:p>
            <a:pPr lvl="1"/>
            <a:r>
              <a:rPr lang="en-US" sz="2400" dirty="0" smtClean="0"/>
              <a:t>Vocabulary instruction that teaches individual words and word-learning strategies, provides rich and varied language experiences, and develops word consciousness</a:t>
            </a:r>
          </a:p>
          <a:p>
            <a:pPr lvl="1"/>
            <a:r>
              <a:rPr lang="en-US" sz="2400" dirty="0" smtClean="0"/>
              <a:t>Comprehension instruction that engages students in making meaning</a:t>
            </a:r>
          </a:p>
          <a:p>
            <a:pPr lvl="1"/>
            <a:r>
              <a:rPr lang="en-US" sz="2400" dirty="0" smtClean="0"/>
              <a:t>Writing instruction that provides practice in social interactions around revision</a:t>
            </a:r>
          </a:p>
          <a:p>
            <a:pPr lvl="1"/>
            <a:r>
              <a:rPr lang="en-US" sz="2400" dirty="0" smtClean="0"/>
              <a:t>For products look at What Works Clearinghouse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3. Effective curriculum and instruction must be adjusted to the needs of ELs.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be maximally effective, instruction needs some adjustment</a:t>
            </a:r>
          </a:p>
          <a:p>
            <a:r>
              <a:rPr lang="en-US" sz="2400" dirty="0" smtClean="0"/>
              <a:t>A problem with the research:  It has not been explicit about how basic instructional routines were altered to maintain effectiveness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Application: Strategic Use of the First Language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Preschool children hear storybooks read in their primary language at home followed by classroom storybook reading in English</a:t>
            </a:r>
          </a:p>
          <a:p>
            <a:r>
              <a:rPr lang="en-US" sz="2800" dirty="0" smtClean="0"/>
              <a:t>Elementary school children preview and review  vocabulary lessons in their first language  </a:t>
            </a:r>
          </a:p>
          <a:p>
            <a:r>
              <a:rPr lang="en-US" sz="2800" dirty="0" smtClean="0"/>
              <a:t>Middle school children participate in reciprocal teaching to  develop comprehension first in Chinese and then in English</a:t>
            </a:r>
            <a:endParaRPr lang="en-US" sz="24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Application:                                            Adjustments for Differences in Knowledge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Phonemic awareness instruction that emphasizes English sounds like ‘v’ that might be difficult for Spanish speakers</a:t>
            </a:r>
          </a:p>
          <a:p>
            <a:r>
              <a:rPr lang="en-US" sz="2400" dirty="0" smtClean="0"/>
              <a:t>Vocabulary instruction that helps students draw on  first language knowledge </a:t>
            </a:r>
          </a:p>
          <a:p>
            <a:r>
              <a:rPr lang="en-US" sz="2400" dirty="0" smtClean="0"/>
              <a:t>Reading and writing programs that take into consideration first language reading and writing skills 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6"/>
          <p:cNvSpPr txBox="1">
            <a:spLocks noGrp="1"/>
          </p:cNvSpPr>
          <p:nvPr/>
        </p:nvSpPr>
        <p:spPr bwMode="auto">
          <a:xfrm>
            <a:off x="7696200" y="6492875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77CCD5-9119-4CB6-955C-62FFCBF723F1}" type="slidenum">
              <a:rPr lang="en-US" sz="1400">
                <a:solidFill>
                  <a:schemeClr val="hlink"/>
                </a:solidFill>
                <a:ea typeface="Arial Unicode MS" pitchFamily="34" charset="-128"/>
                <a:cs typeface="Arial Unicode MS" pitchFamily="34" charset="-128"/>
              </a:rPr>
              <a:pPr algn="r"/>
              <a:t>15</a:t>
            </a:fld>
            <a:endParaRPr lang="en-US" sz="1400">
              <a:solidFill>
                <a:schemeClr val="hlin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ea typeface="Arial Unicode MS" pitchFamily="34" charset="-128"/>
                <a:cs typeface="Arial Unicode MS" pitchFamily="34" charset="-128"/>
              </a:rPr>
              <a:t>Adjustments for Differences in Knowledge </a:t>
            </a: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995363" y="29495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/>
            </a:r>
            <a:br>
              <a:rPr lang="en-US" sz="1200"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</a:br>
            <a:endParaRPr lang="en-US" sz="100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/>
            <a:endParaRPr lang="en-US"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73750" name="Group 22"/>
          <p:cNvGraphicFramePr>
            <a:graphicFrameLocks noGrp="1"/>
          </p:cNvGraphicFramePr>
          <p:nvPr/>
        </p:nvGraphicFramePr>
        <p:xfrm>
          <a:off x="3276600" y="1447800"/>
          <a:ext cx="4716463" cy="576263"/>
        </p:xfrm>
        <a:graphic>
          <a:graphicData uri="http://schemas.openxmlformats.org/drawingml/2006/table">
            <a:tbl>
              <a:tblPr/>
              <a:tblGrid>
                <a:gridCol w="581025"/>
                <a:gridCol w="41354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195" name="Object 2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941566" y="1676399"/>
          <a:ext cx="7440433" cy="3591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5" imgW="6195938" imgH="2990144" progId="Word.Document.8">
                  <p:embed/>
                </p:oleObj>
              </mc:Choice>
              <mc:Fallback>
                <p:oleObj name="Document" r:id="rId5" imgW="6195938" imgH="2990144" progId="Word.Document.8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1566" y="1676399"/>
                        <a:ext cx="7440433" cy="359110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6"/>
          <p:cNvSpPr txBox="1">
            <a:spLocks noGrp="1"/>
          </p:cNvSpPr>
          <p:nvPr/>
        </p:nvSpPr>
        <p:spPr bwMode="auto">
          <a:xfrm>
            <a:off x="7696200" y="6492875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77CCD5-9119-4CB6-955C-62FFCBF723F1}" type="slidenum">
              <a:rPr lang="en-US" sz="1400">
                <a:solidFill>
                  <a:schemeClr val="hlink"/>
                </a:solidFill>
                <a:ea typeface="Arial Unicode MS" pitchFamily="34" charset="-128"/>
                <a:cs typeface="Arial Unicode MS" pitchFamily="34" charset="-128"/>
              </a:rPr>
              <a:pPr algn="r"/>
              <a:t>16</a:t>
            </a:fld>
            <a:endParaRPr lang="en-US" sz="1400" dirty="0">
              <a:solidFill>
                <a:schemeClr val="hlin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47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dirty="0" smtClean="0">
                <a:ea typeface="Arial Unicode MS" pitchFamily="34" charset="-128"/>
                <a:cs typeface="Arial Unicode MS" pitchFamily="34" charset="-128"/>
              </a:rPr>
              <a:t>Adjustments for Differences in Knowledge </a:t>
            </a:r>
          </a:p>
        </p:txBody>
      </p:sp>
      <p:graphicFrame>
        <p:nvGraphicFramePr>
          <p:cNvPr id="8194" name="Object 2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4764" y="2266950"/>
          <a:ext cx="8746231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5" imgW="6263325" imgH="2414286" progId="Word.Document.8">
                  <p:embed/>
                </p:oleObj>
              </mc:Choice>
              <mc:Fallback>
                <p:oleObj name="Document" r:id="rId5" imgW="6263325" imgH="2414286" progId="Word.Document.8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764" y="2266950"/>
                        <a:ext cx="8746231" cy="3371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995363" y="2949575"/>
            <a:ext cx="18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  <a:t/>
            </a:r>
            <a:br>
              <a:rPr lang="en-US" sz="1200">
                <a:latin typeface="Arial Unicode MS" pitchFamily="34" charset="-128"/>
                <a:ea typeface="Arial Unicode MS" pitchFamily="34" charset="-128"/>
                <a:cs typeface="Times New Roman" pitchFamily="18" charset="0"/>
              </a:rPr>
            </a:br>
            <a:endParaRPr lang="en-US" sz="100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eaLnBrk="0" hangingPunct="0"/>
            <a:endParaRPr lang="en-US">
              <a:ea typeface="Arial Unicode MS" pitchFamily="34" charset="-128"/>
              <a:cs typeface="Times New Roman" pitchFamily="18" charset="0"/>
            </a:endParaRPr>
          </a:p>
        </p:txBody>
      </p:sp>
      <p:graphicFrame>
        <p:nvGraphicFramePr>
          <p:cNvPr id="73750" name="Group 22"/>
          <p:cNvGraphicFramePr>
            <a:graphicFrameLocks noGrp="1"/>
          </p:cNvGraphicFramePr>
          <p:nvPr/>
        </p:nvGraphicFramePr>
        <p:xfrm>
          <a:off x="3276600" y="1447800"/>
          <a:ext cx="4716463" cy="576263"/>
        </p:xfrm>
        <a:graphic>
          <a:graphicData uri="http://schemas.openxmlformats.org/drawingml/2006/table">
            <a:tbl>
              <a:tblPr/>
              <a:tblGrid>
                <a:gridCol w="581025"/>
                <a:gridCol w="4135438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28" charset="0"/>
                        <a:ea typeface="ＭＳ Ｐゴシック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 txBox="1">
            <a:spLocks noGrp="1"/>
          </p:cNvSpPr>
          <p:nvPr/>
        </p:nvSpPr>
        <p:spPr bwMode="auto">
          <a:xfrm>
            <a:off x="7696200" y="6492875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EA17873-A8E8-45CF-AAB3-4ECFE5D81A4A}" type="slidenum">
              <a:rPr lang="en-US" sz="1400">
                <a:solidFill>
                  <a:schemeClr val="hlink"/>
                </a:solidFill>
                <a:ea typeface="Arial Unicode MS" pitchFamily="34" charset="-128"/>
                <a:cs typeface="Arial Unicode MS" pitchFamily="34" charset="-128"/>
              </a:rPr>
              <a:pPr algn="r"/>
              <a:t>17</a:t>
            </a:fld>
            <a:endParaRPr lang="en-US" sz="1400">
              <a:solidFill>
                <a:schemeClr val="hlin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524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Arial Unicode MS" pitchFamily="34" charset="-128"/>
                <a:cs typeface="Arial Unicode MS" pitchFamily="34" charset="-128"/>
              </a:rPr>
              <a:t>Adjustments for Differences in Knowledge </a:t>
            </a:r>
          </a:p>
        </p:txBody>
      </p:sp>
      <p:graphicFrame>
        <p:nvGraphicFramePr>
          <p:cNvPr id="9218" name="Object 16"/>
          <p:cNvGraphicFramePr>
            <a:graphicFrameLocks noGrp="1" noChangeAspect="1"/>
          </p:cNvGraphicFramePr>
          <p:nvPr>
            <p:ph idx="4294967295"/>
          </p:nvPr>
        </p:nvGraphicFramePr>
        <p:xfrm>
          <a:off x="1981200" y="1132814"/>
          <a:ext cx="4953000" cy="557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5" imgW="6139363" imgH="8024585" progId="Word.Document.8">
                  <p:embed/>
                </p:oleObj>
              </mc:Choice>
              <mc:Fallback>
                <p:oleObj name="Document" r:id="rId5" imgW="6139363" imgH="802458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5955"/>
                      <a:stretch>
                        <a:fillRect/>
                      </a:stretch>
                    </p:blipFill>
                    <p:spPr bwMode="auto">
                      <a:xfrm>
                        <a:off x="1981200" y="1132814"/>
                        <a:ext cx="4953000" cy="557278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5"/>
          <p:cNvSpPr txBox="1">
            <a:spLocks noGrp="1"/>
          </p:cNvSpPr>
          <p:nvPr/>
        </p:nvSpPr>
        <p:spPr bwMode="auto">
          <a:xfrm>
            <a:off x="7696200" y="6492875"/>
            <a:ext cx="914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BCD2FEE-D43D-453C-92E5-5E6578957635}" type="slidenum">
              <a:rPr lang="en-US" sz="1400">
                <a:solidFill>
                  <a:schemeClr val="hlink"/>
                </a:solidFill>
                <a:ea typeface="Arial Unicode MS" pitchFamily="34" charset="-128"/>
                <a:cs typeface="Arial Unicode MS" pitchFamily="34" charset="-128"/>
              </a:rPr>
              <a:pPr algn="r"/>
              <a:t>18</a:t>
            </a:fld>
            <a:endParaRPr lang="en-US" sz="1400">
              <a:solidFill>
                <a:schemeClr val="hlin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447800"/>
          </a:xfrm>
        </p:spPr>
        <p:txBody>
          <a:bodyPr>
            <a:noAutofit/>
          </a:bodyPr>
          <a:lstStyle/>
          <a:p>
            <a:r>
              <a:rPr lang="en-US" sz="3600" dirty="0" smtClean="0">
                <a:ea typeface="Arial Unicode MS" pitchFamily="34" charset="-128"/>
                <a:cs typeface="Arial Unicode MS" pitchFamily="34" charset="-128"/>
              </a:rPr>
              <a:t>Adjustments for Differences in Knowledge </a:t>
            </a:r>
          </a:p>
        </p:txBody>
      </p:sp>
      <p:sp>
        <p:nvSpPr>
          <p:cNvPr id="10245" name="Rectangle 3"/>
          <p:cNvSpPr>
            <a:spLocks noChangeArrowheads="1"/>
          </p:cNvSpPr>
          <p:nvPr/>
        </p:nvSpPr>
        <p:spPr bwMode="auto">
          <a:xfrm>
            <a:off x="533400" y="2117725"/>
            <a:ext cx="7848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eaLnBrk="0" hangingPunct="0"/>
            <a:endParaRPr lang="en-US" sz="200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242" name="Object 30"/>
          <p:cNvGraphicFramePr>
            <a:graphicFrameLocks noGrp="1" noChangeAspect="1"/>
          </p:cNvGraphicFramePr>
          <p:nvPr>
            <p:ph idx="4294967295"/>
          </p:nvPr>
        </p:nvGraphicFramePr>
        <p:xfrm>
          <a:off x="2728717" y="1447801"/>
          <a:ext cx="3842565" cy="5305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ocument" r:id="rId5" imgW="5864412" imgH="8097288" progId="Word.Document.8">
                  <p:embed/>
                </p:oleObj>
              </mc:Choice>
              <mc:Fallback>
                <p:oleObj name="Document" r:id="rId5" imgW="5864412" imgH="8097288" progId="Word.Documen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5759"/>
                      <a:stretch>
                        <a:fillRect/>
                      </a:stretch>
                    </p:blipFill>
                    <p:spPr bwMode="auto">
                      <a:xfrm>
                        <a:off x="2728717" y="1447801"/>
                        <a:ext cx="3842565" cy="53053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Application: Enhanced Instructional Delivery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Providing  more time to complete the lessons </a:t>
            </a:r>
          </a:p>
          <a:p>
            <a:r>
              <a:rPr lang="en-US" sz="2400" dirty="0" smtClean="0"/>
              <a:t>Instruction in small groups so teachers can better target instruction </a:t>
            </a:r>
          </a:p>
          <a:p>
            <a:r>
              <a:rPr lang="en-US" sz="2400" dirty="0" smtClean="0"/>
              <a:t>More scaffolding:</a:t>
            </a:r>
          </a:p>
          <a:p>
            <a:pPr lvl="1"/>
            <a:r>
              <a:rPr lang="en-US" sz="2400" dirty="0" smtClean="0"/>
              <a:t>Use of visuals and gestures </a:t>
            </a:r>
          </a:p>
          <a:p>
            <a:pPr lvl="1"/>
            <a:r>
              <a:rPr lang="en-US" sz="2400" dirty="0" smtClean="0"/>
              <a:t>Clarifying difficult words and passages through instructional conversations </a:t>
            </a:r>
          </a:p>
          <a:p>
            <a:pPr lvl="1"/>
            <a:r>
              <a:rPr lang="en-US" sz="2400" dirty="0" smtClean="0"/>
              <a:t>Additional modeling </a:t>
            </a:r>
          </a:p>
          <a:p>
            <a:endParaRPr lang="en-US" sz="2400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Role of Research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 need for statistics showing the challenges facing English learners</a:t>
            </a:r>
          </a:p>
          <a:p>
            <a:r>
              <a:rPr lang="en-US" sz="2400" dirty="0" smtClean="0"/>
              <a:t>Teachers doing the best they can to meet the needs of ELs</a:t>
            </a:r>
          </a:p>
          <a:p>
            <a:r>
              <a:rPr lang="en-US" sz="2400" dirty="0" smtClean="0"/>
              <a:t>Best chance of improvement is to rely on previously successful approaches </a:t>
            </a:r>
          </a:p>
          <a:p>
            <a:r>
              <a:rPr lang="en-US" sz="2400" dirty="0" smtClean="0"/>
              <a:t>Research is the best way to determine what has been successful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Enhanced Instructional Delivery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81000" y="1600200"/>
            <a:ext cx="38100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724400" y="1600200"/>
            <a:ext cx="3991501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dirty="0" smtClean="0"/>
              <a:t>Enhanced Instructional Delivery</a:t>
            </a:r>
            <a:endParaRPr lang="en-US" sz="36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2050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457200" y="1822450"/>
          <a:ext cx="3048000" cy="380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5" imgW="5949456" imgH="7418135" progId="Word.Document.12">
                  <p:embed/>
                </p:oleObj>
              </mc:Choice>
              <mc:Fallback>
                <p:oleObj name="Document" r:id="rId5" imgW="5949456" imgH="7418135" progId="Word.Document.12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2450"/>
                        <a:ext cx="3048000" cy="3800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Content Placeholder 6"/>
          <p:cNvGraphicFramePr>
            <a:graphicFrameLocks noChangeAspect="1"/>
          </p:cNvGraphicFramePr>
          <p:nvPr/>
        </p:nvGraphicFramePr>
        <p:xfrm>
          <a:off x="4229100" y="1600200"/>
          <a:ext cx="4733925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Document" r:id="rId8" imgW="6328189" imgH="5089868" progId="Word.Document.12">
                  <p:embed/>
                </p:oleObj>
              </mc:Choice>
              <mc:Fallback>
                <p:oleObj name="Document" r:id="rId8" imgW="6328189" imgH="5089868" progId="Word.Document.12">
                  <p:embed/>
                  <p:pic>
                    <p:nvPicPr>
                      <p:cNvPr id="0" name="Content Placeholder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1600200"/>
                        <a:ext cx="4733925" cy="4038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US" sz="3600" dirty="0" smtClean="0"/>
              <a:t>Enhanced Instructional Delivery</a:t>
            </a:r>
            <a:endParaRPr lang="en-US" sz="3600" dirty="0" smtClean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838200" y="1402733"/>
          <a:ext cx="7772400" cy="5035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ocument" r:id="rId5" imgW="6998039" imgH="8432112" progId="Word.Document.8">
                  <p:embed/>
                </p:oleObj>
              </mc:Choice>
              <mc:Fallback>
                <p:oleObj name="Document" r:id="rId5" imgW="6998039" imgH="8432112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76" t="17026" r="3267" b="650"/>
                      <a:stretch>
                        <a:fillRect/>
                      </a:stretch>
                    </p:blipFill>
                    <p:spPr bwMode="auto">
                      <a:xfrm>
                        <a:off x="838200" y="1402733"/>
                        <a:ext cx="7772400" cy="503540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4. Effective instruction for ELs is comprehensive and multidimensional.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Sufficient amount of time</a:t>
            </a:r>
          </a:p>
          <a:p>
            <a:r>
              <a:rPr lang="en-US" sz="2400" dirty="0" smtClean="0"/>
              <a:t>Complete curriculum (all of the components earlier noted)</a:t>
            </a:r>
          </a:p>
          <a:p>
            <a:r>
              <a:rPr lang="en-US" sz="2400" dirty="0" smtClean="0"/>
              <a:t>Skills coupled with enhanced meaning-emphasis</a:t>
            </a:r>
          </a:p>
          <a:p>
            <a:r>
              <a:rPr lang="en-US" sz="2400" dirty="0" smtClean="0"/>
              <a:t>Enhanced interactions among students and with teacher</a:t>
            </a:r>
          </a:p>
          <a:p>
            <a:r>
              <a:rPr lang="en-US" sz="2400" dirty="0" smtClean="0"/>
              <a:t>Parent involvement</a:t>
            </a:r>
          </a:p>
          <a:p>
            <a:endParaRPr lang="en-US" sz="24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Application: </a:t>
            </a:r>
            <a:br>
              <a:rPr lang="en-US" sz="3600" b="1" dirty="0" smtClean="0"/>
            </a:br>
            <a:r>
              <a:rPr lang="en-US" sz="3600" b="1" dirty="0" smtClean="0"/>
              <a:t>Comprehensive &amp; Multi-faceted Instruction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924800" cy="4038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Most studies focused on teaching one or two skills and were not comprehensive (however, there were exceptions such as SFA or Instructional Conversations)</a:t>
            </a:r>
          </a:p>
          <a:p>
            <a:r>
              <a:rPr lang="en-US" sz="2800" dirty="0" smtClean="0"/>
              <a:t>Effective comprehensive programs for ELs embody all the attributes of effective programs for English-speaking students: amount of instruction, quality of instruction, quality teachers, valid monitoring of learning, differentiated teaching, sound interventions, etc.)</a:t>
            </a:r>
          </a:p>
          <a:p>
            <a:pPr lvl="1"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848600" cy="1447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Application: Comprehensive and Multi-faceted Instruction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382000" cy="4114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With ELs pay particular attention to:</a:t>
            </a:r>
          </a:p>
          <a:p>
            <a:pPr lvl="1"/>
            <a:r>
              <a:rPr lang="en-US" sz="2400" dirty="0" smtClean="0"/>
              <a:t>Respecting diversity</a:t>
            </a:r>
          </a:p>
          <a:p>
            <a:pPr lvl="1"/>
            <a:r>
              <a:rPr lang="en-US" sz="2400" dirty="0" smtClean="0"/>
              <a:t>Teaching all students to high standards</a:t>
            </a:r>
          </a:p>
          <a:p>
            <a:pPr lvl="1"/>
            <a:r>
              <a:rPr lang="en-US" sz="2400" dirty="0" smtClean="0"/>
              <a:t>Building on students’ background knowledge</a:t>
            </a:r>
          </a:p>
          <a:p>
            <a:pPr lvl="1"/>
            <a:r>
              <a:rPr lang="en-US" sz="2400" dirty="0" smtClean="0"/>
              <a:t>Differentiating instruction to accommodate students’ strengths and needs </a:t>
            </a:r>
          </a:p>
          <a:p>
            <a:pPr lvl="1"/>
            <a:endParaRPr lang="en-US" sz="2400" dirty="0" smtClean="0"/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5. Effective instruction for ELs develops oral English proficiency.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Comparison of L1 and L2 for phonemic awareness, phonics, spelling</a:t>
            </a:r>
          </a:p>
          <a:p>
            <a:r>
              <a:rPr lang="en-US" sz="2400" dirty="0" smtClean="0"/>
              <a:t>Comparison of L1 and L2 for reading comprehension</a:t>
            </a:r>
          </a:p>
          <a:p>
            <a:r>
              <a:rPr lang="en-US" sz="2400" dirty="0" smtClean="0"/>
              <a:t>Relation of oral English with reading comprehension in English</a:t>
            </a:r>
          </a:p>
          <a:p>
            <a:r>
              <a:rPr lang="en-US" sz="2400" dirty="0" smtClean="0"/>
              <a:t>Effectiveness of vocabulary instruction versus other aspects of literacy instruction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47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Application: </a:t>
            </a:r>
            <a:br>
              <a:rPr lang="en-US" sz="3600" b="1" dirty="0" smtClean="0"/>
            </a:br>
            <a:r>
              <a:rPr lang="en-US" sz="3600" b="1" dirty="0" smtClean="0"/>
              <a:t>Developing Oral English Proficiency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01000" cy="41910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800" dirty="0" smtClean="0"/>
              <a:t>Clarifying difficult words and concepts in the basal readers</a:t>
            </a:r>
          </a:p>
          <a:p>
            <a:pPr marL="514350" indent="-457200"/>
            <a:r>
              <a:rPr lang="en-US" sz="2800" dirty="0" smtClean="0"/>
              <a:t>Grouping ELs with English proficient speakers to provide opportunities for meaningful interaction in English</a:t>
            </a:r>
          </a:p>
          <a:p>
            <a:r>
              <a:rPr lang="en-US" sz="2800" dirty="0" smtClean="0"/>
              <a:t>  Using interactive shared reading methods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686800" cy="1401762"/>
          </a:xfrm>
        </p:spPr>
        <p:txBody>
          <a:bodyPr/>
          <a:lstStyle/>
          <a:p>
            <a:r>
              <a:rPr lang="en-US" sz="3600" dirty="0" smtClean="0"/>
              <a:t>Developing Oral Proficiency</a:t>
            </a:r>
            <a:endParaRPr lang="en-US" sz="3600" dirty="0"/>
          </a:p>
        </p:txBody>
      </p:sp>
      <p:pic>
        <p:nvPicPr>
          <p:cNvPr id="842756" name="Picture 4"/>
          <p:cNvPicPr>
            <a:picLocks noChangeAspect="1" noChangeArrowheads="1"/>
          </p:cNvPicPr>
          <p:nvPr/>
        </p:nvPicPr>
        <p:blipFill>
          <a:blip r:embed="rId3" cstate="print"/>
          <a:srcRect l="3510" t="2899" b="8696"/>
          <a:stretch>
            <a:fillRect/>
          </a:stretch>
        </p:blipFill>
        <p:spPr bwMode="auto">
          <a:xfrm>
            <a:off x="2667000" y="1571625"/>
            <a:ext cx="4191000" cy="47148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219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Developing Oral Proficiency</a:t>
            </a:r>
            <a:endParaRPr lang="en-US" sz="3600" dirty="0" smtClean="0">
              <a:latin typeface="Tahoma" pitchFamily="34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3131175-6778-4C84-8B2F-004EF7D97A05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614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537125"/>
            <a:ext cx="5181600" cy="4929300"/>
          </a:xfrm>
        </p:spPr>
      </p:pic>
      <p:sp>
        <p:nvSpPr>
          <p:cNvPr id="5" name="Right Arrow 4"/>
          <p:cNvSpPr/>
          <p:nvPr/>
        </p:nvSpPr>
        <p:spPr>
          <a:xfrm>
            <a:off x="228600" y="4038600"/>
            <a:ext cx="2286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/>
              <a:t>Focus on target word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The Nature of the Evidence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National Literacy Panel for Language Minority Children and Youth provided comprehensive review of research evidence</a:t>
            </a:r>
          </a:p>
          <a:p>
            <a:r>
              <a:rPr lang="en-US" sz="2400" dirty="0" smtClean="0"/>
              <a:t>We will summarize the findings from the experimental studies</a:t>
            </a:r>
          </a:p>
          <a:p>
            <a:r>
              <a:rPr lang="en-US" sz="2400" dirty="0" smtClean="0"/>
              <a:t>Also, have been working on an update (including new studies through 2009 and different ways of analyzing these data)</a:t>
            </a:r>
          </a:p>
          <a:p>
            <a:r>
              <a:rPr lang="en-US" sz="2400" dirty="0" smtClean="0"/>
              <a:t>Providing some examples to help you to make them work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r>
              <a:rPr lang="en-US" sz="3600" dirty="0" smtClean="0"/>
              <a:t>Developing Oral Proficiency</a:t>
            </a:r>
          </a:p>
        </p:txBody>
      </p:sp>
      <p:graphicFrame>
        <p:nvGraphicFramePr>
          <p:cNvPr id="5122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514600" y="1609725"/>
          <a:ext cx="4453613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ocument" r:id="rId5" imgW="5522435" imgH="5751745" progId="Word.Document.12">
                  <p:embed/>
                </p:oleObj>
              </mc:Choice>
              <mc:Fallback>
                <p:oleObj name="Document" r:id="rId5" imgW="5522435" imgH="5751745" progId="Word.Document.12">
                  <p:embed/>
                  <p:pic>
                    <p:nvPicPr>
                      <p:cNvPr id="0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9725"/>
                        <a:ext cx="4453613" cy="4638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6. Effective instruction for ELs is differentiated.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Reading proficiency</a:t>
            </a:r>
          </a:p>
          <a:p>
            <a:r>
              <a:rPr lang="en-US" sz="2400" dirty="0" smtClean="0"/>
              <a:t>English proficiency</a:t>
            </a:r>
          </a:p>
          <a:p>
            <a:r>
              <a:rPr lang="en-US" sz="2400" dirty="0" smtClean="0"/>
              <a:t>Older recently arrived immigrants</a:t>
            </a:r>
          </a:p>
          <a:p>
            <a:r>
              <a:rPr lang="en-US" sz="2400" dirty="0" smtClean="0"/>
              <a:t>English learners with special education needs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Application:  Differentiation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Adjustments for long-term ELs at the intermediate ELD level</a:t>
            </a:r>
          </a:p>
          <a:p>
            <a:r>
              <a:rPr lang="en-US" sz="2400" dirty="0" smtClean="0"/>
              <a:t>Adjustments for schools with small numbers of newcomers</a:t>
            </a:r>
          </a:p>
          <a:p>
            <a:r>
              <a:rPr lang="en-US" sz="2400" dirty="0" smtClean="0"/>
              <a:t>Grouping for ESOL/ELD instruction</a:t>
            </a:r>
          </a:p>
          <a:p>
            <a:r>
              <a:rPr lang="en-US" sz="2400" dirty="0" smtClean="0"/>
              <a:t>Grouping for literacy instruction</a:t>
            </a:r>
          </a:p>
          <a:p>
            <a:pPr lvl="1"/>
            <a:r>
              <a:rPr lang="en-US" sz="2400" dirty="0" smtClean="0"/>
              <a:t>Similarities and differences for ELs and English proficient students</a:t>
            </a:r>
          </a:p>
          <a:p>
            <a:r>
              <a:rPr lang="en-US" sz="2400" dirty="0" smtClean="0"/>
              <a:t>Changes in grouping over time</a:t>
            </a:r>
          </a:p>
          <a:p>
            <a:r>
              <a:rPr lang="en-US" sz="2400" dirty="0" smtClean="0"/>
              <a:t>Providing access to native English-speaking peers while differentiating instruction for ELs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7. Effective instruction for ELs requires well-prepared teachers.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Professional development for teachers</a:t>
            </a:r>
          </a:p>
          <a:p>
            <a:r>
              <a:rPr lang="en-US" sz="2400" dirty="0" smtClean="0"/>
              <a:t>Emphasis on practices as well as on beliefs and values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Application: Well prepared teachers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Importance of:</a:t>
            </a:r>
          </a:p>
          <a:p>
            <a:pPr lvl="1"/>
            <a:r>
              <a:rPr lang="en-US" sz="2400" dirty="0" smtClean="0"/>
              <a:t>Mainstream teachers who know how to scaffold instruction for ELs and develop their English proficiency</a:t>
            </a:r>
          </a:p>
          <a:p>
            <a:pPr lvl="1"/>
            <a:r>
              <a:rPr lang="en-US" sz="2400" dirty="0" smtClean="0"/>
              <a:t>EL specialists with content area knowledge</a:t>
            </a:r>
          </a:p>
          <a:p>
            <a:r>
              <a:rPr lang="en-US" sz="2400" dirty="0" smtClean="0"/>
              <a:t>Role  of the ESL/ELD teacher and the mainstream teacher in  ELs’ literacy development </a:t>
            </a:r>
          </a:p>
          <a:p>
            <a:r>
              <a:rPr lang="en-US" sz="2400" dirty="0" smtClean="0"/>
              <a:t>Role of the ESL/ELD teacher and content area teacher in ELs’ development of subject matter knowledge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Application:  Well-prepared Teachers</a:t>
            </a:r>
            <a:endParaRPr lang="en-US" sz="3600" b="1" dirty="0"/>
          </a:p>
        </p:txBody>
      </p:sp>
      <p:graphicFrame>
        <p:nvGraphicFramePr>
          <p:cNvPr id="54274" name="Object 6"/>
          <p:cNvGraphicFramePr>
            <a:graphicFrameLocks noChangeAspect="1"/>
          </p:cNvGraphicFramePr>
          <p:nvPr/>
        </p:nvGraphicFramePr>
        <p:xfrm>
          <a:off x="304800" y="1600200"/>
          <a:ext cx="35814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Acrobat Document" r:id="rId4" imgW="5852160" imgH="7517520" progId="AcroExch.Document.7">
                  <p:embed/>
                </p:oleObj>
              </mc:Choice>
              <mc:Fallback>
                <p:oleObj name="Acrobat Document" r:id="rId4" imgW="5852160" imgH="7517520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3893"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3581400" cy="426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7"/>
          <p:cNvGraphicFramePr>
            <a:graphicFrameLocks noChangeAspect="1"/>
          </p:cNvGraphicFramePr>
          <p:nvPr/>
        </p:nvGraphicFramePr>
        <p:xfrm>
          <a:off x="4572000" y="1600201"/>
          <a:ext cx="4260875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Acrobat Document" r:id="rId6" imgW="5852160" imgH="7517520" progId="AcroExch.Document.7">
                  <p:embed/>
                </p:oleObj>
              </mc:Choice>
              <mc:Fallback>
                <p:oleObj name="Acrobat Document" r:id="rId6" imgW="5852160" imgH="7517520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875" b="12407"/>
                      <a:stretch>
                        <a:fillRect/>
                      </a:stretch>
                    </p:blipFill>
                    <p:spPr bwMode="auto">
                      <a:xfrm>
                        <a:off x="4572000" y="1600201"/>
                        <a:ext cx="4260875" cy="426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0"/>
            <a:ext cx="8763000" cy="14478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Application:  Well-prepared Teachers</a:t>
            </a:r>
            <a:endParaRPr lang="en-US" sz="3600" b="1" dirty="0" smtClean="0">
              <a:latin typeface="Tahoma" pitchFamily="34" charset="0"/>
            </a:endParaRPr>
          </a:p>
        </p:txBody>
      </p:sp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2895600" y="1676400"/>
          <a:ext cx="3962400" cy="485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Acrobat Document" r:id="rId4" imgW="5852160" imgH="7517520" progId="AcroExch.Document.7">
                  <p:embed/>
                </p:oleObj>
              </mc:Choice>
              <mc:Fallback>
                <p:oleObj name="Acrobat Document" r:id="rId4" imgW="5852160" imgH="7517520" progId="AcroExch.Document.7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425" t="4349" r="10043" b="5797"/>
                      <a:stretch>
                        <a:fillRect/>
                      </a:stretch>
                    </p:blipFill>
                    <p:spPr bwMode="auto">
                      <a:xfrm>
                        <a:off x="2895600" y="1676400"/>
                        <a:ext cx="3962400" cy="485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8. Effective literacy instruction for ELs is respectful of home language.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Instruction in home language improves literacy (even with older students)</a:t>
            </a:r>
          </a:p>
          <a:p>
            <a:r>
              <a:rPr lang="en-US" sz="2400" dirty="0" smtClean="0"/>
              <a:t>Use of home language as a valuable adjustment to instruction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1. Effective instruction for ELs emphasizes literacy components.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English Learners benefit from explicit instruction in:</a:t>
            </a:r>
          </a:p>
          <a:p>
            <a:r>
              <a:rPr lang="en-US" sz="2400" dirty="0" smtClean="0"/>
              <a:t>Phonological awareness and decoding (n= 22, g = .48)</a:t>
            </a:r>
          </a:p>
          <a:p>
            <a:r>
              <a:rPr lang="en-US" sz="2400" dirty="0" smtClean="0"/>
              <a:t>Oral reading fluency (n= 10, g = .37)</a:t>
            </a:r>
          </a:p>
          <a:p>
            <a:r>
              <a:rPr lang="en-US" sz="2400" dirty="0" smtClean="0"/>
              <a:t>Vocabulary  (n=13, g = .43)</a:t>
            </a:r>
          </a:p>
          <a:p>
            <a:r>
              <a:rPr lang="en-US" sz="2400" dirty="0" smtClean="0"/>
              <a:t>Reading comprehension (n=27, g = .57)</a:t>
            </a:r>
          </a:p>
          <a:p>
            <a:r>
              <a:rPr lang="en-US" sz="2400" dirty="0" smtClean="0"/>
              <a:t>Writing (N=5)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This means there are growing numbers of studies that are revealing the kinds of instructional practices that make a difference in teaching these aspects of literacy to EL students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Application: Literacy Elements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Need to teach all aspects of literacy</a:t>
            </a:r>
          </a:p>
          <a:p>
            <a:r>
              <a:rPr lang="en-US" sz="2400" dirty="0" smtClean="0"/>
              <a:t>Assessment and monitoring is critical for determining what is needed when a student lags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Application: Word reading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22 studies with PA, ABC, word reading, and decoding outcomes (.48)</a:t>
            </a:r>
          </a:p>
          <a:p>
            <a:r>
              <a:rPr lang="en-US" dirty="0" smtClean="0"/>
              <a:t>Only one negative finding: a study of PA teaching with older normal ELs</a:t>
            </a:r>
          </a:p>
          <a:p>
            <a:r>
              <a:rPr lang="en-US" dirty="0" smtClean="0"/>
              <a:t>RCTs higher than QEDs (.57 vs. .37)</a:t>
            </a:r>
          </a:p>
          <a:p>
            <a:r>
              <a:rPr lang="en-US" dirty="0" smtClean="0"/>
              <a:t>Poor readers versus normal (.57 vs. .41)</a:t>
            </a:r>
          </a:p>
          <a:p>
            <a:r>
              <a:rPr lang="en-US" dirty="0" smtClean="0"/>
              <a:t>Non-Spanish versus Spanish (.60 vs. .37)</a:t>
            </a:r>
          </a:p>
          <a:p>
            <a:r>
              <a:rPr lang="en-US" dirty="0" smtClean="0"/>
              <a:t>Positive results from exposure, but larger from explicit teaching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Application: Oral Reading Fluency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 studies with oral reading outcomes</a:t>
            </a:r>
          </a:p>
          <a:p>
            <a:r>
              <a:rPr lang="en-US" dirty="0" smtClean="0"/>
              <a:t>Enriched book environment study was removed from the set</a:t>
            </a:r>
          </a:p>
          <a:p>
            <a:r>
              <a:rPr lang="en-US" dirty="0" smtClean="0"/>
              <a:t>Phonics and repeated reading approaches were beneficial (also in single subject design studies)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Application: Vocabulary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Concurrent translations and a phonics study with no word meaning teaching were removed</a:t>
            </a:r>
          </a:p>
          <a:p>
            <a:r>
              <a:rPr lang="en-US" dirty="0" smtClean="0"/>
              <a:t>Proximal versus distal (no differences)</a:t>
            </a:r>
          </a:p>
          <a:p>
            <a:r>
              <a:rPr lang="en-US" dirty="0" smtClean="0"/>
              <a:t>RCT vs. QED (.75 versus .24)</a:t>
            </a:r>
          </a:p>
          <a:p>
            <a:r>
              <a:rPr lang="en-US" dirty="0" smtClean="0"/>
              <a:t>No age differences</a:t>
            </a:r>
          </a:p>
          <a:p>
            <a:r>
              <a:rPr lang="en-US" dirty="0" smtClean="0"/>
              <a:t>Normal vs. struggling readers (.69 vs. .09)</a:t>
            </a:r>
          </a:p>
          <a:p>
            <a:r>
              <a:rPr lang="en-US" dirty="0" smtClean="0"/>
              <a:t>Non-Spanish vs. Spanish (.71 vs. .34)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Application: Comprehension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27 studies, g=. 57</a:t>
            </a:r>
          </a:p>
          <a:p>
            <a:r>
              <a:rPr lang="en-US" dirty="0" smtClean="0"/>
              <a:t>QED vs. RCT (.59 versus .46)</a:t>
            </a:r>
          </a:p>
          <a:p>
            <a:r>
              <a:rPr lang="en-US" dirty="0" smtClean="0"/>
              <a:t>Age differences (.62 vs. .49)</a:t>
            </a:r>
          </a:p>
          <a:p>
            <a:r>
              <a:rPr lang="en-US" dirty="0" smtClean="0"/>
              <a:t>Normal vs. struggling readers (.61 vs. .37)</a:t>
            </a:r>
          </a:p>
          <a:p>
            <a:r>
              <a:rPr lang="en-US" dirty="0" smtClean="0"/>
              <a:t>Non-Spanish vs. Spanish (.60 vs. .47)</a:t>
            </a:r>
          </a:p>
          <a:p>
            <a:r>
              <a:rPr lang="en-US" dirty="0" smtClean="0"/>
              <a:t>Meaning vs. Decoding (.61 vs. .41)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1325</Words>
  <Application>Microsoft Macintosh PowerPoint</Application>
  <PresentationFormat>On-screen Show (4:3)</PresentationFormat>
  <Paragraphs>168</Paragraphs>
  <Slides>37</Slides>
  <Notes>18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Document</vt:lpstr>
      <vt:lpstr>Acrobat Document</vt:lpstr>
      <vt:lpstr>Effective English Literacy Instruction for English Learners</vt:lpstr>
      <vt:lpstr>The Role of Research</vt:lpstr>
      <vt:lpstr>The Nature of the Evidence </vt:lpstr>
      <vt:lpstr>1. Effective instruction for ELs emphasizes literacy components.</vt:lpstr>
      <vt:lpstr>Application: Literacy Elements</vt:lpstr>
      <vt:lpstr>Application: Word reading</vt:lpstr>
      <vt:lpstr>Application: Oral Reading Fluency</vt:lpstr>
      <vt:lpstr>Application: Vocabulary</vt:lpstr>
      <vt:lpstr>Application: Comprehension</vt:lpstr>
      <vt:lpstr>2. Effective instruction for ELs is similar to what works with native speakers.</vt:lpstr>
      <vt:lpstr>Application: Instruction Beneficial to All</vt:lpstr>
      <vt:lpstr>3. Effective curriculum and instruction must be adjusted to the needs of ELs. </vt:lpstr>
      <vt:lpstr>Application: Strategic Use of the First Language</vt:lpstr>
      <vt:lpstr>Application:                                            Adjustments for Differences in Knowledge</vt:lpstr>
      <vt:lpstr>Adjustments for Differences in Knowledge </vt:lpstr>
      <vt:lpstr>Adjustments for Differences in Knowledge </vt:lpstr>
      <vt:lpstr>Adjustments for Differences in Knowledge </vt:lpstr>
      <vt:lpstr>Adjustments for Differences in Knowledge </vt:lpstr>
      <vt:lpstr>Application: Enhanced Instructional Delivery  </vt:lpstr>
      <vt:lpstr>Enhanced Instructional Delivery</vt:lpstr>
      <vt:lpstr>Enhanced Instructional Delivery</vt:lpstr>
      <vt:lpstr>Enhanced Instructional Delivery</vt:lpstr>
      <vt:lpstr>4. Effective instruction for ELs is comprehensive and multidimensional.</vt:lpstr>
      <vt:lpstr>Application:  Comprehensive &amp; Multi-faceted Instruction</vt:lpstr>
      <vt:lpstr>Application: Comprehensive and Multi-faceted Instruction</vt:lpstr>
      <vt:lpstr>5. Effective instruction for ELs develops oral English proficiency.</vt:lpstr>
      <vt:lpstr>Application:  Developing Oral English Proficiency</vt:lpstr>
      <vt:lpstr>Developing Oral Proficiency</vt:lpstr>
      <vt:lpstr>Developing Oral Proficiency</vt:lpstr>
      <vt:lpstr>Developing Oral Proficiency</vt:lpstr>
      <vt:lpstr>6. Effective instruction for ELs is differentiated. </vt:lpstr>
      <vt:lpstr>Application:  Differentiation</vt:lpstr>
      <vt:lpstr>7. Effective instruction for ELs requires well-prepared teachers. </vt:lpstr>
      <vt:lpstr>Application: Well prepared teachers</vt:lpstr>
      <vt:lpstr>Application:  Well-prepared Teachers</vt:lpstr>
      <vt:lpstr>Application:  Well-prepared Teachers</vt:lpstr>
      <vt:lpstr>8. Effective literacy instruction for ELs is respectful of home language.</vt:lpstr>
    </vt:vector>
  </TitlesOfParts>
  <Company>Sony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Shanahan</dc:creator>
  <cp:lastModifiedBy>Timothy Shanahan</cp:lastModifiedBy>
  <cp:revision>47</cp:revision>
  <dcterms:created xsi:type="dcterms:W3CDTF">2010-10-19T22:00:31Z</dcterms:created>
  <dcterms:modified xsi:type="dcterms:W3CDTF">2017-01-12T01:45:10Z</dcterms:modified>
</cp:coreProperties>
</file>