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1705"/>
  </p:normalViewPr>
  <p:slideViewPr>
    <p:cSldViewPr snapToGrid="0" snapToObjects="1">
      <p:cViewPr varScale="1">
        <p:scale>
          <a:sx n="100" d="100"/>
          <a:sy n="100" d="100"/>
        </p:scale>
        <p:origin x="18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242AE3-3B20-4D44-9C60-3BF9AF0DDBB4}"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1EB43-8931-824F-855C-ECA513215CC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242AE3-3B20-4D44-9C60-3BF9AF0DDBB4}"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1EB43-8931-824F-855C-ECA513215CC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242AE3-3B20-4D44-9C60-3BF9AF0DDBB4}"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1EB43-8931-824F-855C-ECA513215CC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242AE3-3B20-4D44-9C60-3BF9AF0DDBB4}"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1EB43-8931-824F-855C-ECA513215CC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242AE3-3B20-4D44-9C60-3BF9AF0DDBB4}"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1EB43-8931-824F-855C-ECA513215CC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242AE3-3B20-4D44-9C60-3BF9AF0DDBB4}" type="datetimeFigureOut">
              <a:rPr lang="en-US" smtClean="0"/>
              <a:t>7/17/18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1EB43-8931-824F-855C-ECA513215CC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242AE3-3B20-4D44-9C60-3BF9AF0DDBB4}" type="datetimeFigureOut">
              <a:rPr lang="en-US" smtClean="0"/>
              <a:t>7/17/18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1EB43-8931-824F-855C-ECA513215CC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0242AE3-3B20-4D44-9C60-3BF9AF0DDBB4}" type="datetimeFigureOut">
              <a:rPr lang="en-US" smtClean="0"/>
              <a:t>7/17/18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1EB43-8931-824F-855C-ECA513215CC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242AE3-3B20-4D44-9C60-3BF9AF0DDBB4}" type="datetimeFigureOut">
              <a:rPr lang="en-US" smtClean="0"/>
              <a:t>7/17/18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1EB43-8931-824F-855C-ECA513215CC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242AE3-3B20-4D44-9C60-3BF9AF0DDBB4}" type="datetimeFigureOut">
              <a:rPr lang="en-US" smtClean="0"/>
              <a:t>7/17/18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1EB43-8931-824F-855C-ECA513215CC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F0242AE3-3B20-4D44-9C60-3BF9AF0DDBB4}" type="datetimeFigureOut">
              <a:rPr lang="en-US" smtClean="0"/>
              <a:t>7/17/18</a:t>
            </a:fld>
            <a:endParaRPr lang="en-US"/>
          </a:p>
        </p:txBody>
      </p:sp>
      <p:sp>
        <p:nvSpPr>
          <p:cNvPr id="9" name="Slide Number Placeholder 8"/>
          <p:cNvSpPr>
            <a:spLocks noGrp="1"/>
          </p:cNvSpPr>
          <p:nvPr>
            <p:ph type="sldNum" sz="quarter" idx="11"/>
          </p:nvPr>
        </p:nvSpPr>
        <p:spPr/>
        <p:txBody>
          <a:bodyPr/>
          <a:lstStyle/>
          <a:p>
            <a:fld id="{6511EB43-8931-824F-855C-ECA513215CC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511EB43-8931-824F-855C-ECA513215CC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0242AE3-3B20-4D44-9C60-3BF9AF0DDBB4}" type="datetimeFigureOut">
              <a:rPr lang="en-US" smtClean="0"/>
              <a:t>7/17/18</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hanahanonliterac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shanahanonliteracy.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Instructional Practices in the Early Grades that Foster Language &amp; Comprehension Development</a:t>
            </a:r>
          </a:p>
        </p:txBody>
      </p:sp>
      <p:sp>
        <p:nvSpPr>
          <p:cNvPr id="3" name="Subtitle 2"/>
          <p:cNvSpPr>
            <a:spLocks noGrp="1"/>
          </p:cNvSpPr>
          <p:nvPr>
            <p:ph type="subTitle" idx="1"/>
          </p:nvPr>
        </p:nvSpPr>
        <p:spPr/>
        <p:txBody>
          <a:bodyPr>
            <a:normAutofit lnSpcReduction="10000"/>
          </a:bodyPr>
          <a:lstStyle/>
          <a:p>
            <a:r>
              <a:rPr lang="en-US" dirty="0"/>
              <a:t>Timothy Shanahan</a:t>
            </a:r>
          </a:p>
          <a:p>
            <a:r>
              <a:rPr lang="en-US" dirty="0"/>
              <a:t>University of Illinois at Chicago</a:t>
            </a:r>
          </a:p>
          <a:p>
            <a:r>
              <a:rPr lang="en-US" dirty="0">
                <a:hlinkClick r:id="rId2"/>
              </a:rPr>
              <a:t>www.shanahanonliteracy.com</a:t>
            </a:r>
            <a:endParaRPr lang="en-US" dirty="0"/>
          </a:p>
          <a:p>
            <a:endParaRPr lang="en-US" dirty="0"/>
          </a:p>
        </p:txBody>
      </p:sp>
    </p:spTree>
    <p:extLst>
      <p:ext uri="{BB962C8B-B14F-4D97-AF65-F5344CB8AC3E}">
        <p14:creationId xmlns:p14="http://schemas.microsoft.com/office/powerpoint/2010/main" val="3033821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Instructional  Variables</a:t>
            </a:r>
          </a:p>
        </p:txBody>
      </p:sp>
      <p:sp>
        <p:nvSpPr>
          <p:cNvPr id="3" name="Content Placeholder 2"/>
          <p:cNvSpPr>
            <a:spLocks noGrp="1"/>
          </p:cNvSpPr>
          <p:nvPr>
            <p:ph idx="1"/>
          </p:nvPr>
        </p:nvSpPr>
        <p:spPr/>
        <p:txBody>
          <a:bodyPr>
            <a:normAutofit fontScale="92500"/>
          </a:bodyPr>
          <a:lstStyle/>
          <a:p>
            <a:r>
              <a:rPr lang="en-US" sz="2400" dirty="0"/>
              <a:t>Teachers’ use of language</a:t>
            </a:r>
          </a:p>
          <a:p>
            <a:r>
              <a:rPr lang="en-US" sz="2400" dirty="0"/>
              <a:t>Text-related instruction</a:t>
            </a:r>
          </a:p>
          <a:p>
            <a:r>
              <a:rPr lang="en-US" sz="2400" dirty="0"/>
              <a:t>Vocabulary teaching</a:t>
            </a:r>
          </a:p>
          <a:p>
            <a:r>
              <a:rPr lang="en-US" sz="2400" dirty="0"/>
              <a:t>Comprehension strategy instruction</a:t>
            </a:r>
          </a:p>
          <a:p>
            <a:r>
              <a:rPr lang="en-US" sz="2400" dirty="0"/>
              <a:t>Development of world knowledge</a:t>
            </a:r>
          </a:p>
          <a:p>
            <a:r>
              <a:rPr lang="en-US" sz="2400" dirty="0"/>
              <a:t>Encouragement of higher-order thinking</a:t>
            </a:r>
          </a:p>
          <a:p>
            <a:endParaRPr lang="en-US" sz="2400" dirty="0"/>
          </a:p>
          <a:p>
            <a:r>
              <a:rPr lang="en-US" sz="2400" dirty="0"/>
              <a:t>Observations looked for the occurrence of certain activities, the intensity of the occurrence, and the frequency</a:t>
            </a:r>
          </a:p>
          <a:p>
            <a:r>
              <a:rPr lang="en-US" sz="2400" dirty="0"/>
              <a:t>Items factor-analyzed to develop sets that were then correlated with the gains students made in language and achievement</a:t>
            </a:r>
          </a:p>
        </p:txBody>
      </p:sp>
    </p:spTree>
    <p:extLst>
      <p:ext uri="{BB962C8B-B14F-4D97-AF65-F5344CB8AC3E}">
        <p14:creationId xmlns:p14="http://schemas.microsoft.com/office/powerpoint/2010/main" val="3623780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Analysis</a:t>
            </a:r>
          </a:p>
        </p:txBody>
      </p:sp>
      <p:sp>
        <p:nvSpPr>
          <p:cNvPr id="3" name="Content Placeholder 2"/>
          <p:cNvSpPr>
            <a:spLocks noGrp="1"/>
          </p:cNvSpPr>
          <p:nvPr>
            <p:ph idx="1"/>
          </p:nvPr>
        </p:nvSpPr>
        <p:spPr/>
        <p:txBody>
          <a:bodyPr/>
          <a:lstStyle/>
          <a:p>
            <a:r>
              <a:rPr lang="en-US" sz="2400" dirty="0"/>
              <a:t>Observations looked for the occurrence of certain activities, the intensity of the occurrence, and the frequency</a:t>
            </a:r>
          </a:p>
          <a:p>
            <a:r>
              <a:rPr lang="en-US" sz="2400" dirty="0"/>
              <a:t>Items factor-analyzed to develop sets of reliable items </a:t>
            </a:r>
          </a:p>
          <a:p>
            <a:r>
              <a:rPr lang="en-US" sz="2400" dirty="0"/>
              <a:t>These sets of observation variables were then correlated with the gains students made in language and comprehension to identify which were differentiating performance in Grades PreK-1 and Grades 2-3</a:t>
            </a:r>
          </a:p>
          <a:p>
            <a:r>
              <a:rPr lang="en-US" sz="2400" dirty="0"/>
              <a:t>Purpose is to identify those instructional practices that contribute to learning</a:t>
            </a:r>
          </a:p>
          <a:p>
            <a:endParaRPr lang="en-US" sz="2400" dirty="0"/>
          </a:p>
          <a:p>
            <a:endParaRPr lang="en-US" dirty="0"/>
          </a:p>
        </p:txBody>
      </p:sp>
    </p:spTree>
    <p:extLst>
      <p:ext uri="{BB962C8B-B14F-4D97-AF65-F5344CB8AC3E}">
        <p14:creationId xmlns:p14="http://schemas.microsoft.com/office/powerpoint/2010/main" val="2582982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Cautions</a:t>
            </a:r>
          </a:p>
        </p:txBody>
      </p:sp>
      <p:sp>
        <p:nvSpPr>
          <p:cNvPr id="3" name="Content Placeholder 2"/>
          <p:cNvSpPr>
            <a:spLocks noGrp="1"/>
          </p:cNvSpPr>
          <p:nvPr>
            <p:ph idx="1"/>
          </p:nvPr>
        </p:nvSpPr>
        <p:spPr/>
        <p:txBody>
          <a:bodyPr>
            <a:normAutofit/>
          </a:bodyPr>
          <a:lstStyle/>
          <a:p>
            <a:r>
              <a:rPr lang="en-US" sz="2400" dirty="0"/>
              <a:t>This is a correlational study—it only measures relationships among existing variables </a:t>
            </a:r>
          </a:p>
          <a:p>
            <a:r>
              <a:rPr lang="en-US" sz="2400" dirty="0"/>
              <a:t>It is not an experiment in which these variables are varied systematically to test an outcome</a:t>
            </a:r>
          </a:p>
          <a:p>
            <a:r>
              <a:rPr lang="en-US" sz="2400" dirty="0"/>
              <a:t>The results identify promising practices—as opposed to proven ones</a:t>
            </a:r>
          </a:p>
          <a:p>
            <a:r>
              <a:rPr lang="en-US" sz="2400" dirty="0"/>
              <a:t>Research is now needed to determine the effectiveness of these variables with greater certainty</a:t>
            </a:r>
          </a:p>
          <a:p>
            <a:r>
              <a:rPr lang="en-US" sz="2400" dirty="0"/>
              <a:t>Nevertheless, these are promising practices (there are theories supporting each and some other empirical evidence) </a:t>
            </a:r>
          </a:p>
        </p:txBody>
      </p:sp>
    </p:spTree>
    <p:extLst>
      <p:ext uri="{BB962C8B-B14F-4D97-AF65-F5344CB8AC3E}">
        <p14:creationId xmlns:p14="http://schemas.microsoft.com/office/powerpoint/2010/main" val="2260729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1.  Encouraging  students’ oral  language</a:t>
            </a:r>
          </a:p>
        </p:txBody>
      </p:sp>
      <p:sp>
        <p:nvSpPr>
          <p:cNvPr id="3" name="Content Placeholder 2"/>
          <p:cNvSpPr>
            <a:spLocks noGrp="1"/>
          </p:cNvSpPr>
          <p:nvPr>
            <p:ph idx="1"/>
          </p:nvPr>
        </p:nvSpPr>
        <p:spPr/>
        <p:txBody>
          <a:bodyPr>
            <a:normAutofit/>
          </a:bodyPr>
          <a:lstStyle/>
          <a:p>
            <a:r>
              <a:rPr lang="en-US" sz="2400" dirty="0"/>
              <a:t>Teachers who encouraged students’ oral language spent a lot of time talking with students</a:t>
            </a:r>
          </a:p>
          <a:p>
            <a:r>
              <a:rPr lang="en-US" sz="2400" dirty="0"/>
              <a:t>These teachers consistently used clear and correct language</a:t>
            </a:r>
          </a:p>
          <a:p>
            <a:r>
              <a:rPr lang="en-US" sz="2400" dirty="0"/>
              <a:t>They encouraged student oral language by reminding/supporting students’ use of complete sentences, asking open-ended questions, providing sufficient wait time</a:t>
            </a:r>
          </a:p>
          <a:p>
            <a:r>
              <a:rPr lang="en-US" sz="2400" dirty="0"/>
              <a:t>Students who were in high oral language classrooms ended up with greater amounts of background knowledge</a:t>
            </a:r>
          </a:p>
        </p:txBody>
      </p:sp>
    </p:spTree>
    <p:extLst>
      <p:ext uri="{BB962C8B-B14F-4D97-AF65-F5344CB8AC3E}">
        <p14:creationId xmlns:p14="http://schemas.microsoft.com/office/powerpoint/2010/main" val="394476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2.  Vocabulary  teaching</a:t>
            </a:r>
          </a:p>
        </p:txBody>
      </p:sp>
      <p:sp>
        <p:nvSpPr>
          <p:cNvPr id="3" name="Content Placeholder 2"/>
          <p:cNvSpPr>
            <a:spLocks noGrp="1"/>
          </p:cNvSpPr>
          <p:nvPr>
            <p:ph idx="1"/>
          </p:nvPr>
        </p:nvSpPr>
        <p:spPr/>
        <p:txBody>
          <a:bodyPr>
            <a:normAutofit/>
          </a:bodyPr>
          <a:lstStyle/>
          <a:p>
            <a:r>
              <a:rPr lang="en-US" sz="2400" dirty="0"/>
              <a:t>Teachers who emphasized defining/explaining new words had positive impacts on language growth (</a:t>
            </a:r>
            <a:r>
              <a:rPr lang="en-US" sz="2400" dirty="0" err="1"/>
              <a:t>PreK</a:t>
            </a:r>
            <a:r>
              <a:rPr lang="en-US" sz="2400" dirty="0"/>
              <a:t>-K), background knowledge (Grade 1), and reading comprehension (Grades 2-3)</a:t>
            </a:r>
          </a:p>
          <a:p>
            <a:r>
              <a:rPr lang="en-US" sz="2400" dirty="0"/>
              <a:t>Emphasizing the definition of words </a:t>
            </a:r>
            <a:r>
              <a:rPr lang="en-US" sz="2400" i="1" dirty="0"/>
              <a:t>during </a:t>
            </a:r>
            <a:r>
              <a:rPr lang="en-US" sz="2400" dirty="0"/>
              <a:t>reading was associated with language growth in </a:t>
            </a:r>
            <a:r>
              <a:rPr lang="en-US" sz="2400" dirty="0" err="1"/>
              <a:t>PreK</a:t>
            </a:r>
            <a:r>
              <a:rPr lang="en-US" sz="2400" dirty="0"/>
              <a:t> and K students and increased background knowledge in Grade 1</a:t>
            </a:r>
          </a:p>
          <a:p>
            <a:r>
              <a:rPr lang="en-US" sz="2400" dirty="0"/>
              <a:t>Emphasizing the definition of words </a:t>
            </a:r>
            <a:r>
              <a:rPr lang="en-US" sz="2400" i="1" dirty="0"/>
              <a:t>after </a:t>
            </a:r>
            <a:r>
              <a:rPr lang="en-US" sz="2400" dirty="0"/>
              <a:t>reading a text was associated with improved reading comprehension in Grades 2-3 (and emphasizing definitions during reading was negatively related to reading growth)</a:t>
            </a:r>
          </a:p>
        </p:txBody>
      </p:sp>
    </p:spTree>
    <p:extLst>
      <p:ext uri="{BB962C8B-B14F-4D97-AF65-F5344CB8AC3E}">
        <p14:creationId xmlns:p14="http://schemas.microsoft.com/office/powerpoint/2010/main" val="3508037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851" y="274638"/>
            <a:ext cx="8755523" cy="1143000"/>
          </a:xfrm>
        </p:spPr>
        <p:txBody>
          <a:bodyPr>
            <a:normAutofit/>
          </a:bodyPr>
          <a:lstStyle/>
          <a:p>
            <a:r>
              <a:rPr lang="en-US" sz="3200" b="1" dirty="0"/>
              <a:t>3.  Focus  on  meaning  during  pre-reading</a:t>
            </a:r>
          </a:p>
        </p:txBody>
      </p:sp>
      <p:sp>
        <p:nvSpPr>
          <p:cNvPr id="3" name="Content Placeholder 2"/>
          <p:cNvSpPr>
            <a:spLocks noGrp="1"/>
          </p:cNvSpPr>
          <p:nvPr>
            <p:ph idx="1"/>
          </p:nvPr>
        </p:nvSpPr>
        <p:spPr/>
        <p:txBody>
          <a:bodyPr/>
          <a:lstStyle/>
          <a:p>
            <a:r>
              <a:rPr lang="en-US" sz="2400" dirty="0"/>
              <a:t>Focusing on text meaning—discussing content, characters or plot, etc.—prior to reading had a positive impact on young children’s oral language growth</a:t>
            </a:r>
          </a:p>
          <a:p>
            <a:r>
              <a:rPr lang="en-US" sz="2400" dirty="0"/>
              <a:t>Teachers who focused on skills like phonics or grammar as lead-ins to text reading were not as effective in building language</a:t>
            </a:r>
          </a:p>
          <a:p>
            <a:r>
              <a:rPr lang="en-US" sz="2400" dirty="0"/>
              <a:t>Similar emphases on meaning during and after reading were not found to have a similar effect (possibly because this is more common so there is less variance in this behavior)</a:t>
            </a:r>
          </a:p>
          <a:p>
            <a:endParaRPr lang="en-US" sz="2400" dirty="0"/>
          </a:p>
        </p:txBody>
      </p:sp>
    </p:spTree>
    <p:extLst>
      <p:ext uri="{BB962C8B-B14F-4D97-AF65-F5344CB8AC3E}">
        <p14:creationId xmlns:p14="http://schemas.microsoft.com/office/powerpoint/2010/main" val="626517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79" y="274638"/>
            <a:ext cx="8968495" cy="1143000"/>
          </a:xfrm>
        </p:spPr>
        <p:txBody>
          <a:bodyPr>
            <a:noAutofit/>
          </a:bodyPr>
          <a:lstStyle/>
          <a:p>
            <a:r>
              <a:rPr lang="en-US" sz="3200" b="1" dirty="0"/>
              <a:t>4.  Prior knowledge  &amp; other reading strategies</a:t>
            </a:r>
          </a:p>
        </p:txBody>
      </p:sp>
      <p:sp>
        <p:nvSpPr>
          <p:cNvPr id="3" name="Content Placeholder 2"/>
          <p:cNvSpPr>
            <a:spLocks noGrp="1"/>
          </p:cNvSpPr>
          <p:nvPr>
            <p:ph idx="1"/>
          </p:nvPr>
        </p:nvSpPr>
        <p:spPr/>
        <p:txBody>
          <a:bodyPr/>
          <a:lstStyle/>
          <a:p>
            <a:r>
              <a:rPr lang="en-US" sz="2400" dirty="0"/>
              <a:t>Teaching students how to focus on meaning effectively through various intentional actions had various positive outcomes</a:t>
            </a:r>
          </a:p>
          <a:p>
            <a:r>
              <a:rPr lang="en-US" sz="2400" dirty="0"/>
              <a:t>Guiding students to make connections during reading to their prior knowledge was linked to higher listening comprehension growth in </a:t>
            </a:r>
            <a:r>
              <a:rPr lang="en-US" sz="2400" dirty="0" err="1"/>
              <a:t>PreK</a:t>
            </a:r>
            <a:r>
              <a:rPr lang="en-US" sz="2400" dirty="0"/>
              <a:t>-K, higher growth in knowledge (Grade 1), and higher reading comprehension (Grades 2-3)</a:t>
            </a:r>
          </a:p>
          <a:p>
            <a:r>
              <a:rPr lang="en-US" sz="2400" dirty="0"/>
              <a:t>Teaching students to use other comprehension strategies (e.g., predicting, summarizing, questioning) was related to improved listening comprehension in Grades 1-3</a:t>
            </a:r>
          </a:p>
        </p:txBody>
      </p:sp>
    </p:spTree>
    <p:extLst>
      <p:ext uri="{BB962C8B-B14F-4D97-AF65-F5344CB8AC3E}">
        <p14:creationId xmlns:p14="http://schemas.microsoft.com/office/powerpoint/2010/main" val="4043650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5.  Focusing on world knowledge</a:t>
            </a:r>
          </a:p>
        </p:txBody>
      </p:sp>
      <p:sp>
        <p:nvSpPr>
          <p:cNvPr id="3" name="Content Placeholder 2"/>
          <p:cNvSpPr>
            <a:spLocks noGrp="1"/>
          </p:cNvSpPr>
          <p:nvPr>
            <p:ph idx="1"/>
          </p:nvPr>
        </p:nvSpPr>
        <p:spPr/>
        <p:txBody>
          <a:bodyPr/>
          <a:lstStyle/>
          <a:p>
            <a:r>
              <a:rPr lang="en-US" sz="2400" dirty="0"/>
              <a:t>Teachers vary in the degree to which they place emphasis on the development of young students’ knowledge of the social and scientific world</a:t>
            </a:r>
          </a:p>
          <a:p>
            <a:r>
              <a:rPr lang="en-US" sz="2400" dirty="0"/>
              <a:t>This </a:t>
            </a:r>
            <a:r>
              <a:rPr lang="en-US" sz="2400"/>
              <a:t>practice was </a:t>
            </a:r>
            <a:r>
              <a:rPr lang="en-US" sz="2400" dirty="0"/>
              <a:t>positively associated with growth in language skills in Grades PreK-1, but not in grades 2-3</a:t>
            </a:r>
          </a:p>
        </p:txBody>
      </p:sp>
    </p:spTree>
    <p:extLst>
      <p:ext uri="{BB962C8B-B14F-4D97-AF65-F5344CB8AC3E}">
        <p14:creationId xmlns:p14="http://schemas.microsoft.com/office/powerpoint/2010/main" val="804609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6.  Higher order thinking</a:t>
            </a:r>
          </a:p>
        </p:txBody>
      </p:sp>
      <p:sp>
        <p:nvSpPr>
          <p:cNvPr id="3" name="Content Placeholder 2"/>
          <p:cNvSpPr>
            <a:spLocks noGrp="1"/>
          </p:cNvSpPr>
          <p:nvPr>
            <p:ph idx="1"/>
          </p:nvPr>
        </p:nvSpPr>
        <p:spPr/>
        <p:txBody>
          <a:bodyPr>
            <a:normAutofit/>
          </a:bodyPr>
          <a:lstStyle/>
          <a:p>
            <a:r>
              <a:rPr lang="en-US" sz="2400" dirty="0"/>
              <a:t>Emphasis on practices that required higher order thinking were associated with greater language growth in grades </a:t>
            </a:r>
            <a:r>
              <a:rPr lang="en-US" sz="2400" dirty="0" err="1"/>
              <a:t>PreK</a:t>
            </a:r>
            <a:r>
              <a:rPr lang="en-US" sz="2400" dirty="0"/>
              <a:t> and K and improved background knowledge in Grade 1</a:t>
            </a:r>
          </a:p>
          <a:p>
            <a:r>
              <a:rPr lang="en-US" sz="2400" dirty="0"/>
              <a:t>These practices included asking questions or setting tasks that required analysis, evaluation, or synthesis of information, or the application of new knowledge, or the explanation of one’s thinking</a:t>
            </a:r>
          </a:p>
        </p:txBody>
      </p:sp>
    </p:spTree>
    <p:extLst>
      <p:ext uri="{BB962C8B-B14F-4D97-AF65-F5344CB8AC3E}">
        <p14:creationId xmlns:p14="http://schemas.microsoft.com/office/powerpoint/2010/main" val="1957202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Summary</a:t>
            </a:r>
          </a:p>
        </p:txBody>
      </p:sp>
      <p:sp>
        <p:nvSpPr>
          <p:cNvPr id="3" name="Content Placeholder 2"/>
          <p:cNvSpPr>
            <a:spLocks noGrp="1"/>
          </p:cNvSpPr>
          <p:nvPr>
            <p:ph idx="1"/>
          </p:nvPr>
        </p:nvSpPr>
        <p:spPr/>
        <p:txBody>
          <a:bodyPr>
            <a:normAutofit/>
          </a:bodyPr>
          <a:lstStyle/>
          <a:p>
            <a:r>
              <a:rPr lang="en-US" sz="2400" dirty="0"/>
              <a:t>None of those results are particularly startling—all these practices are widely recommended and encouraged</a:t>
            </a:r>
          </a:p>
          <a:p>
            <a:r>
              <a:rPr lang="en-US" sz="2400" dirty="0"/>
              <a:t>What is startling is that we were able to correlate these practices significantly with the amount of learning growth that students were making </a:t>
            </a:r>
          </a:p>
          <a:p>
            <a:r>
              <a:rPr lang="en-US" sz="2400" dirty="0"/>
              <a:t>The only way that can happen is if there is sufficient variation in the occurrence, frequency, and intensity of these practices</a:t>
            </a:r>
          </a:p>
          <a:p>
            <a:r>
              <a:rPr lang="en-US" sz="2400" dirty="0"/>
              <a:t>In other words, these practices were not consistently used in PreK-3</a:t>
            </a:r>
            <a:r>
              <a:rPr lang="en-US" sz="2400" baseline="30000" dirty="0"/>
              <a:t>rd</a:t>
            </a:r>
            <a:r>
              <a:rPr lang="en-US" sz="2400" dirty="0"/>
              <a:t> grade classrooms—and the correlations suggest that this inconsistency of application may be holding kids back</a:t>
            </a:r>
          </a:p>
          <a:p>
            <a:pPr marL="0" indent="0">
              <a:buNone/>
            </a:pPr>
            <a:endParaRPr lang="en-US" sz="2400" dirty="0"/>
          </a:p>
        </p:txBody>
      </p:sp>
    </p:spTree>
    <p:extLst>
      <p:ext uri="{BB962C8B-B14F-4D97-AF65-F5344CB8AC3E}">
        <p14:creationId xmlns:p14="http://schemas.microsoft.com/office/powerpoint/2010/main" val="2275737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8-07-07 at 11.07.06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8969" y="0"/>
            <a:ext cx="5964034" cy="6858000"/>
          </a:xfrm>
          <a:prstGeom prst="rect">
            <a:avLst/>
          </a:prstGeom>
        </p:spPr>
      </p:pic>
    </p:spTree>
    <p:extLst>
      <p:ext uri="{BB962C8B-B14F-4D97-AF65-F5344CB8AC3E}">
        <p14:creationId xmlns:p14="http://schemas.microsoft.com/office/powerpoint/2010/main" val="2170594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Second-Language Learners?</a:t>
            </a:r>
          </a:p>
        </p:txBody>
      </p:sp>
      <p:sp>
        <p:nvSpPr>
          <p:cNvPr id="3" name="Content Placeholder 2"/>
          <p:cNvSpPr>
            <a:spLocks noGrp="1"/>
          </p:cNvSpPr>
          <p:nvPr>
            <p:ph idx="1"/>
          </p:nvPr>
        </p:nvSpPr>
        <p:spPr/>
        <p:txBody>
          <a:bodyPr>
            <a:normAutofit/>
          </a:bodyPr>
          <a:lstStyle/>
          <a:p>
            <a:r>
              <a:rPr lang="en-US" sz="2400" dirty="0"/>
              <a:t>Different patterns of effective practices were evident for second-language learners</a:t>
            </a:r>
          </a:p>
          <a:p>
            <a:r>
              <a:rPr lang="en-US" sz="2400" dirty="0"/>
              <a:t>In </a:t>
            </a:r>
            <a:r>
              <a:rPr lang="en-US" sz="2400" dirty="0" err="1"/>
              <a:t>PreK</a:t>
            </a:r>
            <a:r>
              <a:rPr lang="en-US" sz="2400" dirty="0"/>
              <a:t>-K: focus on meaning during pre-reading, connecting text to prior knowledge, and emphasis on higher order thinking were associated with learning gains</a:t>
            </a:r>
          </a:p>
          <a:p>
            <a:r>
              <a:rPr lang="en-US" sz="2400" dirty="0"/>
              <a:t>In Grades 1-3: encouraging oral language, defining words during reading, defining words outside of reading, emphasizing meaning post reading, focusing on reading strategies (other than prior knowledge), and emphasizing higher order thinking were associated with learning gains</a:t>
            </a:r>
          </a:p>
        </p:txBody>
      </p:sp>
    </p:spTree>
    <p:extLst>
      <p:ext uri="{BB962C8B-B14F-4D97-AF65-F5344CB8AC3E}">
        <p14:creationId xmlns:p14="http://schemas.microsoft.com/office/powerpoint/2010/main" val="2637376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Low Achievers?</a:t>
            </a:r>
          </a:p>
        </p:txBody>
      </p:sp>
      <p:sp>
        <p:nvSpPr>
          <p:cNvPr id="3" name="Content Placeholder 2"/>
          <p:cNvSpPr>
            <a:spLocks noGrp="1"/>
          </p:cNvSpPr>
          <p:nvPr>
            <p:ph idx="1"/>
          </p:nvPr>
        </p:nvSpPr>
        <p:spPr/>
        <p:txBody>
          <a:bodyPr/>
          <a:lstStyle/>
          <a:p>
            <a:r>
              <a:rPr lang="en-US" sz="2400" dirty="0"/>
              <a:t>The patterns of effective practices were pretty consistent across different levels of students in </a:t>
            </a:r>
            <a:r>
              <a:rPr lang="en-US" sz="2400" dirty="0" err="1"/>
              <a:t>PreK</a:t>
            </a:r>
            <a:r>
              <a:rPr lang="en-US" sz="2400" dirty="0"/>
              <a:t> and K, but there were more extensive differences in Grades 1-3</a:t>
            </a:r>
          </a:p>
          <a:p>
            <a:r>
              <a:rPr lang="en-US" sz="2400" dirty="0"/>
              <a:t>Practices associated with learning gains of low achievers in Grades 1-3 included: encouraging students’ oral language, engaging students in vocabulary definition (pre, during, and post reading, and separate from reading), focusing on text meaning pre and during reading, teaching students to use reading strategies (other than prior knowledge) </a:t>
            </a:r>
          </a:p>
          <a:p>
            <a:endParaRPr lang="en-US" dirty="0"/>
          </a:p>
        </p:txBody>
      </p:sp>
    </p:spTree>
    <p:extLst>
      <p:ext uri="{BB962C8B-B14F-4D97-AF65-F5344CB8AC3E}">
        <p14:creationId xmlns:p14="http://schemas.microsoft.com/office/powerpoint/2010/main" val="2390689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Examples of Frequencies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201068"/>
              </p:ext>
            </p:extLst>
          </p:nvPr>
        </p:nvGraphicFramePr>
        <p:xfrm>
          <a:off x="457200" y="1600200"/>
          <a:ext cx="7620000" cy="4246880"/>
        </p:xfrm>
        <a:graphic>
          <a:graphicData uri="http://schemas.openxmlformats.org/drawingml/2006/table">
            <a:tbl>
              <a:tblPr firstRow="1" bandRow="1">
                <a:tableStyleId>{5C22544A-7EE6-4342-B048-85BDC9FD1C3A}</a:tableStyleId>
              </a:tblPr>
              <a:tblGrid>
                <a:gridCol w="5346489">
                  <a:extLst>
                    <a:ext uri="{9D8B030D-6E8A-4147-A177-3AD203B41FA5}">
                      <a16:colId xmlns:a16="http://schemas.microsoft.com/office/drawing/2014/main" val="20000"/>
                    </a:ext>
                  </a:extLst>
                </a:gridCol>
                <a:gridCol w="2273511">
                  <a:extLst>
                    <a:ext uri="{9D8B030D-6E8A-4147-A177-3AD203B41FA5}">
                      <a16:colId xmlns:a16="http://schemas.microsoft.com/office/drawing/2014/main" val="20001"/>
                    </a:ext>
                  </a:extLst>
                </a:gridCol>
              </a:tblGrid>
              <a:tr h="370840">
                <a:tc>
                  <a:txBody>
                    <a:bodyPr/>
                    <a:lstStyle/>
                    <a:p>
                      <a:r>
                        <a:rPr lang="en-US" dirty="0"/>
                        <a:t>Instructional</a:t>
                      </a:r>
                      <a:r>
                        <a:rPr lang="en-US" baseline="0" dirty="0"/>
                        <a:t> Activity</a:t>
                      </a:r>
                      <a:endParaRPr lang="en-US" dirty="0"/>
                    </a:p>
                  </a:txBody>
                  <a:tcPr marL="84668" marR="84668"/>
                </a:tc>
                <a:tc>
                  <a:txBody>
                    <a:bodyPr/>
                    <a:lstStyle/>
                    <a:p>
                      <a:pPr algn="ctr"/>
                      <a:r>
                        <a:rPr lang="en-US" dirty="0"/>
                        <a:t>Frequency</a:t>
                      </a:r>
                    </a:p>
                  </a:txBody>
                  <a:tcPr marL="84668" marR="84668"/>
                </a:tc>
                <a:extLst>
                  <a:ext uri="{0D108BD9-81ED-4DB2-BD59-A6C34878D82A}">
                    <a16:rowId xmlns:a16="http://schemas.microsoft.com/office/drawing/2014/main" val="10000"/>
                  </a:ext>
                </a:extLst>
              </a:tr>
              <a:tr h="370840">
                <a:tc>
                  <a:txBody>
                    <a:bodyPr/>
                    <a:lstStyle/>
                    <a:p>
                      <a:r>
                        <a:rPr lang="en-US" dirty="0"/>
                        <a:t>Words defined</a:t>
                      </a:r>
                      <a:r>
                        <a:rPr lang="en-US" baseline="0" dirty="0"/>
                        <a:t> during pre-reading</a:t>
                      </a:r>
                      <a:endParaRPr lang="en-US" dirty="0"/>
                    </a:p>
                  </a:txBody>
                  <a:tcPr marL="84668" marR="84668"/>
                </a:tc>
                <a:tc>
                  <a:txBody>
                    <a:bodyPr/>
                    <a:lstStyle/>
                    <a:p>
                      <a:pPr algn="ctr"/>
                      <a:r>
                        <a:rPr lang="en-US" dirty="0"/>
                        <a:t>81%</a:t>
                      </a:r>
                    </a:p>
                  </a:txBody>
                  <a:tcPr marL="84668" marR="84668"/>
                </a:tc>
                <a:extLst>
                  <a:ext uri="{0D108BD9-81ED-4DB2-BD59-A6C34878D82A}">
                    <a16:rowId xmlns:a16="http://schemas.microsoft.com/office/drawing/2014/main" val="10001"/>
                  </a:ext>
                </a:extLst>
              </a:tr>
              <a:tr h="370840">
                <a:tc>
                  <a:txBody>
                    <a:bodyPr/>
                    <a:lstStyle/>
                    <a:p>
                      <a:r>
                        <a:rPr lang="en-US" dirty="0"/>
                        <a:t>Emphasis on meaning during read-</a:t>
                      </a:r>
                      <a:r>
                        <a:rPr lang="en-US" dirty="0" err="1"/>
                        <a:t>alouds</a:t>
                      </a:r>
                      <a:endParaRPr lang="en-US" dirty="0"/>
                    </a:p>
                  </a:txBody>
                  <a:tcPr marL="84668" marR="84668"/>
                </a:tc>
                <a:tc>
                  <a:txBody>
                    <a:bodyPr/>
                    <a:lstStyle/>
                    <a:p>
                      <a:pPr algn="ctr"/>
                      <a:r>
                        <a:rPr lang="en-US" dirty="0"/>
                        <a:t>88%</a:t>
                      </a:r>
                    </a:p>
                  </a:txBody>
                  <a:tcPr marL="84668" marR="84668"/>
                </a:tc>
                <a:extLst>
                  <a:ext uri="{0D108BD9-81ED-4DB2-BD59-A6C34878D82A}">
                    <a16:rowId xmlns:a16="http://schemas.microsoft.com/office/drawing/2014/main" val="10002"/>
                  </a:ext>
                </a:extLst>
              </a:tr>
              <a:tr h="370840">
                <a:tc>
                  <a:txBody>
                    <a:bodyPr/>
                    <a:lstStyle/>
                    <a:p>
                      <a:r>
                        <a:rPr lang="en-US" dirty="0"/>
                        <a:t>Words defined</a:t>
                      </a:r>
                      <a:r>
                        <a:rPr lang="en-US" baseline="0" dirty="0"/>
                        <a:t> during reading</a:t>
                      </a:r>
                      <a:endParaRPr lang="en-US" dirty="0"/>
                    </a:p>
                  </a:txBody>
                  <a:tcPr marL="84668" marR="84668"/>
                </a:tc>
                <a:tc>
                  <a:txBody>
                    <a:bodyPr/>
                    <a:lstStyle/>
                    <a:p>
                      <a:pPr algn="ctr"/>
                      <a:r>
                        <a:rPr lang="en-US" dirty="0"/>
                        <a:t>  6%</a:t>
                      </a:r>
                    </a:p>
                  </a:txBody>
                  <a:tcPr marL="84668" marR="84668"/>
                </a:tc>
                <a:extLst>
                  <a:ext uri="{0D108BD9-81ED-4DB2-BD59-A6C34878D82A}">
                    <a16:rowId xmlns:a16="http://schemas.microsoft.com/office/drawing/2014/main" val="10003"/>
                  </a:ext>
                </a:extLst>
              </a:tr>
              <a:tr h="370840">
                <a:tc>
                  <a:txBody>
                    <a:bodyPr/>
                    <a:lstStyle/>
                    <a:p>
                      <a:r>
                        <a:rPr lang="en-US" dirty="0"/>
                        <a:t>Connection</a:t>
                      </a:r>
                      <a:r>
                        <a:rPr lang="en-US" baseline="0" dirty="0"/>
                        <a:t> of text ideas with prior knowledge</a:t>
                      </a:r>
                      <a:endParaRPr lang="en-US" dirty="0"/>
                    </a:p>
                  </a:txBody>
                  <a:tcPr marL="84668" marR="84668"/>
                </a:tc>
                <a:tc>
                  <a:txBody>
                    <a:bodyPr/>
                    <a:lstStyle/>
                    <a:p>
                      <a:pPr algn="ctr"/>
                      <a:r>
                        <a:rPr lang="en-US" dirty="0"/>
                        <a:t>  9%</a:t>
                      </a:r>
                    </a:p>
                  </a:txBody>
                  <a:tcPr marL="84668" marR="84668"/>
                </a:tc>
                <a:extLst>
                  <a:ext uri="{0D108BD9-81ED-4DB2-BD59-A6C34878D82A}">
                    <a16:rowId xmlns:a16="http://schemas.microsoft.com/office/drawing/2014/main" val="10004"/>
                  </a:ext>
                </a:extLst>
              </a:tr>
              <a:tr h="370840">
                <a:tc>
                  <a:txBody>
                    <a:bodyPr/>
                    <a:lstStyle/>
                    <a:p>
                      <a:r>
                        <a:rPr lang="en-US" dirty="0"/>
                        <a:t>Students asked to explain their answers</a:t>
                      </a:r>
                    </a:p>
                  </a:txBody>
                  <a:tcPr marL="84668" marR="84668"/>
                </a:tc>
                <a:tc>
                  <a:txBody>
                    <a:bodyPr/>
                    <a:lstStyle/>
                    <a:p>
                      <a:pPr algn="ctr"/>
                      <a:r>
                        <a:rPr lang="en-US" dirty="0"/>
                        <a:t>  3%</a:t>
                      </a:r>
                    </a:p>
                  </a:txBody>
                  <a:tcPr marL="84668" marR="84668"/>
                </a:tc>
                <a:extLst>
                  <a:ext uri="{0D108BD9-81ED-4DB2-BD59-A6C34878D82A}">
                    <a16:rowId xmlns:a16="http://schemas.microsoft.com/office/drawing/2014/main" val="10005"/>
                  </a:ext>
                </a:extLst>
              </a:tr>
              <a:tr h="370840">
                <a:tc>
                  <a:txBody>
                    <a:bodyPr/>
                    <a:lstStyle/>
                    <a:p>
                      <a:r>
                        <a:rPr lang="en-US" dirty="0"/>
                        <a:t>Specific</a:t>
                      </a:r>
                      <a:r>
                        <a:rPr lang="en-US" baseline="0" dirty="0"/>
                        <a:t> guidance on how to use reading strategies</a:t>
                      </a:r>
                      <a:endParaRPr lang="en-US" dirty="0"/>
                    </a:p>
                  </a:txBody>
                  <a:tcPr marL="84668" marR="84668"/>
                </a:tc>
                <a:tc>
                  <a:txBody>
                    <a:bodyPr/>
                    <a:lstStyle/>
                    <a:p>
                      <a:pPr algn="ctr"/>
                      <a:r>
                        <a:rPr lang="en-US" dirty="0"/>
                        <a:t>22%</a:t>
                      </a:r>
                    </a:p>
                  </a:txBody>
                  <a:tcPr marL="84668" marR="84668"/>
                </a:tc>
                <a:extLst>
                  <a:ext uri="{0D108BD9-81ED-4DB2-BD59-A6C34878D82A}">
                    <a16:rowId xmlns:a16="http://schemas.microsoft.com/office/drawing/2014/main" val="10006"/>
                  </a:ext>
                </a:extLst>
              </a:tr>
              <a:tr h="370840">
                <a:tc>
                  <a:txBody>
                    <a:bodyPr/>
                    <a:lstStyle/>
                    <a:p>
                      <a:r>
                        <a:rPr lang="en-US" dirty="0"/>
                        <a:t>Specific</a:t>
                      </a:r>
                      <a:r>
                        <a:rPr lang="en-US" baseline="0" dirty="0"/>
                        <a:t> guidance on when to use a strategy</a:t>
                      </a:r>
                      <a:endParaRPr lang="en-US" dirty="0"/>
                    </a:p>
                  </a:txBody>
                  <a:tcPr marL="84668" marR="84668"/>
                </a:tc>
                <a:tc>
                  <a:txBody>
                    <a:bodyPr/>
                    <a:lstStyle/>
                    <a:p>
                      <a:pPr algn="ctr"/>
                      <a:r>
                        <a:rPr lang="en-US" dirty="0"/>
                        <a:t>  2%</a:t>
                      </a:r>
                    </a:p>
                  </a:txBody>
                  <a:tcPr marL="84668" marR="84668"/>
                </a:tc>
                <a:extLst>
                  <a:ext uri="{0D108BD9-81ED-4DB2-BD59-A6C34878D82A}">
                    <a16:rowId xmlns:a16="http://schemas.microsoft.com/office/drawing/2014/main" val="10007"/>
                  </a:ext>
                </a:extLst>
              </a:tr>
              <a:tr h="370840">
                <a:tc>
                  <a:txBody>
                    <a:bodyPr/>
                    <a:lstStyle/>
                    <a:p>
                      <a:r>
                        <a:rPr lang="en-US" dirty="0"/>
                        <a:t>Average</a:t>
                      </a:r>
                      <a:r>
                        <a:rPr lang="en-US" baseline="0" dirty="0"/>
                        <a:t> number of observation segments that included world knowledge (of 15)</a:t>
                      </a:r>
                      <a:endParaRPr lang="en-US" dirty="0"/>
                    </a:p>
                  </a:txBody>
                  <a:tcPr marL="84668" marR="84668"/>
                </a:tc>
                <a:tc>
                  <a:txBody>
                    <a:bodyPr/>
                    <a:lstStyle/>
                    <a:p>
                      <a:pPr algn="ctr"/>
                      <a:r>
                        <a:rPr lang="en-US" dirty="0"/>
                        <a:t>3.6</a:t>
                      </a:r>
                    </a:p>
                  </a:txBody>
                  <a:tcPr marL="84668" marR="84668"/>
                </a:tc>
                <a:extLst>
                  <a:ext uri="{0D108BD9-81ED-4DB2-BD59-A6C34878D82A}">
                    <a16:rowId xmlns:a16="http://schemas.microsoft.com/office/drawing/2014/main" val="10008"/>
                  </a:ext>
                </a:extLst>
              </a:tr>
              <a:tr h="370840">
                <a:tc>
                  <a:txBody>
                    <a:bodyPr/>
                    <a:lstStyle/>
                    <a:p>
                      <a:r>
                        <a:rPr lang="en-US" dirty="0"/>
                        <a:t>Average number of observation</a:t>
                      </a:r>
                      <a:r>
                        <a:rPr lang="en-US" baseline="0" dirty="0"/>
                        <a:t> segments that included emphasis on higher order thinking</a:t>
                      </a:r>
                      <a:endParaRPr lang="en-US" dirty="0"/>
                    </a:p>
                  </a:txBody>
                  <a:tcPr marL="84668" marR="84668"/>
                </a:tc>
                <a:tc>
                  <a:txBody>
                    <a:bodyPr/>
                    <a:lstStyle/>
                    <a:p>
                      <a:pPr algn="ctr"/>
                      <a:r>
                        <a:rPr lang="en-US" dirty="0"/>
                        <a:t>2.3</a:t>
                      </a:r>
                    </a:p>
                  </a:txBody>
                  <a:tcPr marL="84668" marR="84668"/>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43580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Instructional Practices in the Early Grades that Foster Language &amp; Comprehension Development</a:t>
            </a:r>
          </a:p>
        </p:txBody>
      </p:sp>
      <p:sp>
        <p:nvSpPr>
          <p:cNvPr id="3" name="Subtitle 2"/>
          <p:cNvSpPr>
            <a:spLocks noGrp="1"/>
          </p:cNvSpPr>
          <p:nvPr>
            <p:ph type="subTitle" idx="1"/>
          </p:nvPr>
        </p:nvSpPr>
        <p:spPr/>
        <p:txBody>
          <a:bodyPr>
            <a:normAutofit lnSpcReduction="10000"/>
          </a:bodyPr>
          <a:lstStyle/>
          <a:p>
            <a:r>
              <a:rPr lang="en-US" dirty="0"/>
              <a:t>Timothy Shanahan</a:t>
            </a:r>
          </a:p>
          <a:p>
            <a:r>
              <a:rPr lang="en-US" dirty="0"/>
              <a:t>University of Illinois at Chicago</a:t>
            </a:r>
          </a:p>
          <a:p>
            <a:r>
              <a:rPr lang="en-US" dirty="0">
                <a:hlinkClick r:id="rId2"/>
              </a:rPr>
              <a:t>www.shanahanonliteracy.com</a:t>
            </a:r>
            <a:endParaRPr lang="en-US" dirty="0"/>
          </a:p>
          <a:p>
            <a:endParaRPr lang="en-US" dirty="0"/>
          </a:p>
        </p:txBody>
      </p:sp>
    </p:spTree>
    <p:extLst>
      <p:ext uri="{BB962C8B-B14F-4D97-AF65-F5344CB8AC3E}">
        <p14:creationId xmlns:p14="http://schemas.microsoft.com/office/powerpoint/2010/main" val="236016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1999  Status  of  Reading  Comprehension</a:t>
            </a:r>
          </a:p>
        </p:txBody>
      </p:sp>
      <p:sp>
        <p:nvSpPr>
          <p:cNvPr id="3" name="Content Placeholder 2"/>
          <p:cNvSpPr>
            <a:spLocks noGrp="1"/>
          </p:cNvSpPr>
          <p:nvPr>
            <p:ph idx="1"/>
          </p:nvPr>
        </p:nvSpPr>
        <p:spPr/>
        <p:txBody>
          <a:bodyPr>
            <a:normAutofit/>
          </a:bodyPr>
          <a:lstStyle/>
          <a:p>
            <a:r>
              <a:rPr lang="en-US" sz="2400" dirty="0"/>
              <a:t>In 1999, the National Assessment of Educational Progress (NAEP) reported that, for 4</a:t>
            </a:r>
            <a:r>
              <a:rPr lang="en-US" sz="2400" baseline="30000" dirty="0"/>
              <a:t>th</a:t>
            </a:r>
            <a:r>
              <a:rPr lang="en-US" sz="2400" dirty="0"/>
              <a:t> graders, scores increased during the 1970s</a:t>
            </a:r>
          </a:p>
          <a:p>
            <a:r>
              <a:rPr lang="en-US" sz="2400" dirty="0"/>
              <a:t>But then there had been no further improvement since 1980</a:t>
            </a:r>
          </a:p>
          <a:p>
            <a:r>
              <a:rPr lang="en-US" sz="2400" dirty="0"/>
              <a:t>1998 reading comprehension scores were slightly higher than in 1971 (208 to 215)</a:t>
            </a:r>
          </a:p>
          <a:p>
            <a:pPr marL="0" indent="0">
              <a:buNone/>
            </a:pPr>
            <a:r>
              <a:rPr lang="en-US" dirty="0"/>
              <a:t>                  			</a:t>
            </a:r>
            <a:r>
              <a:rPr lang="en-US" sz="2000" dirty="0"/>
              <a:t>--Campbell, </a:t>
            </a:r>
            <a:r>
              <a:rPr lang="en-US" sz="2000" dirty="0" err="1"/>
              <a:t>Hombo</a:t>
            </a:r>
            <a:r>
              <a:rPr lang="en-US" sz="2000" dirty="0"/>
              <a:t>, &amp; </a:t>
            </a:r>
            <a:r>
              <a:rPr lang="en-US" sz="2000" dirty="0" err="1"/>
              <a:t>Mazeo</a:t>
            </a:r>
            <a:r>
              <a:rPr lang="en-US" sz="2000" dirty="0"/>
              <a:t>, 2000</a:t>
            </a:r>
          </a:p>
          <a:p>
            <a:pPr marL="0" indent="0">
              <a:buNone/>
            </a:pPr>
            <a:endParaRPr lang="en-US" sz="1800" dirty="0"/>
          </a:p>
        </p:txBody>
      </p:sp>
    </p:spTree>
    <p:extLst>
      <p:ext uri="{BB962C8B-B14F-4D97-AF65-F5344CB8AC3E}">
        <p14:creationId xmlns:p14="http://schemas.microsoft.com/office/powerpoint/2010/main" val="834501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Reforms  Aimed  at  Improving  Reading</a:t>
            </a:r>
          </a:p>
        </p:txBody>
      </p:sp>
      <p:sp>
        <p:nvSpPr>
          <p:cNvPr id="3" name="Content Placeholder 2"/>
          <p:cNvSpPr>
            <a:spLocks noGrp="1"/>
          </p:cNvSpPr>
          <p:nvPr>
            <p:ph idx="1"/>
          </p:nvPr>
        </p:nvSpPr>
        <p:spPr/>
        <p:txBody>
          <a:bodyPr>
            <a:normAutofit/>
          </a:bodyPr>
          <a:lstStyle/>
          <a:p>
            <a:r>
              <a:rPr lang="en-US" sz="2400" dirty="0"/>
              <a:t>Even Start</a:t>
            </a:r>
          </a:p>
          <a:p>
            <a:r>
              <a:rPr lang="en-US" sz="2400" dirty="0"/>
              <a:t>Reading Excellence Act</a:t>
            </a:r>
          </a:p>
          <a:p>
            <a:r>
              <a:rPr lang="en-US" sz="2400" dirty="0"/>
              <a:t>Reading First</a:t>
            </a:r>
          </a:p>
          <a:p>
            <a:r>
              <a:rPr lang="en-US" sz="2400" dirty="0"/>
              <a:t>Early Reading First</a:t>
            </a:r>
          </a:p>
          <a:p>
            <a:r>
              <a:rPr lang="en-US" sz="2400" dirty="0"/>
              <a:t>Head Start</a:t>
            </a:r>
          </a:p>
          <a:p>
            <a:r>
              <a:rPr lang="en-US" sz="2400" dirty="0"/>
              <a:t>Response to Intervention (</a:t>
            </a:r>
            <a:r>
              <a:rPr lang="en-US" sz="2400" dirty="0" err="1"/>
              <a:t>RtI</a:t>
            </a:r>
            <a:r>
              <a:rPr lang="en-US" sz="2400" dirty="0"/>
              <a:t>)</a:t>
            </a:r>
          </a:p>
          <a:p>
            <a:r>
              <a:rPr lang="en-US" sz="2400" dirty="0"/>
              <a:t>Various state initiatives aimed at PreK-3 reading improvement</a:t>
            </a:r>
          </a:p>
        </p:txBody>
      </p:sp>
    </p:spTree>
    <p:extLst>
      <p:ext uri="{BB962C8B-B14F-4D97-AF65-F5344CB8AC3E}">
        <p14:creationId xmlns:p14="http://schemas.microsoft.com/office/powerpoint/2010/main" val="690836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2018  Status  of  Reading  Comprehension</a:t>
            </a:r>
          </a:p>
        </p:txBody>
      </p:sp>
      <p:sp>
        <p:nvSpPr>
          <p:cNvPr id="3" name="Content Placeholder 2"/>
          <p:cNvSpPr>
            <a:spLocks noGrp="1"/>
          </p:cNvSpPr>
          <p:nvPr>
            <p:ph idx="1"/>
          </p:nvPr>
        </p:nvSpPr>
        <p:spPr/>
        <p:txBody>
          <a:bodyPr>
            <a:normAutofit/>
          </a:bodyPr>
          <a:lstStyle/>
          <a:p>
            <a:r>
              <a:rPr lang="en-US" sz="2400" dirty="0"/>
              <a:t>In 2018, the National Assessment of Educational Progress (NAEP) reported that, for 4</a:t>
            </a:r>
            <a:r>
              <a:rPr lang="en-US" sz="2400" baseline="30000" dirty="0"/>
              <a:t>th</a:t>
            </a:r>
            <a:r>
              <a:rPr lang="en-US" sz="2400" dirty="0"/>
              <a:t> graders, scores increased during the 2000s</a:t>
            </a:r>
          </a:p>
          <a:p>
            <a:r>
              <a:rPr lang="en-US" sz="2400" dirty="0"/>
              <a:t>Scores improved from 1998 to 2005, but have been flat since then</a:t>
            </a:r>
          </a:p>
          <a:p>
            <a:r>
              <a:rPr lang="en-US" sz="2400" dirty="0"/>
              <a:t>Most recent scores are slightly higher than they were in 1998 (215 to 222)</a:t>
            </a:r>
          </a:p>
          <a:p>
            <a:r>
              <a:rPr lang="en-US" sz="2400" dirty="0"/>
              <a:t>Indiana has done a bit better than the nation: Hoosier 4</a:t>
            </a:r>
            <a:r>
              <a:rPr lang="en-US" sz="2400" baseline="30000" dirty="0"/>
              <a:t>th</a:t>
            </a:r>
            <a:r>
              <a:rPr lang="en-US" sz="2400" dirty="0"/>
              <a:t> graders scored the same as U.S. 4</a:t>
            </a:r>
            <a:r>
              <a:rPr lang="en-US" sz="2400" baseline="30000" dirty="0"/>
              <a:t>th</a:t>
            </a:r>
            <a:r>
              <a:rPr lang="en-US" sz="2400" dirty="0"/>
              <a:t> graders in 1998, but now outperform them slightly (215 to 226)</a:t>
            </a:r>
          </a:p>
          <a:p>
            <a:endParaRPr lang="en-US" sz="2400" dirty="0"/>
          </a:p>
          <a:p>
            <a:endParaRPr lang="en-US" sz="2400" dirty="0"/>
          </a:p>
          <a:p>
            <a:endParaRPr lang="en-US" sz="2400" dirty="0"/>
          </a:p>
          <a:p>
            <a:pPr marL="0" indent="0">
              <a:buNone/>
            </a:pPr>
            <a:endParaRPr lang="en-US" sz="2400" dirty="0"/>
          </a:p>
        </p:txBody>
      </p:sp>
    </p:spTree>
    <p:extLst>
      <p:ext uri="{BB962C8B-B14F-4D97-AF65-F5344CB8AC3E}">
        <p14:creationId xmlns:p14="http://schemas.microsoft.com/office/powerpoint/2010/main" val="3574492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Dissatisfaction  with  Progress</a:t>
            </a:r>
          </a:p>
        </p:txBody>
      </p:sp>
      <p:sp>
        <p:nvSpPr>
          <p:cNvPr id="3" name="Content Placeholder 2"/>
          <p:cNvSpPr>
            <a:spLocks noGrp="1"/>
          </p:cNvSpPr>
          <p:nvPr>
            <p:ph idx="1"/>
          </p:nvPr>
        </p:nvSpPr>
        <p:spPr/>
        <p:txBody>
          <a:bodyPr>
            <a:normAutofit/>
          </a:bodyPr>
          <a:lstStyle/>
          <a:p>
            <a:r>
              <a:rPr lang="en-US" sz="2400" dirty="0"/>
              <a:t>Despite the expenditure of billions of dollars targeted on improving beginning reading achievement, reading comprehension gains have been small and inconsistent</a:t>
            </a:r>
          </a:p>
          <a:p>
            <a:r>
              <a:rPr lang="en-US" sz="2400" dirty="0"/>
              <a:t>Various research syntheses (National Research Council, 1998; National Institute of Child Health and Human Behavior, 2000; National Institute for Literacy, 2008) have revealed the importance of foundational reading skills and these have been emphasized in public initiatives with some positive results</a:t>
            </a:r>
          </a:p>
          <a:p>
            <a:r>
              <a:rPr lang="en-US" sz="2400" dirty="0"/>
              <a:t>But what’s missing?</a:t>
            </a:r>
          </a:p>
        </p:txBody>
      </p:sp>
    </p:spTree>
    <p:extLst>
      <p:ext uri="{BB962C8B-B14F-4D97-AF65-F5344CB8AC3E}">
        <p14:creationId xmlns:p14="http://schemas.microsoft.com/office/powerpoint/2010/main" val="2386953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411" y="274638"/>
            <a:ext cx="8747636" cy="1143000"/>
          </a:xfrm>
        </p:spPr>
        <p:txBody>
          <a:bodyPr>
            <a:normAutofit/>
          </a:bodyPr>
          <a:lstStyle/>
          <a:p>
            <a:r>
              <a:rPr lang="en-US" sz="3200" b="1" dirty="0"/>
              <a:t>Need  for  Reading  Comprehension  Study</a:t>
            </a:r>
          </a:p>
        </p:txBody>
      </p:sp>
      <p:sp>
        <p:nvSpPr>
          <p:cNvPr id="3" name="Content Placeholder 2"/>
          <p:cNvSpPr>
            <a:spLocks noGrp="1"/>
          </p:cNvSpPr>
          <p:nvPr>
            <p:ph idx="1"/>
          </p:nvPr>
        </p:nvSpPr>
        <p:spPr/>
        <p:txBody>
          <a:bodyPr>
            <a:normAutofit/>
          </a:bodyPr>
          <a:lstStyle/>
          <a:p>
            <a:r>
              <a:rPr lang="en-US" sz="2400" dirty="0"/>
              <a:t>U.S. Department of Education requested that an exploratory study be conducted to try to identify other instructional variables (beyond phonemic awareness, phonics, and oral reading fluency) that may be implicated in the early learning of reading comprehension </a:t>
            </a:r>
          </a:p>
        </p:txBody>
      </p:sp>
    </p:spTree>
    <p:extLst>
      <p:ext uri="{BB962C8B-B14F-4D97-AF65-F5344CB8AC3E}">
        <p14:creationId xmlns:p14="http://schemas.microsoft.com/office/powerpoint/2010/main" val="3427642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Reading  and  Language</a:t>
            </a:r>
          </a:p>
        </p:txBody>
      </p:sp>
      <p:sp>
        <p:nvSpPr>
          <p:cNvPr id="3" name="Content Placeholder 2"/>
          <p:cNvSpPr>
            <a:spLocks noGrp="1"/>
          </p:cNvSpPr>
          <p:nvPr>
            <p:ph idx="1"/>
          </p:nvPr>
        </p:nvSpPr>
        <p:spPr/>
        <p:txBody>
          <a:bodyPr>
            <a:normAutofit/>
          </a:bodyPr>
          <a:lstStyle/>
          <a:p>
            <a:r>
              <a:rPr lang="en-US" sz="2400" dirty="0"/>
              <a:t>It is possible to look at reading comprehension growth in Grades 2 and 3, but what about Grades K and 1?</a:t>
            </a:r>
          </a:p>
          <a:p>
            <a:r>
              <a:rPr lang="en-US" sz="2400" dirty="0"/>
              <a:t>Most children are not reading by start of grade 1</a:t>
            </a:r>
          </a:p>
          <a:p>
            <a:r>
              <a:rPr lang="en-US" sz="2400" dirty="0"/>
              <a:t>However, oral language development is closely related to reading comprehension growth (at least when oral language is measured more comprehensively— expressive vocabulary, concepts/following directions, word classes, sentence structure, listening comprehension)</a:t>
            </a:r>
          </a:p>
          <a:p>
            <a:r>
              <a:rPr lang="en-US" sz="2400" dirty="0"/>
              <a:t>Accordingly, this study analyzed </a:t>
            </a:r>
            <a:r>
              <a:rPr lang="en-US" sz="2400" i="1" dirty="0"/>
              <a:t>growth</a:t>
            </a:r>
            <a:r>
              <a:rPr lang="en-US" sz="2400" dirty="0"/>
              <a:t> in oral language and reading comprehension (as appropriate to the grade levels)—and background knowledge</a:t>
            </a:r>
          </a:p>
          <a:p>
            <a:endParaRPr lang="en-US" dirty="0"/>
          </a:p>
        </p:txBody>
      </p:sp>
    </p:spTree>
    <p:extLst>
      <p:ext uri="{BB962C8B-B14F-4D97-AF65-F5344CB8AC3E}">
        <p14:creationId xmlns:p14="http://schemas.microsoft.com/office/powerpoint/2010/main" val="1554432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Study  Design</a:t>
            </a:r>
          </a:p>
        </p:txBody>
      </p:sp>
      <p:sp>
        <p:nvSpPr>
          <p:cNvPr id="3" name="Content Placeholder 2"/>
          <p:cNvSpPr>
            <a:spLocks noGrp="1"/>
          </p:cNvSpPr>
          <p:nvPr>
            <p:ph idx="1"/>
          </p:nvPr>
        </p:nvSpPr>
        <p:spPr/>
        <p:txBody>
          <a:bodyPr>
            <a:normAutofit fontScale="92500"/>
          </a:bodyPr>
          <a:lstStyle/>
          <a:p>
            <a:r>
              <a:rPr lang="en-US" sz="2400" dirty="0"/>
              <a:t>Identified a diverse (in terms of reading performance) sample of Title I schools</a:t>
            </a:r>
          </a:p>
          <a:p>
            <a:r>
              <a:rPr lang="en-US" sz="2400" dirty="0"/>
              <a:t>10 large school districts from across country (9 states)</a:t>
            </a:r>
          </a:p>
          <a:p>
            <a:r>
              <a:rPr lang="en-US" sz="2400" dirty="0"/>
              <a:t>83 schools (5 schools identified in each district that were relatively high achieving and 5 schools randomly selected from the rest of the population) </a:t>
            </a:r>
          </a:p>
          <a:p>
            <a:r>
              <a:rPr lang="en-US" sz="2400" dirty="0"/>
              <a:t>1,035 classrooms (up to 3 classrooms from each grade level PreK-3 from each school)</a:t>
            </a:r>
          </a:p>
          <a:p>
            <a:r>
              <a:rPr lang="en-US" sz="2400" dirty="0"/>
              <a:t>4,969 students (random selection of ~5 students from each participating classroom)</a:t>
            </a:r>
          </a:p>
          <a:p>
            <a:r>
              <a:rPr lang="en-US" sz="2400" dirty="0"/>
              <a:t>Conducted 4 half-days of observation in each classroom to observe 285 different instructional variables (~100 certified observers who received 10 days of training, 2 days of practice) </a:t>
            </a:r>
          </a:p>
          <a:p>
            <a:endParaRPr lang="en-US" dirty="0"/>
          </a:p>
        </p:txBody>
      </p:sp>
    </p:spTree>
    <p:extLst>
      <p:ext uri="{BB962C8B-B14F-4D97-AF65-F5344CB8AC3E}">
        <p14:creationId xmlns:p14="http://schemas.microsoft.com/office/powerpoint/2010/main" val="23687550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220</TotalTime>
  <Words>1568</Words>
  <Application>Microsoft Macintosh PowerPoint</Application>
  <PresentationFormat>On-screen Show (4:3)</PresentationFormat>
  <Paragraphs>123</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Cambria</vt:lpstr>
      <vt:lpstr>Adjacency</vt:lpstr>
      <vt:lpstr>Instructional Practices in the Early Grades that Foster Language &amp; Comprehension Development</vt:lpstr>
      <vt:lpstr>PowerPoint Presentation</vt:lpstr>
      <vt:lpstr>1999  Status  of  Reading  Comprehension</vt:lpstr>
      <vt:lpstr>Reforms  Aimed  at  Improving  Reading</vt:lpstr>
      <vt:lpstr>2018  Status  of  Reading  Comprehension</vt:lpstr>
      <vt:lpstr>Dissatisfaction  with  Progress</vt:lpstr>
      <vt:lpstr>Need  for  Reading  Comprehension  Study</vt:lpstr>
      <vt:lpstr>Reading  and  Language</vt:lpstr>
      <vt:lpstr>Study  Design</vt:lpstr>
      <vt:lpstr>Instructional  Variables</vt:lpstr>
      <vt:lpstr>Analysis</vt:lpstr>
      <vt:lpstr>Cautions</vt:lpstr>
      <vt:lpstr>1.  Encouraging  students’ oral  language</vt:lpstr>
      <vt:lpstr>2.  Vocabulary  teaching</vt:lpstr>
      <vt:lpstr>3.  Focus  on  meaning  during  pre-reading</vt:lpstr>
      <vt:lpstr>4.  Prior knowledge  &amp; other reading strategies</vt:lpstr>
      <vt:lpstr>5.  Focusing on world knowledge</vt:lpstr>
      <vt:lpstr>6.  Higher order thinking</vt:lpstr>
      <vt:lpstr>Summary</vt:lpstr>
      <vt:lpstr>Second-Language Learners?</vt:lpstr>
      <vt:lpstr>Low Achievers?</vt:lpstr>
      <vt:lpstr>Examples of Frequencies</vt:lpstr>
      <vt:lpstr>Instructional Practices in the Early Grades that Foster Language &amp; Comprehension Development</vt:lpstr>
    </vt:vector>
  </TitlesOfParts>
  <Company>Shanahan Consulting</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Reading Research</dc:title>
  <dc:creator>Timothy Shanahan</dc:creator>
  <cp:lastModifiedBy>Shanahan, Timothy E</cp:lastModifiedBy>
  <cp:revision>17</cp:revision>
  <dcterms:created xsi:type="dcterms:W3CDTF">2018-07-07T16:05:36Z</dcterms:created>
  <dcterms:modified xsi:type="dcterms:W3CDTF">2018-07-17T16:02:16Z</dcterms:modified>
</cp:coreProperties>
</file>