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674" r:id="rId2"/>
    <p:sldId id="793" r:id="rId3"/>
    <p:sldId id="794" r:id="rId4"/>
    <p:sldId id="795" r:id="rId5"/>
    <p:sldId id="677" r:id="rId6"/>
    <p:sldId id="678" r:id="rId7"/>
    <p:sldId id="679" r:id="rId8"/>
    <p:sldId id="680" r:id="rId9"/>
    <p:sldId id="530" r:id="rId10"/>
    <p:sldId id="531" r:id="rId11"/>
    <p:sldId id="544" r:id="rId12"/>
    <p:sldId id="765" r:id="rId13"/>
    <p:sldId id="681" r:id="rId14"/>
    <p:sldId id="760" r:id="rId15"/>
    <p:sldId id="761" r:id="rId16"/>
    <p:sldId id="682" r:id="rId17"/>
    <p:sldId id="726" r:id="rId18"/>
    <p:sldId id="692" r:id="rId19"/>
    <p:sldId id="762" r:id="rId20"/>
    <p:sldId id="666" r:id="rId21"/>
    <p:sldId id="669" r:id="rId22"/>
    <p:sldId id="670" r:id="rId23"/>
    <p:sldId id="725" r:id="rId24"/>
    <p:sldId id="673" r:id="rId25"/>
    <p:sldId id="667" r:id="rId26"/>
    <p:sldId id="668" r:id="rId27"/>
    <p:sldId id="651" r:id="rId28"/>
    <p:sldId id="663" r:id="rId29"/>
    <p:sldId id="664" r:id="rId30"/>
    <p:sldId id="698" r:id="rId31"/>
    <p:sldId id="687" r:id="rId32"/>
    <p:sldId id="688" r:id="rId33"/>
    <p:sldId id="705" r:id="rId34"/>
    <p:sldId id="477" r:id="rId35"/>
    <p:sldId id="711" r:id="rId36"/>
    <p:sldId id="712" r:id="rId37"/>
    <p:sldId id="713" r:id="rId38"/>
    <p:sldId id="714" r:id="rId39"/>
    <p:sldId id="715" r:id="rId40"/>
    <p:sldId id="716" r:id="rId41"/>
    <p:sldId id="704" r:id="rId42"/>
    <p:sldId id="743" r:id="rId43"/>
    <p:sldId id="744" r:id="rId44"/>
    <p:sldId id="745" r:id="rId45"/>
    <p:sldId id="746" r:id="rId46"/>
    <p:sldId id="480" r:id="rId47"/>
    <p:sldId id="500" r:id="rId48"/>
    <p:sldId id="501" r:id="rId49"/>
    <p:sldId id="502" r:id="rId50"/>
    <p:sldId id="601" r:id="rId51"/>
    <p:sldId id="602" r:id="rId52"/>
    <p:sldId id="603" r:id="rId53"/>
    <p:sldId id="604" r:id="rId54"/>
    <p:sldId id="606" r:id="rId55"/>
    <p:sldId id="607" r:id="rId56"/>
    <p:sldId id="608" r:id="rId57"/>
    <p:sldId id="609" r:id="rId58"/>
    <p:sldId id="707" r:id="rId59"/>
    <p:sldId id="722" r:id="rId60"/>
    <p:sldId id="717" r:id="rId61"/>
    <p:sldId id="718" r:id="rId62"/>
    <p:sldId id="721" r:id="rId63"/>
    <p:sldId id="708" r:id="rId64"/>
    <p:sldId id="482" r:id="rId65"/>
    <p:sldId id="483" r:id="rId66"/>
    <p:sldId id="503" r:id="rId67"/>
    <p:sldId id="504" r:id="rId68"/>
    <p:sldId id="508" r:id="rId69"/>
    <p:sldId id="509" r:id="rId70"/>
    <p:sldId id="510" r:id="rId71"/>
    <p:sldId id="505" r:id="rId72"/>
    <p:sldId id="506" r:id="rId73"/>
    <p:sldId id="732" r:id="rId74"/>
    <p:sldId id="733" r:id="rId75"/>
    <p:sldId id="734" r:id="rId76"/>
    <p:sldId id="735" r:id="rId77"/>
    <p:sldId id="736" r:id="rId78"/>
    <p:sldId id="737" r:id="rId79"/>
    <p:sldId id="738" r:id="rId80"/>
    <p:sldId id="739" r:id="rId81"/>
    <p:sldId id="740" r:id="rId82"/>
    <p:sldId id="741" r:id="rId83"/>
    <p:sldId id="742" r:id="rId84"/>
    <p:sldId id="689" r:id="rId85"/>
    <p:sldId id="710" r:id="rId86"/>
    <p:sldId id="690" r:id="rId87"/>
    <p:sldId id="691" r:id="rId88"/>
    <p:sldId id="486" r:id="rId89"/>
    <p:sldId id="513" r:id="rId90"/>
    <p:sldId id="517" r:id="rId91"/>
    <p:sldId id="701" r:id="rId92"/>
    <p:sldId id="702" r:id="rId93"/>
    <p:sldId id="731" r:id="rId94"/>
    <p:sldId id="792" r:id="rId95"/>
    <p:sldId id="491" r:id="rId96"/>
    <p:sldId id="492" r:id="rId97"/>
    <p:sldId id="493" r:id="rId98"/>
    <p:sldId id="495" r:id="rId99"/>
    <p:sldId id="685" r:id="rId100"/>
    <p:sldId id="683" r:id="rId101"/>
    <p:sldId id="684" r:id="rId102"/>
    <p:sldId id="515" r:id="rId103"/>
    <p:sldId id="516" r:id="rId104"/>
    <p:sldId id="686"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88556" autoAdjust="0"/>
  </p:normalViewPr>
  <p:slideViewPr>
    <p:cSldViewPr>
      <p:cViewPr varScale="1">
        <p:scale>
          <a:sx n="97" d="100"/>
          <a:sy n="97" d="100"/>
        </p:scale>
        <p:origin x="2000" y="184"/>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7/11/18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extLst>
      <p:ext uri="{BB962C8B-B14F-4D97-AF65-F5344CB8AC3E}">
        <p14:creationId xmlns:p14="http://schemas.microsoft.com/office/powerpoint/2010/main" val="115020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64</a:t>
            </a:fld>
            <a:endParaRPr lang="en-US"/>
          </a:p>
        </p:txBody>
      </p:sp>
    </p:spTree>
    <p:extLst>
      <p:ext uri="{BB962C8B-B14F-4D97-AF65-F5344CB8AC3E}">
        <p14:creationId xmlns:p14="http://schemas.microsoft.com/office/powerpoint/2010/main" val="20290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14</a:t>
            </a:fld>
            <a:endParaRPr lang="zh-CN" altLang="en-US"/>
          </a:p>
        </p:txBody>
      </p:sp>
    </p:spTree>
    <p:extLst>
      <p:ext uri="{BB962C8B-B14F-4D97-AF65-F5344CB8AC3E}">
        <p14:creationId xmlns:p14="http://schemas.microsoft.com/office/powerpoint/2010/main" val="407259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15</a:t>
            </a:fld>
            <a:endParaRPr lang="zh-CN" altLang="en-US"/>
          </a:p>
        </p:txBody>
      </p:sp>
    </p:spTree>
    <p:extLst>
      <p:ext uri="{BB962C8B-B14F-4D97-AF65-F5344CB8AC3E}">
        <p14:creationId xmlns:p14="http://schemas.microsoft.com/office/powerpoint/2010/main" val="249272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en-US" altLang="zh-CN"/>
              <a:t>Drag picture to placeholder or click icon to add</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en-US" altLang="zh-CN"/>
              <a:t>Drag picture to placeholder or click icon to add</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7/11/18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7/11/18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7/11/18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7/11/18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7/11/18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7/11/18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7/11/18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066800"/>
            <a:ext cx="7391400" cy="2514600"/>
          </a:xfrm>
        </p:spPr>
        <p:txBody>
          <a:bodyPr>
            <a:normAutofit/>
          </a:bodyPr>
          <a:lstStyle/>
          <a:p>
            <a:pPr marL="0" indent="0">
              <a:buNone/>
            </a:pPr>
            <a:r>
              <a:rPr lang="en-US" sz="5400" dirty="0">
                <a:solidFill>
                  <a:srgbClr val="000000"/>
                </a:solidFill>
              </a:rPr>
              <a:t>Teaching Students to Read Complex Text</a:t>
            </a:r>
          </a:p>
          <a:p>
            <a:endParaRPr lang="en-US" sz="4400" dirty="0">
              <a:solidFill>
                <a:schemeClr val="bg1"/>
              </a:solidFill>
            </a:endParaRPr>
          </a:p>
        </p:txBody>
      </p:sp>
      <p:sp>
        <p:nvSpPr>
          <p:cNvPr id="3" name="TextBox 2"/>
          <p:cNvSpPr txBox="1"/>
          <p:nvPr/>
        </p:nvSpPr>
        <p:spPr>
          <a:xfrm>
            <a:off x="1524000" y="3657600"/>
            <a:ext cx="4724400" cy="2308324"/>
          </a:xfrm>
          <a:prstGeom prst="rect">
            <a:avLst/>
          </a:prstGeom>
          <a:noFill/>
        </p:spPr>
        <p:txBody>
          <a:bodyPr wrap="square" rtlCol="0">
            <a:spAutoFit/>
          </a:bodyPr>
          <a:lstStyle/>
          <a:p>
            <a:r>
              <a:rPr lang="en-US" sz="2400" dirty="0">
                <a:solidFill>
                  <a:srgbClr val="000000"/>
                </a:solidFill>
              </a:rPr>
              <a:t>Timothy Shanahan</a:t>
            </a:r>
          </a:p>
          <a:p>
            <a:r>
              <a:rPr lang="en-US" sz="2400" dirty="0">
                <a:solidFill>
                  <a:srgbClr val="000000"/>
                </a:solidFill>
              </a:rPr>
              <a:t>University of Illinois at Chicago</a:t>
            </a:r>
          </a:p>
          <a:p>
            <a:endParaRPr lang="en-US" sz="2400" dirty="0">
              <a:solidFill>
                <a:srgbClr val="000000"/>
              </a:solidFill>
            </a:endParaRPr>
          </a:p>
          <a:p>
            <a:r>
              <a:rPr lang="en-US" sz="2400" dirty="0">
                <a:hlinkClick r:id="rId2"/>
              </a:rPr>
              <a:t>www.shanahanonliteracy.com</a:t>
            </a:r>
            <a:endParaRPr lang="en-US" sz="2400" dirty="0"/>
          </a:p>
          <a:p>
            <a:endParaRPr lang="en-US" sz="2400" dirty="0"/>
          </a:p>
          <a:p>
            <a:r>
              <a:rPr lang="en-US" sz="2400" dirty="0">
                <a:solidFill>
                  <a:srgbClr val="FF0000"/>
                </a:solidFill>
              </a:rPr>
              <a:t>@</a:t>
            </a:r>
            <a:r>
              <a:rPr lang="en-US" sz="2400" dirty="0" err="1">
                <a:solidFill>
                  <a:srgbClr val="FF0000"/>
                </a:solidFill>
              </a:rPr>
              <a:t>ReadingShanahan</a:t>
            </a:r>
            <a:endParaRPr lang="en-US" sz="2400" dirty="0">
              <a:solidFill>
                <a:srgbClr val="FF0000"/>
              </a:solidFill>
            </a:endParaRPr>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Comprehension strategies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Research shows that when students are active readers—that is, when they are actively trying to understand a text—they comprehen</a:t>
            </a:r>
            <a:r>
              <a:rPr lang="en-US" sz="2200" dirty="0"/>
              <a:t>d and remember more</a:t>
            </a:r>
            <a:endParaRPr lang="en-US" sz="2200" b="0" dirty="0"/>
          </a:p>
          <a:p>
            <a:r>
              <a:rPr lang="en-US" sz="2200" b="0" dirty="0"/>
              <a:t>Comprehension strategies are a proven way to get students to think about the ideas in a text</a:t>
            </a:r>
          </a:p>
          <a:p>
            <a:r>
              <a:rPr lang="en-US" sz="2200" dirty="0"/>
              <a:t>Summarization, questioning, monitoring, seeking particular kinds of information have all been found to stimulate learning</a:t>
            </a:r>
          </a:p>
          <a:p>
            <a:pPr marL="0" indent="0">
              <a:buNone/>
            </a:pPr>
            <a:endParaRPr lang="en-US" sz="2200" b="0" dirty="0"/>
          </a:p>
          <a:p>
            <a:pPr lvl="1"/>
            <a:endParaRPr lang="en-US" dirty="0"/>
          </a:p>
        </p:txBody>
      </p:sp>
    </p:spTree>
    <p:extLst>
      <p:ext uri="{BB962C8B-B14F-4D97-AF65-F5344CB8AC3E}">
        <p14:creationId xmlns:p14="http://schemas.microsoft.com/office/powerpoint/2010/main" val="6001649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Motivation</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The instructional level </a:t>
            </a:r>
            <a:r>
              <a:rPr lang="en-US" sz="2200" dirty="0"/>
              <a:t>is based on the idea that students seek easy work--that if the work is challenging they will stop trying</a:t>
            </a:r>
          </a:p>
          <a:p>
            <a:r>
              <a:rPr lang="en-US" sz="2200" dirty="0"/>
              <a:t>But research shows that students seek challenge and are motivated by it</a:t>
            </a:r>
          </a:p>
          <a:p>
            <a:r>
              <a:rPr lang="en-US" sz="2200" dirty="0"/>
              <a:t>Challenge only works if it is not overwhelming and if students see the possibility of getting better/stronger, et.</a:t>
            </a:r>
          </a:p>
          <a:p>
            <a:r>
              <a:rPr lang="en-US" sz="2200" b="0" dirty="0"/>
              <a:t>Don’t make challenging text a secret—tell kids what is happening and show them how you will make them effective</a:t>
            </a:r>
          </a:p>
          <a:p>
            <a:r>
              <a:rPr lang="en-US" sz="2200" dirty="0"/>
              <a:t>Research also shows that students are interested in more challenging content (and on their own, they’ll fight through more challenging text to get to this content)—using challenging text opens up content possibilities</a:t>
            </a:r>
            <a:endParaRPr lang="en-US" sz="2200" b="0" dirty="0"/>
          </a:p>
          <a:p>
            <a:pPr lvl="1"/>
            <a:endParaRPr lang="en-US" dirty="0"/>
          </a:p>
        </p:txBody>
      </p:sp>
    </p:spTree>
    <p:extLst>
      <p:ext uri="{BB962C8B-B14F-4D97-AF65-F5344CB8AC3E}">
        <p14:creationId xmlns:p14="http://schemas.microsoft.com/office/powerpoint/2010/main" val="1351076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fitness metaphor</a:t>
            </a:r>
          </a:p>
        </p:txBody>
      </p:sp>
      <p:sp>
        <p:nvSpPr>
          <p:cNvPr id="3" name="Content Placeholder 2"/>
          <p:cNvSpPr>
            <a:spLocks noGrp="1"/>
          </p:cNvSpPr>
          <p:nvPr>
            <p:ph idx="1"/>
          </p:nvPr>
        </p:nvSpPr>
        <p:spPr/>
        <p:txBody>
          <a:bodyPr/>
          <a:lstStyle/>
          <a:p>
            <a:r>
              <a:rPr lang="en-US" dirty="0"/>
              <a:t>If reading and physical exercise are similar, then text complexity is akin to weight or distance</a:t>
            </a:r>
          </a:p>
          <a:p>
            <a:r>
              <a:rPr lang="en-US" dirty="0"/>
              <a:t>Students need to practice reading with multiple levels of difficulty and for varied amounts (these variations can even occur within a single exercise session) </a:t>
            </a:r>
          </a:p>
          <a:p>
            <a:r>
              <a:rPr lang="en-US" dirty="0"/>
              <a:t>Guiding students to read text with support is like spotting for someone during weight lifting (you have to be careful not to do the exercise for them and you have to avoid dependence)</a:t>
            </a:r>
          </a:p>
          <a:p>
            <a:r>
              <a:rPr lang="en-US" dirty="0"/>
              <a:t>Do not always head off the challenges, but always be ready to respond and support </a:t>
            </a:r>
          </a:p>
        </p:txBody>
      </p:sp>
    </p:spTree>
    <p:extLst>
      <p:ext uri="{BB962C8B-B14F-4D97-AF65-F5344CB8AC3E}">
        <p14:creationId xmlns:p14="http://schemas.microsoft.com/office/powerpoint/2010/main" val="1276533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644687"/>
              </p:ext>
            </p:extLst>
          </p:nvPr>
        </p:nvGraphicFramePr>
        <p:xfrm>
          <a:off x="1295400" y="1219200"/>
          <a:ext cx="5757930" cy="4948914"/>
        </p:xfrm>
        <a:graphic>
          <a:graphicData uri="http://schemas.openxmlformats.org/drawingml/2006/table">
            <a:tbl>
              <a:tblPr/>
              <a:tblGrid>
                <a:gridCol w="639770">
                  <a:extLst>
                    <a:ext uri="{9D8B030D-6E8A-4147-A177-3AD203B41FA5}">
                      <a16:colId xmlns:a16="http://schemas.microsoft.com/office/drawing/2014/main" val="20000"/>
                    </a:ext>
                  </a:extLst>
                </a:gridCol>
                <a:gridCol w="639770">
                  <a:extLst>
                    <a:ext uri="{9D8B030D-6E8A-4147-A177-3AD203B41FA5}">
                      <a16:colId xmlns:a16="http://schemas.microsoft.com/office/drawing/2014/main" val="20001"/>
                    </a:ext>
                  </a:extLst>
                </a:gridCol>
                <a:gridCol w="639770">
                  <a:extLst>
                    <a:ext uri="{9D8B030D-6E8A-4147-A177-3AD203B41FA5}">
                      <a16:colId xmlns:a16="http://schemas.microsoft.com/office/drawing/2014/main" val="20002"/>
                    </a:ext>
                  </a:extLst>
                </a:gridCol>
                <a:gridCol w="639770">
                  <a:extLst>
                    <a:ext uri="{9D8B030D-6E8A-4147-A177-3AD203B41FA5}">
                      <a16:colId xmlns:a16="http://schemas.microsoft.com/office/drawing/2014/main" val="20003"/>
                    </a:ext>
                  </a:extLst>
                </a:gridCol>
                <a:gridCol w="639770">
                  <a:extLst>
                    <a:ext uri="{9D8B030D-6E8A-4147-A177-3AD203B41FA5}">
                      <a16:colId xmlns:a16="http://schemas.microsoft.com/office/drawing/2014/main" val="20004"/>
                    </a:ext>
                  </a:extLst>
                </a:gridCol>
                <a:gridCol w="639770">
                  <a:extLst>
                    <a:ext uri="{9D8B030D-6E8A-4147-A177-3AD203B41FA5}">
                      <a16:colId xmlns:a16="http://schemas.microsoft.com/office/drawing/2014/main" val="20005"/>
                    </a:ext>
                  </a:extLst>
                </a:gridCol>
                <a:gridCol w="639770">
                  <a:extLst>
                    <a:ext uri="{9D8B030D-6E8A-4147-A177-3AD203B41FA5}">
                      <a16:colId xmlns:a16="http://schemas.microsoft.com/office/drawing/2014/main" val="20006"/>
                    </a:ext>
                  </a:extLst>
                </a:gridCol>
                <a:gridCol w="639770">
                  <a:extLst>
                    <a:ext uri="{9D8B030D-6E8A-4147-A177-3AD203B41FA5}">
                      <a16:colId xmlns:a16="http://schemas.microsoft.com/office/drawing/2014/main" val="20007"/>
                    </a:ext>
                  </a:extLst>
                </a:gridCol>
                <a:gridCol w="639770">
                  <a:extLst>
                    <a:ext uri="{9D8B030D-6E8A-4147-A177-3AD203B41FA5}">
                      <a16:colId xmlns:a16="http://schemas.microsoft.com/office/drawing/2014/main" val="20008"/>
                    </a:ext>
                  </a:extLst>
                </a:gridCol>
              </a:tblGrid>
              <a:tr h="248309">
                <a:tc>
                  <a:txBody>
                    <a:bodyPr/>
                    <a:lstStyle/>
                    <a:p>
                      <a:r>
                        <a:rPr lang="en-US" sz="1400" dirty="0"/>
                        <a:t>Week</a:t>
                      </a:r>
                    </a:p>
                  </a:txBody>
                  <a:tcPr marL="68687" marR="68687" marT="34344" marB="34344" anchor="ctr">
                    <a:lnL>
                      <a:noFill/>
                    </a:lnL>
                    <a:lnR>
                      <a:noFill/>
                    </a:lnR>
                    <a:lnT>
                      <a:noFill/>
                    </a:lnT>
                    <a:lnB>
                      <a:noFill/>
                    </a:lnB>
                    <a:solidFill>
                      <a:srgbClr val="D2B48C"/>
                    </a:solidFill>
                  </a:tcPr>
                </a:tc>
                <a:tc>
                  <a:txBody>
                    <a:bodyPr/>
                    <a:lstStyle/>
                    <a:p>
                      <a:r>
                        <a:rPr lang="en-US" sz="1400"/>
                        <a:t>Mon</a:t>
                      </a:r>
                    </a:p>
                  </a:txBody>
                  <a:tcPr marL="68687" marR="68687" marT="34344" marB="34344" anchor="ctr">
                    <a:lnL>
                      <a:noFill/>
                    </a:lnL>
                    <a:lnR>
                      <a:noFill/>
                    </a:lnR>
                    <a:lnT>
                      <a:noFill/>
                    </a:lnT>
                    <a:lnB>
                      <a:noFill/>
                    </a:lnB>
                    <a:solidFill>
                      <a:srgbClr val="D2B48C"/>
                    </a:solidFill>
                  </a:tcPr>
                </a:tc>
                <a:tc>
                  <a:txBody>
                    <a:bodyPr/>
                    <a:lstStyle/>
                    <a:p>
                      <a:r>
                        <a:rPr lang="en-US" sz="1400" dirty="0"/>
                        <a:t>Tue</a:t>
                      </a:r>
                    </a:p>
                  </a:txBody>
                  <a:tcPr marL="68687" marR="68687" marT="34344" marB="34344" anchor="ctr">
                    <a:lnL>
                      <a:noFill/>
                    </a:lnL>
                    <a:lnR>
                      <a:noFill/>
                    </a:lnR>
                    <a:lnT>
                      <a:noFill/>
                    </a:lnT>
                    <a:lnB>
                      <a:noFill/>
                    </a:lnB>
                    <a:solidFill>
                      <a:srgbClr val="D2B48C"/>
                    </a:solidFill>
                  </a:tcPr>
                </a:tc>
                <a:tc>
                  <a:txBody>
                    <a:bodyPr/>
                    <a:lstStyle/>
                    <a:p>
                      <a:r>
                        <a:rPr lang="en-US" sz="1400"/>
                        <a:t>Wed</a:t>
                      </a:r>
                    </a:p>
                  </a:txBody>
                  <a:tcPr marL="68687" marR="68687" marT="34344" marB="34344" anchor="ctr">
                    <a:lnL>
                      <a:noFill/>
                    </a:lnL>
                    <a:lnR>
                      <a:noFill/>
                    </a:lnR>
                    <a:lnT>
                      <a:noFill/>
                    </a:lnT>
                    <a:lnB>
                      <a:noFill/>
                    </a:lnB>
                    <a:solidFill>
                      <a:srgbClr val="D2B48C"/>
                    </a:solidFill>
                  </a:tcPr>
                </a:tc>
                <a:tc>
                  <a:txBody>
                    <a:bodyPr/>
                    <a:lstStyle/>
                    <a:p>
                      <a:r>
                        <a:rPr lang="en-US" sz="1400"/>
                        <a:t>Thu</a:t>
                      </a:r>
                    </a:p>
                  </a:txBody>
                  <a:tcPr marL="68687" marR="68687" marT="34344" marB="34344" anchor="ctr">
                    <a:lnL>
                      <a:noFill/>
                    </a:lnL>
                    <a:lnR>
                      <a:noFill/>
                    </a:lnR>
                    <a:lnT>
                      <a:noFill/>
                    </a:lnT>
                    <a:lnB>
                      <a:noFill/>
                    </a:lnB>
                    <a:solidFill>
                      <a:srgbClr val="D2B48C"/>
                    </a:solidFill>
                  </a:tcPr>
                </a:tc>
                <a:tc>
                  <a:txBody>
                    <a:bodyPr/>
                    <a:lstStyle/>
                    <a:p>
                      <a:r>
                        <a:rPr lang="en-US" sz="1400" dirty="0"/>
                        <a:t>Fri</a:t>
                      </a:r>
                    </a:p>
                  </a:txBody>
                  <a:tcPr marL="68687" marR="68687" marT="34344" marB="34344" anchor="ctr">
                    <a:lnL>
                      <a:noFill/>
                    </a:lnL>
                    <a:lnR>
                      <a:noFill/>
                    </a:lnR>
                    <a:lnT>
                      <a:noFill/>
                    </a:lnT>
                    <a:lnB>
                      <a:noFill/>
                    </a:lnB>
                    <a:solidFill>
                      <a:srgbClr val="D2B48C"/>
                    </a:solidFill>
                  </a:tcPr>
                </a:tc>
                <a:tc>
                  <a:txBody>
                    <a:bodyPr/>
                    <a:lstStyle/>
                    <a:p>
                      <a:r>
                        <a:rPr lang="en-US" sz="1400"/>
                        <a:t>Sat</a:t>
                      </a:r>
                    </a:p>
                  </a:txBody>
                  <a:tcPr marL="68687" marR="68687" marT="34344" marB="34344" anchor="ctr">
                    <a:lnL>
                      <a:noFill/>
                    </a:lnL>
                    <a:lnR>
                      <a:noFill/>
                    </a:lnR>
                    <a:lnT>
                      <a:noFill/>
                    </a:lnT>
                    <a:lnB>
                      <a:noFill/>
                    </a:lnB>
                    <a:solidFill>
                      <a:srgbClr val="D2B48C"/>
                    </a:solidFill>
                  </a:tcPr>
                </a:tc>
                <a:tc>
                  <a:txBody>
                    <a:bodyPr/>
                    <a:lstStyle/>
                    <a:p>
                      <a:r>
                        <a:rPr lang="en-US" sz="1400"/>
                        <a:t>Sun</a:t>
                      </a:r>
                    </a:p>
                  </a:txBody>
                  <a:tcPr marL="68687" marR="68687" marT="34344" marB="34344" anchor="ctr">
                    <a:lnL>
                      <a:noFill/>
                    </a:lnL>
                    <a:lnR>
                      <a:noFill/>
                    </a:lnR>
                    <a:lnT>
                      <a:noFill/>
                    </a:lnT>
                    <a:lnB>
                      <a:noFill/>
                    </a:lnB>
                    <a:solidFill>
                      <a:srgbClr val="D2B48C"/>
                    </a:solidFill>
                  </a:tcPr>
                </a:tc>
                <a:tc>
                  <a:txBody>
                    <a:bodyPr/>
                    <a:lstStyle/>
                    <a:p>
                      <a:r>
                        <a:rPr lang="en-US" sz="1400"/>
                        <a:t>Total</a:t>
                      </a:r>
                    </a:p>
                  </a:txBody>
                  <a:tcPr marL="68687" marR="68687" marT="34344" marB="34344" anchor="ctr">
                    <a:lnL>
                      <a:noFill/>
                    </a:lnL>
                    <a:lnR>
                      <a:noFill/>
                    </a:lnR>
                    <a:lnT>
                      <a:noFill/>
                    </a:lnT>
                    <a:lnB>
                      <a:noFill/>
                    </a:lnB>
                    <a:solidFill>
                      <a:srgbClr val="D2B48C"/>
                    </a:solidFill>
                  </a:tcPr>
                </a:tc>
                <a:extLst>
                  <a:ext uri="{0D108BD9-81ED-4DB2-BD59-A6C34878D82A}">
                    <a16:rowId xmlns:a16="http://schemas.microsoft.com/office/drawing/2014/main" val="10000"/>
                  </a:ext>
                </a:extLst>
              </a:tr>
              <a:tr h="248309">
                <a:tc>
                  <a:txBody>
                    <a:bodyPr/>
                    <a:lstStyle/>
                    <a:p>
                      <a:r>
                        <a:rPr lang="en-US" sz="1400" b="0" i="0">
                          <a:solidFill>
                            <a:srgbClr val="000000"/>
                          </a:solidFill>
                          <a:effectLst/>
                          <a:latin typeface="Verdana"/>
                        </a:rPr>
                        <a:t>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15</a:t>
                      </a:r>
                    </a:p>
                  </a:txBody>
                  <a:tcPr marL="68687" marR="68687" marT="34344" marB="34344" anchor="ctr">
                    <a:lnL>
                      <a:noFill/>
                    </a:lnL>
                    <a:lnR>
                      <a:noFill/>
                    </a:lnR>
                    <a:lnT>
                      <a:noFill/>
                    </a:lnT>
                    <a:lnB>
                      <a:noFill/>
                    </a:lnB>
                  </a:tcPr>
                </a:tc>
                <a:extLst>
                  <a:ext uri="{0D108BD9-81ED-4DB2-BD59-A6C34878D82A}">
                    <a16:rowId xmlns:a16="http://schemas.microsoft.com/office/drawing/2014/main" val="10001"/>
                  </a:ext>
                </a:extLst>
              </a:tr>
              <a:tr h="248309">
                <a:tc>
                  <a:txBody>
                    <a:bodyPr/>
                    <a:lstStyle/>
                    <a:p>
                      <a:r>
                        <a:rPr lang="en-US" sz="1400" b="0" i="0">
                          <a:solidFill>
                            <a:srgbClr val="000000"/>
                          </a:solidFill>
                          <a:effectLst/>
                          <a:latin typeface="Verdana"/>
                        </a:rPr>
                        <a:t>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extLst>
                  <a:ext uri="{0D108BD9-81ED-4DB2-BD59-A6C34878D82A}">
                    <a16:rowId xmlns:a16="http://schemas.microsoft.com/office/drawing/2014/main" val="10002"/>
                  </a:ext>
                </a:extLst>
              </a:tr>
              <a:tr h="248309">
                <a:tc>
                  <a:txBody>
                    <a:bodyPr/>
                    <a:lstStyle/>
                    <a:p>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extLst>
                  <a:ext uri="{0D108BD9-81ED-4DB2-BD59-A6C34878D82A}">
                    <a16:rowId xmlns:a16="http://schemas.microsoft.com/office/drawing/2014/main" val="10003"/>
                  </a:ext>
                </a:extLst>
              </a:tr>
              <a:tr h="248309">
                <a:tc>
                  <a:txBody>
                    <a:bodyPr/>
                    <a:lstStyle/>
                    <a:p>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04"/>
                  </a:ext>
                </a:extLst>
              </a:tr>
              <a:tr h="248309">
                <a:tc>
                  <a:txBody>
                    <a:bodyPr/>
                    <a:lstStyle/>
                    <a:p>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21</a:t>
                      </a:r>
                    </a:p>
                  </a:txBody>
                  <a:tcPr marL="68687" marR="68687" marT="34344" marB="34344" anchor="ctr">
                    <a:lnL>
                      <a:noFill/>
                    </a:lnL>
                    <a:lnR>
                      <a:noFill/>
                    </a:lnR>
                    <a:lnT>
                      <a:noFill/>
                    </a:lnT>
                    <a:lnB>
                      <a:noFill/>
                    </a:lnB>
                  </a:tcPr>
                </a:tc>
                <a:extLst>
                  <a:ext uri="{0D108BD9-81ED-4DB2-BD59-A6C34878D82A}">
                    <a16:rowId xmlns:a16="http://schemas.microsoft.com/office/drawing/2014/main" val="10005"/>
                  </a:ext>
                </a:extLst>
              </a:tr>
              <a:tr h="248309">
                <a:tc>
                  <a:txBody>
                    <a:bodyPr/>
                    <a:lstStyle/>
                    <a:p>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24</a:t>
                      </a:r>
                    </a:p>
                  </a:txBody>
                  <a:tcPr marL="68687" marR="68687" marT="34344" marB="34344" anchor="ctr">
                    <a:lnL>
                      <a:noFill/>
                    </a:lnL>
                    <a:lnR>
                      <a:noFill/>
                    </a:lnR>
                    <a:lnT>
                      <a:noFill/>
                    </a:lnT>
                    <a:lnB>
                      <a:noFill/>
                    </a:lnB>
                  </a:tcPr>
                </a:tc>
                <a:extLst>
                  <a:ext uri="{0D108BD9-81ED-4DB2-BD59-A6C34878D82A}">
                    <a16:rowId xmlns:a16="http://schemas.microsoft.com/office/drawing/2014/main" val="10006"/>
                  </a:ext>
                </a:extLst>
              </a:tr>
              <a:tr h="248309">
                <a:tc>
                  <a:txBody>
                    <a:bodyPr/>
                    <a:lstStyle/>
                    <a:p>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a:t>
                      </a:r>
                    </a:p>
                  </a:txBody>
                  <a:tcPr marL="68687" marR="68687" marT="34344" marB="34344" anchor="ctr">
                    <a:lnL>
                      <a:noFill/>
                    </a:lnL>
                    <a:lnR>
                      <a:noFill/>
                    </a:lnR>
                    <a:lnT>
                      <a:noFill/>
                    </a:lnT>
                    <a:lnB>
                      <a:noFill/>
                    </a:lnB>
                  </a:tcPr>
                </a:tc>
                <a:extLst>
                  <a:ext uri="{0D108BD9-81ED-4DB2-BD59-A6C34878D82A}">
                    <a16:rowId xmlns:a16="http://schemas.microsoft.com/office/drawing/2014/main" val="10007"/>
                  </a:ext>
                </a:extLst>
              </a:tr>
              <a:tr h="248309">
                <a:tc>
                  <a:txBody>
                    <a:bodyPr/>
                    <a:lstStyle/>
                    <a:p>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28</a:t>
                      </a:r>
                    </a:p>
                  </a:txBody>
                  <a:tcPr marL="68687" marR="68687" marT="34344" marB="34344" anchor="ctr">
                    <a:lnL>
                      <a:noFill/>
                    </a:lnL>
                    <a:lnR>
                      <a:noFill/>
                    </a:lnR>
                    <a:lnT>
                      <a:noFill/>
                    </a:lnT>
                    <a:lnB>
                      <a:noFill/>
                    </a:lnB>
                  </a:tcPr>
                </a:tc>
                <a:extLst>
                  <a:ext uri="{0D108BD9-81ED-4DB2-BD59-A6C34878D82A}">
                    <a16:rowId xmlns:a16="http://schemas.microsoft.com/office/drawing/2014/main" val="10008"/>
                  </a:ext>
                </a:extLst>
              </a:tr>
              <a:tr h="248309">
                <a:tc>
                  <a:txBody>
                    <a:bodyPr/>
                    <a:lstStyle/>
                    <a:p>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31</a:t>
                      </a:r>
                    </a:p>
                  </a:txBody>
                  <a:tcPr marL="68687" marR="68687" marT="34344" marB="34344" anchor="ctr">
                    <a:lnL>
                      <a:noFill/>
                    </a:lnL>
                    <a:lnR>
                      <a:noFill/>
                    </a:lnR>
                    <a:lnT>
                      <a:noFill/>
                    </a:lnT>
                    <a:lnB>
                      <a:noFill/>
                    </a:lnB>
                  </a:tcPr>
                </a:tc>
                <a:extLst>
                  <a:ext uri="{0D108BD9-81ED-4DB2-BD59-A6C34878D82A}">
                    <a16:rowId xmlns:a16="http://schemas.microsoft.com/office/drawing/2014/main" val="10009"/>
                  </a:ext>
                </a:extLst>
              </a:tr>
              <a:tr h="248309">
                <a:tc>
                  <a:txBody>
                    <a:bodyPr/>
                    <a:lstStyle/>
                    <a:p>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34</a:t>
                      </a:r>
                    </a:p>
                  </a:txBody>
                  <a:tcPr marL="68687" marR="68687" marT="34344" marB="34344" anchor="ctr">
                    <a:lnL>
                      <a:noFill/>
                    </a:lnL>
                    <a:lnR>
                      <a:noFill/>
                    </a:lnR>
                    <a:lnT>
                      <a:noFill/>
                    </a:lnT>
                    <a:lnB>
                      <a:noFill/>
                    </a:lnB>
                  </a:tcPr>
                </a:tc>
                <a:extLst>
                  <a:ext uri="{0D108BD9-81ED-4DB2-BD59-A6C34878D82A}">
                    <a16:rowId xmlns:a16="http://schemas.microsoft.com/office/drawing/2014/main" val="10010"/>
                  </a:ext>
                </a:extLst>
              </a:tr>
              <a:tr h="248309">
                <a:tc>
                  <a:txBody>
                    <a:bodyPr/>
                    <a:lstStyle/>
                    <a:p>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35</a:t>
                      </a:r>
                    </a:p>
                  </a:txBody>
                  <a:tcPr marL="68687" marR="68687" marT="34344" marB="34344" anchor="ctr">
                    <a:lnL>
                      <a:noFill/>
                    </a:lnL>
                    <a:lnR>
                      <a:noFill/>
                    </a:lnR>
                    <a:lnT>
                      <a:noFill/>
                    </a:lnT>
                    <a:lnB>
                      <a:noFill/>
                    </a:lnB>
                  </a:tcPr>
                </a:tc>
                <a:extLst>
                  <a:ext uri="{0D108BD9-81ED-4DB2-BD59-A6C34878D82A}">
                    <a16:rowId xmlns:a16="http://schemas.microsoft.com/office/drawing/2014/main" val="10011"/>
                  </a:ext>
                </a:extLst>
              </a:tr>
              <a:tr h="248309">
                <a:tc>
                  <a:txBody>
                    <a:bodyPr/>
                    <a:lstStyle/>
                    <a:p>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36</a:t>
                      </a:r>
                    </a:p>
                  </a:txBody>
                  <a:tcPr marL="68687" marR="68687" marT="34344" marB="34344" anchor="ctr">
                    <a:lnL>
                      <a:noFill/>
                    </a:lnL>
                    <a:lnR>
                      <a:noFill/>
                    </a:lnR>
                    <a:lnT>
                      <a:noFill/>
                    </a:lnT>
                    <a:lnB>
                      <a:noFill/>
                    </a:lnB>
                  </a:tcPr>
                </a:tc>
                <a:extLst>
                  <a:ext uri="{0D108BD9-81ED-4DB2-BD59-A6C34878D82A}">
                    <a16:rowId xmlns:a16="http://schemas.microsoft.com/office/drawing/2014/main" val="10012"/>
                  </a:ext>
                </a:extLst>
              </a:tr>
              <a:tr h="248309">
                <a:tc>
                  <a:txBody>
                    <a:bodyPr/>
                    <a:lstStyle/>
                    <a:p>
                      <a:r>
                        <a:rPr lang="en-US" sz="1400" b="0" i="0">
                          <a:solidFill>
                            <a:srgbClr val="000000"/>
                          </a:solidFill>
                          <a:effectLst/>
                          <a:latin typeface="Verdana"/>
                        </a:rPr>
                        <a:t>13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38</a:t>
                      </a:r>
                    </a:p>
                  </a:txBody>
                  <a:tcPr marL="68687" marR="68687" marT="34344" marB="34344" anchor="ctr">
                    <a:lnL>
                      <a:noFill/>
                    </a:lnL>
                    <a:lnR>
                      <a:noFill/>
                    </a:lnR>
                    <a:lnT>
                      <a:noFill/>
                    </a:lnT>
                    <a:lnB>
                      <a:noFill/>
                    </a:lnB>
                  </a:tcPr>
                </a:tc>
                <a:extLst>
                  <a:ext uri="{0D108BD9-81ED-4DB2-BD59-A6C34878D82A}">
                    <a16:rowId xmlns:a16="http://schemas.microsoft.com/office/drawing/2014/main" val="10013"/>
                  </a:ext>
                </a:extLst>
              </a:tr>
              <a:tr h="248309">
                <a:tc>
                  <a:txBody>
                    <a:bodyPr/>
                    <a:lstStyle/>
                    <a:p>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27</a:t>
                      </a:r>
                    </a:p>
                  </a:txBody>
                  <a:tcPr marL="68687" marR="68687" marT="34344" marB="34344" anchor="ctr">
                    <a:lnL>
                      <a:noFill/>
                    </a:lnL>
                    <a:lnR>
                      <a:noFill/>
                    </a:lnR>
                    <a:lnT>
                      <a:noFill/>
                    </a:lnT>
                    <a:lnB>
                      <a:noFill/>
                    </a:lnB>
                  </a:tcPr>
                </a:tc>
                <a:extLst>
                  <a:ext uri="{0D108BD9-81ED-4DB2-BD59-A6C34878D82A}">
                    <a16:rowId xmlns:a16="http://schemas.microsoft.com/office/drawing/2014/main" val="10014"/>
                  </a:ext>
                </a:extLst>
              </a:tr>
              <a:tr h="248309">
                <a:tc>
                  <a:txBody>
                    <a:bodyPr/>
                    <a:lstStyle/>
                    <a:p>
                      <a:r>
                        <a:rPr lang="en-US" sz="1400" b="0" i="0">
                          <a:solidFill>
                            <a:srgbClr val="000000"/>
                          </a:solidFill>
                          <a:effectLst/>
                          <a:latin typeface="Verdana"/>
                        </a:rPr>
                        <a:t>15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15"/>
                  </a:ext>
                </a:extLst>
              </a:tr>
              <a:tr h="436146">
                <a:tc>
                  <a:txBody>
                    <a:bodyPr/>
                    <a:lstStyle/>
                    <a:p>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100" b="0" i="0" dirty="0">
                          <a:solidFill>
                            <a:srgbClr val="000000"/>
                          </a:solidFill>
                          <a:effectLst/>
                          <a:latin typeface="Verdana"/>
                        </a:rPr>
                        <a:t>Walk 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dirty="0">
                          <a:solidFill>
                            <a:srgbClr val="000000"/>
                          </a:solidFill>
                          <a:effectLst/>
                          <a:latin typeface="Verdana"/>
                        </a:rPr>
                        <a:t>34.2</a:t>
                      </a:r>
                    </a:p>
                  </a:txBody>
                  <a:tcPr marL="68687" marR="68687" marT="34344" marB="34344" anchor="ctr">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457200" y="6096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16-Week Marathon Training Schedule</a:t>
            </a: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4055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a:t>
            </a:r>
          </a:p>
        </p:txBody>
      </p:sp>
      <p:sp>
        <p:nvSpPr>
          <p:cNvPr id="3" name="Content Placeholder 2"/>
          <p:cNvSpPr>
            <a:spLocks noGrp="1"/>
          </p:cNvSpPr>
          <p:nvPr>
            <p:ph idx="1"/>
          </p:nvPr>
        </p:nvSpPr>
        <p:spPr/>
        <p:txBody>
          <a:bodyPr/>
          <a:lstStyle/>
          <a:p>
            <a:r>
              <a:rPr lang="en-US" dirty="0"/>
              <a:t>Not different books, but different scaffolding</a:t>
            </a:r>
          </a:p>
          <a:p>
            <a:r>
              <a:rPr lang="en-US" dirty="0"/>
              <a:t>Students should read multiple texts across a range of challenge levels (including “frustration” level), but the degree of scaffolding should be higher the harder the text</a:t>
            </a:r>
          </a:p>
          <a:p>
            <a:r>
              <a:rPr lang="en-US" dirty="0"/>
              <a:t>Large group text vs. small group texts?</a:t>
            </a:r>
          </a:p>
          <a:p>
            <a:r>
              <a:rPr lang="en-US"/>
              <a:t>Pull-out instruction?</a:t>
            </a:r>
          </a:p>
        </p:txBody>
      </p:sp>
    </p:spTree>
    <p:extLst>
      <p:ext uri="{BB962C8B-B14F-4D97-AF65-F5344CB8AC3E}">
        <p14:creationId xmlns:p14="http://schemas.microsoft.com/office/powerpoint/2010/main" val="30623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95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Reconceptualizing Reading</a:t>
            </a:r>
            <a:endParaRPr lang="zh-CN" altLang="en-US" sz="3600" dirty="0"/>
          </a:p>
        </p:txBody>
      </p:sp>
      <p:sp>
        <p:nvSpPr>
          <p:cNvPr id="3" name="TextBox 2"/>
          <p:cNvSpPr txBox="1"/>
          <p:nvPr/>
        </p:nvSpPr>
        <p:spPr>
          <a:xfrm>
            <a:off x="304800" y="1981200"/>
            <a:ext cx="6355432" cy="2308324"/>
          </a:xfrm>
          <a:prstGeom prst="rect">
            <a:avLst/>
          </a:prstGeom>
          <a:noFill/>
        </p:spPr>
        <p:txBody>
          <a:bodyPr wrap="square" rtlCol="0">
            <a:spAutoFit/>
          </a:bodyPr>
          <a:lstStyle/>
          <a:p>
            <a:pPr marL="342900" indent="-342900">
              <a:buFont typeface="Arial"/>
              <a:buChar char="•"/>
            </a:pPr>
            <a:r>
              <a:rPr lang="en-US" sz="2400" dirty="0"/>
              <a:t>Reading is not the ability to answer certain kinds of questions</a:t>
            </a:r>
          </a:p>
          <a:p>
            <a:pPr marL="342900" indent="-342900">
              <a:buFont typeface="Arial"/>
              <a:buChar char="•"/>
            </a:pPr>
            <a:r>
              <a:rPr lang="en-US" sz="2400" dirty="0"/>
              <a:t>Reading is the ability to make sense of ideas expressed in text—the ability to negotiate the linguistic and conceptual barriers or affordances of a text</a:t>
            </a:r>
          </a:p>
        </p:txBody>
      </p:sp>
    </p:spTree>
    <p:extLst>
      <p:ext uri="{BB962C8B-B14F-4D97-AF65-F5344CB8AC3E}">
        <p14:creationId xmlns:p14="http://schemas.microsoft.com/office/powerpoint/2010/main" val="3816289979"/>
      </p:ext>
    </p:extLst>
  </p:cSld>
  <p:clrMapOvr>
    <a:masterClrMapping/>
  </p:clrMapOvr>
  <p:transition>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533400" y="457200"/>
            <a:ext cx="8280920" cy="1071570"/>
          </a:xfrm>
        </p:spPr>
        <p:txBody>
          <a:bodyPr>
            <a:noAutofit/>
          </a:bodyPr>
          <a:lstStyle/>
          <a:p>
            <a:pPr>
              <a:buNone/>
            </a:pPr>
            <a:r>
              <a:rPr lang="en-US" sz="3600" dirty="0">
                <a:solidFill>
                  <a:srgbClr val="000000"/>
                </a:solidFill>
              </a:rPr>
              <a:t>Measurement of Text Complexity</a:t>
            </a:r>
            <a:endParaRPr lang="zh-CN" altLang="en-US" sz="3600" dirty="0">
              <a:solidFill>
                <a:srgbClr val="000000"/>
              </a:solidFill>
            </a:endParaRPr>
          </a:p>
        </p:txBody>
      </p:sp>
      <p:sp>
        <p:nvSpPr>
          <p:cNvPr id="3" name="TextBox 2"/>
          <p:cNvSpPr txBox="1"/>
          <p:nvPr/>
        </p:nvSpPr>
        <p:spPr>
          <a:xfrm>
            <a:off x="304800" y="1528770"/>
            <a:ext cx="6355432" cy="3693319"/>
          </a:xfrm>
          <a:prstGeom prst="rect">
            <a:avLst/>
          </a:prstGeom>
          <a:noFill/>
        </p:spPr>
        <p:txBody>
          <a:bodyPr wrap="square" rtlCol="0">
            <a:spAutoFit/>
          </a:bodyPr>
          <a:lstStyle/>
          <a:p>
            <a:pPr marL="342900" indent="-342900">
              <a:buFont typeface="Arial"/>
              <a:buChar char="•"/>
            </a:pPr>
            <a:r>
              <a:rPr lang="en-US" sz="2400" dirty="0"/>
              <a:t>Texts vary in complexity—and the more complex the text, the fewer people who can read it or read it easily</a:t>
            </a:r>
          </a:p>
          <a:p>
            <a:pPr marL="342900" indent="-342900">
              <a:buFont typeface="Arial"/>
              <a:buChar char="•"/>
            </a:pPr>
            <a:r>
              <a:rPr lang="en-US" sz="2400" dirty="0"/>
              <a:t>Reading comprehension can be      predicted with “readability measures”</a:t>
            </a:r>
          </a:p>
          <a:p>
            <a:pPr marL="342900" indent="-342900">
              <a:buFont typeface="Arial"/>
              <a:buChar char="•"/>
            </a:pPr>
            <a:r>
              <a:rPr lang="en-US" sz="2400" dirty="0"/>
              <a:t>These measures are imperfect—they index complexity rather than measure        it and reader factors matter, too  </a:t>
            </a:r>
          </a:p>
          <a:p>
            <a:endParaRPr lang="en-US" sz="2400" dirty="0"/>
          </a:p>
          <a:p>
            <a:endParaRPr lang="en-US" dirty="0"/>
          </a:p>
        </p:txBody>
      </p:sp>
    </p:spTree>
    <p:extLst>
      <p:ext uri="{BB962C8B-B14F-4D97-AF65-F5344CB8AC3E}">
        <p14:creationId xmlns:p14="http://schemas.microsoft.com/office/powerpoint/2010/main" val="82728556"/>
      </p:ext>
    </p:extLst>
  </p:cSld>
  <p:clrMapOvr>
    <a:masterClrMapping/>
  </p:clrMapOvr>
  <p:transition>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533400" y="457200"/>
            <a:ext cx="8280920" cy="1071570"/>
          </a:xfrm>
        </p:spPr>
        <p:txBody>
          <a:bodyPr>
            <a:noAutofit/>
          </a:bodyPr>
          <a:lstStyle/>
          <a:p>
            <a:pPr>
              <a:buNone/>
            </a:pPr>
            <a:r>
              <a:rPr lang="en-US" altLang="zh-CN" sz="3600" dirty="0">
                <a:solidFill>
                  <a:srgbClr val="000000"/>
                </a:solidFill>
              </a:rPr>
              <a:t>Common Core Standards and Text Complexity</a:t>
            </a:r>
            <a:endParaRPr lang="zh-CN" altLang="en-US" sz="3600" dirty="0">
              <a:solidFill>
                <a:srgbClr val="000000"/>
              </a:solidFill>
            </a:endParaRPr>
          </a:p>
        </p:txBody>
      </p:sp>
      <p:sp>
        <p:nvSpPr>
          <p:cNvPr id="3" name="TextBox 2"/>
          <p:cNvSpPr txBox="1"/>
          <p:nvPr/>
        </p:nvSpPr>
        <p:spPr>
          <a:xfrm>
            <a:off x="381000" y="1752600"/>
            <a:ext cx="627923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CCSS required that students be able to implement standards with texts of specific levels of difficulty</a:t>
            </a:r>
          </a:p>
          <a:p>
            <a:pPr marL="285750" indent="-285750">
              <a:buFont typeface="Arial" panose="020B0604020202020204" pitchFamily="34" charset="0"/>
              <a:buChar char="•"/>
            </a:pPr>
            <a:r>
              <a:rPr lang="en-US" sz="2400" dirty="0"/>
              <a:t>Not only set text complexity requirements, but these were higher than typical levels    of grade level texts  </a:t>
            </a:r>
          </a:p>
          <a:p>
            <a:pPr marL="285750" indent="-285750">
              <a:buFont typeface="Arial" panose="020B0604020202020204" pitchFamily="34" charset="0"/>
              <a:buChar char="•"/>
            </a:pPr>
            <a:r>
              <a:rPr lang="en-US" sz="2400" dirty="0"/>
              <a:t>By making text level part of the learning kids are to achieve—they discourage teaching reading with out-of-level texts </a:t>
            </a:r>
          </a:p>
        </p:txBody>
      </p:sp>
    </p:spTree>
    <p:extLst>
      <p:ext uri="{BB962C8B-B14F-4D97-AF65-F5344CB8AC3E}">
        <p14:creationId xmlns:p14="http://schemas.microsoft.com/office/powerpoint/2010/main" val="1816825857"/>
      </p:ext>
    </p:extLst>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533400" y="457200"/>
            <a:ext cx="8280920" cy="1071570"/>
          </a:xfrm>
        </p:spPr>
        <p:txBody>
          <a:bodyPr>
            <a:noAutofit/>
          </a:bodyPr>
          <a:lstStyle/>
          <a:p>
            <a:pPr>
              <a:buNone/>
            </a:pPr>
            <a:r>
              <a:rPr lang="en-US" altLang="zh-CN" sz="3600" dirty="0">
                <a:solidFill>
                  <a:srgbClr val="000000"/>
                </a:solidFill>
              </a:rPr>
              <a:t>Reasons for setting text levels</a:t>
            </a:r>
            <a:endParaRPr lang="zh-CN" altLang="en-US" sz="3600" dirty="0">
              <a:solidFill>
                <a:srgbClr val="000000"/>
              </a:solidFill>
            </a:endParaRPr>
          </a:p>
        </p:txBody>
      </p:sp>
      <p:sp>
        <p:nvSpPr>
          <p:cNvPr id="3" name="TextBox 2"/>
          <p:cNvSpPr txBox="1"/>
          <p:nvPr/>
        </p:nvSpPr>
        <p:spPr>
          <a:xfrm>
            <a:off x="381000" y="1752600"/>
            <a:ext cx="627923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Too many students leaving school without ability to read complex texts</a:t>
            </a:r>
          </a:p>
          <a:p>
            <a:pPr marL="285750" indent="-285750">
              <a:buFont typeface="Arial" panose="020B0604020202020204" pitchFamily="34" charset="0"/>
              <a:buChar char="•"/>
            </a:pPr>
            <a:r>
              <a:rPr lang="en-US" sz="2400" dirty="0"/>
              <a:t>The ability to read grade-texts insufficient to get students to a sufficient reading      level</a:t>
            </a:r>
          </a:p>
          <a:p>
            <a:pPr marL="285750" indent="-285750">
              <a:buFont typeface="Arial" panose="020B0604020202020204" pitchFamily="34" charset="0"/>
              <a:buChar char="•"/>
            </a:pPr>
            <a:r>
              <a:rPr lang="en-US" sz="2400" dirty="0"/>
              <a:t>Schools often teach children to read      with below grade-level texts  </a:t>
            </a:r>
          </a:p>
        </p:txBody>
      </p:sp>
    </p:spTree>
    <p:extLst>
      <p:ext uri="{BB962C8B-B14F-4D97-AF65-F5344CB8AC3E}">
        <p14:creationId xmlns:p14="http://schemas.microsoft.com/office/powerpoint/2010/main" val="4244929439"/>
      </p:ext>
    </p:extLst>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57200" y="533400"/>
            <a:ext cx="8280920" cy="1071570"/>
          </a:xfrm>
        </p:spPr>
        <p:txBody>
          <a:bodyPr>
            <a:noAutofit/>
          </a:bodyPr>
          <a:lstStyle/>
          <a:p>
            <a:pPr>
              <a:buNone/>
            </a:pPr>
            <a:r>
              <a:rPr lang="en-US" sz="3600" dirty="0">
                <a:solidFill>
                  <a:srgbClr val="000000"/>
                </a:solidFill>
              </a:rPr>
              <a:t>Clarification: No one is trying to raise challenge level of K-1 texts</a:t>
            </a:r>
            <a:endParaRPr lang="zh-CN" altLang="en-US" sz="3600" dirty="0">
              <a:solidFill>
                <a:srgbClr val="000000"/>
              </a:solidFill>
            </a:endParaRPr>
          </a:p>
        </p:txBody>
      </p:sp>
      <p:sp>
        <p:nvSpPr>
          <p:cNvPr id="3" name="TextBox 2"/>
          <p:cNvSpPr txBox="1"/>
          <p:nvPr/>
        </p:nvSpPr>
        <p:spPr>
          <a:xfrm>
            <a:off x="838200" y="1981200"/>
            <a:ext cx="5822032" cy="2954655"/>
          </a:xfrm>
          <a:prstGeom prst="rect">
            <a:avLst/>
          </a:prstGeom>
          <a:noFill/>
        </p:spPr>
        <p:txBody>
          <a:bodyPr wrap="square" rtlCol="0">
            <a:spAutoFit/>
          </a:bodyPr>
          <a:lstStyle/>
          <a:p>
            <a:pPr marL="342900" indent="-342900">
              <a:buFont typeface="Arial"/>
              <a:buChar char="•"/>
            </a:pPr>
            <a:r>
              <a:rPr lang="en-US" sz="2400" dirty="0"/>
              <a:t>Readability measures are not effective at those levels</a:t>
            </a:r>
          </a:p>
          <a:p>
            <a:pPr marL="342900" indent="-342900">
              <a:buFont typeface="Arial"/>
              <a:buChar char="•"/>
            </a:pPr>
            <a:r>
              <a:rPr lang="en-US" sz="2400" dirty="0"/>
              <a:t>Standards are silent about K-1, there is no text standard there</a:t>
            </a:r>
          </a:p>
          <a:p>
            <a:pPr marL="342900" indent="-342900">
              <a:buFont typeface="Arial"/>
              <a:buChar char="•"/>
            </a:pPr>
            <a:r>
              <a:rPr lang="en-US" sz="2400" dirty="0"/>
              <a:t>There is a small amount of empirical evidence and a lot of theory arguing that beginning reading is different</a:t>
            </a:r>
          </a:p>
          <a:p>
            <a:endParaRPr lang="en-US" dirty="0"/>
          </a:p>
        </p:txBody>
      </p:sp>
    </p:spTree>
    <p:extLst>
      <p:ext uri="{BB962C8B-B14F-4D97-AF65-F5344CB8AC3E}">
        <p14:creationId xmlns:p14="http://schemas.microsoft.com/office/powerpoint/2010/main" val="294241198"/>
      </p:ext>
    </p:extLst>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57200" y="533400"/>
            <a:ext cx="8280920" cy="1071570"/>
          </a:xfrm>
        </p:spPr>
        <p:txBody>
          <a:bodyPr>
            <a:noAutofit/>
          </a:bodyPr>
          <a:lstStyle/>
          <a:p>
            <a:pPr>
              <a:buNone/>
            </a:pPr>
            <a:r>
              <a:rPr lang="en-US" sz="3600" dirty="0">
                <a:solidFill>
                  <a:srgbClr val="000000"/>
                </a:solidFill>
              </a:rPr>
              <a:t>Clarification: “Text complexity” carries two meanings in standards</a:t>
            </a:r>
            <a:endParaRPr lang="zh-CN" altLang="en-US" sz="3600" dirty="0">
              <a:solidFill>
                <a:srgbClr val="000000"/>
              </a:solidFill>
            </a:endParaRPr>
          </a:p>
        </p:txBody>
      </p:sp>
      <p:sp>
        <p:nvSpPr>
          <p:cNvPr id="3" name="TextBox 2"/>
          <p:cNvSpPr txBox="1"/>
          <p:nvPr/>
        </p:nvSpPr>
        <p:spPr>
          <a:xfrm>
            <a:off x="838200" y="1981200"/>
            <a:ext cx="5822032" cy="1477327"/>
          </a:xfrm>
          <a:prstGeom prst="rect">
            <a:avLst/>
          </a:prstGeom>
          <a:noFill/>
        </p:spPr>
        <p:txBody>
          <a:bodyPr wrap="square" rtlCol="0">
            <a:spAutoFit/>
          </a:bodyPr>
          <a:lstStyle/>
          <a:p>
            <a:pPr marL="342900" indent="-342900">
              <a:buFont typeface="Arial"/>
              <a:buChar char="•"/>
            </a:pPr>
            <a:r>
              <a:rPr lang="en-US" sz="2400" dirty="0"/>
              <a:t>Content/thematic sophistication</a:t>
            </a:r>
          </a:p>
          <a:p>
            <a:pPr marL="342900" indent="-342900">
              <a:buFont typeface="Arial"/>
              <a:buChar char="•"/>
            </a:pPr>
            <a:r>
              <a:rPr lang="en-US" sz="2400" dirty="0"/>
              <a:t>Language complexity</a:t>
            </a:r>
          </a:p>
          <a:p>
            <a:pPr marL="342900" indent="-342900">
              <a:buFont typeface="Arial"/>
              <a:buChar char="•"/>
            </a:pPr>
            <a:r>
              <a:rPr lang="en-US" sz="2400" dirty="0"/>
              <a:t>Both have to be honored</a:t>
            </a:r>
          </a:p>
          <a:p>
            <a:endParaRPr lang="en-US" dirty="0"/>
          </a:p>
        </p:txBody>
      </p:sp>
    </p:spTree>
    <p:extLst>
      <p:ext uri="{BB962C8B-B14F-4D97-AF65-F5344CB8AC3E}">
        <p14:creationId xmlns:p14="http://schemas.microsoft.com/office/powerpoint/2010/main" val="3808375371"/>
      </p:ext>
    </p:extLst>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Four Common Classroom Responses to Text Complexity</a:t>
            </a:r>
            <a:endParaRPr lang="zh-CN" altLang="en-US" sz="3600" dirty="0">
              <a:solidFill>
                <a:srgbClr val="000000"/>
              </a:solidFill>
            </a:endParaRPr>
          </a:p>
        </p:txBody>
      </p:sp>
      <p:sp>
        <p:nvSpPr>
          <p:cNvPr id="3" name="TextBox 2"/>
          <p:cNvSpPr txBox="1"/>
          <p:nvPr/>
        </p:nvSpPr>
        <p:spPr>
          <a:xfrm>
            <a:off x="838200" y="1981200"/>
            <a:ext cx="5822032" cy="3693319"/>
          </a:xfrm>
          <a:prstGeom prst="rect">
            <a:avLst/>
          </a:prstGeom>
          <a:noFill/>
        </p:spPr>
        <p:txBody>
          <a:bodyPr wrap="square" rtlCol="0">
            <a:spAutoFit/>
          </a:bodyPr>
          <a:lstStyle/>
          <a:p>
            <a:pPr marL="342900" indent="-342900">
              <a:buFont typeface="Arial"/>
              <a:buChar char="•"/>
            </a:pPr>
            <a:r>
              <a:rPr lang="en-US" sz="2400" dirty="0"/>
              <a:t>Move students to easier text</a:t>
            </a:r>
          </a:p>
          <a:p>
            <a:pPr marL="342900" indent="-342900">
              <a:buFont typeface="Arial"/>
              <a:buChar char="•"/>
            </a:pPr>
            <a:r>
              <a:rPr lang="en-US" sz="2400" dirty="0"/>
              <a:t>Read text to students (communicates the information, but doesn’t increase student reading ability)</a:t>
            </a:r>
          </a:p>
          <a:p>
            <a:pPr marL="342900" indent="-342900">
              <a:buFont typeface="Arial"/>
              <a:buChar char="•"/>
            </a:pPr>
            <a:r>
              <a:rPr lang="en-US" sz="2400" dirty="0"/>
              <a:t>Tell students what texts say (same     as reading to kids in its impact)</a:t>
            </a:r>
          </a:p>
          <a:p>
            <a:pPr marL="342900" indent="-342900">
              <a:buFont typeface="Arial"/>
              <a:buChar char="•"/>
            </a:pPr>
            <a:r>
              <a:rPr lang="en-US" sz="2400" dirty="0"/>
              <a:t>Ignore the problem (more drawbacks than the previous approaches)</a:t>
            </a:r>
          </a:p>
          <a:p>
            <a:endParaRPr lang="en-US" sz="2400" dirty="0"/>
          </a:p>
          <a:p>
            <a:endParaRPr lang="en-US" dirty="0"/>
          </a:p>
        </p:txBody>
      </p:sp>
    </p:spTree>
    <p:extLst>
      <p:ext uri="{BB962C8B-B14F-4D97-AF65-F5344CB8AC3E}">
        <p14:creationId xmlns:p14="http://schemas.microsoft.com/office/powerpoint/2010/main" val="3551707475"/>
      </p:ext>
    </p:extLst>
  </p:cSld>
  <p:clrMapOvr>
    <a:masterClrMapping/>
  </p:clrMapOvr>
  <p:transition>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Reasons for teaching students with easier text</a:t>
            </a:r>
            <a:endParaRPr lang="zh-CN" altLang="en-US" sz="3600" dirty="0">
              <a:solidFill>
                <a:srgbClr val="000000"/>
              </a:solidFill>
            </a:endParaRPr>
          </a:p>
        </p:txBody>
      </p:sp>
      <p:sp>
        <p:nvSpPr>
          <p:cNvPr id="3" name="TextBox 2"/>
          <p:cNvSpPr txBox="1"/>
          <p:nvPr/>
        </p:nvSpPr>
        <p:spPr>
          <a:xfrm>
            <a:off x="762000" y="1676400"/>
            <a:ext cx="5898232"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basic idea has been that     students learn to read best from      texts that are relatively easy</a:t>
            </a:r>
          </a:p>
          <a:p>
            <a:pPr marL="285750" indent="-285750">
              <a:buFont typeface="Arial" panose="020B0604020202020204" pitchFamily="34" charset="0"/>
              <a:buChar char="•"/>
            </a:pPr>
            <a:r>
              <a:rPr lang="en-US" sz="2400" dirty="0"/>
              <a:t>Various experts have claimed that         if the books are too hard, then   students will not be able to learn to  read them</a:t>
            </a:r>
          </a:p>
          <a:p>
            <a:pPr marL="285750" indent="-285750">
              <a:buFont typeface="Arial" panose="020B0604020202020204" pitchFamily="34" charset="0"/>
              <a:buChar char="•"/>
            </a:pPr>
            <a:r>
              <a:rPr lang="en-US" sz="2400" dirty="0"/>
              <a:t>Consequently, there are many  schemes for placing kids in text levels and for teaching with “instructional    level texts </a:t>
            </a:r>
          </a:p>
          <a:p>
            <a:r>
              <a:rPr lang="en-US" dirty="0"/>
              <a:t>   </a:t>
            </a:r>
          </a:p>
        </p:txBody>
      </p:sp>
    </p:spTree>
    <p:extLst>
      <p:ext uri="{BB962C8B-B14F-4D97-AF65-F5344CB8AC3E}">
        <p14:creationId xmlns:p14="http://schemas.microsoft.com/office/powerpoint/2010/main" val="3281651470"/>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BDE2-1D5B-E64A-BA70-BC315E9F00A5}"/>
              </a:ext>
            </a:extLst>
          </p:cNvPr>
          <p:cNvSpPr>
            <a:spLocks noGrp="1"/>
          </p:cNvSpPr>
          <p:nvPr>
            <p:ph type="title"/>
          </p:nvPr>
        </p:nvSpPr>
        <p:spPr/>
        <p:txBody>
          <a:bodyPr/>
          <a:lstStyle/>
          <a:p>
            <a:r>
              <a:rPr lang="en-US" dirty="0">
                <a:solidFill>
                  <a:srgbClr val="0070C0"/>
                </a:solidFill>
              </a:rPr>
              <a:t>Unpacking E	</a:t>
            </a:r>
            <a:r>
              <a:rPr lang="en-US" dirty="0" err="1">
                <a:solidFill>
                  <a:srgbClr val="0070C0"/>
                </a:solidFill>
              </a:rPr>
              <a:t>quity</a:t>
            </a:r>
            <a:endParaRPr lang="en-US" dirty="0">
              <a:solidFill>
                <a:srgbClr val="0070C0"/>
              </a:solidFill>
            </a:endParaRPr>
          </a:p>
        </p:txBody>
      </p:sp>
      <p:sp>
        <p:nvSpPr>
          <p:cNvPr id="3" name="Content Placeholder 2">
            <a:extLst>
              <a:ext uri="{FF2B5EF4-FFF2-40B4-BE49-F238E27FC236}">
                <a16:creationId xmlns:a16="http://schemas.microsoft.com/office/drawing/2014/main" id="{B8BE7971-4941-C746-A92C-EA06C9103778}"/>
              </a:ext>
            </a:extLst>
          </p:cNvPr>
          <p:cNvSpPr>
            <a:spLocks noGrp="1"/>
          </p:cNvSpPr>
          <p:nvPr>
            <p:ph idx="1"/>
          </p:nvPr>
        </p:nvSpPr>
        <p:spPr/>
        <p:txBody>
          <a:bodyPr>
            <a:normAutofit fontScale="85000" lnSpcReduction="10000"/>
          </a:bodyPr>
          <a:lstStyle/>
          <a:p>
            <a:pPr marL="0" lvl="0" indent="0">
              <a:spcBef>
                <a:spcPts val="0"/>
              </a:spcBef>
              <a:spcAft>
                <a:spcPts val="600"/>
              </a:spcAft>
              <a:buNone/>
            </a:pPr>
            <a:r>
              <a:rPr lang="en-US" dirty="0">
                <a:solidFill>
                  <a:srgbClr val="000000"/>
                </a:solidFill>
                <a:latin typeface="Calibri"/>
                <a:ea typeface="Calibri"/>
                <a:cs typeface="Calibri"/>
                <a:sym typeface="Calibri"/>
              </a:rPr>
              <a:t>Equity exists when the biases derived from dominant cultural norms and values no longer predict or influence how one fares in society. </a:t>
            </a:r>
          </a:p>
          <a:p>
            <a:pPr marL="0" lvl="0" indent="0">
              <a:spcBef>
                <a:spcPts val="400"/>
              </a:spcBef>
              <a:spcAft>
                <a:spcPts val="600"/>
              </a:spcAft>
              <a:buNone/>
            </a:pPr>
            <a:r>
              <a:rPr lang="en-US" dirty="0">
                <a:solidFill>
                  <a:srgbClr val="000000"/>
                </a:solidFill>
                <a:latin typeface="Calibri"/>
                <a:ea typeface="Calibri"/>
                <a:cs typeface="Calibri"/>
                <a:sym typeface="Calibri"/>
              </a:rPr>
              <a:t>Equity systematically promotes fair and impartial access to rights and opportunities. </a:t>
            </a:r>
          </a:p>
          <a:p>
            <a:pPr marL="0" lvl="0" indent="0">
              <a:spcBef>
                <a:spcPts val="400"/>
              </a:spcBef>
              <a:spcAft>
                <a:spcPts val="600"/>
              </a:spcAft>
              <a:buNone/>
            </a:pPr>
            <a:r>
              <a:rPr lang="en-US" dirty="0">
                <a:solidFill>
                  <a:srgbClr val="000000"/>
                </a:solidFill>
                <a:latin typeface="Calibri"/>
                <a:ea typeface="Calibri"/>
                <a:cs typeface="Calibri"/>
                <a:sym typeface="Calibri"/>
              </a:rPr>
              <a:t>Equity may look like adding supports and scaffolds that result in fair access to opportunities, or creating opportunities for all voices to be heard. </a:t>
            </a:r>
            <a:endParaRPr lang="en-US" strike="sngStrike" dirty="0">
              <a:solidFill>
                <a:srgbClr val="000000"/>
              </a:solidFill>
              <a:latin typeface="Calibri"/>
              <a:ea typeface="Calibri"/>
              <a:cs typeface="Calibri"/>
              <a:sym typeface="Calibri"/>
            </a:endParaRPr>
          </a:p>
          <a:p>
            <a:pPr marL="0" lvl="0" indent="0">
              <a:spcBef>
                <a:spcPts val="400"/>
              </a:spcBef>
              <a:spcAft>
                <a:spcPts val="600"/>
              </a:spcAft>
              <a:buNone/>
            </a:pPr>
            <a:r>
              <a:rPr lang="en-US" dirty="0">
                <a:solidFill>
                  <a:srgbClr val="000000"/>
                </a:solidFill>
                <a:latin typeface="Calibri"/>
                <a:ea typeface="Calibri"/>
                <a:cs typeface="Calibri"/>
                <a:sym typeface="Calibri"/>
              </a:rPr>
              <a:t>Educational Equity ensures that all children – regardless of circumstances – are receiving high-quality, grade- level, and Standards-aligned instruction with access to high-quality materials and resources.</a:t>
            </a:r>
          </a:p>
          <a:p>
            <a:pPr marL="0" lvl="0" indent="0">
              <a:spcBef>
                <a:spcPts val="400"/>
              </a:spcBef>
              <a:spcAft>
                <a:spcPts val="600"/>
              </a:spcAft>
              <a:buClr>
                <a:srgbClr val="000000"/>
              </a:buClr>
              <a:buSzPts val="1100"/>
              <a:buNone/>
            </a:pPr>
            <a:r>
              <a:rPr lang="en-US" dirty="0">
                <a:solidFill>
                  <a:srgbClr val="000000"/>
                </a:solidFill>
                <a:latin typeface="Calibri"/>
                <a:ea typeface="Calibri"/>
                <a:cs typeface="Calibri"/>
                <a:sym typeface="Calibri"/>
              </a:rPr>
              <a:t>We become change agents for educational equity when we acknowledge that we are part of an educational system that holds policies and practices that are inherently racist and that we have participated in this system. We now commit to ensuring that all students, regardless of how we think they come to us, leave us having grown against grade-level standards and confident in their value and abilities. </a:t>
            </a:r>
          </a:p>
          <a:p>
            <a:endParaRPr lang="en-US" dirty="0"/>
          </a:p>
        </p:txBody>
      </p:sp>
    </p:spTree>
    <p:extLst>
      <p:ext uri="{BB962C8B-B14F-4D97-AF65-F5344CB8AC3E}">
        <p14:creationId xmlns:p14="http://schemas.microsoft.com/office/powerpoint/2010/main" val="407682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428604"/>
            <a:ext cx="7992888" cy="1785937"/>
          </a:xfrm>
        </p:spPr>
        <p:txBody>
          <a:bodyPr>
            <a:noAutofit/>
          </a:bodyPr>
          <a:lstStyle/>
          <a:p>
            <a:pPr marL="0" indent="0">
              <a:buNone/>
            </a:pPr>
            <a:r>
              <a:rPr lang="en-US" sz="3600" dirty="0">
                <a:solidFill>
                  <a:srgbClr val="000000"/>
                </a:solidFill>
              </a:rPr>
              <a:t>No wonder so many students are taught at “their reading levels” </a:t>
            </a:r>
          </a:p>
        </p:txBody>
      </p:sp>
      <p:sp>
        <p:nvSpPr>
          <p:cNvPr id="3" name="TextBox 2"/>
          <p:cNvSpPr txBox="1"/>
          <p:nvPr/>
        </p:nvSpPr>
        <p:spPr>
          <a:xfrm>
            <a:off x="304800" y="2133600"/>
            <a:ext cx="6067400" cy="1845915"/>
          </a:xfrm>
          <a:prstGeom prst="rect">
            <a:avLst/>
          </a:prstGeom>
          <a:noFill/>
        </p:spPr>
        <p:txBody>
          <a:bodyPr wrap="square" rtlCol="0">
            <a:spAutoFit/>
          </a:bodyPr>
          <a:lstStyle/>
          <a:p>
            <a:pPr marL="285750" indent="-285750">
              <a:buFont typeface="Arial"/>
              <a:buChar char="•"/>
            </a:pPr>
            <a:r>
              <a:rPr lang="en-US" sz="2400" dirty="0"/>
              <a:t>64% of 4-5 teachers teach at reading level rather than grade level</a:t>
            </a:r>
          </a:p>
          <a:p>
            <a:pPr marL="285750" indent="-285750">
              <a:buFont typeface="Arial"/>
              <a:buChar char="•"/>
            </a:pPr>
            <a:r>
              <a:rPr lang="en-US" sz="2400" dirty="0"/>
              <a:t>36% of middle school ELA teachers do</a:t>
            </a:r>
          </a:p>
          <a:p>
            <a:pPr marL="285750" indent="-285750">
              <a:buFont typeface="Arial"/>
              <a:buChar char="•"/>
            </a:pPr>
            <a:r>
              <a:rPr lang="en-US" sz="2400" dirty="0"/>
              <a:t>25% of high school ELA teachers, too</a:t>
            </a:r>
          </a:p>
          <a:p>
            <a:endParaRPr lang="en-US" dirty="0"/>
          </a:p>
        </p:txBody>
      </p:sp>
      <p:sp>
        <p:nvSpPr>
          <p:cNvPr id="4" name="TextBox 3"/>
          <p:cNvSpPr txBox="1"/>
          <p:nvPr/>
        </p:nvSpPr>
        <p:spPr>
          <a:xfrm>
            <a:off x="2051720" y="4221088"/>
            <a:ext cx="4032448" cy="369332"/>
          </a:xfrm>
          <a:prstGeom prst="rect">
            <a:avLst/>
          </a:prstGeom>
          <a:noFill/>
        </p:spPr>
        <p:txBody>
          <a:bodyPr wrap="square" rtlCol="0">
            <a:spAutoFit/>
          </a:bodyPr>
          <a:lstStyle/>
          <a:p>
            <a:r>
              <a:rPr lang="en-US" dirty="0"/>
              <a:t>		Shanahan, 2013</a:t>
            </a:r>
          </a:p>
        </p:txBody>
      </p:sp>
    </p:spTree>
    <p:extLst>
      <p:ext uri="{BB962C8B-B14F-4D97-AF65-F5344CB8AC3E}">
        <p14:creationId xmlns:p14="http://schemas.microsoft.com/office/powerpoint/2010/main" val="248070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Instructional Level Criterion</a:t>
            </a:r>
          </a:p>
        </p:txBody>
      </p:sp>
      <p:sp>
        <p:nvSpPr>
          <p:cNvPr id="3" name="TextBox 2"/>
          <p:cNvSpPr txBox="1"/>
          <p:nvPr/>
        </p:nvSpPr>
        <p:spPr>
          <a:xfrm>
            <a:off x="533400" y="1524001"/>
            <a:ext cx="6248400" cy="3323987"/>
          </a:xfrm>
          <a:prstGeom prst="rect">
            <a:avLst/>
          </a:prstGeom>
          <a:noFill/>
        </p:spPr>
        <p:txBody>
          <a:bodyPr wrap="square" rtlCol="0">
            <a:spAutoFit/>
          </a:bodyPr>
          <a:lstStyle/>
          <a:p>
            <a:r>
              <a:rPr lang="en-US" sz="2400" dirty="0"/>
              <a:t>Betts (1946):  informal reading inventories used to estimate students’ reading levels  </a:t>
            </a:r>
          </a:p>
          <a:p>
            <a:pPr marL="342900" indent="-342900">
              <a:buFont typeface="Arial"/>
              <a:buChar char="•"/>
            </a:pPr>
            <a:r>
              <a:rPr lang="en-US" sz="2400" dirty="0"/>
              <a:t>Independent (fluency 99-100%; comprehension 90-100%)</a:t>
            </a:r>
          </a:p>
          <a:p>
            <a:pPr marL="342900" indent="-342900">
              <a:buFont typeface="Arial"/>
              <a:buChar char="•"/>
            </a:pPr>
            <a:r>
              <a:rPr lang="en-US" sz="2400" dirty="0"/>
              <a:t>Instructional (fluency 95-98%; comprehension 75-89%)</a:t>
            </a:r>
          </a:p>
          <a:p>
            <a:pPr marL="342900" indent="-342900">
              <a:buFont typeface="Arial"/>
              <a:buChar char="•"/>
            </a:pPr>
            <a:r>
              <a:rPr lang="en-US" sz="2400" dirty="0"/>
              <a:t>Frustration (fluency 0-92%; comprehension 0-50%)</a:t>
            </a:r>
          </a:p>
          <a:p>
            <a:endParaRPr lang="en-US" dirty="0"/>
          </a:p>
        </p:txBody>
      </p:sp>
    </p:spTree>
    <p:extLst>
      <p:ext uri="{BB962C8B-B14F-4D97-AF65-F5344CB8AC3E}">
        <p14:creationId xmlns:p14="http://schemas.microsoft.com/office/powerpoint/2010/main" val="80010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Source of Betts’ criteria</a:t>
            </a:r>
          </a:p>
        </p:txBody>
      </p:sp>
      <p:sp>
        <p:nvSpPr>
          <p:cNvPr id="3" name="TextBox 2"/>
          <p:cNvSpPr txBox="1"/>
          <p:nvPr/>
        </p:nvSpPr>
        <p:spPr>
          <a:xfrm>
            <a:off x="304800" y="1143000"/>
            <a:ext cx="6477000" cy="2954655"/>
          </a:xfrm>
          <a:prstGeom prst="rect">
            <a:avLst/>
          </a:prstGeom>
          <a:noFill/>
        </p:spPr>
        <p:txBody>
          <a:bodyPr wrap="square" rtlCol="0">
            <a:spAutoFit/>
          </a:bodyPr>
          <a:lstStyle/>
          <a:p>
            <a:pPr marL="342900" indent="-342900">
              <a:buFont typeface="Arial"/>
              <a:buChar char="•"/>
            </a:pPr>
            <a:r>
              <a:rPr lang="en-US" sz="2400" dirty="0"/>
              <a:t>Betts claimed text-matching was validated by </a:t>
            </a:r>
            <a:r>
              <a:rPr lang="en-US" sz="2400" dirty="0" err="1"/>
              <a:t>Killgallon</a:t>
            </a:r>
            <a:r>
              <a:rPr lang="en-US" sz="2400" dirty="0"/>
              <a:t> study</a:t>
            </a:r>
          </a:p>
          <a:p>
            <a:pPr marL="342900" indent="-342900">
              <a:buFont typeface="Arial"/>
              <a:buChar char="•"/>
            </a:pPr>
            <a:r>
              <a:rPr lang="en-US" sz="2400" dirty="0"/>
              <a:t>But, </a:t>
            </a:r>
            <a:r>
              <a:rPr lang="en-US" sz="2400" dirty="0" err="1"/>
              <a:t>Killgallon</a:t>
            </a:r>
            <a:r>
              <a:rPr lang="en-US" sz="2400" dirty="0"/>
              <a:t> examine only a small group of children at one grade level with no measure of learning</a:t>
            </a:r>
          </a:p>
          <a:p>
            <a:pPr marL="342900" indent="-342900">
              <a:buFont typeface="Arial"/>
              <a:buChar char="•"/>
            </a:pPr>
            <a:r>
              <a:rPr lang="en-US" sz="2400" dirty="0"/>
              <a:t>I discovered this huge gap in the research record (Shanahan, 1983)</a:t>
            </a:r>
          </a:p>
          <a:p>
            <a:endParaRPr lang="en-US" dirty="0"/>
          </a:p>
        </p:txBody>
      </p:sp>
    </p:spTree>
    <p:extLst>
      <p:ext uri="{BB962C8B-B14F-4D97-AF65-F5344CB8AC3E}">
        <p14:creationId xmlns:p14="http://schemas.microsoft.com/office/powerpoint/2010/main" val="104466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100158"/>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a:solidFill>
                  <a:srgbClr val="292934"/>
                </a:solidFill>
                <a:ea typeface="宋体" charset="-122"/>
              </a:rPr>
              <a:t>Matching texts to student levels doesn’t improve achievement</a:t>
            </a:r>
            <a:endParaRPr kumimoji="0" lang="en-US" altLang="zh-CN" sz="3600" b="0" i="0" u="none" strike="noStrike" kern="1200" cap="none" spc="0" normalizeH="0" baseline="0" noProof="0" dirty="0">
              <a:ln>
                <a:noFill/>
              </a:ln>
              <a:solidFill>
                <a:srgbClr val="292934"/>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457200" y="1600200"/>
            <a:ext cx="8077200" cy="4093428"/>
          </a:xfrm>
          <a:prstGeom prst="rect">
            <a:avLst/>
          </a:prstGeom>
          <a:noFill/>
        </p:spPr>
        <p:txBody>
          <a:bodyPr wrap="square" rtlCol="0">
            <a:spAutoFit/>
          </a:bodyPr>
          <a:lstStyle/>
          <a:p>
            <a:pPr marL="285750" indent="-285750">
              <a:buFont typeface="Arial"/>
              <a:buChar char="•"/>
            </a:pPr>
            <a:r>
              <a:rPr lang="en-US" sz="2000" dirty="0"/>
              <a:t>Powell (1968): same methods as Killgallon, but more grade levels and different results</a:t>
            </a:r>
          </a:p>
          <a:p>
            <a:pPr marL="285750" indent="-285750">
              <a:buFont typeface="Arial"/>
              <a:buChar char="•"/>
            </a:pPr>
            <a:r>
              <a:rPr lang="en-US" sz="2000" dirty="0" err="1"/>
              <a:t>Dunkeld</a:t>
            </a:r>
            <a:r>
              <a:rPr lang="en-US" sz="2000" dirty="0"/>
              <a:t> (1982): harder placements associated with more learning</a:t>
            </a:r>
          </a:p>
          <a:p>
            <a:pPr marL="285750" indent="-285750">
              <a:buFont typeface="Arial"/>
              <a:buChar char="•"/>
            </a:pPr>
            <a:r>
              <a:rPr lang="en-US" sz="2000" dirty="0"/>
              <a:t>Jorgensen, et al.  (1977): no relation between placement and achievement gains</a:t>
            </a:r>
          </a:p>
          <a:p>
            <a:pPr marL="285750" indent="-285750">
              <a:buFont typeface="Arial"/>
              <a:buChar char="•"/>
            </a:pPr>
            <a:r>
              <a:rPr lang="en-US" sz="2000" dirty="0"/>
              <a:t>Morgan, et al. (2000): frustration level placements led to greater learning gains</a:t>
            </a:r>
          </a:p>
          <a:p>
            <a:pPr marL="285750" indent="-285750">
              <a:buFont typeface="Arial"/>
              <a:buChar char="•"/>
            </a:pPr>
            <a:r>
              <a:rPr lang="en-US" sz="2000" dirty="0"/>
              <a:t>O’Connor et al (2002, 2010): only benefit was for students reading at grade 1 level, but even this benefit went away                                      if scaffolding was equated</a:t>
            </a:r>
          </a:p>
          <a:p>
            <a:pPr marL="285750" indent="-285750">
              <a:buFont typeface="Arial"/>
              <a:buChar char="•"/>
            </a:pPr>
            <a:r>
              <a:rPr lang="en-US" sz="2000" dirty="0"/>
              <a:t>Kuhn et al (2006): frustration level placement led                               to greater learning gains</a:t>
            </a:r>
          </a:p>
          <a:p>
            <a:pPr marL="285750" indent="-285750">
              <a:buFont typeface="Arial"/>
              <a:buChar char="•"/>
            </a:pPr>
            <a:r>
              <a:rPr lang="en-US" sz="2000" dirty="0"/>
              <a:t>Brown et al (2017): no learning benefit</a:t>
            </a:r>
          </a:p>
        </p:txBody>
      </p:sp>
    </p:spTree>
    <p:extLst>
      <p:ext uri="{BB962C8B-B14F-4D97-AF65-F5344CB8AC3E}">
        <p14:creationId xmlns:p14="http://schemas.microsoft.com/office/powerpoint/2010/main" val="129806562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But can we just throw students into difficult text?  </a:t>
            </a:r>
          </a:p>
        </p:txBody>
      </p:sp>
      <p:sp>
        <p:nvSpPr>
          <p:cNvPr id="4" name="Rectangle 3"/>
          <p:cNvSpPr/>
          <p:nvPr/>
        </p:nvSpPr>
        <p:spPr>
          <a:xfrm>
            <a:off x="914400" y="1905000"/>
            <a:ext cx="5943600" cy="2677656"/>
          </a:xfrm>
          <a:prstGeom prst="rect">
            <a:avLst/>
          </a:prstGeom>
        </p:spPr>
        <p:txBody>
          <a:bodyPr wrap="square">
            <a:spAutoFit/>
          </a:bodyPr>
          <a:lstStyle/>
          <a:p>
            <a:pPr marL="342900" indent="-342900">
              <a:buFont typeface="Arial"/>
              <a:buChar char="•"/>
            </a:pPr>
            <a:r>
              <a:rPr lang="en-US" sz="2400" dirty="0"/>
              <a:t>No real evidence based on learning that shows instructional level works</a:t>
            </a:r>
          </a:p>
          <a:p>
            <a:pPr marL="342900" indent="-342900">
              <a:buFont typeface="Arial"/>
              <a:buChar char="•"/>
            </a:pPr>
            <a:r>
              <a:rPr lang="en-US" sz="2400" dirty="0"/>
              <a:t>However, the idea has burgeoned because just placing students in demanding texts that they cannot        read well was not working well </a:t>
            </a:r>
          </a:p>
          <a:p>
            <a:pPr marL="342900" indent="-342900">
              <a:buFont typeface="Arial"/>
              <a:buChar char="•"/>
            </a:pPr>
            <a:r>
              <a:rPr lang="en-US" sz="2400" dirty="0"/>
              <a:t>Where does that leave us?</a:t>
            </a:r>
          </a:p>
        </p:txBody>
      </p:sp>
    </p:spTree>
    <p:extLst>
      <p:ext uri="{BB962C8B-B14F-4D97-AF65-F5344CB8AC3E}">
        <p14:creationId xmlns:p14="http://schemas.microsoft.com/office/powerpoint/2010/main" val="177563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6867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Traditional</a:t>
            </a:r>
            <a:r>
              <a:rPr kumimoji="0" lang="en-US" altLang="zh-CN" sz="3600" b="0" i="0" u="none" strike="noStrike" kern="1200" cap="none" spc="0" normalizeH="0" noProof="0" dirty="0">
                <a:ln>
                  <a:noFill/>
                </a:ln>
                <a:solidFill>
                  <a:srgbClr val="000000"/>
                </a:solidFill>
                <a:effectLst/>
                <a:uLnTx/>
                <a:uFillTx/>
                <a:ea typeface="宋体" charset="-122"/>
              </a:rPr>
              <a:t> instructional level 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755576" y="1628800"/>
            <a:ext cx="7416824" cy="1938992"/>
          </a:xfrm>
          <a:prstGeom prst="rect">
            <a:avLst/>
          </a:prstGeom>
          <a:noFill/>
        </p:spPr>
        <p:txBody>
          <a:bodyPr wrap="square" rtlCol="0">
            <a:spAutoFit/>
          </a:bodyPr>
          <a:lstStyle/>
          <a:p>
            <a:r>
              <a:rPr lang="en-US" sz="2400" dirty="0"/>
              <a:t>Instructional level theory: learning is facilitated by ensuring students can read instructional texts with relatively good fluency and comprehension; accomplished by placing students in relatively easy texts</a:t>
            </a:r>
          </a:p>
        </p:txBody>
      </p:sp>
      <p:sp>
        <p:nvSpPr>
          <p:cNvPr id="5" name="Rectangle 4"/>
          <p:cNvSpPr/>
          <p:nvPr/>
        </p:nvSpPr>
        <p:spPr>
          <a:xfrm>
            <a:off x="827584" y="3645024"/>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84168" y="3573016"/>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95736" y="3933056"/>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429309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6156176" y="4221088"/>
            <a:ext cx="1800200"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2 variables</a:t>
            </a:r>
          </a:p>
        </p:txBody>
      </p:sp>
    </p:spTree>
    <p:extLst>
      <p:ext uri="{BB962C8B-B14F-4D97-AF65-F5344CB8AC3E}">
        <p14:creationId xmlns:p14="http://schemas.microsoft.com/office/powerpoint/2010/main" val="42723395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Powell’s mediated text </a:t>
            </a:r>
            <a:r>
              <a:rPr kumimoji="0" lang="en-US" altLang="zh-CN" sz="3600" b="0" i="0" u="none" strike="noStrike" kern="1200" cap="none" spc="0" normalizeH="0" noProof="0" dirty="0">
                <a:ln>
                  <a:noFill/>
                </a:ln>
                <a:solidFill>
                  <a:srgbClr val="000000"/>
                </a:solidFill>
                <a:effectLst/>
                <a:uLnTx/>
                <a:uFillTx/>
                <a:ea typeface="宋体" charset="-122"/>
              </a:rPr>
              <a:t>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83568" y="1436584"/>
            <a:ext cx="7848872" cy="1200328"/>
          </a:xfrm>
          <a:prstGeom prst="rect">
            <a:avLst/>
          </a:prstGeom>
          <a:noFill/>
        </p:spPr>
        <p:txBody>
          <a:bodyPr wrap="square" rtlCol="0">
            <a:spAutoFit/>
          </a:bodyPr>
          <a:lstStyle/>
          <a:p>
            <a:r>
              <a:rPr lang="en-US" sz="2400" dirty="0"/>
              <a:t>Learning from relatively harder texts is superior because teaching can facilitate/mediate students’ interactions with text in ways that allows students to bridge the gap</a:t>
            </a:r>
          </a:p>
        </p:txBody>
      </p:sp>
      <p:sp>
        <p:nvSpPr>
          <p:cNvPr id="10" name="TextBox 9"/>
          <p:cNvSpPr txBox="1"/>
          <p:nvPr/>
        </p:nvSpPr>
        <p:spPr>
          <a:xfrm>
            <a:off x="1475656" y="501317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5364088" y="5013176"/>
            <a:ext cx="2592288"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3 variables</a:t>
            </a:r>
          </a:p>
        </p:txBody>
      </p:sp>
      <p:sp>
        <p:nvSpPr>
          <p:cNvPr id="13" name="Isosceles Triangle 12"/>
          <p:cNvSpPr/>
          <p:nvPr/>
        </p:nvSpPr>
        <p:spPr>
          <a:xfrm>
            <a:off x="3059832" y="3284984"/>
            <a:ext cx="2736304"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9872" y="2780928"/>
            <a:ext cx="2232248" cy="369332"/>
          </a:xfrm>
          <a:prstGeom prst="rect">
            <a:avLst/>
          </a:prstGeom>
          <a:noFill/>
        </p:spPr>
        <p:txBody>
          <a:bodyPr wrap="square" rtlCol="0">
            <a:spAutoFit/>
          </a:bodyPr>
          <a:lstStyle/>
          <a:p>
            <a:r>
              <a:rPr lang="en-US" dirty="0"/>
              <a:t>          Mediation </a:t>
            </a:r>
          </a:p>
        </p:txBody>
      </p:sp>
    </p:spTree>
    <p:extLst>
      <p:ext uri="{BB962C8B-B14F-4D97-AF65-F5344CB8AC3E}">
        <p14:creationId xmlns:p14="http://schemas.microsoft.com/office/powerpoint/2010/main" val="407640813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Any evidence</a:t>
            </a:r>
            <a:r>
              <a:rPr lang="en-US" altLang="zh-CN" sz="3600" dirty="0">
                <a:solidFill>
                  <a:srgbClr val="000000"/>
                </a:solidFill>
                <a:ea typeface="宋体" charset="-122"/>
              </a:rPr>
              <a:t> that this is possible?</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83568" y="1412776"/>
            <a:ext cx="7488832" cy="4524315"/>
          </a:xfrm>
          <a:prstGeom prst="rect">
            <a:avLst/>
          </a:prstGeom>
          <a:noFill/>
        </p:spPr>
        <p:txBody>
          <a:bodyPr wrap="square" rtlCol="0">
            <a:spAutoFit/>
          </a:bodyPr>
          <a:lstStyle/>
          <a:p>
            <a:pPr marL="342900" indent="-342900">
              <a:buFont typeface="Arial"/>
              <a:buChar char="•"/>
            </a:pPr>
            <a:r>
              <a:rPr lang="en-US" sz="2400" dirty="0"/>
              <a:t>Yes, quite a bit</a:t>
            </a:r>
          </a:p>
          <a:p>
            <a:endParaRPr lang="en-US" sz="2400" dirty="0"/>
          </a:p>
          <a:p>
            <a:pPr marL="342900" indent="-342900">
              <a:buFont typeface="Arial"/>
              <a:buChar char="•"/>
            </a:pPr>
            <a:r>
              <a:rPr lang="en-US" sz="2400" dirty="0"/>
              <a:t>Many studies show that – with scaffolding – students can read “frustration level” texts as if they had been placed in books at their “instructional levels”</a:t>
            </a:r>
          </a:p>
          <a:p>
            <a:pPr marL="342900" indent="-342900">
              <a:buFont typeface="Arial"/>
              <a:buChar char="•"/>
            </a:pPr>
            <a:endParaRPr lang="en-US" sz="2400" dirty="0"/>
          </a:p>
          <a:p>
            <a:pPr marL="342900" indent="-342900">
              <a:buFont typeface="Arial"/>
              <a:buChar char="•"/>
            </a:pPr>
            <a:r>
              <a:rPr lang="en-US" sz="2400" dirty="0"/>
              <a:t>Remember the O’Connor studies: instructional level made a learning differences until she standardized the teacher scaffolding…              that’s one</a:t>
            </a:r>
          </a:p>
          <a:p>
            <a:endParaRPr lang="en-US" sz="2400" dirty="0"/>
          </a:p>
        </p:txBody>
      </p:sp>
    </p:spTree>
    <p:extLst>
      <p:ext uri="{BB962C8B-B14F-4D97-AF65-F5344CB8AC3E}">
        <p14:creationId xmlns:p14="http://schemas.microsoft.com/office/powerpoint/2010/main" val="36202702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a:solidFill>
                  <a:srgbClr val="000000"/>
                </a:solidFill>
              </a:rPr>
              <a:t>Scaffolding an Instructional Level</a:t>
            </a:r>
          </a:p>
        </p:txBody>
      </p:sp>
      <p:sp>
        <p:nvSpPr>
          <p:cNvPr id="4" name="TextBox 3"/>
          <p:cNvSpPr txBox="1"/>
          <p:nvPr/>
        </p:nvSpPr>
        <p:spPr>
          <a:xfrm>
            <a:off x="755576" y="1412777"/>
            <a:ext cx="5184576" cy="3693319"/>
          </a:xfrm>
          <a:prstGeom prst="rect">
            <a:avLst/>
          </a:prstGeom>
          <a:noFill/>
        </p:spPr>
        <p:txBody>
          <a:bodyPr wrap="square" rtlCol="0">
            <a:spAutoFit/>
          </a:bodyPr>
          <a:lstStyle/>
          <a:p>
            <a:r>
              <a:rPr lang="en-US" dirty="0" err="1"/>
              <a:t>Bonfiglio</a:t>
            </a:r>
            <a:r>
              <a:rPr lang="en-US" dirty="0"/>
              <a:t>, Daly, </a:t>
            </a:r>
            <a:r>
              <a:rPr lang="en-US" dirty="0" err="1"/>
              <a:t>Persampieri</a:t>
            </a:r>
            <a:r>
              <a:rPr lang="en-US" dirty="0"/>
              <a:t>, &amp; Andersen, 2006 </a:t>
            </a:r>
          </a:p>
          <a:p>
            <a:r>
              <a:rPr lang="en-US" dirty="0"/>
              <a:t>Burns, 2007</a:t>
            </a:r>
          </a:p>
          <a:p>
            <a:r>
              <a:rPr lang="en-US" dirty="0"/>
              <a:t>Burns, Dean, &amp; Foley, 2004</a:t>
            </a:r>
          </a:p>
          <a:p>
            <a:r>
              <a:rPr lang="en-US" dirty="0"/>
              <a:t>Carney, Anderson, Blackburn, &amp; Blessings, 1984</a:t>
            </a:r>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2000</a:t>
            </a:r>
          </a:p>
          <a:p>
            <a:r>
              <a:rPr lang="cs-CZ" dirty="0" err="1"/>
              <a:t>Faulkner</a:t>
            </a:r>
            <a:r>
              <a:rPr lang="cs-CZ" dirty="0"/>
              <a:t> &amp; </a:t>
            </a:r>
            <a:r>
              <a:rPr lang="cs-CZ" dirty="0" err="1"/>
              <a:t>Levy</a:t>
            </a:r>
            <a:r>
              <a:rPr lang="cs-CZ" dirty="0"/>
              <a:t>, 1999</a:t>
            </a:r>
            <a:endParaRPr lang="en-US" dirty="0"/>
          </a:p>
          <a:p>
            <a:r>
              <a:rPr lang="en-US" dirty="0" err="1"/>
              <a:t>Gickling</a:t>
            </a:r>
            <a:r>
              <a:rPr lang="en-US" dirty="0"/>
              <a:t> &amp; Armstrong, 1978 </a:t>
            </a:r>
          </a:p>
          <a:p>
            <a:r>
              <a:rPr lang="en-US" dirty="0"/>
              <a:t>Hall, </a:t>
            </a:r>
            <a:r>
              <a:rPr lang="en-US" dirty="0" err="1"/>
              <a:t>Sabey</a:t>
            </a:r>
            <a:r>
              <a:rPr lang="en-US" dirty="0"/>
              <a:t>, &amp; McClellan, 2005</a:t>
            </a:r>
          </a:p>
          <a:p>
            <a:r>
              <a:rPr lang="cs-CZ" dirty="0" err="1"/>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1979</a:t>
            </a:r>
          </a:p>
          <a:p>
            <a:endParaRPr lang="en-US" dirty="0"/>
          </a:p>
        </p:txBody>
      </p:sp>
    </p:spTree>
    <p:extLst>
      <p:ext uri="{BB962C8B-B14F-4D97-AF65-F5344CB8AC3E}">
        <p14:creationId xmlns:p14="http://schemas.microsoft.com/office/powerpoint/2010/main" val="148200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a:solidFill>
                  <a:srgbClr val="000000"/>
                </a:solidFill>
              </a:rPr>
              <a:t>Scaffolding an Instructional Level </a:t>
            </a:r>
          </a:p>
        </p:txBody>
      </p:sp>
      <p:sp>
        <p:nvSpPr>
          <p:cNvPr id="4" name="TextBox 3"/>
          <p:cNvSpPr txBox="1"/>
          <p:nvPr/>
        </p:nvSpPr>
        <p:spPr>
          <a:xfrm>
            <a:off x="827584" y="1268760"/>
            <a:ext cx="5725616" cy="4370040"/>
          </a:xfrm>
          <a:prstGeom prst="rect">
            <a:avLst/>
          </a:prstGeom>
          <a:noFill/>
        </p:spPr>
        <p:txBody>
          <a:bodyPr wrap="square" rtlCol="0">
            <a:spAutoFit/>
          </a:bodyPr>
          <a:lstStyle/>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r>
              <a:rPr lang="sv-SE" dirty="0" err="1"/>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en-US" dirty="0"/>
          </a:p>
        </p:txBody>
      </p:sp>
    </p:spTree>
    <p:extLst>
      <p:ext uri="{BB962C8B-B14F-4D97-AF65-F5344CB8AC3E}">
        <p14:creationId xmlns:p14="http://schemas.microsoft.com/office/powerpoint/2010/main" val="137514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BDE2-1D5B-E64A-BA70-BC315E9F00A5}"/>
              </a:ext>
            </a:extLst>
          </p:cNvPr>
          <p:cNvSpPr>
            <a:spLocks noGrp="1"/>
          </p:cNvSpPr>
          <p:nvPr>
            <p:ph type="title"/>
          </p:nvPr>
        </p:nvSpPr>
        <p:spPr/>
        <p:txBody>
          <a:bodyPr/>
          <a:lstStyle/>
          <a:p>
            <a:r>
              <a:rPr lang="en-US" dirty="0">
                <a:solidFill>
                  <a:srgbClr val="0070C0"/>
                </a:solidFill>
              </a:rPr>
              <a:t>Unpacking Unpacking Equity</a:t>
            </a:r>
          </a:p>
        </p:txBody>
      </p:sp>
      <p:sp>
        <p:nvSpPr>
          <p:cNvPr id="3" name="Content Placeholder 2">
            <a:extLst>
              <a:ext uri="{FF2B5EF4-FFF2-40B4-BE49-F238E27FC236}">
                <a16:creationId xmlns:a16="http://schemas.microsoft.com/office/drawing/2014/main" id="{B8BE7971-4941-C746-A92C-EA06C9103778}"/>
              </a:ext>
            </a:extLst>
          </p:cNvPr>
          <p:cNvSpPr>
            <a:spLocks noGrp="1"/>
          </p:cNvSpPr>
          <p:nvPr>
            <p:ph idx="1"/>
          </p:nvPr>
        </p:nvSpPr>
        <p:spPr/>
        <p:txBody>
          <a:bodyPr>
            <a:normAutofit/>
          </a:bodyPr>
          <a:lstStyle/>
          <a:p>
            <a:pPr marL="0" lvl="0" indent="0">
              <a:spcBef>
                <a:spcPts val="0"/>
              </a:spcBef>
              <a:spcAft>
                <a:spcPts val="600"/>
              </a:spcAft>
              <a:buNone/>
            </a:pPr>
            <a:r>
              <a:rPr lang="en-US" dirty="0">
                <a:solidFill>
                  <a:srgbClr val="000000"/>
                </a:solidFill>
                <a:latin typeface="Calibri"/>
                <a:ea typeface="Calibri"/>
                <a:cs typeface="Calibri"/>
                <a:sym typeface="Calibri"/>
              </a:rPr>
              <a:t>We’ve got to make sure that everyone has fair and impartial access to rights and opportunities, no matter who they are. </a:t>
            </a:r>
          </a:p>
          <a:p>
            <a:pPr marL="0" lvl="0" indent="0">
              <a:spcBef>
                <a:spcPts val="0"/>
              </a:spcBef>
              <a:spcAft>
                <a:spcPts val="600"/>
              </a:spcAft>
              <a:buNone/>
            </a:pPr>
            <a:endParaRPr lang="en-US" dirty="0">
              <a:solidFill>
                <a:srgbClr val="000000"/>
              </a:solidFill>
              <a:latin typeface="Calibri"/>
              <a:ea typeface="Calibri"/>
              <a:cs typeface="Calibri"/>
              <a:sym typeface="Calibri"/>
            </a:endParaRPr>
          </a:p>
          <a:p>
            <a:pPr marL="0" lvl="0" indent="0">
              <a:spcBef>
                <a:spcPts val="0"/>
              </a:spcBef>
              <a:spcAft>
                <a:spcPts val="600"/>
              </a:spcAft>
              <a:buNone/>
            </a:pPr>
            <a:r>
              <a:rPr lang="en-US" dirty="0">
                <a:solidFill>
                  <a:srgbClr val="000000"/>
                </a:solidFill>
                <a:latin typeface="Calibri"/>
                <a:ea typeface="Calibri"/>
                <a:cs typeface="Calibri"/>
                <a:sym typeface="Calibri"/>
              </a:rPr>
              <a:t>In education, that means making sure everyone has the best—or most likely-–chance of learning.</a:t>
            </a:r>
          </a:p>
          <a:p>
            <a:pPr marL="0" lvl="0" indent="0">
              <a:spcBef>
                <a:spcPts val="0"/>
              </a:spcBef>
              <a:spcAft>
                <a:spcPts val="600"/>
              </a:spcAft>
              <a:buNone/>
            </a:pPr>
            <a:endParaRPr lang="en-US" dirty="0">
              <a:solidFill>
                <a:srgbClr val="000000"/>
              </a:solidFill>
              <a:latin typeface="Calibri"/>
              <a:ea typeface="Calibri"/>
              <a:cs typeface="Calibri"/>
              <a:sym typeface="Calibri"/>
            </a:endParaRPr>
          </a:p>
          <a:p>
            <a:pPr marL="0" lvl="0" indent="0">
              <a:spcBef>
                <a:spcPts val="0"/>
              </a:spcBef>
              <a:spcAft>
                <a:spcPts val="600"/>
              </a:spcAft>
              <a:buNone/>
            </a:pPr>
            <a:r>
              <a:rPr lang="en-US" dirty="0">
                <a:solidFill>
                  <a:srgbClr val="000000"/>
                </a:solidFill>
                <a:latin typeface="Calibri"/>
                <a:ea typeface="Calibri"/>
                <a:cs typeface="Calibri"/>
                <a:sym typeface="Calibri"/>
              </a:rPr>
              <a:t>That’s on us. </a:t>
            </a:r>
          </a:p>
          <a:p>
            <a:endParaRPr lang="en-US" dirty="0"/>
          </a:p>
        </p:txBody>
      </p:sp>
    </p:spTree>
    <p:extLst>
      <p:ext uri="{BB962C8B-B14F-4D97-AF65-F5344CB8AC3E}">
        <p14:creationId xmlns:p14="http://schemas.microsoft.com/office/powerpoint/2010/main" val="3629409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Challenging Text</a:t>
            </a:r>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buNone/>
            </a:pPr>
            <a:r>
              <a:rPr lang="en-US" dirty="0"/>
              <a:t>Scaffolding Text Features</a:t>
            </a:r>
          </a:p>
          <a:p>
            <a:pPr>
              <a:buFont typeface="Arial" pitchFamily="34" charset="0"/>
              <a:buChar char="•"/>
            </a:pPr>
            <a:r>
              <a:rPr lang="en-US" dirty="0"/>
              <a:t>Complexity of ideas/content</a:t>
            </a:r>
          </a:p>
          <a:p>
            <a:pPr>
              <a:buFont typeface="Arial" pitchFamily="34" charset="0"/>
              <a:buChar char="•"/>
            </a:pPr>
            <a:r>
              <a:rPr lang="en-US" dirty="0"/>
              <a:t>Match of text and reader prior knowledge </a:t>
            </a:r>
          </a:p>
          <a:p>
            <a:pPr>
              <a:buFont typeface="Arial" pitchFamily="34" charset="0"/>
              <a:buChar char="•"/>
            </a:pPr>
            <a:r>
              <a:rPr lang="en-US" dirty="0"/>
              <a:t>Complexity of vocabulary</a:t>
            </a:r>
          </a:p>
          <a:p>
            <a:pPr>
              <a:buFont typeface="Arial" pitchFamily="34" charset="0"/>
              <a:buChar char="•"/>
            </a:pPr>
            <a:r>
              <a:rPr lang="en-US" dirty="0"/>
              <a:t>Complexity of syntax</a:t>
            </a:r>
          </a:p>
          <a:p>
            <a:pPr>
              <a:buFont typeface="Arial" pitchFamily="34" charset="0"/>
              <a:buChar char="•"/>
            </a:pPr>
            <a:r>
              <a:rPr lang="en-US" dirty="0"/>
              <a:t>Complexity of coherence</a:t>
            </a:r>
          </a:p>
          <a:p>
            <a:pPr>
              <a:buFont typeface="Arial" pitchFamily="34" charset="0"/>
              <a:buChar char="•"/>
            </a:pPr>
            <a:r>
              <a:rPr lang="en-US" dirty="0"/>
              <a:t>Familiarity of genre demands</a:t>
            </a:r>
          </a:p>
          <a:p>
            <a:pPr>
              <a:buFont typeface="Arial" pitchFamily="34" charset="0"/>
              <a:buChar char="•"/>
            </a:pPr>
            <a:r>
              <a:rPr lang="en-US" dirty="0"/>
              <a:t>Complexity of text organization</a:t>
            </a:r>
          </a:p>
          <a:p>
            <a:pPr>
              <a:buFont typeface="Arial" pitchFamily="34" charset="0"/>
              <a:buChar char="•"/>
            </a:pPr>
            <a:r>
              <a:rPr lang="en-US" dirty="0"/>
              <a:t>Subtlety of author’s tone</a:t>
            </a:r>
          </a:p>
          <a:p>
            <a:pPr>
              <a:buFont typeface="Arial" pitchFamily="34" charset="0"/>
              <a:buChar char="•"/>
            </a:pPr>
            <a:r>
              <a:rPr lang="en-US" dirty="0"/>
              <a:t>Sophistication of literary devices or data-presentation devices</a:t>
            </a:r>
          </a:p>
          <a:p>
            <a:pPr marL="0" indent="0">
              <a:buNone/>
            </a:pPr>
            <a:endParaRPr lang="en-US" dirty="0"/>
          </a:p>
          <a:p>
            <a:pPr marL="0" indent="0">
              <a:buNone/>
            </a:pPr>
            <a:r>
              <a:rPr lang="en-US" dirty="0"/>
              <a:t>Other Approaches</a:t>
            </a:r>
          </a:p>
          <a:p>
            <a:r>
              <a:rPr lang="en-US" dirty="0"/>
              <a:t>Provide sufficient fluency</a:t>
            </a:r>
          </a:p>
          <a:p>
            <a:pPr>
              <a:buFont typeface="Arial" pitchFamily="34" charset="0"/>
              <a:buChar char="•"/>
            </a:pPr>
            <a:r>
              <a:rPr lang="en-US" dirty="0"/>
              <a:t>Use stair-steps or apprentice texts</a:t>
            </a:r>
          </a:p>
          <a:p>
            <a:pPr>
              <a:buFont typeface="Arial" pitchFamily="34" charset="0"/>
              <a:buChar char="•"/>
            </a:pPr>
            <a:r>
              <a:rPr lang="en-US" dirty="0"/>
              <a:t>Teach comprehension strategies</a:t>
            </a:r>
          </a:p>
          <a:p>
            <a:pPr>
              <a:buFont typeface="Arial" pitchFamily="34" charset="0"/>
              <a:buChar char="•"/>
            </a:pPr>
            <a:r>
              <a:rPr lang="en-US" dirty="0"/>
              <a:t>Motivation</a:t>
            </a:r>
          </a:p>
        </p:txBody>
      </p:sp>
    </p:spTree>
    <p:extLst>
      <p:ext uri="{BB962C8B-B14F-4D97-AF65-F5344CB8AC3E}">
        <p14:creationId xmlns:p14="http://schemas.microsoft.com/office/powerpoint/2010/main" val="374674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Build/Access Prior Knowledge</a:t>
            </a:r>
          </a:p>
        </p:txBody>
      </p:sp>
      <p:sp>
        <p:nvSpPr>
          <p:cNvPr id="3" name="Content Placeholder 2"/>
          <p:cNvSpPr>
            <a:spLocks noGrp="1"/>
          </p:cNvSpPr>
          <p:nvPr>
            <p:ph idx="1"/>
          </p:nvPr>
        </p:nvSpPr>
        <p:spPr>
          <a:xfrm>
            <a:off x="457200" y="1523999"/>
            <a:ext cx="8229600" cy="4572001"/>
          </a:xfrm>
        </p:spPr>
        <p:txBody>
          <a:bodyPr>
            <a:normAutofit/>
          </a:bodyPr>
          <a:lstStyle/>
          <a:p>
            <a:r>
              <a:rPr lang="en-US" sz="2200" dirty="0"/>
              <a:t>Readers do not just take in information – all learning is interpretive</a:t>
            </a:r>
          </a:p>
          <a:p>
            <a:r>
              <a:rPr lang="en-US" sz="2200" b="0" dirty="0"/>
              <a:t>This, in part, means that we take in information through the lens of what we know (we interpret it, we combine it with already known information)</a:t>
            </a:r>
          </a:p>
          <a:p>
            <a:r>
              <a:rPr lang="en-US" sz="2200" b="0" dirty="0"/>
              <a:t>Texts can be challenging if they presuppose or require </a:t>
            </a:r>
            <a:r>
              <a:rPr lang="en-US" sz="2200" dirty="0"/>
              <a:t>overt </a:t>
            </a:r>
            <a:r>
              <a:rPr lang="en-US" sz="2200" b="0" dirty="0"/>
              <a:t>use of particular prior knowledge</a:t>
            </a:r>
          </a:p>
          <a:p>
            <a:r>
              <a:rPr lang="en-US" sz="2200" b="0" dirty="0"/>
              <a:t>Students can be guided to use their related experiences in ways that scaffolds the new knowledge</a:t>
            </a:r>
          </a:p>
          <a:p>
            <a:r>
              <a:rPr lang="en-US" sz="2200" dirty="0"/>
              <a:t>Too often we do this poorly</a:t>
            </a:r>
            <a:endParaRPr lang="en-US" sz="2200" b="0" dirty="0"/>
          </a:p>
          <a:p>
            <a:endParaRPr lang="en-US" dirty="0"/>
          </a:p>
        </p:txBody>
      </p:sp>
    </p:spTree>
    <p:extLst>
      <p:ext uri="{BB962C8B-B14F-4D97-AF65-F5344CB8AC3E}">
        <p14:creationId xmlns:p14="http://schemas.microsoft.com/office/powerpoint/2010/main" val="174790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Knowledge Example</a:t>
            </a:r>
          </a:p>
        </p:txBody>
      </p:sp>
      <p:sp>
        <p:nvSpPr>
          <p:cNvPr id="3" name="Content Placeholder 2"/>
          <p:cNvSpPr>
            <a:spLocks noGrp="1"/>
          </p:cNvSpPr>
          <p:nvPr>
            <p:ph idx="1"/>
          </p:nvPr>
        </p:nvSpPr>
        <p:spPr/>
        <p:txBody>
          <a:bodyPr>
            <a:normAutofit/>
          </a:bodyPr>
          <a:lstStyle/>
          <a:p>
            <a:pPr marL="0" indent="0">
              <a:buNone/>
            </a:pPr>
            <a:r>
              <a:rPr lang="en-US" sz="2200" b="0" dirty="0"/>
              <a:t>Three men came to get their haircut, but Stanley barked at them.</a:t>
            </a:r>
          </a:p>
          <a:p>
            <a:pPr marL="0" indent="0">
              <a:buNone/>
            </a:pPr>
            <a:r>
              <a:rPr lang="en-US" sz="2200" b="0" dirty="0"/>
              <a:t>The barber looked at William. “Boy,” he said, “isn’t that your dog?”</a:t>
            </a:r>
          </a:p>
          <a:p>
            <a:pPr marL="0" indent="0">
              <a:buNone/>
            </a:pPr>
            <a:r>
              <a:rPr lang="en-US" sz="2200" b="0" dirty="0"/>
              <a:t>“No,” he said. “He just followed me. He lives next door.”</a:t>
            </a:r>
          </a:p>
          <a:p>
            <a:pPr marL="0" indent="0">
              <a:buNone/>
            </a:pPr>
            <a:r>
              <a:rPr lang="en-US" sz="2200" b="0" dirty="0"/>
              <a:t>“Well,” the barber said, “that dog is keeping people out of my shop. There are people here ahead of you, but I’ll cut your hair now.”</a:t>
            </a:r>
          </a:p>
        </p:txBody>
      </p:sp>
    </p:spTree>
    <p:extLst>
      <p:ext uri="{BB962C8B-B14F-4D97-AF65-F5344CB8AC3E}">
        <p14:creationId xmlns:p14="http://schemas.microsoft.com/office/powerpoint/2010/main" val="414683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Knowledge</a:t>
            </a:r>
          </a:p>
        </p:txBody>
      </p:sp>
      <p:sp>
        <p:nvSpPr>
          <p:cNvPr id="3" name="Content Placeholder 2"/>
          <p:cNvSpPr>
            <a:spLocks noGrp="1"/>
          </p:cNvSpPr>
          <p:nvPr>
            <p:ph idx="1"/>
          </p:nvPr>
        </p:nvSpPr>
        <p:spPr/>
        <p:txBody>
          <a:bodyPr>
            <a:normAutofit fontScale="92500"/>
          </a:bodyPr>
          <a:lstStyle/>
          <a:p>
            <a:r>
              <a:rPr lang="en-US" sz="2200" dirty="0"/>
              <a:t>Do reveal to your students the topic they will be asked to read about and/or the genre they’ll be reading about*</a:t>
            </a:r>
          </a:p>
          <a:p>
            <a:r>
              <a:rPr lang="en-US" sz="2200" dirty="0"/>
              <a:t>Do not spend extensive time reviewing what they may already know about a topic</a:t>
            </a:r>
          </a:p>
          <a:p>
            <a:r>
              <a:rPr lang="en-US" sz="2200" dirty="0"/>
              <a:t>Do tell students relevant information the author would have assumed them to know unless you think it can easily be inferred </a:t>
            </a:r>
          </a:p>
          <a:p>
            <a:r>
              <a:rPr lang="en-US" sz="2200" b="0" dirty="0"/>
              <a:t>Do not reveal information the author is going to provide</a:t>
            </a:r>
          </a:p>
          <a:p>
            <a:r>
              <a:rPr lang="en-US" sz="2200" dirty="0"/>
              <a:t>Do consider whether there are cultural gaps between what the student knows and that the text assumes</a:t>
            </a:r>
          </a:p>
          <a:p>
            <a:r>
              <a:rPr lang="en-US" sz="2200" b="0" dirty="0"/>
              <a:t>Do not select texts that require extensive amounts of prerequisite information to understand</a:t>
            </a:r>
          </a:p>
          <a:p>
            <a:r>
              <a:rPr lang="en-US" sz="2200" dirty="0"/>
              <a:t>Do teach students to use what they know when evaluating the truth or accuracy of what they are reading (does it make sense?)</a:t>
            </a:r>
            <a:endParaRPr lang="en-US" sz="2200" b="0" dirty="0"/>
          </a:p>
          <a:p>
            <a:endParaRPr lang="en-US" sz="2200" dirty="0"/>
          </a:p>
          <a:p>
            <a:endParaRPr lang="en-US" sz="2200" b="0" dirty="0"/>
          </a:p>
        </p:txBody>
      </p:sp>
    </p:spTree>
    <p:extLst>
      <p:ext uri="{BB962C8B-B14F-4D97-AF65-F5344CB8AC3E}">
        <p14:creationId xmlns:p14="http://schemas.microsoft.com/office/powerpoint/2010/main" val="632627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Tell Vocabulary</a:t>
            </a:r>
          </a:p>
        </p:txBody>
      </p:sp>
      <p:sp>
        <p:nvSpPr>
          <p:cNvPr id="3" name="Content Placeholder 2"/>
          <p:cNvSpPr>
            <a:spLocks noGrp="1"/>
          </p:cNvSpPr>
          <p:nvPr>
            <p:ph idx="1"/>
          </p:nvPr>
        </p:nvSpPr>
        <p:spPr>
          <a:xfrm>
            <a:off x="457200" y="1447800"/>
            <a:ext cx="8229600" cy="4678363"/>
          </a:xfrm>
        </p:spPr>
        <p:txBody>
          <a:bodyPr>
            <a:noAutofit/>
          </a:bodyPr>
          <a:lstStyle/>
          <a:p>
            <a:r>
              <a:rPr lang="en-US" sz="2200" b="0" dirty="0"/>
              <a:t>Texts can be hard because of unfamiliar vocabulary (difference between academic vocabulary and key vocabulary in a text)</a:t>
            </a:r>
          </a:p>
          <a:p>
            <a:r>
              <a:rPr lang="en-US" sz="2200" dirty="0"/>
              <a:t>Less widely known words tend to be harder than known words</a:t>
            </a:r>
          </a:p>
          <a:p>
            <a:r>
              <a:rPr lang="en-US" sz="2200" dirty="0"/>
              <a:t>Metaphorical language counts as vocabulary too (“common currency”, “charming and charmed innocence”)</a:t>
            </a:r>
          </a:p>
          <a:p>
            <a:r>
              <a:rPr lang="en-US" sz="2200" dirty="0"/>
              <a:t>But not all of the words have the same impact on the information or comprehension of the information</a:t>
            </a:r>
            <a:endParaRPr lang="en-US" sz="2200" b="0" dirty="0"/>
          </a:p>
          <a:p>
            <a:r>
              <a:rPr lang="en-US" sz="2200" b="0" dirty="0"/>
              <a:t>Carefully analyze text for the challenging and important vocabulary –emphasize the words that influence th</a:t>
            </a:r>
            <a:r>
              <a:rPr lang="en-US" sz="2200" dirty="0"/>
              <a:t>e meaning</a:t>
            </a:r>
          </a:p>
          <a:p>
            <a:endParaRPr lang="en-US" sz="2200" b="0" dirty="0"/>
          </a:p>
          <a:p>
            <a:pPr marL="0" indent="0">
              <a:buNone/>
            </a:pPr>
            <a:endParaRPr lang="en-US" sz="2400" dirty="0"/>
          </a:p>
        </p:txBody>
      </p:sp>
    </p:spTree>
    <p:extLst>
      <p:ext uri="{BB962C8B-B14F-4D97-AF65-F5344CB8AC3E}">
        <p14:creationId xmlns:p14="http://schemas.microsoft.com/office/powerpoint/2010/main" val="1869266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0885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65740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lstStyle/>
          <a:p>
            <a:pPr marL="0" indent="0">
              <a:buNone/>
            </a:pPr>
            <a:r>
              <a:rPr lang="en-US" dirty="0"/>
              <a:t>Some scientists argued that these gases have heated up our atmosphere. They say global warming will </a:t>
            </a:r>
            <a:r>
              <a:rPr lang="en-US" dirty="0">
                <a:solidFill>
                  <a:srgbClr val="3366FF"/>
                </a:solidFill>
              </a:rPr>
              <a:t>affect</a:t>
            </a:r>
            <a:r>
              <a:rPr lang="en-US" dirty="0"/>
              <a:t> our climate so dramatically that </a:t>
            </a:r>
            <a:r>
              <a:rPr lang="en-US" dirty="0">
                <a:solidFill>
                  <a:srgbClr val="3366FF"/>
                </a:solidFill>
              </a:rPr>
              <a:t>glaciers</a:t>
            </a:r>
            <a:r>
              <a:rPr lang="en-US" dirty="0"/>
              <a:t> will melt and sea levels will rise. In addition, it is not just our atmosphere that can be polluted. Oil from spills often </a:t>
            </a:r>
            <a:r>
              <a:rPr lang="en-US" dirty="0">
                <a:solidFill>
                  <a:srgbClr val="3366FF"/>
                </a:solidFill>
              </a:rPr>
              <a:t>seeps</a:t>
            </a:r>
            <a:r>
              <a:rPr lang="en-US" dirty="0"/>
              <a:t> into the ocean.</a:t>
            </a:r>
          </a:p>
        </p:txBody>
      </p:sp>
    </p:spTree>
    <p:extLst>
      <p:ext uri="{BB962C8B-B14F-4D97-AF65-F5344CB8AC3E}">
        <p14:creationId xmlns:p14="http://schemas.microsoft.com/office/powerpoint/2010/main" val="1974404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400" b="0" dirty="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p>
        </p:txBody>
      </p:sp>
    </p:spTree>
    <p:extLst>
      <p:ext uri="{BB962C8B-B14F-4D97-AF65-F5344CB8AC3E}">
        <p14:creationId xmlns:p14="http://schemas.microsoft.com/office/powerpoint/2010/main" val="2014291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400" b="0" dirty="0"/>
              <a:t>	I can never forget the scene that met us. Between us and the Barrier was a</a:t>
            </a:r>
            <a:r>
              <a:rPr lang="en-US" sz="2400" b="0" dirty="0">
                <a:solidFill>
                  <a:srgbClr val="00B0F0"/>
                </a:solidFill>
              </a:rPr>
              <a:t> </a:t>
            </a:r>
            <a:r>
              <a:rPr lang="en-US" sz="2400" b="0" dirty="0">
                <a:solidFill>
                  <a:srgbClr val="3366FF"/>
                </a:solidFill>
              </a:rPr>
              <a:t>lane </a:t>
            </a:r>
            <a:r>
              <a:rPr lang="en-US" sz="2400" b="0" dirty="0"/>
              <a:t>of some fifty yards wide, a </a:t>
            </a:r>
            <a:r>
              <a:rPr lang="en-US" sz="2400" b="0" dirty="0">
                <a:solidFill>
                  <a:srgbClr val="3366FF"/>
                </a:solidFill>
              </a:rPr>
              <a:t>seething cauldron</a:t>
            </a:r>
            <a:r>
              <a:rPr lang="en-US" sz="2400" b="0" dirty="0"/>
              <a:t>. </a:t>
            </a:r>
            <a:r>
              <a:rPr lang="en-US" sz="2400" b="0" dirty="0">
                <a:solidFill>
                  <a:srgbClr val="3366FF"/>
                </a:solidFill>
              </a:rPr>
              <a:t>Bergs</a:t>
            </a:r>
            <a:r>
              <a:rPr lang="en-US" sz="2400" b="0" dirty="0"/>
              <a:t> were </a:t>
            </a:r>
            <a:r>
              <a:rPr lang="en-US" sz="2400" b="0" dirty="0">
                <a:solidFill>
                  <a:srgbClr val="3366FF"/>
                </a:solidFill>
              </a:rPr>
              <a:t>calving</a:t>
            </a:r>
            <a:r>
              <a:rPr lang="en-US" sz="2400" b="0" dirty="0"/>
              <a:t> off as we watched: and </a:t>
            </a:r>
            <a:r>
              <a:rPr lang="en-US" sz="2400" b="0" dirty="0">
                <a:solidFill>
                  <a:srgbClr val="3366FF"/>
                </a:solidFill>
              </a:rPr>
              <a:t>capsizing: </a:t>
            </a:r>
            <a:r>
              <a:rPr lang="en-US" sz="2400" b="0" dirty="0"/>
              <a:t>and hitting other bergs, splitting into two and falling apart. The </a:t>
            </a:r>
            <a:r>
              <a:rPr lang="en-US" sz="2400" b="0" dirty="0">
                <a:solidFill>
                  <a:srgbClr val="3366FF"/>
                </a:solidFill>
              </a:rPr>
              <a:t>Killers</a:t>
            </a:r>
            <a:r>
              <a:rPr lang="en-US" sz="2400" b="0" dirty="0"/>
              <a:t>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sz="2400" b="0" dirty="0">
                <a:solidFill>
                  <a:srgbClr val="3366FF"/>
                </a:solidFill>
              </a:rPr>
              <a:t>floes. </a:t>
            </a:r>
          </a:p>
        </p:txBody>
      </p:sp>
    </p:spTree>
    <p:extLst>
      <p:ext uri="{BB962C8B-B14F-4D97-AF65-F5344CB8AC3E}">
        <p14:creationId xmlns:p14="http://schemas.microsoft.com/office/powerpoint/2010/main" val="426384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BDE2-1D5B-E64A-BA70-BC315E9F00A5}"/>
              </a:ext>
            </a:extLst>
          </p:cNvPr>
          <p:cNvSpPr>
            <a:spLocks noGrp="1"/>
          </p:cNvSpPr>
          <p:nvPr>
            <p:ph type="title"/>
          </p:nvPr>
        </p:nvSpPr>
        <p:spPr/>
        <p:txBody>
          <a:bodyPr>
            <a:normAutofit fontScale="90000"/>
          </a:bodyPr>
          <a:lstStyle/>
          <a:p>
            <a:r>
              <a:rPr lang="en-US" dirty="0">
                <a:solidFill>
                  <a:srgbClr val="0070C0"/>
                </a:solidFill>
              </a:rPr>
              <a:t>What does my talk have to do with that?</a:t>
            </a:r>
          </a:p>
        </p:txBody>
      </p:sp>
      <p:sp>
        <p:nvSpPr>
          <p:cNvPr id="3" name="Content Placeholder 2">
            <a:extLst>
              <a:ext uri="{FF2B5EF4-FFF2-40B4-BE49-F238E27FC236}">
                <a16:creationId xmlns:a16="http://schemas.microsoft.com/office/drawing/2014/main" id="{B8BE7971-4941-C746-A92C-EA06C9103778}"/>
              </a:ext>
            </a:extLst>
          </p:cNvPr>
          <p:cNvSpPr>
            <a:spLocks noGrp="1"/>
          </p:cNvSpPr>
          <p:nvPr>
            <p:ph idx="1"/>
          </p:nvPr>
        </p:nvSpPr>
        <p:spPr>
          <a:xfrm>
            <a:off x="457200" y="1600200"/>
            <a:ext cx="8229600" cy="5486400"/>
          </a:xfrm>
        </p:spPr>
        <p:txBody>
          <a:bodyPr>
            <a:normAutofit/>
          </a:bodyPr>
          <a:lstStyle/>
          <a:p>
            <a:pPr marL="0" lvl="0" indent="0">
              <a:spcBef>
                <a:spcPts val="0"/>
              </a:spcBef>
              <a:spcAft>
                <a:spcPts val="600"/>
              </a:spcAft>
              <a:buNone/>
            </a:pPr>
            <a:r>
              <a:rPr lang="en-US" dirty="0">
                <a:solidFill>
                  <a:srgbClr val="000000"/>
                </a:solidFill>
                <a:latin typeface="Calibri"/>
                <a:ea typeface="Calibri"/>
                <a:cs typeface="Calibri"/>
                <a:sym typeface="Calibri"/>
              </a:rPr>
              <a:t>I’m going to talk to you about the idea of teaching kids to read complex text (something required by most educational standards)</a:t>
            </a:r>
          </a:p>
          <a:p>
            <a:pPr marL="0" lvl="0" indent="0">
              <a:spcBef>
                <a:spcPts val="0"/>
              </a:spcBef>
              <a:spcAft>
                <a:spcPts val="600"/>
              </a:spcAft>
              <a:buNone/>
            </a:pPr>
            <a:endParaRPr lang="en-US" dirty="0">
              <a:solidFill>
                <a:srgbClr val="000000"/>
              </a:solidFill>
              <a:latin typeface="Calibri"/>
              <a:ea typeface="Calibri"/>
              <a:cs typeface="Calibri"/>
              <a:sym typeface="Calibri"/>
            </a:endParaRPr>
          </a:p>
          <a:p>
            <a:pPr marL="0" lvl="0" indent="0">
              <a:spcBef>
                <a:spcPts val="0"/>
              </a:spcBef>
              <a:spcAft>
                <a:spcPts val="600"/>
              </a:spcAft>
              <a:buNone/>
            </a:pPr>
            <a:r>
              <a:rPr lang="en-US" dirty="0">
                <a:solidFill>
                  <a:srgbClr val="000000"/>
                </a:solidFill>
                <a:latin typeface="Calibri"/>
                <a:ea typeface="Calibri"/>
                <a:cs typeface="Calibri"/>
                <a:sym typeface="Calibri"/>
              </a:rPr>
              <a:t>In the past, that has usually not been done—instead we have tried to protect kids from such instruction in fear that it would do harm, despite evidence showing that not to be the case</a:t>
            </a:r>
          </a:p>
          <a:p>
            <a:pPr marL="0" lvl="0" indent="0">
              <a:spcBef>
                <a:spcPts val="0"/>
              </a:spcBef>
              <a:spcAft>
                <a:spcPts val="600"/>
              </a:spcAft>
              <a:buNone/>
            </a:pPr>
            <a:endParaRPr lang="en-US" dirty="0">
              <a:solidFill>
                <a:srgbClr val="000000"/>
              </a:solidFill>
              <a:latin typeface="Calibri"/>
              <a:ea typeface="Calibri"/>
              <a:cs typeface="Calibri"/>
              <a:sym typeface="Calibri"/>
            </a:endParaRPr>
          </a:p>
          <a:p>
            <a:pPr marL="0" lvl="0" indent="0">
              <a:spcBef>
                <a:spcPts val="0"/>
              </a:spcBef>
              <a:spcAft>
                <a:spcPts val="600"/>
              </a:spcAft>
              <a:buNone/>
            </a:pPr>
            <a:r>
              <a:rPr lang="en-US" dirty="0">
                <a:solidFill>
                  <a:srgbClr val="000000"/>
                </a:solidFill>
                <a:latin typeface="Calibri"/>
                <a:ea typeface="Calibri"/>
                <a:cs typeface="Calibri"/>
                <a:sym typeface="Calibri"/>
              </a:rPr>
              <a:t>Sadly, the kids most likely to be protected from learning those things tend to be racial minorities, linguistic minorities, kids with the least academic background</a:t>
            </a:r>
          </a:p>
          <a:p>
            <a:pPr marL="0" lvl="0" indent="0">
              <a:spcBef>
                <a:spcPts val="0"/>
              </a:spcBef>
              <a:spcAft>
                <a:spcPts val="600"/>
              </a:spcAft>
              <a:buNone/>
            </a:pPr>
            <a:endParaRPr lang="en-US" dirty="0">
              <a:solidFill>
                <a:srgbClr val="000000"/>
              </a:solidFill>
              <a:latin typeface="Calibri"/>
              <a:ea typeface="Calibri"/>
              <a:cs typeface="Calibri"/>
              <a:sym typeface="Calibri"/>
            </a:endParaRPr>
          </a:p>
          <a:p>
            <a:pPr marL="0" lvl="0" indent="0">
              <a:spcBef>
                <a:spcPts val="0"/>
              </a:spcBef>
              <a:spcAft>
                <a:spcPts val="600"/>
              </a:spcAft>
              <a:buNone/>
            </a:pPr>
            <a:r>
              <a:rPr lang="en-US" dirty="0">
                <a:solidFill>
                  <a:srgbClr val="000000"/>
                </a:solidFill>
                <a:latin typeface="Calibri"/>
                <a:ea typeface="Calibri"/>
                <a:cs typeface="Calibri"/>
                <a:sym typeface="Calibri"/>
              </a:rPr>
              <a:t>I’ll show you why and how it doesn’t need to be that way </a:t>
            </a:r>
          </a:p>
          <a:p>
            <a:pPr marL="0" lvl="0" indent="0">
              <a:spcBef>
                <a:spcPts val="0"/>
              </a:spcBef>
              <a:spcAft>
                <a:spcPts val="600"/>
              </a:spcAft>
              <a:buNone/>
            </a:pPr>
            <a:endParaRPr lang="en-US" dirty="0">
              <a:solidFill>
                <a:srgbClr val="000000"/>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1763371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vocabulary scaffold</a:t>
            </a:r>
          </a:p>
        </p:txBody>
      </p:sp>
      <p:sp>
        <p:nvSpPr>
          <p:cNvPr id="3" name="Content Placeholder 2"/>
          <p:cNvSpPr>
            <a:spLocks noGrp="1"/>
          </p:cNvSpPr>
          <p:nvPr>
            <p:ph idx="1"/>
          </p:nvPr>
        </p:nvSpPr>
        <p:spPr/>
        <p:txBody>
          <a:bodyPr/>
          <a:lstStyle/>
          <a:p>
            <a:r>
              <a:rPr lang="en-US" dirty="0"/>
              <a:t>Focus on words that make a difference in comprehending the text.</a:t>
            </a:r>
          </a:p>
          <a:p>
            <a:r>
              <a:rPr lang="en-US" dirty="0"/>
              <a:t>Do not preteach words that are explicitly defined in the text.</a:t>
            </a:r>
          </a:p>
          <a:p>
            <a:r>
              <a:rPr lang="en-US" dirty="0"/>
              <a:t>Do not preteach words that can be figured out from context.</a:t>
            </a:r>
          </a:p>
          <a:p>
            <a:r>
              <a:rPr lang="en-US" dirty="0"/>
              <a:t>Do not provide extensive prior instruction—telling or providing a glossary is enough.</a:t>
            </a:r>
          </a:p>
          <a:p>
            <a:r>
              <a:rPr lang="en-US" dirty="0"/>
              <a:t>Follow up: reading should stimulate growth in vocabulary.</a:t>
            </a:r>
          </a:p>
        </p:txBody>
      </p:sp>
    </p:spTree>
    <p:extLst>
      <p:ext uri="{BB962C8B-B14F-4D97-AF65-F5344CB8AC3E}">
        <p14:creationId xmlns:p14="http://schemas.microsoft.com/office/powerpoint/2010/main" val="2655041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695678"/>
              </p:ext>
            </p:extLst>
          </p:nvPr>
        </p:nvGraphicFramePr>
        <p:xfrm>
          <a:off x="457200" y="1600200"/>
          <a:ext cx="8229600" cy="43484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33400">
                <a:tc>
                  <a:txBody>
                    <a:bodyPr/>
                    <a:lstStyle/>
                    <a:p>
                      <a:endParaRPr lang="en-US" dirty="0"/>
                    </a:p>
                  </a:txBody>
                  <a:tcPr/>
                </a:tc>
                <a:tc>
                  <a:txBody>
                    <a:bodyPr/>
                    <a:lstStyle/>
                    <a:p>
                      <a:pPr algn="ctr"/>
                      <a:r>
                        <a:rPr lang="en-US" dirty="0"/>
                        <a:t>Key</a:t>
                      </a:r>
                      <a:r>
                        <a:rPr lang="en-US" baseline="0" dirty="0"/>
                        <a:t> Vocabulary</a:t>
                      </a:r>
                    </a:p>
                    <a:p>
                      <a:pPr algn="ctr"/>
                      <a:r>
                        <a:rPr lang="en-US" baseline="0" dirty="0"/>
                        <a:t>Text Defined</a:t>
                      </a:r>
                      <a:endParaRPr lang="en-US" dirty="0"/>
                    </a:p>
                  </a:txBody>
                  <a:tcPr/>
                </a:tc>
                <a:tc>
                  <a:txBody>
                    <a:bodyPr/>
                    <a:lstStyle/>
                    <a:p>
                      <a:pPr algn="ctr"/>
                      <a:r>
                        <a:rPr lang="en-US" dirty="0"/>
                        <a:t>Key Vocabulary</a:t>
                      </a:r>
                    </a:p>
                    <a:p>
                      <a:pPr algn="ctr"/>
                      <a:r>
                        <a:rPr lang="en-US" dirty="0"/>
                        <a:t>Context</a:t>
                      </a:r>
                      <a:r>
                        <a:rPr lang="en-US" baseline="0" dirty="0"/>
                        <a:t> Defined</a:t>
                      </a:r>
                      <a:endParaRPr lang="en-US" dirty="0"/>
                    </a:p>
                  </a:txBody>
                  <a:tcPr/>
                </a:tc>
                <a:tc>
                  <a:txBody>
                    <a:bodyPr/>
                    <a:lstStyle/>
                    <a:p>
                      <a:pPr algn="ctr"/>
                      <a:r>
                        <a:rPr lang="en-US" dirty="0"/>
                        <a:t>Key Vocabulary Preteach</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7.</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a:t>8.</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a:t>9.</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r>
                        <a:rPr lang="en-US" dirty="0"/>
                        <a:t>10.</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90171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0451013"/>
              </p:ext>
            </p:extLst>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Prefix</a:t>
                      </a:r>
                    </a:p>
                  </a:txBody>
                  <a:tcPr/>
                </a:tc>
                <a:tc>
                  <a:txBody>
                    <a:bodyPr/>
                    <a:lstStyle/>
                    <a:p>
                      <a:pPr algn="ctr"/>
                      <a:r>
                        <a:rPr lang="en-US" dirty="0">
                          <a:solidFill>
                            <a:schemeClr val="tx1"/>
                          </a:solidFill>
                        </a:rPr>
                        <a:t>Meaning</a:t>
                      </a:r>
                    </a:p>
                  </a:txBody>
                  <a:tcPr/>
                </a:tc>
                <a:tc>
                  <a:txBody>
                    <a:bodyPr/>
                    <a:lstStyle/>
                    <a:p>
                      <a:pPr algn="ctr"/>
                      <a:r>
                        <a:rPr lang="en-US" dirty="0">
                          <a:solidFill>
                            <a:schemeClr val="tx1"/>
                          </a:solidFill>
                        </a:rPr>
                        <a:t>Example</a:t>
                      </a:r>
                    </a:p>
                  </a:txBody>
                  <a:tcPr/>
                </a:tc>
                <a:extLst>
                  <a:ext uri="{0D108BD9-81ED-4DB2-BD59-A6C34878D82A}">
                    <a16:rowId xmlns:a16="http://schemas.microsoft.com/office/drawing/2014/main" val="10000"/>
                  </a:ext>
                </a:extLst>
              </a:tr>
              <a:tr h="370840">
                <a:tc>
                  <a:txBody>
                    <a:bodyPr/>
                    <a:lstStyle/>
                    <a:p>
                      <a:pPr algn="ctr"/>
                      <a:r>
                        <a:rPr lang="en-US" dirty="0"/>
                        <a:t>anti-</a:t>
                      </a:r>
                    </a:p>
                  </a:txBody>
                  <a:tcPr/>
                </a:tc>
                <a:tc>
                  <a:txBody>
                    <a:bodyPr/>
                    <a:lstStyle/>
                    <a:p>
                      <a:pPr algn="ctr"/>
                      <a:r>
                        <a:rPr lang="en-US" dirty="0"/>
                        <a:t>against</a:t>
                      </a:r>
                    </a:p>
                  </a:txBody>
                  <a:tcPr/>
                </a:tc>
                <a:tc>
                  <a:txBody>
                    <a:bodyPr/>
                    <a:lstStyle/>
                    <a:p>
                      <a:pPr algn="ctr"/>
                      <a:r>
                        <a:rPr lang="en-US" dirty="0"/>
                        <a:t>antisocial</a:t>
                      </a:r>
                    </a:p>
                  </a:txBody>
                  <a:tcPr/>
                </a:tc>
                <a:extLst>
                  <a:ext uri="{0D108BD9-81ED-4DB2-BD59-A6C34878D82A}">
                    <a16:rowId xmlns:a16="http://schemas.microsoft.com/office/drawing/2014/main" val="10001"/>
                  </a:ext>
                </a:extLst>
              </a:tr>
              <a:tr h="370840">
                <a:tc>
                  <a:txBody>
                    <a:bodyPr/>
                    <a:lstStyle/>
                    <a:p>
                      <a:pPr algn="ctr"/>
                      <a:r>
                        <a:rPr lang="en-US" dirty="0"/>
                        <a:t>de-</a:t>
                      </a:r>
                    </a:p>
                  </a:txBody>
                  <a:tcPr/>
                </a:tc>
                <a:tc>
                  <a:txBody>
                    <a:bodyPr/>
                    <a:lstStyle/>
                    <a:p>
                      <a:pPr algn="ctr"/>
                      <a:r>
                        <a:rPr lang="en-US" dirty="0"/>
                        <a:t>opposite</a:t>
                      </a:r>
                    </a:p>
                  </a:txBody>
                  <a:tcPr/>
                </a:tc>
                <a:tc>
                  <a:txBody>
                    <a:bodyPr/>
                    <a:lstStyle/>
                    <a:p>
                      <a:pPr algn="ctr"/>
                      <a:r>
                        <a:rPr lang="en-US" dirty="0"/>
                        <a:t>decode</a:t>
                      </a:r>
                    </a:p>
                  </a:txBody>
                  <a:tcPr/>
                </a:tc>
                <a:extLst>
                  <a:ext uri="{0D108BD9-81ED-4DB2-BD59-A6C34878D82A}">
                    <a16:rowId xmlns:a16="http://schemas.microsoft.com/office/drawing/2014/main" val="10002"/>
                  </a:ext>
                </a:extLst>
              </a:tr>
              <a:tr h="370840">
                <a:tc>
                  <a:txBody>
                    <a:bodyPr/>
                    <a:lstStyle/>
                    <a:p>
                      <a:pPr algn="ctr"/>
                      <a:r>
                        <a:rPr lang="en-US" dirty="0"/>
                        <a:t>dis-</a:t>
                      </a:r>
                    </a:p>
                  </a:txBody>
                  <a:tcPr/>
                </a:tc>
                <a:tc>
                  <a:txBody>
                    <a:bodyPr/>
                    <a:lstStyle/>
                    <a:p>
                      <a:pPr algn="ctr"/>
                      <a:r>
                        <a:rPr lang="en-US" dirty="0"/>
                        <a:t>not,</a:t>
                      </a:r>
                      <a:r>
                        <a:rPr lang="en-US" baseline="0" dirty="0"/>
                        <a:t> opposite of</a:t>
                      </a:r>
                      <a:endParaRPr lang="en-US" dirty="0"/>
                    </a:p>
                  </a:txBody>
                  <a:tcPr/>
                </a:tc>
                <a:tc>
                  <a:txBody>
                    <a:bodyPr/>
                    <a:lstStyle/>
                    <a:p>
                      <a:pPr algn="ctr"/>
                      <a:r>
                        <a:rPr lang="en-US" dirty="0"/>
                        <a:t>disagree</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en-,</a:t>
                      </a:r>
                      <a:r>
                        <a:rPr lang="en-US" baseline="0" dirty="0"/>
                        <a:t> </a:t>
                      </a:r>
                      <a:r>
                        <a:rPr lang="en-US" baseline="0" dirty="0" err="1"/>
                        <a:t>em</a:t>
                      </a:r>
                      <a:r>
                        <a:rPr lang="en-US" baseline="0" dirty="0"/>
                        <a:t>-</a:t>
                      </a:r>
                    </a:p>
                  </a:txBody>
                  <a:tcPr/>
                </a:tc>
                <a:tc>
                  <a:txBody>
                    <a:bodyPr/>
                    <a:lstStyle/>
                    <a:p>
                      <a:pPr algn="ctr"/>
                      <a:r>
                        <a:rPr lang="en-US" dirty="0"/>
                        <a:t>put</a:t>
                      </a:r>
                      <a:r>
                        <a:rPr lang="en-US" baseline="0" dirty="0"/>
                        <a:t> into, provide with</a:t>
                      </a:r>
                      <a:endParaRPr lang="en-US" dirty="0"/>
                    </a:p>
                  </a:txBody>
                  <a:tcPr/>
                </a:tc>
                <a:tc>
                  <a:txBody>
                    <a:bodyPr/>
                    <a:lstStyle/>
                    <a:p>
                      <a:pPr algn="ctr"/>
                      <a:r>
                        <a:rPr lang="en-US" dirty="0"/>
                        <a:t>enslave,</a:t>
                      </a:r>
                      <a:r>
                        <a:rPr lang="en-US" baseline="0" dirty="0"/>
                        <a:t> empower</a:t>
                      </a:r>
                      <a:endParaRPr lang="en-US" dirty="0"/>
                    </a:p>
                  </a:txBody>
                  <a:tcPr/>
                </a:tc>
                <a:extLst>
                  <a:ext uri="{0D108BD9-81ED-4DB2-BD59-A6C34878D82A}">
                    <a16:rowId xmlns:a16="http://schemas.microsoft.com/office/drawing/2014/main" val="10004"/>
                  </a:ext>
                </a:extLst>
              </a:tr>
              <a:tr h="370840">
                <a:tc>
                  <a:txBody>
                    <a:bodyPr/>
                    <a:lstStyle/>
                    <a:p>
                      <a:pPr algn="ctr"/>
                      <a:r>
                        <a:rPr lang="en-US" dirty="0"/>
                        <a:t>fore-</a:t>
                      </a:r>
                    </a:p>
                  </a:txBody>
                  <a:tcPr/>
                </a:tc>
                <a:tc>
                  <a:txBody>
                    <a:bodyPr/>
                    <a:lstStyle/>
                    <a:p>
                      <a:pPr algn="ctr"/>
                      <a:r>
                        <a:rPr lang="en-US" dirty="0"/>
                        <a:t>before</a:t>
                      </a:r>
                    </a:p>
                  </a:txBody>
                  <a:tcPr/>
                </a:tc>
                <a:tc>
                  <a:txBody>
                    <a:bodyPr/>
                    <a:lstStyle/>
                    <a:p>
                      <a:pPr algn="ctr"/>
                      <a:r>
                        <a:rPr lang="en-US" dirty="0"/>
                        <a:t>foresee</a:t>
                      </a:r>
                    </a:p>
                  </a:txBody>
                  <a:tcPr/>
                </a:tc>
                <a:extLst>
                  <a:ext uri="{0D108BD9-81ED-4DB2-BD59-A6C34878D82A}">
                    <a16:rowId xmlns:a16="http://schemas.microsoft.com/office/drawing/2014/main" val="10005"/>
                  </a:ext>
                </a:extLst>
              </a:tr>
              <a:tr h="370840">
                <a:tc>
                  <a:txBody>
                    <a:bodyPr/>
                    <a:lstStyle/>
                    <a:p>
                      <a:pPr algn="ctr"/>
                      <a:r>
                        <a:rPr lang="en-US" dirty="0"/>
                        <a:t>in-, </a:t>
                      </a:r>
                      <a:r>
                        <a:rPr lang="en-US" dirty="0" err="1"/>
                        <a:t>im</a:t>
                      </a:r>
                      <a:r>
                        <a:rPr lang="en-US" dirty="0"/>
                        <a:t>-</a:t>
                      </a:r>
                    </a:p>
                  </a:txBody>
                  <a:tcPr/>
                </a:tc>
                <a:tc>
                  <a:txBody>
                    <a:bodyPr/>
                    <a:lstStyle/>
                    <a:p>
                      <a:pPr algn="ctr"/>
                      <a:r>
                        <a:rPr lang="en-US" dirty="0"/>
                        <a:t>in</a:t>
                      </a:r>
                    </a:p>
                  </a:txBody>
                  <a:tcPr/>
                </a:tc>
                <a:tc>
                  <a:txBody>
                    <a:bodyPr/>
                    <a:lstStyle/>
                    <a:p>
                      <a:pPr algn="ctr"/>
                      <a:r>
                        <a:rPr lang="en-US" dirty="0"/>
                        <a:t>infield</a:t>
                      </a:r>
                    </a:p>
                  </a:txBody>
                  <a:tcPr/>
                </a:tc>
                <a:extLst>
                  <a:ext uri="{0D108BD9-81ED-4DB2-BD59-A6C34878D82A}">
                    <a16:rowId xmlns:a16="http://schemas.microsoft.com/office/drawing/2014/main" val="10006"/>
                  </a:ext>
                </a:extLst>
              </a:tr>
              <a:tr h="370840">
                <a:tc>
                  <a:txBody>
                    <a:bodyPr/>
                    <a:lstStyle/>
                    <a:p>
                      <a:pPr algn="ctr"/>
                      <a:r>
                        <a:rPr lang="en-US" dirty="0"/>
                        <a:t>in-,</a:t>
                      </a:r>
                      <a:r>
                        <a:rPr lang="en-US" baseline="0" dirty="0"/>
                        <a:t> </a:t>
                      </a:r>
                      <a:r>
                        <a:rPr lang="en-US" baseline="0" dirty="0" err="1"/>
                        <a:t>im</a:t>
                      </a:r>
                      <a:r>
                        <a:rPr lang="en-US" baseline="0" dirty="0"/>
                        <a:t>-, </a:t>
                      </a:r>
                      <a:r>
                        <a:rPr lang="en-US" baseline="0" dirty="0" err="1"/>
                        <a:t>il</a:t>
                      </a:r>
                      <a:r>
                        <a:rPr lang="en-US" baseline="0" dirty="0"/>
                        <a:t>-, </a:t>
                      </a:r>
                      <a:r>
                        <a:rPr lang="en-US" baseline="0" dirty="0" err="1"/>
                        <a:t>ir</a:t>
                      </a:r>
                      <a:r>
                        <a:rPr lang="en-US" baseline="0" dirty="0"/>
                        <a:t>-</a:t>
                      </a:r>
                      <a:endParaRPr lang="en-US" dirty="0"/>
                    </a:p>
                  </a:txBody>
                  <a:tcPr/>
                </a:tc>
                <a:tc>
                  <a:txBody>
                    <a:bodyPr/>
                    <a:lstStyle/>
                    <a:p>
                      <a:pPr algn="ctr"/>
                      <a:r>
                        <a:rPr lang="en-US" dirty="0"/>
                        <a:t>not</a:t>
                      </a:r>
                    </a:p>
                  </a:txBody>
                  <a:tcPr/>
                </a:tc>
                <a:tc>
                  <a:txBody>
                    <a:bodyPr/>
                    <a:lstStyle/>
                    <a:p>
                      <a:pPr algn="ctr"/>
                      <a:r>
                        <a:rPr lang="en-US" dirty="0"/>
                        <a:t>impossible, inaction</a:t>
                      </a:r>
                    </a:p>
                  </a:txBody>
                  <a:tcPr/>
                </a:tc>
                <a:extLst>
                  <a:ext uri="{0D108BD9-81ED-4DB2-BD59-A6C34878D82A}">
                    <a16:rowId xmlns:a16="http://schemas.microsoft.com/office/drawing/2014/main" val="10007"/>
                  </a:ext>
                </a:extLst>
              </a:tr>
              <a:tr h="370840">
                <a:tc>
                  <a:txBody>
                    <a:bodyPr/>
                    <a:lstStyle/>
                    <a:p>
                      <a:pPr algn="ctr"/>
                      <a:r>
                        <a:rPr lang="en-US" dirty="0"/>
                        <a:t>inter-</a:t>
                      </a:r>
                    </a:p>
                  </a:txBody>
                  <a:tcPr/>
                </a:tc>
                <a:tc>
                  <a:txBody>
                    <a:bodyPr/>
                    <a:lstStyle/>
                    <a:p>
                      <a:pPr algn="ctr"/>
                      <a:r>
                        <a:rPr lang="en-US" dirty="0"/>
                        <a:t>between</a:t>
                      </a:r>
                    </a:p>
                  </a:txBody>
                  <a:tcPr/>
                </a:tc>
                <a:tc>
                  <a:txBody>
                    <a:bodyPr/>
                    <a:lstStyle/>
                    <a:p>
                      <a:pPr algn="ctr"/>
                      <a:r>
                        <a:rPr lang="en-US" dirty="0"/>
                        <a:t>intersection</a:t>
                      </a:r>
                    </a:p>
                  </a:txBody>
                  <a:tcPr/>
                </a:tc>
                <a:extLst>
                  <a:ext uri="{0D108BD9-81ED-4DB2-BD59-A6C34878D82A}">
                    <a16:rowId xmlns:a16="http://schemas.microsoft.com/office/drawing/2014/main" val="10008"/>
                  </a:ext>
                </a:extLst>
              </a:tr>
              <a:tr h="370840">
                <a:tc>
                  <a:txBody>
                    <a:bodyPr/>
                    <a:lstStyle/>
                    <a:p>
                      <a:pPr algn="ctr"/>
                      <a:r>
                        <a:rPr lang="en-US" dirty="0"/>
                        <a:t>mid-</a:t>
                      </a:r>
                    </a:p>
                  </a:txBody>
                  <a:tcPr/>
                </a:tc>
                <a:tc>
                  <a:txBody>
                    <a:bodyPr/>
                    <a:lstStyle/>
                    <a:p>
                      <a:pPr algn="ctr"/>
                      <a:r>
                        <a:rPr lang="en-US" dirty="0"/>
                        <a:t>middle</a:t>
                      </a:r>
                    </a:p>
                  </a:txBody>
                  <a:tcPr/>
                </a:tc>
                <a:tc>
                  <a:txBody>
                    <a:bodyPr/>
                    <a:lstStyle/>
                    <a:p>
                      <a:pPr algn="ctr"/>
                      <a:r>
                        <a:rPr lang="en-US" dirty="0"/>
                        <a:t>midway</a:t>
                      </a:r>
                    </a:p>
                  </a:txBody>
                  <a:tcPr/>
                </a:tc>
                <a:extLst>
                  <a:ext uri="{0D108BD9-81ED-4DB2-BD59-A6C34878D82A}">
                    <a16:rowId xmlns:a16="http://schemas.microsoft.com/office/drawing/2014/main" val="10009"/>
                  </a:ext>
                </a:extLst>
              </a:tr>
              <a:tr h="370840">
                <a:tc>
                  <a:txBody>
                    <a:bodyPr/>
                    <a:lstStyle/>
                    <a:p>
                      <a:pPr algn="ctr"/>
                      <a:r>
                        <a:rPr lang="en-US" dirty="0" err="1"/>
                        <a:t>mis</a:t>
                      </a:r>
                      <a:r>
                        <a:rPr lang="en-US" dirty="0"/>
                        <a:t>-</a:t>
                      </a:r>
                    </a:p>
                  </a:txBody>
                  <a:tcPr/>
                </a:tc>
                <a:tc>
                  <a:txBody>
                    <a:bodyPr/>
                    <a:lstStyle/>
                    <a:p>
                      <a:pPr algn="ctr"/>
                      <a:r>
                        <a:rPr lang="en-US" dirty="0"/>
                        <a:t>wrongly</a:t>
                      </a:r>
                    </a:p>
                  </a:txBody>
                  <a:tcPr/>
                </a:tc>
                <a:tc>
                  <a:txBody>
                    <a:bodyPr/>
                    <a:lstStyle/>
                    <a:p>
                      <a:pPr algn="ctr"/>
                      <a:r>
                        <a:rPr lang="en-US" dirty="0"/>
                        <a:t>mispronounce</a:t>
                      </a:r>
                    </a:p>
                  </a:txBody>
                  <a:tcPr/>
                </a:tc>
                <a:extLst>
                  <a:ext uri="{0D108BD9-81ED-4DB2-BD59-A6C34878D82A}">
                    <a16:rowId xmlns:a16="http://schemas.microsoft.com/office/drawing/2014/main" val="10010"/>
                  </a:ext>
                </a:extLst>
              </a:tr>
              <a:tr h="370840">
                <a:tc>
                  <a:txBody>
                    <a:bodyPr/>
                    <a:lstStyle/>
                    <a:p>
                      <a:pPr algn="ctr"/>
                      <a:r>
                        <a:rPr lang="en-US" dirty="0"/>
                        <a:t>non-</a:t>
                      </a:r>
                    </a:p>
                  </a:txBody>
                  <a:tcPr/>
                </a:tc>
                <a:tc>
                  <a:txBody>
                    <a:bodyPr/>
                    <a:lstStyle/>
                    <a:p>
                      <a:pPr algn="ctr"/>
                      <a:r>
                        <a:rPr lang="en-US" dirty="0"/>
                        <a:t>not</a:t>
                      </a:r>
                    </a:p>
                  </a:txBody>
                  <a:tcPr/>
                </a:tc>
                <a:tc>
                  <a:txBody>
                    <a:bodyPr/>
                    <a:lstStyle/>
                    <a:p>
                      <a:pPr algn="ctr"/>
                      <a:r>
                        <a:rPr lang="en-US" dirty="0"/>
                        <a:t>nonsense</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Prefixes</a:t>
            </a:r>
          </a:p>
        </p:txBody>
      </p:sp>
    </p:spTree>
    <p:extLst>
      <p:ext uri="{BB962C8B-B14F-4D97-AF65-F5344CB8AC3E}">
        <p14:creationId xmlns:p14="http://schemas.microsoft.com/office/powerpoint/2010/main" val="4017867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3032058"/>
              </p:ext>
            </p:extLst>
          </p:nvPr>
        </p:nvGraphicFramePr>
        <p:xfrm>
          <a:off x="381000" y="1719263"/>
          <a:ext cx="8407401" cy="370840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rgbClr val="000000"/>
                          </a:solidFill>
                        </a:rPr>
                        <a:t>Prefix</a:t>
                      </a:r>
                    </a:p>
                  </a:txBody>
                  <a:tcPr/>
                </a:tc>
                <a:tc>
                  <a:txBody>
                    <a:bodyPr/>
                    <a:lstStyle/>
                    <a:p>
                      <a:pPr algn="ctr"/>
                      <a:r>
                        <a:rPr lang="en-US" dirty="0">
                          <a:solidFill>
                            <a:srgbClr val="000000"/>
                          </a:solidFill>
                        </a:rPr>
                        <a:t>Meaning</a:t>
                      </a:r>
                    </a:p>
                  </a:txBody>
                  <a:tcPr/>
                </a:tc>
                <a:tc>
                  <a:txBody>
                    <a:bodyPr/>
                    <a:lstStyle/>
                    <a:p>
                      <a:pPr algn="ctr"/>
                      <a:r>
                        <a:rPr lang="en-US" dirty="0">
                          <a:solidFill>
                            <a:srgbClr val="000000"/>
                          </a:solidFill>
                        </a:rPr>
                        <a:t>Example</a:t>
                      </a:r>
                    </a:p>
                  </a:txBody>
                  <a:tcPr/>
                </a:tc>
                <a:extLst>
                  <a:ext uri="{0D108BD9-81ED-4DB2-BD59-A6C34878D82A}">
                    <a16:rowId xmlns:a16="http://schemas.microsoft.com/office/drawing/2014/main" val="10000"/>
                  </a:ext>
                </a:extLst>
              </a:tr>
              <a:tr h="370840">
                <a:tc>
                  <a:txBody>
                    <a:bodyPr/>
                    <a:lstStyle/>
                    <a:p>
                      <a:pPr algn="ctr"/>
                      <a:r>
                        <a:rPr lang="en-US" dirty="0"/>
                        <a:t>over-</a:t>
                      </a:r>
                    </a:p>
                  </a:txBody>
                  <a:tcPr/>
                </a:tc>
                <a:tc>
                  <a:txBody>
                    <a:bodyPr/>
                    <a:lstStyle/>
                    <a:p>
                      <a:pPr algn="ctr"/>
                      <a:r>
                        <a:rPr lang="en-US" dirty="0"/>
                        <a:t>over</a:t>
                      </a:r>
                    </a:p>
                  </a:txBody>
                  <a:tcPr/>
                </a:tc>
                <a:tc>
                  <a:txBody>
                    <a:bodyPr/>
                    <a:lstStyle/>
                    <a:p>
                      <a:pPr algn="ctr"/>
                      <a:r>
                        <a:rPr lang="en-US" dirty="0"/>
                        <a:t>overwork</a:t>
                      </a:r>
                    </a:p>
                  </a:txBody>
                  <a:tcPr/>
                </a:tc>
                <a:extLst>
                  <a:ext uri="{0D108BD9-81ED-4DB2-BD59-A6C34878D82A}">
                    <a16:rowId xmlns:a16="http://schemas.microsoft.com/office/drawing/2014/main" val="10001"/>
                  </a:ext>
                </a:extLst>
              </a:tr>
              <a:tr h="370840">
                <a:tc>
                  <a:txBody>
                    <a:bodyPr/>
                    <a:lstStyle/>
                    <a:p>
                      <a:pPr algn="ctr"/>
                      <a:r>
                        <a:rPr lang="en-US" dirty="0"/>
                        <a:t>pre-</a:t>
                      </a:r>
                    </a:p>
                  </a:txBody>
                  <a:tcPr/>
                </a:tc>
                <a:tc>
                  <a:txBody>
                    <a:bodyPr/>
                    <a:lstStyle/>
                    <a:p>
                      <a:pPr algn="ctr"/>
                      <a:r>
                        <a:rPr lang="en-US" dirty="0"/>
                        <a:t>before</a:t>
                      </a:r>
                    </a:p>
                  </a:txBody>
                  <a:tcPr/>
                </a:tc>
                <a:tc>
                  <a:txBody>
                    <a:bodyPr/>
                    <a:lstStyle/>
                    <a:p>
                      <a:pPr algn="ctr"/>
                      <a:r>
                        <a:rPr lang="en-US" dirty="0"/>
                        <a:t>prepay</a:t>
                      </a:r>
                    </a:p>
                  </a:txBody>
                  <a:tcPr/>
                </a:tc>
                <a:extLst>
                  <a:ext uri="{0D108BD9-81ED-4DB2-BD59-A6C34878D82A}">
                    <a16:rowId xmlns:a16="http://schemas.microsoft.com/office/drawing/2014/main" val="10002"/>
                  </a:ext>
                </a:extLst>
              </a:tr>
              <a:tr h="370840">
                <a:tc>
                  <a:txBody>
                    <a:bodyPr/>
                    <a:lstStyle/>
                    <a:p>
                      <a:pPr algn="ctr"/>
                      <a:r>
                        <a:rPr lang="en-US" dirty="0"/>
                        <a:t>re-</a:t>
                      </a:r>
                    </a:p>
                  </a:txBody>
                  <a:tcPr/>
                </a:tc>
                <a:tc>
                  <a:txBody>
                    <a:bodyPr/>
                    <a:lstStyle/>
                    <a:p>
                      <a:pPr algn="ctr"/>
                      <a:r>
                        <a:rPr lang="en-US" dirty="0"/>
                        <a:t>again</a:t>
                      </a:r>
                    </a:p>
                  </a:txBody>
                  <a:tcPr/>
                </a:tc>
                <a:tc>
                  <a:txBody>
                    <a:bodyPr/>
                    <a:lstStyle/>
                    <a:p>
                      <a:pPr algn="ctr"/>
                      <a:r>
                        <a:rPr lang="en-US" dirty="0"/>
                        <a:t>remember</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semi-</a:t>
                      </a:r>
                    </a:p>
                  </a:txBody>
                  <a:tcPr/>
                </a:tc>
                <a:tc>
                  <a:txBody>
                    <a:bodyPr/>
                    <a:lstStyle/>
                    <a:p>
                      <a:pPr algn="ctr"/>
                      <a:r>
                        <a:rPr lang="en-US" dirty="0"/>
                        <a:t>half</a:t>
                      </a:r>
                    </a:p>
                  </a:txBody>
                  <a:tcPr/>
                </a:tc>
                <a:tc>
                  <a:txBody>
                    <a:bodyPr/>
                    <a:lstStyle/>
                    <a:p>
                      <a:pPr algn="ctr"/>
                      <a:r>
                        <a:rPr lang="en-US" dirty="0"/>
                        <a:t>semicircle</a:t>
                      </a:r>
                    </a:p>
                  </a:txBody>
                  <a:tcPr/>
                </a:tc>
                <a:extLst>
                  <a:ext uri="{0D108BD9-81ED-4DB2-BD59-A6C34878D82A}">
                    <a16:rowId xmlns:a16="http://schemas.microsoft.com/office/drawing/2014/main" val="10004"/>
                  </a:ext>
                </a:extLst>
              </a:tr>
              <a:tr h="370840">
                <a:tc>
                  <a:txBody>
                    <a:bodyPr/>
                    <a:lstStyle/>
                    <a:p>
                      <a:pPr algn="ctr"/>
                      <a:r>
                        <a:rPr lang="en-US" dirty="0"/>
                        <a:t>sub-</a:t>
                      </a:r>
                    </a:p>
                  </a:txBody>
                  <a:tcPr/>
                </a:tc>
                <a:tc>
                  <a:txBody>
                    <a:bodyPr/>
                    <a:lstStyle/>
                    <a:p>
                      <a:pPr algn="ctr"/>
                      <a:r>
                        <a:rPr lang="en-US" dirty="0"/>
                        <a:t>under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submarine</a:t>
                      </a:r>
                    </a:p>
                  </a:txBody>
                  <a:tcPr/>
                </a:tc>
                <a:extLst>
                  <a:ext uri="{0D108BD9-81ED-4DB2-BD59-A6C34878D82A}">
                    <a16:rowId xmlns:a16="http://schemas.microsoft.com/office/drawing/2014/main" val="10005"/>
                  </a:ext>
                </a:extLst>
              </a:tr>
              <a:tr h="370840">
                <a:tc>
                  <a:txBody>
                    <a:bodyPr/>
                    <a:lstStyle/>
                    <a:p>
                      <a:pPr algn="ctr"/>
                      <a:r>
                        <a:rPr lang="en-US" dirty="0"/>
                        <a:t>super-</a:t>
                      </a:r>
                    </a:p>
                  </a:txBody>
                  <a:tcPr/>
                </a:tc>
                <a:tc>
                  <a:txBody>
                    <a:bodyPr/>
                    <a:lstStyle/>
                    <a:p>
                      <a:pPr algn="ctr"/>
                      <a:r>
                        <a:rPr lang="en-US" dirty="0"/>
                        <a:t>above</a:t>
                      </a:r>
                    </a:p>
                  </a:txBody>
                  <a:tcPr/>
                </a:tc>
                <a:tc>
                  <a:txBody>
                    <a:bodyPr/>
                    <a:lstStyle/>
                    <a:p>
                      <a:pPr algn="ctr"/>
                      <a:r>
                        <a:rPr lang="en-US" dirty="0"/>
                        <a:t>Superman</a:t>
                      </a:r>
                    </a:p>
                  </a:txBody>
                  <a:tcPr/>
                </a:tc>
                <a:extLst>
                  <a:ext uri="{0D108BD9-81ED-4DB2-BD59-A6C34878D82A}">
                    <a16:rowId xmlns:a16="http://schemas.microsoft.com/office/drawing/2014/main" val="10006"/>
                  </a:ext>
                </a:extLst>
              </a:tr>
              <a:tr h="370840">
                <a:tc>
                  <a:txBody>
                    <a:bodyPr/>
                    <a:lstStyle/>
                    <a:p>
                      <a:pPr algn="ctr"/>
                      <a:r>
                        <a:rPr lang="en-US" dirty="0"/>
                        <a:t>trans-</a:t>
                      </a:r>
                    </a:p>
                  </a:txBody>
                  <a:tcPr/>
                </a:tc>
                <a:tc>
                  <a:txBody>
                    <a:bodyPr/>
                    <a:lstStyle/>
                    <a:p>
                      <a:pPr algn="ctr"/>
                      <a:r>
                        <a:rPr lang="en-US" dirty="0"/>
                        <a:t>across</a:t>
                      </a:r>
                    </a:p>
                  </a:txBody>
                  <a:tcPr/>
                </a:tc>
                <a:tc>
                  <a:txBody>
                    <a:bodyPr/>
                    <a:lstStyle/>
                    <a:p>
                      <a:pPr algn="ctr"/>
                      <a:r>
                        <a:rPr lang="en-US" dirty="0"/>
                        <a:t>transplant</a:t>
                      </a:r>
                    </a:p>
                  </a:txBody>
                  <a:tcPr/>
                </a:tc>
                <a:extLst>
                  <a:ext uri="{0D108BD9-81ED-4DB2-BD59-A6C34878D82A}">
                    <a16:rowId xmlns:a16="http://schemas.microsoft.com/office/drawing/2014/main" val="10007"/>
                  </a:ext>
                </a:extLst>
              </a:tr>
              <a:tr h="370840">
                <a:tc>
                  <a:txBody>
                    <a:bodyPr/>
                    <a:lstStyle/>
                    <a:p>
                      <a:pPr algn="ctr"/>
                      <a:r>
                        <a:rPr lang="en-US" dirty="0"/>
                        <a:t>un-</a:t>
                      </a:r>
                    </a:p>
                  </a:txBody>
                  <a:tcPr/>
                </a:tc>
                <a:tc>
                  <a:txBody>
                    <a:bodyPr/>
                    <a:lstStyle/>
                    <a:p>
                      <a:pPr algn="ctr"/>
                      <a:r>
                        <a:rPr lang="en-US" dirty="0"/>
                        <a:t>not</a:t>
                      </a:r>
                    </a:p>
                  </a:txBody>
                  <a:tcPr/>
                </a:tc>
                <a:tc>
                  <a:txBody>
                    <a:bodyPr/>
                    <a:lstStyle/>
                    <a:p>
                      <a:pPr algn="ctr"/>
                      <a:r>
                        <a:rPr lang="en-US" dirty="0"/>
                        <a:t>unfriendly</a:t>
                      </a:r>
                    </a:p>
                  </a:txBody>
                  <a:tcPr/>
                </a:tc>
                <a:extLst>
                  <a:ext uri="{0D108BD9-81ED-4DB2-BD59-A6C34878D82A}">
                    <a16:rowId xmlns:a16="http://schemas.microsoft.com/office/drawing/2014/main" val="10008"/>
                  </a:ext>
                </a:extLst>
              </a:tr>
              <a:tr h="370840">
                <a:tc>
                  <a:txBody>
                    <a:bodyPr/>
                    <a:lstStyle/>
                    <a:p>
                      <a:pPr algn="ctr"/>
                      <a:r>
                        <a:rPr lang="en-US" dirty="0"/>
                        <a:t>under-</a:t>
                      </a:r>
                    </a:p>
                  </a:txBody>
                  <a:tcPr/>
                </a:tc>
                <a:tc>
                  <a:txBody>
                    <a:bodyPr/>
                    <a:lstStyle/>
                    <a:p>
                      <a:pPr algn="ctr"/>
                      <a:r>
                        <a:rPr lang="en-US" dirty="0"/>
                        <a:t>under</a:t>
                      </a:r>
                    </a:p>
                  </a:txBody>
                  <a:tcPr/>
                </a:tc>
                <a:tc>
                  <a:txBody>
                    <a:bodyPr/>
                    <a:lstStyle/>
                    <a:p>
                      <a:pPr algn="ctr"/>
                      <a:r>
                        <a:rPr lang="en-US" dirty="0"/>
                        <a:t>underwear</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Common Prefixes</a:t>
            </a:r>
          </a:p>
        </p:txBody>
      </p:sp>
      <p:sp>
        <p:nvSpPr>
          <p:cNvPr id="2" name="TextBox 1"/>
          <p:cNvSpPr txBox="1"/>
          <p:nvPr/>
        </p:nvSpPr>
        <p:spPr>
          <a:xfrm>
            <a:off x="1239077" y="5700155"/>
            <a:ext cx="6381246" cy="523220"/>
          </a:xfrm>
          <a:prstGeom prst="rect">
            <a:avLst/>
          </a:prstGeom>
          <a:noFill/>
        </p:spPr>
        <p:txBody>
          <a:bodyPr wrap="square" rtlCol="0">
            <a:spAutoFit/>
          </a:bodyPr>
          <a:lstStyle/>
          <a:p>
            <a:r>
              <a:rPr lang="en-US" sz="1400" dirty="0"/>
              <a:t>White, T.G., Sowell, J., &amp; </a:t>
            </a:r>
            <a:r>
              <a:rPr lang="en-US" sz="1400" dirty="0" err="1"/>
              <a:t>Yanagihara</a:t>
            </a:r>
            <a:r>
              <a:rPr lang="en-US" sz="1400" dirty="0"/>
              <a:t>, A. (1989). Teaching elementary students to use word-part clues. </a:t>
            </a:r>
            <a:r>
              <a:rPr lang="en-US" sz="1400" i="1" dirty="0"/>
              <a:t>The Reading Teacher, 42, </a:t>
            </a:r>
            <a:r>
              <a:rPr lang="en-US" sz="1400" dirty="0"/>
              <a:t>302-308.   </a:t>
            </a:r>
          </a:p>
        </p:txBody>
      </p:sp>
    </p:spTree>
    <p:extLst>
      <p:ext uri="{BB962C8B-B14F-4D97-AF65-F5344CB8AC3E}">
        <p14:creationId xmlns:p14="http://schemas.microsoft.com/office/powerpoint/2010/main" val="994052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4174902"/>
              </p:ext>
            </p:extLst>
          </p:nvPr>
        </p:nvGraphicFramePr>
        <p:xfrm>
          <a:off x="381000"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rgbClr val="000000"/>
                          </a:solidFill>
                        </a:rPr>
                        <a:t>Suffix</a:t>
                      </a:r>
                    </a:p>
                  </a:txBody>
                  <a:tcPr/>
                </a:tc>
                <a:tc>
                  <a:txBody>
                    <a:bodyPr/>
                    <a:lstStyle/>
                    <a:p>
                      <a:pPr algn="ctr"/>
                      <a:r>
                        <a:rPr lang="en-US" dirty="0">
                          <a:solidFill>
                            <a:srgbClr val="000000"/>
                          </a:solidFill>
                        </a:rPr>
                        <a:t>Meaning</a:t>
                      </a:r>
                    </a:p>
                  </a:txBody>
                  <a:tcPr/>
                </a:tc>
                <a:tc>
                  <a:txBody>
                    <a:bodyPr/>
                    <a:lstStyle/>
                    <a:p>
                      <a:pPr algn="ctr"/>
                      <a:r>
                        <a:rPr lang="en-US" dirty="0">
                          <a:solidFill>
                            <a:srgbClr val="000000"/>
                          </a:solidFill>
                        </a:rPr>
                        <a:t>Example</a:t>
                      </a:r>
                    </a:p>
                  </a:txBody>
                  <a:tcPr/>
                </a:tc>
                <a:extLst>
                  <a:ext uri="{0D108BD9-81ED-4DB2-BD59-A6C34878D82A}">
                    <a16:rowId xmlns:a16="http://schemas.microsoft.com/office/drawing/2014/main" val="10000"/>
                  </a:ext>
                </a:extLst>
              </a:tr>
              <a:tr h="370840">
                <a:tc>
                  <a:txBody>
                    <a:bodyPr/>
                    <a:lstStyle/>
                    <a:p>
                      <a:pPr algn="ctr"/>
                      <a:r>
                        <a:rPr lang="en-US" dirty="0"/>
                        <a:t>-able,</a:t>
                      </a:r>
                      <a:r>
                        <a:rPr lang="en-US" baseline="0" dirty="0"/>
                        <a:t> </a:t>
                      </a:r>
                      <a:r>
                        <a:rPr lang="en-US" baseline="0" dirty="0" err="1"/>
                        <a:t>ible</a:t>
                      </a:r>
                      <a:endParaRPr lang="en-US" dirty="0"/>
                    </a:p>
                  </a:txBody>
                  <a:tcPr/>
                </a:tc>
                <a:tc>
                  <a:txBody>
                    <a:bodyPr/>
                    <a:lstStyle/>
                    <a:p>
                      <a:pPr algn="ctr"/>
                      <a:r>
                        <a:rPr lang="en-US" dirty="0"/>
                        <a:t>can be done</a:t>
                      </a:r>
                    </a:p>
                  </a:txBody>
                  <a:tcPr/>
                </a:tc>
                <a:tc>
                  <a:txBody>
                    <a:bodyPr/>
                    <a:lstStyle/>
                    <a:p>
                      <a:pPr algn="ctr"/>
                      <a:r>
                        <a:rPr lang="en-US" dirty="0"/>
                        <a:t>comfortable</a:t>
                      </a:r>
                    </a:p>
                  </a:txBody>
                  <a:tcPr/>
                </a:tc>
                <a:extLst>
                  <a:ext uri="{0D108BD9-81ED-4DB2-BD59-A6C34878D82A}">
                    <a16:rowId xmlns:a16="http://schemas.microsoft.com/office/drawing/2014/main" val="10001"/>
                  </a:ext>
                </a:extLst>
              </a:tr>
              <a:tr h="370840">
                <a:tc>
                  <a:txBody>
                    <a:bodyPr/>
                    <a:lstStyle/>
                    <a:p>
                      <a:pPr algn="ctr"/>
                      <a:r>
                        <a:rPr lang="en-US" dirty="0"/>
                        <a:t>-al,</a:t>
                      </a:r>
                      <a:r>
                        <a:rPr lang="en-US" baseline="0" dirty="0"/>
                        <a:t> </a:t>
                      </a:r>
                      <a:r>
                        <a:rPr lang="en-US" baseline="0" dirty="0" err="1"/>
                        <a:t>ial</a:t>
                      </a:r>
                      <a:endParaRPr lang="en-US" dirty="0"/>
                    </a:p>
                  </a:txBody>
                  <a:tcPr/>
                </a:tc>
                <a:tc>
                  <a:txBody>
                    <a:bodyPr/>
                    <a:lstStyle/>
                    <a:p>
                      <a:pPr algn="ctr"/>
                      <a:r>
                        <a:rPr lang="en-US" dirty="0"/>
                        <a:t>having characteristics of</a:t>
                      </a:r>
                    </a:p>
                  </a:txBody>
                  <a:tcPr/>
                </a:tc>
                <a:tc>
                  <a:txBody>
                    <a:bodyPr/>
                    <a:lstStyle/>
                    <a:p>
                      <a:pPr algn="ctr"/>
                      <a:r>
                        <a:rPr lang="en-US" dirty="0"/>
                        <a:t>partial</a:t>
                      </a:r>
                    </a:p>
                  </a:txBody>
                  <a:tcPr/>
                </a:tc>
                <a:extLst>
                  <a:ext uri="{0D108BD9-81ED-4DB2-BD59-A6C34878D82A}">
                    <a16:rowId xmlns:a16="http://schemas.microsoft.com/office/drawing/2014/main" val="10002"/>
                  </a:ext>
                </a:extLst>
              </a:tr>
              <a:tr h="370840">
                <a:tc>
                  <a:txBody>
                    <a:bodyPr/>
                    <a:lstStyle/>
                    <a:p>
                      <a:pPr algn="ctr"/>
                      <a:r>
                        <a:rPr lang="en-US" dirty="0"/>
                        <a:t>-</a:t>
                      </a:r>
                      <a:r>
                        <a:rPr lang="en-US" dirty="0" err="1"/>
                        <a:t>ed</a:t>
                      </a:r>
                      <a:endParaRPr lang="en-US" dirty="0"/>
                    </a:p>
                  </a:txBody>
                  <a:tcPr/>
                </a:tc>
                <a:tc>
                  <a:txBody>
                    <a:bodyPr/>
                    <a:lstStyle/>
                    <a:p>
                      <a:pPr algn="ctr"/>
                      <a:r>
                        <a:rPr lang="en-US" dirty="0"/>
                        <a:t>past-test verbs</a:t>
                      </a:r>
                    </a:p>
                  </a:txBody>
                  <a:tcPr/>
                </a:tc>
                <a:tc>
                  <a:txBody>
                    <a:bodyPr/>
                    <a:lstStyle/>
                    <a:p>
                      <a:pPr algn="ctr"/>
                      <a:r>
                        <a:rPr lang="en-US" dirty="0"/>
                        <a:t>helped</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-en</a:t>
                      </a:r>
                    </a:p>
                  </a:txBody>
                  <a:tcPr/>
                </a:tc>
                <a:tc>
                  <a:txBody>
                    <a:bodyPr/>
                    <a:lstStyle/>
                    <a:p>
                      <a:pPr algn="ctr"/>
                      <a:r>
                        <a:rPr lang="en-US" dirty="0"/>
                        <a:t>made</a:t>
                      </a:r>
                      <a:r>
                        <a:rPr lang="en-US" baseline="0" dirty="0"/>
                        <a:t> of</a:t>
                      </a:r>
                      <a:endParaRPr lang="en-US" dirty="0"/>
                    </a:p>
                  </a:txBody>
                  <a:tcPr/>
                </a:tc>
                <a:tc>
                  <a:txBody>
                    <a:bodyPr/>
                    <a:lstStyle/>
                    <a:p>
                      <a:pPr algn="ctr"/>
                      <a:r>
                        <a:rPr lang="en-US" dirty="0"/>
                        <a:t>golden</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er</a:t>
                      </a:r>
                      <a:endParaRPr lang="en-US" baseline="0" dirty="0"/>
                    </a:p>
                  </a:txBody>
                  <a:tcPr/>
                </a:tc>
                <a:tc>
                  <a:txBody>
                    <a:bodyPr/>
                    <a:lstStyle/>
                    <a:p>
                      <a:pPr algn="ctr"/>
                      <a:r>
                        <a:rPr lang="en-US" dirty="0"/>
                        <a:t>one who</a:t>
                      </a:r>
                    </a:p>
                  </a:txBody>
                  <a:tcPr/>
                </a:tc>
                <a:tc>
                  <a:txBody>
                    <a:bodyPr/>
                    <a:lstStyle/>
                    <a:p>
                      <a:pPr algn="ctr"/>
                      <a:r>
                        <a:rPr lang="en-US" dirty="0"/>
                        <a:t>player</a:t>
                      </a:r>
                    </a:p>
                  </a:txBody>
                  <a:tcPr/>
                </a:tc>
                <a:extLst>
                  <a:ext uri="{0D108BD9-81ED-4DB2-BD59-A6C34878D82A}">
                    <a16:rowId xmlns:a16="http://schemas.microsoft.com/office/drawing/2014/main" val="10005"/>
                  </a:ext>
                </a:extLst>
              </a:tr>
              <a:tr h="370840">
                <a:tc>
                  <a:txBody>
                    <a:bodyPr/>
                    <a:lstStyle/>
                    <a:p>
                      <a:pPr algn="ctr"/>
                      <a:r>
                        <a:rPr lang="en-US" dirty="0"/>
                        <a:t>-</a:t>
                      </a:r>
                      <a:r>
                        <a:rPr lang="en-US" dirty="0" err="1"/>
                        <a:t>er</a:t>
                      </a:r>
                      <a:endParaRPr lang="en-US" dirty="0"/>
                    </a:p>
                  </a:txBody>
                  <a:tcPr/>
                </a:tc>
                <a:tc>
                  <a:txBody>
                    <a:bodyPr/>
                    <a:lstStyle/>
                    <a:p>
                      <a:pPr algn="ctr"/>
                      <a:r>
                        <a:rPr lang="en-US" dirty="0"/>
                        <a:t>comparative</a:t>
                      </a:r>
                    </a:p>
                  </a:txBody>
                  <a:tcPr/>
                </a:tc>
                <a:tc>
                  <a:txBody>
                    <a:bodyPr/>
                    <a:lstStyle/>
                    <a:p>
                      <a:pPr algn="ctr"/>
                      <a:r>
                        <a:rPr lang="en-US" dirty="0"/>
                        <a:t>faster</a:t>
                      </a:r>
                    </a:p>
                  </a:txBody>
                  <a:tcPr/>
                </a:tc>
                <a:extLst>
                  <a:ext uri="{0D108BD9-81ED-4DB2-BD59-A6C34878D82A}">
                    <a16:rowId xmlns:a16="http://schemas.microsoft.com/office/drawing/2014/main" val="10006"/>
                  </a:ext>
                </a:extLst>
              </a:tr>
              <a:tr h="370840">
                <a:tc>
                  <a:txBody>
                    <a:bodyPr/>
                    <a:lstStyle/>
                    <a:p>
                      <a:pPr algn="ctr"/>
                      <a:r>
                        <a:rPr lang="en-US" dirty="0"/>
                        <a:t>-</a:t>
                      </a:r>
                      <a:r>
                        <a:rPr lang="en-US" dirty="0" err="1"/>
                        <a:t>est</a:t>
                      </a:r>
                      <a:endParaRPr lang="en-US" dirty="0"/>
                    </a:p>
                  </a:txBody>
                  <a:tcPr/>
                </a:tc>
                <a:tc>
                  <a:txBody>
                    <a:bodyPr/>
                    <a:lstStyle/>
                    <a:p>
                      <a:pPr algn="ctr"/>
                      <a:r>
                        <a:rPr lang="en-US" dirty="0"/>
                        <a:t>comparative</a:t>
                      </a:r>
                    </a:p>
                  </a:txBody>
                  <a:tcPr/>
                </a:tc>
                <a:tc>
                  <a:txBody>
                    <a:bodyPr/>
                    <a:lstStyle/>
                    <a:p>
                      <a:pPr algn="ctr"/>
                      <a:r>
                        <a:rPr lang="en-US" dirty="0"/>
                        <a:t>fastest</a:t>
                      </a:r>
                    </a:p>
                  </a:txBody>
                  <a:tcPr/>
                </a:tc>
                <a:extLst>
                  <a:ext uri="{0D108BD9-81ED-4DB2-BD59-A6C34878D82A}">
                    <a16:rowId xmlns:a16="http://schemas.microsoft.com/office/drawing/2014/main" val="10007"/>
                  </a:ext>
                </a:extLst>
              </a:tr>
              <a:tr h="370840">
                <a:tc>
                  <a:txBody>
                    <a:bodyPr/>
                    <a:lstStyle/>
                    <a:p>
                      <a:pPr algn="ctr"/>
                      <a:r>
                        <a:rPr lang="en-US" dirty="0"/>
                        <a:t>-</a:t>
                      </a:r>
                      <a:r>
                        <a:rPr lang="en-US" dirty="0" err="1"/>
                        <a:t>ful</a:t>
                      </a:r>
                      <a:endParaRPr lang="en-US" dirty="0"/>
                    </a:p>
                  </a:txBody>
                  <a:tcPr/>
                </a:tc>
                <a:tc>
                  <a:txBody>
                    <a:bodyPr/>
                    <a:lstStyle/>
                    <a:p>
                      <a:pPr algn="ctr"/>
                      <a:r>
                        <a:rPr lang="en-US" dirty="0"/>
                        <a:t>full</a:t>
                      </a:r>
                      <a:r>
                        <a:rPr lang="en-US" baseline="0" dirty="0"/>
                        <a:t> of</a:t>
                      </a:r>
                      <a:endParaRPr lang="en-US" dirty="0"/>
                    </a:p>
                  </a:txBody>
                  <a:tcPr/>
                </a:tc>
                <a:tc>
                  <a:txBody>
                    <a:bodyPr/>
                    <a:lstStyle/>
                    <a:p>
                      <a:pPr algn="ctr"/>
                      <a:r>
                        <a:rPr lang="en-US" dirty="0"/>
                        <a:t>careful</a:t>
                      </a:r>
                    </a:p>
                  </a:txBody>
                  <a:tcPr/>
                </a:tc>
                <a:extLst>
                  <a:ext uri="{0D108BD9-81ED-4DB2-BD59-A6C34878D82A}">
                    <a16:rowId xmlns:a16="http://schemas.microsoft.com/office/drawing/2014/main" val="10008"/>
                  </a:ext>
                </a:extLst>
              </a:tr>
              <a:tr h="370840">
                <a:tc>
                  <a:txBody>
                    <a:bodyPr/>
                    <a:lstStyle/>
                    <a:p>
                      <a:pPr algn="ctr"/>
                      <a:r>
                        <a:rPr lang="en-US" dirty="0"/>
                        <a:t>-</a:t>
                      </a:r>
                      <a:r>
                        <a:rPr lang="en-US" dirty="0" err="1"/>
                        <a:t>ic</a:t>
                      </a:r>
                      <a:endParaRPr lang="en-US" dirty="0"/>
                    </a:p>
                  </a:txBody>
                  <a:tcPr/>
                </a:tc>
                <a:tc>
                  <a:txBody>
                    <a:bodyPr/>
                    <a:lstStyle/>
                    <a:p>
                      <a:pPr algn="ctr"/>
                      <a:r>
                        <a:rPr lang="en-US" dirty="0"/>
                        <a:t>having characteristics of</a:t>
                      </a:r>
                    </a:p>
                  </a:txBody>
                  <a:tcPr/>
                </a:tc>
                <a:tc>
                  <a:txBody>
                    <a:bodyPr/>
                    <a:lstStyle/>
                    <a:p>
                      <a:pPr algn="ctr"/>
                      <a:r>
                        <a:rPr lang="en-US" dirty="0"/>
                        <a:t>romantic</a:t>
                      </a:r>
                    </a:p>
                  </a:txBody>
                  <a:tcPr/>
                </a:tc>
                <a:extLst>
                  <a:ext uri="{0D108BD9-81ED-4DB2-BD59-A6C34878D82A}">
                    <a16:rowId xmlns:a16="http://schemas.microsoft.com/office/drawing/2014/main" val="10009"/>
                  </a:ext>
                </a:extLst>
              </a:tr>
              <a:tr h="370840">
                <a:tc>
                  <a:txBody>
                    <a:bodyPr/>
                    <a:lstStyle/>
                    <a:p>
                      <a:pPr algn="ctr"/>
                      <a:r>
                        <a:rPr lang="en-US" dirty="0"/>
                        <a:t>-</a:t>
                      </a:r>
                      <a:r>
                        <a:rPr lang="en-US" dirty="0" err="1"/>
                        <a:t>ing</a:t>
                      </a:r>
                      <a:endParaRPr lang="en-US" dirty="0"/>
                    </a:p>
                  </a:txBody>
                  <a:tcPr/>
                </a:tc>
                <a:tc>
                  <a:txBody>
                    <a:bodyPr/>
                    <a:lstStyle/>
                    <a:p>
                      <a:pPr algn="ctr"/>
                      <a:r>
                        <a:rPr lang="en-US" dirty="0"/>
                        <a:t>present-tense</a:t>
                      </a:r>
                      <a:r>
                        <a:rPr lang="en-US" baseline="0" dirty="0"/>
                        <a:t> verbs</a:t>
                      </a:r>
                      <a:endParaRPr lang="en-US" dirty="0"/>
                    </a:p>
                  </a:txBody>
                  <a:tcPr/>
                </a:tc>
                <a:tc>
                  <a:txBody>
                    <a:bodyPr/>
                    <a:lstStyle/>
                    <a:p>
                      <a:pPr algn="ctr"/>
                      <a:r>
                        <a:rPr lang="en-US" dirty="0"/>
                        <a:t>running</a:t>
                      </a:r>
                    </a:p>
                  </a:txBody>
                  <a:tcPr/>
                </a:tc>
                <a:extLst>
                  <a:ext uri="{0D108BD9-81ED-4DB2-BD59-A6C34878D82A}">
                    <a16:rowId xmlns:a16="http://schemas.microsoft.com/office/drawing/2014/main" val="10010"/>
                  </a:ext>
                </a:extLst>
              </a:tr>
              <a:tr h="370840">
                <a:tc>
                  <a:txBody>
                    <a:bodyPr/>
                    <a:lstStyle/>
                    <a:p>
                      <a:pPr algn="ctr"/>
                      <a:r>
                        <a:rPr lang="en-US" dirty="0"/>
                        <a:t>-ion,-</a:t>
                      </a:r>
                      <a:r>
                        <a:rPr lang="en-US" dirty="0" err="1"/>
                        <a:t>tion</a:t>
                      </a:r>
                      <a:r>
                        <a:rPr lang="en-US" dirty="0"/>
                        <a:t>,-</a:t>
                      </a:r>
                      <a:r>
                        <a:rPr lang="en-US" dirty="0" err="1"/>
                        <a:t>ation</a:t>
                      </a:r>
                      <a:r>
                        <a:rPr lang="en-US" dirty="0"/>
                        <a:t>,</a:t>
                      </a:r>
                      <a:r>
                        <a:rPr lang="en-US" baseline="0" dirty="0"/>
                        <a:t> -</a:t>
                      </a:r>
                      <a:r>
                        <a:rPr lang="en-US" baseline="0" dirty="0" err="1"/>
                        <a:t>ition</a:t>
                      </a:r>
                      <a:endParaRPr lang="en-US" dirty="0"/>
                    </a:p>
                  </a:txBody>
                  <a:tcPr/>
                </a:tc>
                <a:tc>
                  <a:txBody>
                    <a:bodyPr/>
                    <a:lstStyle/>
                    <a:p>
                      <a:pPr algn="ctr"/>
                      <a:r>
                        <a:rPr lang="en-US" dirty="0"/>
                        <a:t>act,</a:t>
                      </a:r>
                      <a:r>
                        <a:rPr lang="en-US" baseline="0" dirty="0"/>
                        <a:t> process</a:t>
                      </a:r>
                      <a:endParaRPr lang="en-US" dirty="0"/>
                    </a:p>
                  </a:txBody>
                  <a:tcPr/>
                </a:tc>
                <a:tc>
                  <a:txBody>
                    <a:bodyPr/>
                    <a:lstStyle/>
                    <a:p>
                      <a:pPr algn="ctr"/>
                      <a:r>
                        <a:rPr lang="en-US" dirty="0"/>
                        <a:t>action</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suffixes</a:t>
            </a:r>
          </a:p>
        </p:txBody>
      </p:sp>
    </p:spTree>
    <p:extLst>
      <p:ext uri="{BB962C8B-B14F-4D97-AF65-F5344CB8AC3E}">
        <p14:creationId xmlns:p14="http://schemas.microsoft.com/office/powerpoint/2010/main" val="383294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6633475"/>
              </p:ext>
            </p:extLst>
          </p:nvPr>
        </p:nvGraphicFramePr>
        <p:xfrm>
          <a:off x="381000" y="1719263"/>
          <a:ext cx="8407401" cy="397764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b="0" dirty="0"/>
                        <a:t>Suffix</a:t>
                      </a:r>
                    </a:p>
                  </a:txBody>
                  <a:tcPr/>
                </a:tc>
                <a:tc>
                  <a:txBody>
                    <a:bodyPr/>
                    <a:lstStyle/>
                    <a:p>
                      <a:pPr algn="ctr"/>
                      <a:r>
                        <a:rPr lang="en-US" b="0" dirty="0"/>
                        <a:t>Meaning</a:t>
                      </a:r>
                    </a:p>
                  </a:txBody>
                  <a:tcPr/>
                </a:tc>
                <a:tc>
                  <a:txBody>
                    <a:bodyPr/>
                    <a:lstStyle/>
                    <a:p>
                      <a:pPr algn="ctr"/>
                      <a:r>
                        <a:rPr lang="en-US" b="0" dirty="0"/>
                        <a:t>Example</a:t>
                      </a:r>
                    </a:p>
                  </a:txBody>
                  <a:tcPr/>
                </a:tc>
                <a:extLst>
                  <a:ext uri="{0D108BD9-81ED-4DB2-BD59-A6C34878D82A}">
                    <a16:rowId xmlns:a16="http://schemas.microsoft.com/office/drawing/2014/main" val="10000"/>
                  </a:ext>
                </a:extLst>
              </a:tr>
              <a:tr h="370840">
                <a:tc>
                  <a:txBody>
                    <a:bodyPr/>
                    <a:lstStyle/>
                    <a:p>
                      <a:pPr algn="ctr"/>
                      <a:r>
                        <a:rPr lang="en-US" dirty="0"/>
                        <a:t>-</a:t>
                      </a:r>
                      <a:r>
                        <a:rPr lang="en-US" dirty="0" err="1"/>
                        <a:t>ity</a:t>
                      </a:r>
                      <a:r>
                        <a:rPr lang="en-US" dirty="0"/>
                        <a:t>,</a:t>
                      </a:r>
                      <a:r>
                        <a:rPr lang="en-US" baseline="0" dirty="0"/>
                        <a:t> -</a:t>
                      </a:r>
                      <a:r>
                        <a:rPr lang="en-US" baseline="0" dirty="0" err="1"/>
                        <a:t>ty</a:t>
                      </a:r>
                      <a:endParaRPr lang="en-US" dirty="0"/>
                    </a:p>
                  </a:txBody>
                  <a:tcPr/>
                </a:tc>
                <a:tc>
                  <a:txBody>
                    <a:bodyPr/>
                    <a:lstStyle/>
                    <a:p>
                      <a:pPr algn="ctr"/>
                      <a:r>
                        <a:rPr lang="en-US" dirty="0"/>
                        <a:t>state of</a:t>
                      </a:r>
                    </a:p>
                  </a:txBody>
                  <a:tcPr/>
                </a:tc>
                <a:tc>
                  <a:txBody>
                    <a:bodyPr/>
                    <a:lstStyle/>
                    <a:p>
                      <a:pPr algn="ctr"/>
                      <a:r>
                        <a:rPr lang="en-US" dirty="0"/>
                        <a:t>infinity </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ive</a:t>
                      </a:r>
                      <a:r>
                        <a:rPr lang="en-US" baseline="0" dirty="0"/>
                        <a:t>, -</a:t>
                      </a:r>
                      <a:r>
                        <a:rPr lang="en-US" baseline="0" dirty="0" err="1"/>
                        <a:t>ative</a:t>
                      </a:r>
                      <a:r>
                        <a:rPr lang="en-US" baseline="0" dirty="0"/>
                        <a:t>, -</a:t>
                      </a:r>
                      <a:r>
                        <a:rPr lang="en-US" baseline="0" dirty="0" err="1"/>
                        <a:t>itive</a:t>
                      </a:r>
                      <a:endParaRPr lang="en-US" baseline="0" dirty="0"/>
                    </a:p>
                  </a:txBody>
                  <a:tcPr/>
                </a:tc>
                <a:tc>
                  <a:txBody>
                    <a:bodyPr/>
                    <a:lstStyle/>
                    <a:p>
                      <a:pPr algn="ctr"/>
                      <a:r>
                        <a:rPr lang="en-US" dirty="0"/>
                        <a:t>adjective form of noun </a:t>
                      </a:r>
                    </a:p>
                  </a:txBody>
                  <a:tcPr/>
                </a:tc>
                <a:tc>
                  <a:txBody>
                    <a:bodyPr/>
                    <a:lstStyle/>
                    <a:p>
                      <a:pPr algn="ctr"/>
                      <a:r>
                        <a:rPr lang="en-US" dirty="0"/>
                        <a:t>attentive</a:t>
                      </a:r>
                    </a:p>
                  </a:txBody>
                  <a:tcPr/>
                </a:tc>
                <a:extLst>
                  <a:ext uri="{0D108BD9-81ED-4DB2-BD59-A6C34878D82A}">
                    <a16:rowId xmlns:a16="http://schemas.microsoft.com/office/drawing/2014/main" val="10002"/>
                  </a:ext>
                </a:extLst>
              </a:tr>
              <a:tr h="370840">
                <a:tc>
                  <a:txBody>
                    <a:bodyPr/>
                    <a:lstStyle/>
                    <a:p>
                      <a:pPr algn="ctr"/>
                      <a:r>
                        <a:rPr lang="en-US" dirty="0"/>
                        <a:t>-less</a:t>
                      </a:r>
                    </a:p>
                  </a:txBody>
                  <a:tcPr/>
                </a:tc>
                <a:tc>
                  <a:txBody>
                    <a:bodyPr/>
                    <a:lstStyle/>
                    <a:p>
                      <a:pPr algn="ctr"/>
                      <a:r>
                        <a:rPr lang="en-US" dirty="0"/>
                        <a:t>without</a:t>
                      </a:r>
                    </a:p>
                  </a:txBody>
                  <a:tcPr/>
                </a:tc>
                <a:tc>
                  <a:txBody>
                    <a:bodyPr/>
                    <a:lstStyle/>
                    <a:p>
                      <a:pPr algn="ctr"/>
                      <a:r>
                        <a:rPr lang="en-US" dirty="0"/>
                        <a:t>hopeless</a:t>
                      </a:r>
                    </a:p>
                  </a:txBody>
                  <a:tcPr/>
                </a:tc>
                <a:extLst>
                  <a:ext uri="{0D108BD9-81ED-4DB2-BD59-A6C34878D82A}">
                    <a16:rowId xmlns:a16="http://schemas.microsoft.com/office/drawing/2014/main" val="10003"/>
                  </a:ext>
                </a:extLst>
              </a:tr>
              <a:tr h="370840">
                <a:tc>
                  <a:txBody>
                    <a:bodyPr/>
                    <a:lstStyle/>
                    <a:p>
                      <a:pPr algn="ctr"/>
                      <a:r>
                        <a:rPr lang="en-US" dirty="0"/>
                        <a:t>-</a:t>
                      </a:r>
                      <a:r>
                        <a:rPr lang="en-US" dirty="0" err="1"/>
                        <a:t>ly</a:t>
                      </a:r>
                      <a:endParaRPr lang="en-US" dirty="0"/>
                    </a:p>
                  </a:txBody>
                  <a:tcPr/>
                </a:tc>
                <a:tc>
                  <a:txBody>
                    <a:bodyPr/>
                    <a:lstStyle/>
                    <a:p>
                      <a:pPr algn="ctr"/>
                      <a:r>
                        <a:rPr lang="en-US" dirty="0"/>
                        <a:t>characteristic</a:t>
                      </a:r>
                      <a:r>
                        <a:rPr lang="en-US" baseline="0" dirty="0"/>
                        <a:t> of</a:t>
                      </a:r>
                      <a:endParaRPr lang="en-US" dirty="0"/>
                    </a:p>
                  </a:txBody>
                  <a:tcPr/>
                </a:tc>
                <a:tc>
                  <a:txBody>
                    <a:bodyPr/>
                    <a:lstStyle/>
                    <a:p>
                      <a:pPr algn="ctr"/>
                      <a:r>
                        <a:rPr lang="en-US" dirty="0"/>
                        <a:t>kindly</a:t>
                      </a:r>
                    </a:p>
                  </a:txBody>
                  <a:tcPr/>
                </a:tc>
                <a:extLst>
                  <a:ext uri="{0D108BD9-81ED-4DB2-BD59-A6C34878D82A}">
                    <a16:rowId xmlns:a16="http://schemas.microsoft.com/office/drawing/2014/main" val="10004"/>
                  </a:ext>
                </a:extLst>
              </a:tr>
              <a:tr h="370840">
                <a:tc>
                  <a:txBody>
                    <a:bodyPr/>
                    <a:lstStyle/>
                    <a:p>
                      <a:pPr algn="ctr"/>
                      <a:r>
                        <a:rPr lang="en-US" dirty="0"/>
                        <a:t>-</a:t>
                      </a:r>
                      <a:r>
                        <a:rPr lang="en-US" dirty="0" err="1"/>
                        <a:t>ment</a:t>
                      </a:r>
                      <a:endParaRPr lang="en-US" dirty="0"/>
                    </a:p>
                  </a:txBody>
                  <a:tcPr/>
                </a:tc>
                <a:tc>
                  <a:txBody>
                    <a:bodyPr/>
                    <a:lstStyle/>
                    <a:p>
                      <a:pPr algn="ctr"/>
                      <a:r>
                        <a:rPr lang="en-US" dirty="0"/>
                        <a:t>action or process</a:t>
                      </a:r>
                    </a:p>
                  </a:txBody>
                  <a:tcPr/>
                </a:tc>
                <a:tc>
                  <a:txBody>
                    <a:bodyPr/>
                    <a:lstStyle/>
                    <a:p>
                      <a:pPr algn="ctr"/>
                      <a:r>
                        <a:rPr lang="en-US" dirty="0"/>
                        <a:t>enjoyment</a:t>
                      </a:r>
                    </a:p>
                  </a:txBody>
                  <a:tcPr/>
                </a:tc>
                <a:extLst>
                  <a:ext uri="{0D108BD9-81ED-4DB2-BD59-A6C34878D82A}">
                    <a16:rowId xmlns:a16="http://schemas.microsoft.com/office/drawing/2014/main" val="10005"/>
                  </a:ext>
                </a:extLst>
              </a:tr>
              <a:tr h="370840">
                <a:tc>
                  <a:txBody>
                    <a:bodyPr/>
                    <a:lstStyle/>
                    <a:p>
                      <a:pPr algn="ctr"/>
                      <a:r>
                        <a:rPr lang="en-US" dirty="0"/>
                        <a:t>-ness</a:t>
                      </a:r>
                    </a:p>
                  </a:txBody>
                  <a:tcPr/>
                </a:tc>
                <a:tc>
                  <a:txBody>
                    <a:bodyPr/>
                    <a:lstStyle/>
                    <a:p>
                      <a:pPr algn="ctr"/>
                      <a:r>
                        <a:rPr lang="en-US" dirty="0"/>
                        <a:t>state of, condition of</a:t>
                      </a:r>
                    </a:p>
                  </a:txBody>
                  <a:tcPr/>
                </a:tc>
                <a:tc>
                  <a:txBody>
                    <a:bodyPr/>
                    <a:lstStyle/>
                    <a:p>
                      <a:pPr algn="ctr"/>
                      <a:r>
                        <a:rPr lang="en-US" dirty="0"/>
                        <a:t>happiness</a:t>
                      </a:r>
                    </a:p>
                  </a:txBody>
                  <a:tcPr/>
                </a:tc>
                <a:extLst>
                  <a:ext uri="{0D108BD9-81ED-4DB2-BD59-A6C34878D82A}">
                    <a16:rowId xmlns:a16="http://schemas.microsoft.com/office/drawing/2014/main" val="10006"/>
                  </a:ext>
                </a:extLst>
              </a:tr>
              <a:tr h="370840">
                <a:tc>
                  <a:txBody>
                    <a:bodyPr/>
                    <a:lstStyle/>
                    <a:p>
                      <a:pPr algn="ctr"/>
                      <a:r>
                        <a:rPr lang="en-US" dirty="0"/>
                        <a:t>-</a:t>
                      </a:r>
                      <a:r>
                        <a:rPr lang="en-US" dirty="0" err="1"/>
                        <a:t>ous</a:t>
                      </a:r>
                      <a:r>
                        <a:rPr lang="en-US" dirty="0"/>
                        <a:t>, -</a:t>
                      </a:r>
                      <a:r>
                        <a:rPr lang="en-US" dirty="0" err="1"/>
                        <a:t>eous</a:t>
                      </a:r>
                      <a:r>
                        <a:rPr lang="en-US" dirty="0"/>
                        <a:t>, -</a:t>
                      </a:r>
                      <a:r>
                        <a:rPr lang="en-US" dirty="0" err="1"/>
                        <a:t>ious</a:t>
                      </a:r>
                      <a:endParaRPr lang="en-US" dirty="0"/>
                    </a:p>
                  </a:txBody>
                  <a:tcPr/>
                </a:tc>
                <a:tc>
                  <a:txBody>
                    <a:bodyPr/>
                    <a:lstStyle/>
                    <a:p>
                      <a:pPr algn="ctr"/>
                      <a:r>
                        <a:rPr lang="en-US" dirty="0"/>
                        <a:t>possessing</a:t>
                      </a:r>
                      <a:r>
                        <a:rPr lang="en-US" baseline="0" dirty="0"/>
                        <a:t> the qualities of</a:t>
                      </a:r>
                      <a:endParaRPr lang="en-US" dirty="0"/>
                    </a:p>
                  </a:txBody>
                  <a:tcPr/>
                </a:tc>
                <a:tc>
                  <a:txBody>
                    <a:bodyPr/>
                    <a:lstStyle/>
                    <a:p>
                      <a:pPr algn="ctr"/>
                      <a:r>
                        <a:rPr lang="en-US" dirty="0"/>
                        <a:t>joyous</a:t>
                      </a:r>
                    </a:p>
                  </a:txBody>
                  <a:tcPr/>
                </a:tc>
                <a:extLst>
                  <a:ext uri="{0D108BD9-81ED-4DB2-BD59-A6C34878D82A}">
                    <a16:rowId xmlns:a16="http://schemas.microsoft.com/office/drawing/2014/main" val="10007"/>
                  </a:ext>
                </a:extLst>
              </a:tr>
              <a:tr h="370840">
                <a:tc>
                  <a:txBody>
                    <a:bodyPr/>
                    <a:lstStyle/>
                    <a:p>
                      <a:pPr algn="ctr"/>
                      <a:r>
                        <a:rPr lang="en-US" dirty="0"/>
                        <a:t>-s, -</a:t>
                      </a:r>
                      <a:r>
                        <a:rPr lang="en-US" dirty="0" err="1"/>
                        <a:t>es</a:t>
                      </a:r>
                      <a:endParaRPr lang="en-US" dirty="0"/>
                    </a:p>
                  </a:txBody>
                  <a:tcPr/>
                </a:tc>
                <a:tc>
                  <a:txBody>
                    <a:bodyPr/>
                    <a:lstStyle/>
                    <a:p>
                      <a:pPr algn="ctr"/>
                      <a:r>
                        <a:rPr lang="en-US" dirty="0"/>
                        <a:t>more than one</a:t>
                      </a:r>
                    </a:p>
                  </a:txBody>
                  <a:tcPr/>
                </a:tc>
                <a:tc>
                  <a:txBody>
                    <a:bodyPr/>
                    <a:lstStyle/>
                    <a:p>
                      <a:pPr algn="ctr"/>
                      <a:r>
                        <a:rPr lang="en-US" dirty="0"/>
                        <a:t>cars</a:t>
                      </a:r>
                    </a:p>
                  </a:txBody>
                  <a:tcPr/>
                </a:tc>
                <a:extLst>
                  <a:ext uri="{0D108BD9-81ED-4DB2-BD59-A6C34878D82A}">
                    <a16:rowId xmlns:a16="http://schemas.microsoft.com/office/drawing/2014/main" val="10008"/>
                  </a:ext>
                </a:extLst>
              </a:tr>
              <a:tr h="370840">
                <a:tc>
                  <a:txBody>
                    <a:bodyPr/>
                    <a:lstStyle/>
                    <a:p>
                      <a:pPr algn="ctr"/>
                      <a:r>
                        <a:rPr lang="en-US" dirty="0"/>
                        <a:t>-y</a:t>
                      </a:r>
                    </a:p>
                  </a:txBody>
                  <a:tcPr/>
                </a:tc>
                <a:tc>
                  <a:txBody>
                    <a:bodyPr/>
                    <a:lstStyle/>
                    <a:p>
                      <a:pPr algn="ctr"/>
                      <a:r>
                        <a:rPr lang="en-US" dirty="0"/>
                        <a:t>characterized by</a:t>
                      </a:r>
                    </a:p>
                  </a:txBody>
                  <a:tcPr/>
                </a:tc>
                <a:tc>
                  <a:txBody>
                    <a:bodyPr/>
                    <a:lstStyle/>
                    <a:p>
                      <a:pPr algn="ctr"/>
                      <a:r>
                        <a:rPr lang="en-US" dirty="0"/>
                        <a:t>funny</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Common suffixes</a:t>
            </a:r>
          </a:p>
        </p:txBody>
      </p:sp>
      <p:sp>
        <p:nvSpPr>
          <p:cNvPr id="2" name="TextBox 1"/>
          <p:cNvSpPr txBox="1"/>
          <p:nvPr/>
        </p:nvSpPr>
        <p:spPr>
          <a:xfrm>
            <a:off x="1239077" y="5700155"/>
            <a:ext cx="6381246" cy="523220"/>
          </a:xfrm>
          <a:prstGeom prst="rect">
            <a:avLst/>
          </a:prstGeom>
          <a:noFill/>
        </p:spPr>
        <p:txBody>
          <a:bodyPr wrap="square" rtlCol="0">
            <a:spAutoFit/>
          </a:bodyPr>
          <a:lstStyle/>
          <a:p>
            <a:r>
              <a:rPr lang="en-US" sz="1400" dirty="0"/>
              <a:t>White, T.G., Sowell, J., &amp; </a:t>
            </a:r>
            <a:r>
              <a:rPr lang="en-US" sz="1400" dirty="0" err="1"/>
              <a:t>Yanagihara</a:t>
            </a:r>
            <a:r>
              <a:rPr lang="en-US" sz="1400" dirty="0"/>
              <a:t>, A. (1989). Teaching elementary students to use word-part clues. </a:t>
            </a:r>
            <a:r>
              <a:rPr lang="en-US" sz="1400" i="1" dirty="0"/>
              <a:t>The Reading Teacher, 42, </a:t>
            </a:r>
            <a:r>
              <a:rPr lang="en-US" sz="1400" dirty="0"/>
              <a:t>302-308.   </a:t>
            </a:r>
          </a:p>
        </p:txBody>
      </p:sp>
    </p:spTree>
    <p:extLst>
      <p:ext uri="{BB962C8B-B14F-4D97-AF65-F5344CB8AC3E}">
        <p14:creationId xmlns:p14="http://schemas.microsoft.com/office/powerpoint/2010/main" val="128478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822960" y="1447800"/>
            <a:ext cx="7520940" cy="3232677"/>
          </a:xfrm>
        </p:spPr>
        <p:txBody>
          <a:bodyPr>
            <a:noAutofit/>
          </a:bodyPr>
          <a:lstStyle/>
          <a:p>
            <a:r>
              <a:rPr lang="en-US" sz="2200" b="0" dirty="0"/>
              <a:t>Texts may be hard because of grammar or syntax </a:t>
            </a:r>
          </a:p>
          <a:p>
            <a:pPr marL="0" indent="0">
              <a:buNone/>
            </a:pPr>
            <a:endParaRPr lang="en-US" sz="2200" i="1" dirty="0"/>
          </a:p>
          <a:p>
            <a:pPr marL="0" indent="0">
              <a:buNone/>
            </a:pPr>
            <a:r>
              <a:rPr lang="en-US" sz="1800" i="1" dirty="0"/>
              <a:t>Explain clearly using at least three different reasons  or drawing three diagrams why McClellan lost the battle.</a:t>
            </a:r>
            <a:endParaRPr lang="en-US" sz="1800" dirty="0"/>
          </a:p>
          <a:p>
            <a:pPr marL="0" indent="0">
              <a:buNone/>
            </a:pPr>
            <a:endParaRPr lang="en-US" sz="1800" i="1" dirty="0"/>
          </a:p>
          <a:p>
            <a:pPr marL="0" indent="0">
              <a:buNone/>
            </a:pPr>
            <a:r>
              <a:rPr lang="en-US" sz="1800" i="1" dirty="0"/>
              <a:t>Explain clearly why McClellan lost the battle. Give at least three reasons or draw three diagrams</a:t>
            </a:r>
            <a:r>
              <a:rPr lang="en-US" sz="1800" dirty="0"/>
              <a:t>.</a:t>
            </a:r>
          </a:p>
        </p:txBody>
      </p:sp>
    </p:spTree>
    <p:extLst>
      <p:ext uri="{BB962C8B-B14F-4D97-AF65-F5344CB8AC3E}">
        <p14:creationId xmlns:p14="http://schemas.microsoft.com/office/powerpoint/2010/main" val="4139914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822960" y="1828800"/>
            <a:ext cx="7520940" cy="3200400"/>
          </a:xfrm>
        </p:spPr>
        <p:txBody>
          <a:bodyPr>
            <a:noAutofit/>
          </a:bodyPr>
          <a:lstStyle/>
          <a:p>
            <a:r>
              <a:rPr lang="en-US" sz="2400" b="0" dirty="0"/>
              <a:t>Guide students to interpret complex sentences (clause and phrase analysis)</a:t>
            </a:r>
          </a:p>
          <a:p>
            <a:pPr marL="0" indent="0">
              <a:buNone/>
            </a:pPr>
            <a:endParaRPr lang="en-US" sz="2400" b="0" dirty="0"/>
          </a:p>
          <a:p>
            <a:r>
              <a:rPr lang="en-US" sz="2400" b="0" dirty="0"/>
              <a:t>In dense prose, help find the subject and verb:</a:t>
            </a:r>
          </a:p>
          <a:p>
            <a:pPr marL="0" indent="0">
              <a:spcBef>
                <a:spcPts val="0"/>
              </a:spcBef>
              <a:buNone/>
            </a:pPr>
            <a:r>
              <a:rPr lang="en-US" i="1" dirty="0"/>
              <a:t>   </a:t>
            </a:r>
            <a:r>
              <a:rPr lang="en-US" sz="2000" i="1" dirty="0"/>
              <a:t>“However, on August 24, 2006, the International    </a:t>
            </a:r>
          </a:p>
          <a:p>
            <a:pPr marL="0" indent="0">
              <a:spcBef>
                <a:spcPts val="0"/>
              </a:spcBef>
              <a:buNone/>
            </a:pPr>
            <a:r>
              <a:rPr lang="en-US" sz="2000" i="1" dirty="0"/>
              <a:t>    Astronomical Union (IAU), a group of individual </a:t>
            </a:r>
          </a:p>
          <a:p>
            <a:pPr marL="0" indent="0">
              <a:spcBef>
                <a:spcPts val="0"/>
              </a:spcBef>
              <a:buNone/>
            </a:pPr>
            <a:r>
              <a:rPr lang="en-US" sz="2000" i="1" dirty="0"/>
              <a:t>    astronomers and astronomical societies from    </a:t>
            </a:r>
          </a:p>
          <a:p>
            <a:pPr marL="0" indent="0">
              <a:spcBef>
                <a:spcPts val="0"/>
              </a:spcBef>
              <a:buNone/>
            </a:pPr>
            <a:r>
              <a:rPr lang="en-US" sz="2000" i="1" dirty="0"/>
              <a:t>    around the world, made an announcement.”</a:t>
            </a:r>
          </a:p>
          <a:p>
            <a:pPr marL="0" indent="0">
              <a:spcBef>
                <a:spcPts val="0"/>
              </a:spcBef>
              <a:buNone/>
            </a:pPr>
            <a:endParaRPr lang="en-US" sz="2000" b="0" i="1" dirty="0"/>
          </a:p>
          <a:p>
            <a:r>
              <a:rPr lang="en-US" i="1" dirty="0"/>
              <a:t>Complex punctuation, such as split quotes:         </a:t>
            </a:r>
            <a:r>
              <a:rPr lang="en-US" sz="2000" i="1" dirty="0"/>
              <a:t>“Where are you going,” Maurice asked, “I thought you were going to help Tony wash the windows.”</a:t>
            </a:r>
          </a:p>
        </p:txBody>
      </p:sp>
    </p:spTree>
    <p:extLst>
      <p:ext uri="{BB962C8B-B14F-4D97-AF65-F5344CB8AC3E}">
        <p14:creationId xmlns:p14="http://schemas.microsoft.com/office/powerpoint/2010/main" val="3529035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a:p>
            <a:endParaRPr lang="en-US" dirty="0"/>
          </a:p>
        </p:txBody>
      </p:sp>
    </p:spTree>
    <p:extLst>
      <p:ext uri="{BB962C8B-B14F-4D97-AF65-F5344CB8AC3E}">
        <p14:creationId xmlns:p14="http://schemas.microsoft.com/office/powerpoint/2010/main" val="2626683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a:p>
            <a:endParaRPr lang="en-US" dirty="0"/>
          </a:p>
        </p:txBody>
      </p:sp>
    </p:spTree>
    <p:extLst>
      <p:ext uri="{BB962C8B-B14F-4D97-AF65-F5344CB8AC3E}">
        <p14:creationId xmlns:p14="http://schemas.microsoft.com/office/powerpoint/2010/main" val="328064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dirty="0">
                <a:solidFill>
                  <a:srgbClr val="000000"/>
                </a:solidFill>
              </a:rPr>
              <a:t>Current instruction emphasizes the teaching of reading skills</a:t>
            </a:r>
            <a:endParaRPr lang="zh-CN" altLang="en-US" sz="3600" dirty="0">
              <a:solidFill>
                <a:srgbClr val="000000"/>
              </a:solidFill>
            </a:endParaRPr>
          </a:p>
        </p:txBody>
      </p:sp>
      <p:pic>
        <p:nvPicPr>
          <p:cNvPr id="2" name="Picture 1"/>
          <p:cNvPicPr>
            <a:picLocks noChangeAspect="1"/>
          </p:cNvPicPr>
          <p:nvPr/>
        </p:nvPicPr>
        <p:blipFill>
          <a:blip r:embed="rId3"/>
          <a:stretch>
            <a:fillRect/>
          </a:stretch>
        </p:blipFill>
        <p:spPr>
          <a:xfrm>
            <a:off x="0" y="2133600"/>
            <a:ext cx="5715000" cy="2743200"/>
          </a:xfrm>
          <a:prstGeom prst="rect">
            <a:avLst/>
          </a:prstGeom>
        </p:spPr>
      </p:pic>
    </p:spTree>
    <p:extLst>
      <p:ext uri="{BB962C8B-B14F-4D97-AF65-F5344CB8AC3E}">
        <p14:creationId xmlns:p14="http://schemas.microsoft.com/office/powerpoint/2010/main" val="1393540682"/>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330383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5892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0272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or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58370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or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3320704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or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951529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or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500912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dirty="0"/>
              <a:t>The women of Montgomery would come in with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or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4001518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would you break this one?</a:t>
            </a:r>
          </a:p>
        </p:txBody>
      </p:sp>
      <p:sp>
        <p:nvSpPr>
          <p:cNvPr id="3" name="Content Placeholder 2"/>
          <p:cNvSpPr>
            <a:spLocks noGrp="1"/>
          </p:cNvSpPr>
          <p:nvPr>
            <p:ph idx="1"/>
          </p:nvPr>
        </p:nvSpPr>
        <p:spPr/>
        <p:txBody>
          <a:bodyPr/>
          <a:lstStyle/>
          <a:p>
            <a:pPr marL="0" indent="0">
              <a:buNone/>
            </a:pPr>
            <a:r>
              <a:rPr lang="en-US" dirty="0"/>
              <a:t>At the back of one of the houses a young woman was kneeling on the stones, poking a stick up the leaden waste-pipe which ran from the sink inside, and which I suppose was blocked. </a:t>
            </a:r>
          </a:p>
          <a:p>
            <a:pPr marL="0" indent="0">
              <a:buNone/>
            </a:pPr>
            <a:endParaRPr lang="en-US" dirty="0"/>
          </a:p>
          <a:p>
            <a:pPr marL="0" indent="0">
              <a:buNone/>
            </a:pPr>
            <a:r>
              <a:rPr lang="en-US" dirty="0"/>
              <a:t>		</a:t>
            </a:r>
            <a:r>
              <a:rPr lang="en-US" i="1" dirty="0"/>
              <a:t>The Road to </a:t>
            </a:r>
            <a:r>
              <a:rPr lang="en-US" i="1" dirty="0" err="1"/>
              <a:t>Wigan</a:t>
            </a:r>
            <a:r>
              <a:rPr lang="en-US" i="1" dirty="0"/>
              <a:t> Pier by </a:t>
            </a:r>
            <a:r>
              <a:rPr lang="en-US" dirty="0"/>
              <a:t>George Orwell</a:t>
            </a:r>
          </a:p>
        </p:txBody>
      </p:sp>
    </p:spTree>
    <p:extLst>
      <p:ext uri="{BB962C8B-B14F-4D97-AF65-F5344CB8AC3E}">
        <p14:creationId xmlns:p14="http://schemas.microsoft.com/office/powerpoint/2010/main" val="1821922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229600" cy="4876800"/>
          </a:xfrm>
        </p:spPr>
        <p:txBody>
          <a:bodyPr>
            <a:normAutofit lnSpcReduction="10000"/>
          </a:bodyPr>
          <a:lstStyle/>
          <a:p>
            <a:pPr marL="0" indent="0">
              <a:buNone/>
            </a:pPr>
            <a:r>
              <a:rPr lang="en-US" dirty="0"/>
              <a:t>At the back </a:t>
            </a:r>
          </a:p>
          <a:p>
            <a:pPr marL="0" indent="0">
              <a:buNone/>
            </a:pPr>
            <a:r>
              <a:rPr lang="en-US" dirty="0"/>
              <a:t>of one of the houses </a:t>
            </a:r>
          </a:p>
          <a:p>
            <a:pPr marL="0" indent="0">
              <a:buNone/>
            </a:pPr>
            <a:r>
              <a:rPr lang="en-US" dirty="0"/>
              <a:t>a young woman </a:t>
            </a:r>
          </a:p>
          <a:p>
            <a:pPr marL="0" indent="0">
              <a:buNone/>
            </a:pPr>
            <a:r>
              <a:rPr lang="en-US" dirty="0"/>
              <a:t>was kneeling </a:t>
            </a:r>
          </a:p>
          <a:p>
            <a:pPr marL="0" indent="0">
              <a:buNone/>
            </a:pPr>
            <a:r>
              <a:rPr lang="en-US" dirty="0"/>
              <a:t>on the stones, </a:t>
            </a:r>
          </a:p>
          <a:p>
            <a:pPr marL="0" indent="0">
              <a:buNone/>
            </a:pPr>
            <a:r>
              <a:rPr lang="en-US" dirty="0"/>
              <a:t>poking a stick </a:t>
            </a:r>
          </a:p>
          <a:p>
            <a:pPr marL="0" indent="0">
              <a:buNone/>
            </a:pPr>
            <a:r>
              <a:rPr lang="en-US" dirty="0"/>
              <a:t>up the leaden waste-pipe </a:t>
            </a:r>
          </a:p>
          <a:p>
            <a:pPr marL="0" indent="0">
              <a:buNone/>
            </a:pPr>
            <a:r>
              <a:rPr lang="en-US" dirty="0"/>
              <a:t>which ran from the sink inside, </a:t>
            </a:r>
          </a:p>
          <a:p>
            <a:pPr marL="0" indent="0">
              <a:buNone/>
            </a:pPr>
            <a:r>
              <a:rPr lang="en-US" dirty="0"/>
              <a:t>and which I suppose </a:t>
            </a:r>
          </a:p>
          <a:p>
            <a:pPr marL="0" indent="0">
              <a:buNone/>
            </a:pPr>
            <a:r>
              <a:rPr lang="en-US" dirty="0"/>
              <a:t>was blocked.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54259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But what if this leads us to neglect  other essential parts of reading</a:t>
            </a:r>
            <a:endParaRPr lang="zh-CN" altLang="en-US" sz="3600" dirty="0">
              <a:solidFill>
                <a:srgbClr val="000000"/>
              </a:solidFill>
            </a:endParaRPr>
          </a:p>
        </p:txBody>
      </p:sp>
      <p:pic>
        <p:nvPicPr>
          <p:cNvPr id="3" name="Picture 2"/>
          <p:cNvPicPr>
            <a:picLocks noChangeAspect="1"/>
          </p:cNvPicPr>
          <p:nvPr/>
        </p:nvPicPr>
        <p:blipFill>
          <a:blip r:embed="rId3"/>
          <a:stretch>
            <a:fillRect/>
          </a:stretch>
        </p:blipFill>
        <p:spPr>
          <a:xfrm>
            <a:off x="152401" y="2057400"/>
            <a:ext cx="5257800" cy="3810000"/>
          </a:xfrm>
          <a:prstGeom prst="rect">
            <a:avLst/>
          </a:prstGeom>
        </p:spPr>
      </p:pic>
    </p:spTree>
    <p:extLst>
      <p:ext uri="{BB962C8B-B14F-4D97-AF65-F5344CB8AC3E}">
        <p14:creationId xmlns:p14="http://schemas.microsoft.com/office/powerpoint/2010/main" val="3278236163"/>
      </p:ext>
    </p:extLst>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would you break this one?</a:t>
            </a:r>
          </a:p>
        </p:txBody>
      </p:sp>
      <p:sp>
        <p:nvSpPr>
          <p:cNvPr id="3" name="Content Placeholder 2"/>
          <p:cNvSpPr>
            <a:spLocks noGrp="1"/>
          </p:cNvSpPr>
          <p:nvPr>
            <p:ph idx="1"/>
          </p:nvPr>
        </p:nvSpPr>
        <p:spPr/>
        <p:txBody>
          <a:bodyPr/>
          <a:lstStyle/>
          <a:p>
            <a:r>
              <a:rPr lang="en-US" dirty="0"/>
              <a:t>Because of these base pairing rules, it also is true that if we know the base sequence for one of the strands in a DNA molecule, we know the sequence in the other. </a:t>
            </a:r>
          </a:p>
          <a:p>
            <a:endParaRPr lang="en-US" dirty="0"/>
          </a:p>
          <a:p>
            <a:endParaRPr lang="en-US" dirty="0"/>
          </a:p>
        </p:txBody>
      </p:sp>
    </p:spTree>
    <p:extLst>
      <p:ext uri="{BB962C8B-B14F-4D97-AF65-F5344CB8AC3E}">
        <p14:creationId xmlns:p14="http://schemas.microsoft.com/office/powerpoint/2010/main" val="740004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Because of these base pairing rules, </a:t>
            </a:r>
          </a:p>
          <a:p>
            <a:pPr marL="0" indent="0">
              <a:buNone/>
            </a:pPr>
            <a:r>
              <a:rPr lang="en-US" dirty="0"/>
              <a:t>it </a:t>
            </a:r>
            <a:r>
              <a:rPr lang="en-US" strike="sngStrike" dirty="0">
                <a:solidFill>
                  <a:srgbClr val="FF0000"/>
                </a:solidFill>
              </a:rPr>
              <a:t>also </a:t>
            </a:r>
            <a:r>
              <a:rPr lang="en-US" dirty="0"/>
              <a:t>is true </a:t>
            </a:r>
          </a:p>
          <a:p>
            <a:pPr marL="0" indent="0">
              <a:buNone/>
            </a:pPr>
            <a:r>
              <a:rPr lang="en-US" dirty="0"/>
              <a:t>that if we know the base sequence </a:t>
            </a:r>
          </a:p>
          <a:p>
            <a:pPr marL="0" indent="0">
              <a:buNone/>
            </a:pPr>
            <a:r>
              <a:rPr lang="en-US" dirty="0"/>
              <a:t>for one of the strands </a:t>
            </a:r>
          </a:p>
          <a:p>
            <a:pPr marL="0" indent="0">
              <a:buNone/>
            </a:pPr>
            <a:r>
              <a:rPr lang="en-US" dirty="0"/>
              <a:t>in a DNA molecule, </a:t>
            </a:r>
          </a:p>
          <a:p>
            <a:pPr marL="0" indent="0">
              <a:buNone/>
            </a:pPr>
            <a:r>
              <a:rPr lang="en-US" dirty="0"/>
              <a:t>we know the sequence </a:t>
            </a:r>
          </a:p>
          <a:p>
            <a:pPr marL="0" indent="0">
              <a:buNone/>
            </a:pPr>
            <a:r>
              <a:rPr lang="en-US" dirty="0"/>
              <a:t>in the other [</a:t>
            </a:r>
            <a:r>
              <a:rPr lang="en-US" dirty="0">
                <a:solidFill>
                  <a:srgbClr val="FF0000"/>
                </a:solidFill>
              </a:rPr>
              <a:t>strand in a DNA molecule</a:t>
            </a:r>
            <a:r>
              <a:rPr lang="en-US" dirty="0"/>
              <a:t>]. </a:t>
            </a:r>
          </a:p>
          <a:p>
            <a:endParaRPr lang="en-US" dirty="0"/>
          </a:p>
          <a:p>
            <a:endParaRPr lang="en-US" dirty="0"/>
          </a:p>
        </p:txBody>
      </p:sp>
    </p:spTree>
    <p:extLst>
      <p:ext uri="{BB962C8B-B14F-4D97-AF65-F5344CB8AC3E}">
        <p14:creationId xmlns:p14="http://schemas.microsoft.com/office/powerpoint/2010/main" val="2230726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would you break this one?</a:t>
            </a:r>
          </a:p>
        </p:txBody>
      </p:sp>
      <p:sp>
        <p:nvSpPr>
          <p:cNvPr id="3" name="Content Placeholder 2"/>
          <p:cNvSpPr>
            <a:spLocks noGrp="1"/>
          </p:cNvSpPr>
          <p:nvPr>
            <p:ph idx="1"/>
          </p:nvPr>
        </p:nvSpPr>
        <p:spPr>
          <a:xfrm>
            <a:off x="533400" y="1447800"/>
            <a:ext cx="8229600" cy="4876800"/>
          </a:xfrm>
        </p:spPr>
        <p:txBody>
          <a:bodyPr>
            <a:normAutofit/>
          </a:bodyPr>
          <a:lstStyle/>
          <a:p>
            <a:pPr marL="0" indent="0">
              <a:buNone/>
            </a:pPr>
            <a:r>
              <a:rPr lang="en-US" sz="2000" dirty="0"/>
              <a:t>Only one thing could wholly replace these three demands: if I had caught it myself, if the expression of the given specimen's wings corresponded to the individual particulars of a familiar habitat (with its smells, hues, and sounds) where I would have lived through all that impassioned, insane joy of the hunt, when as I climb the rock, my face contorted, gasping, shouting voluptuously senseless words, I do not notice thorn or precipice, and see neither the viper under my feet nor the shepherd, yonder, observing with the irritation of ignorance the spasms of the madman with his green net as he approaches his heretofore </a:t>
            </a:r>
            <a:r>
              <a:rPr lang="en-US" sz="2000" dirty="0" err="1"/>
              <a:t>undescribed</a:t>
            </a:r>
            <a:r>
              <a:rPr lang="en-US" sz="2000" dirty="0"/>
              <a:t> prey. </a:t>
            </a:r>
          </a:p>
          <a:p>
            <a:pPr marL="0" indent="0">
              <a:buNone/>
            </a:pPr>
            <a:r>
              <a:rPr lang="en-US" sz="2000" dirty="0"/>
              <a:t>				Father’s Butterflies by V. Nabokov</a:t>
            </a:r>
          </a:p>
        </p:txBody>
      </p:sp>
    </p:spTree>
    <p:extLst>
      <p:ext uri="{BB962C8B-B14F-4D97-AF65-F5344CB8AC3E}">
        <p14:creationId xmlns:p14="http://schemas.microsoft.com/office/powerpoint/2010/main" val="400452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challenging sentences?</a:t>
            </a:r>
          </a:p>
        </p:txBody>
      </p:sp>
      <p:sp>
        <p:nvSpPr>
          <p:cNvPr id="3" name="Content Placeholder 2"/>
          <p:cNvSpPr>
            <a:spLocks noGrp="1"/>
          </p:cNvSpPr>
          <p:nvPr>
            <p:ph idx="1"/>
          </p:nvPr>
        </p:nvSpPr>
        <p:spPr/>
        <p:txBody>
          <a:bodyPr/>
          <a:lstStyle/>
          <a:p>
            <a:r>
              <a:rPr lang="en-US" dirty="0"/>
              <a:t>Particularly long sentences </a:t>
            </a:r>
          </a:p>
          <a:p>
            <a:r>
              <a:rPr lang="en-US" dirty="0"/>
              <a:t>Internal punctuation</a:t>
            </a:r>
          </a:p>
          <a:p>
            <a:r>
              <a:rPr lang="en-US" dirty="0"/>
              <a:t>Dependent clauses</a:t>
            </a:r>
          </a:p>
          <a:p>
            <a:r>
              <a:rPr lang="en-US" dirty="0"/>
              <a:t>Parentheticals</a:t>
            </a:r>
          </a:p>
          <a:p>
            <a:r>
              <a:rPr lang="en-US" dirty="0"/>
              <a:t>Passive construction</a:t>
            </a:r>
          </a:p>
          <a:p>
            <a:r>
              <a:rPr lang="en-US" dirty="0"/>
              <a:t>Etc.</a:t>
            </a:r>
          </a:p>
          <a:p>
            <a:endParaRPr lang="en-US" dirty="0"/>
          </a:p>
          <a:p>
            <a:r>
              <a:rPr lang="en-US" dirty="0"/>
              <a:t>Write a question for the sentences</a:t>
            </a:r>
          </a:p>
          <a:p>
            <a:r>
              <a:rPr lang="en-US" dirty="0"/>
              <a:t>Break the sentences down</a:t>
            </a:r>
          </a:p>
          <a:p>
            <a:endParaRPr lang="en-US" dirty="0"/>
          </a:p>
          <a:p>
            <a:endParaRPr lang="en-US" dirty="0"/>
          </a:p>
        </p:txBody>
      </p:sp>
    </p:spTree>
    <p:extLst>
      <p:ext uri="{BB962C8B-B14F-4D97-AF65-F5344CB8AC3E}">
        <p14:creationId xmlns:p14="http://schemas.microsoft.com/office/powerpoint/2010/main" val="590661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Help with Cohesion</a:t>
            </a:r>
          </a:p>
        </p:txBody>
      </p:sp>
      <p:sp>
        <p:nvSpPr>
          <p:cNvPr id="3" name="Content Placeholder 2"/>
          <p:cNvSpPr>
            <a:spLocks noGrp="1"/>
          </p:cNvSpPr>
          <p:nvPr>
            <p:ph idx="1"/>
          </p:nvPr>
        </p:nvSpPr>
        <p:spPr>
          <a:xfrm>
            <a:off x="533400" y="1447800"/>
            <a:ext cx="7810500" cy="4114800"/>
          </a:xfrm>
        </p:spPr>
        <p:txBody>
          <a:bodyPr>
            <a:noAutofit/>
          </a:bodyPr>
          <a:lstStyle/>
          <a:p>
            <a:r>
              <a:rPr lang="en-US" sz="2200" b="0" dirty="0"/>
              <a:t>Texts can be hard because the relationships and connections may be unclear to readers</a:t>
            </a:r>
          </a:p>
          <a:p>
            <a:r>
              <a:rPr lang="en-US" sz="2200" i="1" dirty="0"/>
              <a:t>The killer whale tosses the penguin into the air and generally torments its prey before it eats it</a:t>
            </a:r>
          </a:p>
          <a:p>
            <a:r>
              <a:rPr lang="en-US" sz="2200" i="1" dirty="0"/>
              <a:t>The killer whale tosses the penguin into the air and generally torments the penguin before eating it.</a:t>
            </a:r>
          </a:p>
        </p:txBody>
      </p:sp>
    </p:spTree>
    <p:extLst>
      <p:ext uri="{BB962C8B-B14F-4D97-AF65-F5344CB8AC3E}">
        <p14:creationId xmlns:p14="http://schemas.microsoft.com/office/powerpoint/2010/main" val="1548606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Help with Cohesion (cont.)</a:t>
            </a:r>
          </a:p>
        </p:txBody>
      </p:sp>
      <p:sp>
        <p:nvSpPr>
          <p:cNvPr id="3" name="Content Placeholder 2"/>
          <p:cNvSpPr>
            <a:spLocks noGrp="1"/>
          </p:cNvSpPr>
          <p:nvPr>
            <p:ph idx="1"/>
          </p:nvPr>
        </p:nvSpPr>
        <p:spPr>
          <a:xfrm>
            <a:off x="533400" y="1447800"/>
            <a:ext cx="7810500" cy="4419600"/>
          </a:xfrm>
        </p:spPr>
        <p:txBody>
          <a:bodyPr>
            <a:noAutofit/>
          </a:bodyPr>
          <a:lstStyle/>
          <a:p>
            <a:r>
              <a:rPr lang="en-US" sz="2200" dirty="0"/>
              <a:t>Guide students to interpret anaphora </a:t>
            </a:r>
          </a:p>
          <a:p>
            <a:pPr marL="0" indent="0">
              <a:buNone/>
            </a:pPr>
            <a:r>
              <a:rPr lang="en-US" sz="2200" dirty="0"/>
              <a:t>	</a:t>
            </a:r>
            <a:r>
              <a:rPr lang="en-US" sz="2200" i="1" dirty="0"/>
              <a:t>Iguanas are lizards. </a:t>
            </a:r>
            <a:r>
              <a:rPr lang="en-US" sz="2200" i="1" u="sng" dirty="0"/>
              <a:t>They</a:t>
            </a:r>
            <a:r>
              <a:rPr lang="en-US" sz="2200" i="1" dirty="0"/>
              <a:t> often live in deserts.</a:t>
            </a:r>
          </a:p>
          <a:p>
            <a:r>
              <a:rPr lang="en-US" sz="2200" dirty="0"/>
              <a:t>Guide students to deal with ellipsis </a:t>
            </a:r>
          </a:p>
          <a:p>
            <a:pPr marL="0" indent="0">
              <a:buNone/>
            </a:pPr>
            <a:r>
              <a:rPr lang="en-US" sz="2200" dirty="0"/>
              <a:t>	</a:t>
            </a:r>
            <a:r>
              <a:rPr lang="en-US" sz="2200" i="1" dirty="0"/>
              <a:t>Where </a:t>
            </a:r>
            <a:r>
              <a:rPr lang="en-US" sz="2200" i="1" u="sng" dirty="0"/>
              <a:t>are you </a:t>
            </a:r>
            <a:r>
              <a:rPr lang="en-US" sz="2200" i="1" dirty="0"/>
              <a:t>going? To school.</a:t>
            </a:r>
          </a:p>
          <a:p>
            <a:r>
              <a:rPr lang="en-US" sz="2200" dirty="0"/>
              <a:t>Guide students to deal with substitution </a:t>
            </a:r>
          </a:p>
          <a:p>
            <a:pPr marL="0" indent="0">
              <a:buNone/>
            </a:pPr>
            <a:r>
              <a:rPr lang="en-US" sz="2200" dirty="0"/>
              <a:t>	</a:t>
            </a:r>
            <a:r>
              <a:rPr lang="en-US" sz="2200" i="1" dirty="0"/>
              <a:t>Which toy do you want? The big </a:t>
            </a:r>
            <a:r>
              <a:rPr lang="en-US" sz="2200" i="1" u="sng" dirty="0"/>
              <a:t>one</a:t>
            </a:r>
            <a:r>
              <a:rPr lang="en-US" sz="2200" i="1" dirty="0"/>
              <a:t>.</a:t>
            </a:r>
          </a:p>
          <a:p>
            <a:r>
              <a:rPr lang="en-US" sz="2200" dirty="0"/>
              <a:t>Guide students to deal with conjunction </a:t>
            </a:r>
          </a:p>
          <a:p>
            <a:pPr marL="457200" lvl="1" indent="0">
              <a:buNone/>
            </a:pPr>
            <a:r>
              <a:rPr lang="en-US" sz="2200" dirty="0"/>
              <a:t>	(however, consequently, but also unmarked 	conjunctions)</a:t>
            </a:r>
          </a:p>
        </p:txBody>
      </p:sp>
    </p:spTree>
    <p:extLst>
      <p:ext uri="{BB962C8B-B14F-4D97-AF65-F5344CB8AC3E}">
        <p14:creationId xmlns:p14="http://schemas.microsoft.com/office/powerpoint/2010/main" val="3497069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329965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788728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980611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37256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609600" y="533400"/>
            <a:ext cx="8280920" cy="1071570"/>
          </a:xfrm>
        </p:spPr>
        <p:txBody>
          <a:bodyPr>
            <a:noAutofit/>
          </a:bodyPr>
          <a:lstStyle/>
          <a:p>
            <a:pPr marL="0" indent="0">
              <a:buNone/>
            </a:pPr>
            <a:r>
              <a:rPr lang="en-US" sz="3600" dirty="0">
                <a:solidFill>
                  <a:srgbClr val="000000"/>
                </a:solidFill>
              </a:rPr>
              <a:t>Reading is more verbal than visual—students must negotiate language</a:t>
            </a:r>
          </a:p>
        </p:txBody>
      </p:sp>
      <p:pic>
        <p:nvPicPr>
          <p:cNvPr id="5" name="Picture 4"/>
          <p:cNvPicPr>
            <a:picLocks noChangeAspect="1"/>
          </p:cNvPicPr>
          <p:nvPr/>
        </p:nvPicPr>
        <p:blipFill>
          <a:blip r:embed="rId3"/>
          <a:stretch>
            <a:fillRect/>
          </a:stretch>
        </p:blipFill>
        <p:spPr>
          <a:xfrm>
            <a:off x="0" y="1905000"/>
            <a:ext cx="5410200" cy="3657600"/>
          </a:xfrm>
          <a:prstGeom prst="rect">
            <a:avLst/>
          </a:prstGeom>
        </p:spPr>
      </p:pic>
    </p:spTree>
    <p:extLst>
      <p:ext uri="{BB962C8B-B14F-4D97-AF65-F5344CB8AC3E}">
        <p14:creationId xmlns:p14="http://schemas.microsoft.com/office/powerpoint/2010/main" val="1586312531"/>
      </p:ext>
    </p:extLst>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189609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4002073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549140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one paved with yellow bricks.</a:t>
            </a:r>
          </a:p>
          <a:p>
            <a:endParaRPr lang="en-US" dirty="0"/>
          </a:p>
        </p:txBody>
      </p:sp>
    </p:spTree>
    <p:extLst>
      <p:ext uri="{BB962C8B-B14F-4D97-AF65-F5344CB8AC3E}">
        <p14:creationId xmlns:p14="http://schemas.microsoft.com/office/powerpoint/2010/main" val="2384703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1168573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85159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dirty="0"/>
              <a:t>did.”</a:t>
            </a:r>
          </a:p>
          <a:p>
            <a:endParaRPr lang="en-US" dirty="0"/>
          </a:p>
        </p:txBody>
      </p:sp>
    </p:spTree>
    <p:extLst>
      <p:ext uri="{BB962C8B-B14F-4D97-AF65-F5344CB8AC3E}">
        <p14:creationId xmlns:p14="http://schemas.microsoft.com/office/powerpoint/2010/main" val="3496949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311493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u="sng" dirty="0"/>
              <a:t>remember the old life</a:t>
            </a:r>
            <a:r>
              <a:rPr lang="en-US" dirty="0"/>
              <a:t>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24389634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60399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CCSS shifts attention to skills in the context of reading complex text</a:t>
            </a:r>
            <a:endParaRPr lang="zh-CN" altLang="en-US" sz="3600" dirty="0"/>
          </a:p>
        </p:txBody>
      </p:sp>
      <p:sp>
        <p:nvSpPr>
          <p:cNvPr id="3" name="TextBox 2"/>
          <p:cNvSpPr txBox="1"/>
          <p:nvPr/>
        </p:nvSpPr>
        <p:spPr>
          <a:xfrm>
            <a:off x="304800" y="1981200"/>
            <a:ext cx="6355432" cy="2954655"/>
          </a:xfrm>
          <a:prstGeom prst="rect">
            <a:avLst/>
          </a:prstGeom>
          <a:noFill/>
        </p:spPr>
        <p:txBody>
          <a:bodyPr wrap="square" rtlCol="0">
            <a:spAutoFit/>
          </a:bodyPr>
          <a:lstStyle/>
          <a:p>
            <a:pPr>
              <a:buFont typeface="Arial" pitchFamily="34" charset="0"/>
              <a:buChar char="•"/>
            </a:pPr>
            <a:r>
              <a:rPr lang="en-US" sz="2400" dirty="0"/>
              <a:t> Past standards specified cognitive skills to   </a:t>
            </a:r>
          </a:p>
          <a:p>
            <a:r>
              <a:rPr lang="en-US" sz="2400" dirty="0"/>
              <a:t>   be mastered, but ignored text difficulty</a:t>
            </a:r>
          </a:p>
          <a:p>
            <a:pPr>
              <a:buFont typeface="Arial" pitchFamily="34" charset="0"/>
              <a:buChar char="•"/>
            </a:pPr>
            <a:r>
              <a:rPr lang="en-US" sz="2400" dirty="0"/>
              <a:t>  New standards: Text difficulty is central      </a:t>
            </a:r>
          </a:p>
          <a:p>
            <a:r>
              <a:rPr lang="en-US" sz="2400" dirty="0"/>
              <a:t>   to learning </a:t>
            </a:r>
          </a:p>
          <a:p>
            <a:pPr>
              <a:buFont typeface="Arial" pitchFamily="34" charset="0"/>
              <a:buChar char="•"/>
            </a:pPr>
            <a:r>
              <a:rPr lang="en-US" sz="2400" dirty="0"/>
              <a:t>  Specific cognitive skills still have to be </a:t>
            </a:r>
          </a:p>
          <a:p>
            <a:r>
              <a:rPr lang="en-US" sz="2400" dirty="0"/>
              <a:t>   executed, but  with texts that are       </a:t>
            </a:r>
          </a:p>
          <a:p>
            <a:r>
              <a:rPr lang="en-US" sz="2400" dirty="0"/>
              <a:t>   sufficiently challenging (Item 10) </a:t>
            </a:r>
          </a:p>
          <a:p>
            <a:endParaRPr lang="en-US" dirty="0"/>
          </a:p>
        </p:txBody>
      </p:sp>
    </p:spTree>
    <p:extLst>
      <p:ext uri="{BB962C8B-B14F-4D97-AF65-F5344CB8AC3E}">
        <p14:creationId xmlns:p14="http://schemas.microsoft.com/office/powerpoint/2010/main" val="317005543"/>
      </p:ext>
    </p:extLst>
  </p:cSld>
  <p:clrMapOvr>
    <a:masterClrMapping/>
  </p:clrMapOvr>
  <p:transition>
    <p:comb/>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631938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946520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a:t>em</a:t>
            </a:r>
            <a:r>
              <a:rPr lang="en-US" u="sng" dirty="0"/>
              <a:t> </a:t>
            </a:r>
            <a:r>
              <a:rPr lang="en-US" dirty="0">
                <a:solidFill>
                  <a:srgbClr val="3366FF"/>
                </a:solidFill>
              </a:rPr>
              <a:t>do.</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very politely, feeling quite pleased to have got into a conversation.</a:t>
            </a:r>
          </a:p>
          <a:p>
            <a:endParaRPr lang="en-US" dirty="0"/>
          </a:p>
        </p:txBody>
      </p:sp>
    </p:spTree>
    <p:extLst>
      <p:ext uri="{BB962C8B-B14F-4D97-AF65-F5344CB8AC3E}">
        <p14:creationId xmlns:p14="http://schemas.microsoft.com/office/powerpoint/2010/main" val="40230223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dirty="0"/>
              <a:t>Identify the repetitions, synonyms, pronouns (mark the text to show the connections)</a:t>
            </a:r>
          </a:p>
          <a:p>
            <a:r>
              <a:rPr lang="en-US" dirty="0"/>
              <a:t>Identify the conjunctions (and, moreover, however, but, consequently, etc.)</a:t>
            </a:r>
          </a:p>
          <a:p>
            <a:r>
              <a:rPr lang="en-US" dirty="0"/>
              <a:t>Spanish speakers have particular difficulty with abstract pronouns (e.g., one, any) and with gender markers (e.g., his, her, him, it)</a:t>
            </a:r>
          </a:p>
          <a:p>
            <a:endParaRPr lang="en-US" dirty="0"/>
          </a:p>
          <a:p>
            <a:endParaRPr lang="en-US" dirty="0"/>
          </a:p>
        </p:txBody>
      </p:sp>
    </p:spTree>
    <p:extLst>
      <p:ext uri="{BB962C8B-B14F-4D97-AF65-F5344CB8AC3E}">
        <p14:creationId xmlns:p14="http://schemas.microsoft.com/office/powerpoint/2010/main" val="21114703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Genre Guidance</a:t>
            </a:r>
          </a:p>
        </p:txBody>
      </p:sp>
      <p:sp>
        <p:nvSpPr>
          <p:cNvPr id="3" name="Content Placeholder 2"/>
          <p:cNvSpPr>
            <a:spLocks noGrp="1"/>
          </p:cNvSpPr>
          <p:nvPr>
            <p:ph idx="1"/>
          </p:nvPr>
        </p:nvSpPr>
        <p:spPr>
          <a:xfrm>
            <a:off x="457200" y="1600200"/>
            <a:ext cx="8229600" cy="4754563"/>
          </a:xfrm>
        </p:spPr>
        <p:txBody>
          <a:bodyPr>
            <a:normAutofit/>
          </a:bodyPr>
          <a:lstStyle/>
          <a:p>
            <a:r>
              <a:rPr lang="en-US" sz="2200" dirty="0"/>
              <a:t>Genres express the intent of the writer (texts within a genre have similar communicative purposes), but they also have structural or lexical commonalities</a:t>
            </a:r>
          </a:p>
          <a:p>
            <a:r>
              <a:rPr lang="en-US" sz="2200" dirty="0"/>
              <a:t>Narrative, procedural, expository, persuasive, descriptive (but many subgenres)</a:t>
            </a:r>
          </a:p>
          <a:p>
            <a:r>
              <a:rPr lang="en-US" sz="2200" dirty="0"/>
              <a:t>Fiction: action-adventure, fantasy, mystery, historical fiction, science fiction, literary fiction</a:t>
            </a:r>
          </a:p>
          <a:p>
            <a:r>
              <a:rPr lang="en-US" sz="2200" dirty="0"/>
              <a:t>Information (content, newspaper sections, structures)</a:t>
            </a:r>
          </a:p>
          <a:p>
            <a:r>
              <a:rPr lang="en-US" sz="2200" dirty="0"/>
              <a:t>Make sure students know the communicative purpose </a:t>
            </a:r>
          </a:p>
        </p:txBody>
      </p:sp>
    </p:spTree>
    <p:extLst>
      <p:ext uri="{BB962C8B-B14F-4D97-AF65-F5344CB8AC3E}">
        <p14:creationId xmlns:p14="http://schemas.microsoft.com/office/powerpoint/2010/main" val="27186488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Genre practice</a:t>
            </a:r>
          </a:p>
        </p:txBody>
      </p:sp>
      <p:sp>
        <p:nvSpPr>
          <p:cNvPr id="3" name="Content Placeholder 2"/>
          <p:cNvSpPr>
            <a:spLocks noGrp="1"/>
          </p:cNvSpPr>
          <p:nvPr>
            <p:ph idx="1"/>
          </p:nvPr>
        </p:nvSpPr>
        <p:spPr/>
        <p:txBody>
          <a:bodyPr/>
          <a:lstStyle/>
          <a:p>
            <a:r>
              <a:rPr lang="en-US" dirty="0"/>
              <a:t>What is the genre?</a:t>
            </a:r>
          </a:p>
          <a:p>
            <a:r>
              <a:rPr lang="en-US" dirty="0"/>
              <a:t>What was the author’s purpose?</a:t>
            </a:r>
          </a:p>
          <a:p>
            <a:r>
              <a:rPr lang="en-US" dirty="0"/>
              <a:t>How will you make sure your students know that?</a:t>
            </a:r>
          </a:p>
        </p:txBody>
      </p:sp>
    </p:spTree>
    <p:extLst>
      <p:ext uri="{BB962C8B-B14F-4D97-AF65-F5344CB8AC3E}">
        <p14:creationId xmlns:p14="http://schemas.microsoft.com/office/powerpoint/2010/main" val="7371901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Use of Text Structure</a:t>
            </a:r>
          </a:p>
        </p:txBody>
      </p:sp>
      <p:sp>
        <p:nvSpPr>
          <p:cNvPr id="3" name="Content Placeholder 2"/>
          <p:cNvSpPr>
            <a:spLocks noGrp="1"/>
          </p:cNvSpPr>
          <p:nvPr>
            <p:ph idx="1"/>
          </p:nvPr>
        </p:nvSpPr>
        <p:spPr/>
        <p:txBody>
          <a:bodyPr>
            <a:normAutofit fontScale="92500" lnSpcReduction="10000"/>
          </a:bodyPr>
          <a:lstStyle/>
          <a:p>
            <a:r>
              <a:rPr lang="en-US" sz="2400" dirty="0"/>
              <a:t>Texts can be hard because they are organized in complex ways</a:t>
            </a:r>
          </a:p>
          <a:p>
            <a:r>
              <a:rPr lang="en-US" sz="2400" dirty="0"/>
              <a:t>The structure of what is read can help students determine importance.  </a:t>
            </a:r>
          </a:p>
          <a:p>
            <a:pPr lvl="1"/>
            <a:r>
              <a:rPr lang="en-US" sz="2400" dirty="0"/>
              <a:t>Need to make sure that students know common text organization schemes (description; compare/contrast; problem-solution; sequence; enumeration) </a:t>
            </a:r>
          </a:p>
          <a:p>
            <a:pPr lvl="1"/>
            <a:r>
              <a:rPr lang="en-US" sz="2400" dirty="0"/>
              <a:t>Need to guide students to use headings and subheadings can help students learn the scope and sequence of information</a:t>
            </a:r>
          </a:p>
          <a:p>
            <a:pPr lvl="1"/>
            <a:r>
              <a:rPr lang="en-US" sz="2400" dirty="0"/>
              <a:t>Need to examine particular texts to see if organization holds a special key to the meaning (like in a comparison text or problem-solution text) and to guide students to attend to this structure</a:t>
            </a:r>
          </a:p>
          <a:p>
            <a:pPr marL="914400" lvl="2" indent="0">
              <a:buNone/>
            </a:pPr>
            <a:endParaRPr lang="en-US" dirty="0"/>
          </a:p>
        </p:txBody>
      </p:sp>
    </p:spTree>
    <p:extLst>
      <p:ext uri="{BB962C8B-B14F-4D97-AF65-F5344CB8AC3E}">
        <p14:creationId xmlns:p14="http://schemas.microsoft.com/office/powerpoint/2010/main" val="7365484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114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14350">
                <a:tc>
                  <a:txBody>
                    <a:bodyPr/>
                    <a:lstStyle/>
                    <a:p>
                      <a:r>
                        <a:rPr lang="en-US" dirty="0"/>
                        <a:t>Setting :</a:t>
                      </a:r>
                    </a:p>
                  </a:txBody>
                  <a:tcPr/>
                </a:tc>
                <a:extLst>
                  <a:ext uri="{0D108BD9-81ED-4DB2-BD59-A6C34878D82A}">
                    <a16:rowId xmlns:a16="http://schemas.microsoft.com/office/drawing/2014/main" val="10000"/>
                  </a:ext>
                </a:extLst>
              </a:tr>
              <a:tr h="514350">
                <a:tc>
                  <a:txBody>
                    <a:bodyPr/>
                    <a:lstStyle/>
                    <a:p>
                      <a:r>
                        <a:rPr lang="en-US" dirty="0"/>
                        <a:t>Main Character:</a:t>
                      </a:r>
                    </a:p>
                  </a:txBody>
                  <a:tcPr/>
                </a:tc>
                <a:extLst>
                  <a:ext uri="{0D108BD9-81ED-4DB2-BD59-A6C34878D82A}">
                    <a16:rowId xmlns:a16="http://schemas.microsoft.com/office/drawing/2014/main" val="10001"/>
                  </a:ext>
                </a:extLst>
              </a:tr>
              <a:tr h="514350">
                <a:tc>
                  <a:txBody>
                    <a:bodyPr/>
                    <a:lstStyle/>
                    <a:p>
                      <a:r>
                        <a:rPr lang="en-US" dirty="0"/>
                        <a:t>Problem:</a:t>
                      </a:r>
                    </a:p>
                  </a:txBody>
                  <a:tcPr/>
                </a:tc>
                <a:extLst>
                  <a:ext uri="{0D108BD9-81ED-4DB2-BD59-A6C34878D82A}">
                    <a16:rowId xmlns:a16="http://schemas.microsoft.com/office/drawing/2014/main" val="10002"/>
                  </a:ext>
                </a:extLst>
              </a:tr>
              <a:tr h="514350">
                <a:tc>
                  <a:txBody>
                    <a:bodyPr/>
                    <a:lstStyle/>
                    <a:p>
                      <a:r>
                        <a:rPr lang="en-US" dirty="0"/>
                        <a:t>Internal</a:t>
                      </a:r>
                      <a:r>
                        <a:rPr lang="en-US" baseline="0" dirty="0"/>
                        <a:t> Response:</a:t>
                      </a:r>
                      <a:endParaRPr lang="en-US" dirty="0"/>
                    </a:p>
                  </a:txBody>
                  <a:tcPr/>
                </a:tc>
                <a:extLst>
                  <a:ext uri="{0D108BD9-81ED-4DB2-BD59-A6C34878D82A}">
                    <a16:rowId xmlns:a16="http://schemas.microsoft.com/office/drawing/2014/main" val="10003"/>
                  </a:ext>
                </a:extLst>
              </a:tr>
              <a:tr h="514350">
                <a:tc>
                  <a:txBody>
                    <a:bodyPr/>
                    <a:lstStyle/>
                    <a:p>
                      <a:r>
                        <a:rPr lang="en-US" dirty="0"/>
                        <a:t>Attempt:</a:t>
                      </a:r>
                    </a:p>
                  </a:txBody>
                  <a:tcPr/>
                </a:tc>
                <a:extLst>
                  <a:ext uri="{0D108BD9-81ED-4DB2-BD59-A6C34878D82A}">
                    <a16:rowId xmlns:a16="http://schemas.microsoft.com/office/drawing/2014/main" val="10004"/>
                  </a:ext>
                </a:extLst>
              </a:tr>
              <a:tr h="514350">
                <a:tc>
                  <a:txBody>
                    <a:bodyPr/>
                    <a:lstStyle/>
                    <a:p>
                      <a:r>
                        <a:rPr lang="en-US" dirty="0"/>
                        <a:t>Outcome:</a:t>
                      </a:r>
                    </a:p>
                  </a:txBody>
                  <a:tcPr/>
                </a:tc>
                <a:extLst>
                  <a:ext uri="{0D108BD9-81ED-4DB2-BD59-A6C34878D82A}">
                    <a16:rowId xmlns:a16="http://schemas.microsoft.com/office/drawing/2014/main" val="10005"/>
                  </a:ext>
                </a:extLst>
              </a:tr>
              <a:tr h="514350">
                <a:tc>
                  <a:txBody>
                    <a:bodyPr/>
                    <a:lstStyle/>
                    <a:p>
                      <a:r>
                        <a:rPr lang="en-US" dirty="0"/>
                        <a:t>Reaction:</a:t>
                      </a:r>
                    </a:p>
                  </a:txBody>
                  <a:tcPr/>
                </a:tc>
                <a:extLst>
                  <a:ext uri="{0D108BD9-81ED-4DB2-BD59-A6C34878D82A}">
                    <a16:rowId xmlns:a16="http://schemas.microsoft.com/office/drawing/2014/main" val="10006"/>
                  </a:ext>
                </a:extLst>
              </a:tr>
              <a:tr h="514350">
                <a:tc>
                  <a:txBody>
                    <a:bodyPr/>
                    <a:lstStyle/>
                    <a:p>
                      <a:r>
                        <a:rPr lang="en-US" dirty="0"/>
                        <a:t>Theme:</a:t>
                      </a:r>
                    </a:p>
                  </a:txBody>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pPr eaLnBrk="1" fontAlgn="auto" hangingPunct="1">
              <a:spcAft>
                <a:spcPts val="0"/>
              </a:spcAft>
              <a:defRPr/>
            </a:pPr>
            <a:r>
              <a:rPr lang="en-US" dirty="0"/>
              <a:t>Story Map</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039100" cy="777240"/>
          </a:xfrm>
        </p:spPr>
        <p:txBody>
          <a:bodyPr>
            <a:normAutofit/>
          </a:bodyPr>
          <a:lstStyle/>
          <a:p>
            <a:r>
              <a:rPr lang="en-US" dirty="0"/>
              <a:t>Guide Tone Awareness</a:t>
            </a:r>
          </a:p>
        </p:txBody>
      </p:sp>
      <p:sp>
        <p:nvSpPr>
          <p:cNvPr id="3" name="Content Placeholder 2"/>
          <p:cNvSpPr>
            <a:spLocks noGrp="1"/>
          </p:cNvSpPr>
          <p:nvPr>
            <p:ph idx="1"/>
          </p:nvPr>
        </p:nvSpPr>
        <p:spPr/>
        <p:txBody>
          <a:bodyPr>
            <a:normAutofit/>
          </a:bodyPr>
          <a:lstStyle/>
          <a:p>
            <a:r>
              <a:rPr lang="en-US" sz="2200" b="0" dirty="0"/>
              <a:t>Author’s tone </a:t>
            </a:r>
            <a:r>
              <a:rPr lang="en-US" sz="2200" dirty="0"/>
              <a:t>expresses their attitude towards subject or audience</a:t>
            </a:r>
            <a:endParaRPr lang="en-US" sz="2200" b="0" dirty="0"/>
          </a:p>
          <a:p>
            <a:r>
              <a:rPr lang="en-US" sz="2200" b="0" dirty="0"/>
              <a:t>Text can be hard because the author’s tone might be subtle (it matters if a student expects the text to be literally correct, when the author intends to be satirical) </a:t>
            </a:r>
          </a:p>
          <a:p>
            <a:r>
              <a:rPr lang="en-US" sz="2200" dirty="0"/>
              <a:t>Young children always expect a positive tone</a:t>
            </a:r>
            <a:endParaRPr lang="en-US" sz="2200" b="0" dirty="0"/>
          </a:p>
          <a:p>
            <a:r>
              <a:rPr lang="en-US" sz="2200" b="0" dirty="0"/>
              <a:t>Help students to recognize the tone of the text (e.g., formal, informal, intimate, solemn, playful, serious, ironic)</a:t>
            </a:r>
          </a:p>
          <a:p>
            <a:endParaRPr lang="en-US" dirty="0"/>
          </a:p>
        </p:txBody>
      </p:sp>
    </p:spTree>
    <p:extLst>
      <p:ext uri="{BB962C8B-B14F-4D97-AF65-F5344CB8AC3E}">
        <p14:creationId xmlns:p14="http://schemas.microsoft.com/office/powerpoint/2010/main" val="37790195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r>
              <a:rPr lang="en-US" dirty="0">
                <a:solidFill>
                  <a:srgbClr val="292934"/>
                </a:solidFill>
              </a:rPr>
              <a:t>And after a couple of minutes of that, people started looking at Ms. W., nodding their heads real hard, sticking out their chests, and saying out loud, “I think that’s a great idea” and “Yes, let’s have a guest reader today,” because they were realizing that maybe they could be the Guest Reader and Star Student of the Afternoon. They wanted to remind Ms. Washington that not only were they superb readers, but wonderful human beings, too.</a:t>
            </a:r>
          </a:p>
          <a:p>
            <a:pPr marL="0" indent="0">
              <a:buNone/>
            </a:pPr>
            <a:r>
              <a:rPr lang="en-US" dirty="0">
                <a:solidFill>
                  <a:srgbClr val="292934"/>
                </a:solidFill>
              </a:rPr>
              <a:t>	Especially Calvin “Big-Headed” Faribault, who actually raised his hand, and I just knew it was to volunteer out of the kindness of his big, fat, big-headed heart.</a:t>
            </a:r>
          </a:p>
          <a:p>
            <a:pPr marL="0" indent="0">
              <a:buNone/>
            </a:pPr>
            <a:r>
              <a:rPr lang="en-US" dirty="0"/>
              <a:t>				</a:t>
            </a:r>
            <a:r>
              <a:rPr lang="en-US" i="1" dirty="0"/>
              <a:t>                       --Ida B. </a:t>
            </a:r>
          </a:p>
          <a:p>
            <a:endParaRPr lang="en-US" dirty="0"/>
          </a:p>
        </p:txBody>
      </p:sp>
    </p:spTree>
    <p:extLst>
      <p:ext uri="{BB962C8B-B14F-4D97-AF65-F5344CB8AC3E}">
        <p14:creationId xmlns:p14="http://schemas.microsoft.com/office/powerpoint/2010/main" val="256995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And after a couple of minutes of that, people started looking at Ms. W., </a:t>
            </a:r>
            <a:r>
              <a:rPr lang="en-US" dirty="0">
                <a:solidFill>
                  <a:schemeClr val="tx2"/>
                </a:solidFill>
              </a:rPr>
              <a:t>nodding their heads real hard, sticking out their chests, </a:t>
            </a:r>
            <a:r>
              <a:rPr lang="en-US" dirty="0"/>
              <a:t>and saying out loud, “I think that’s a great idea” and “Yes, let’s have a guest reader today,” because they were realizing that maybe they could be the Guest Reader and Star Student of the Afternoon. </a:t>
            </a:r>
            <a:r>
              <a:rPr lang="en-US" dirty="0">
                <a:solidFill>
                  <a:schemeClr val="tx2"/>
                </a:solidFill>
              </a:rPr>
              <a:t>They wanted to remind Ms. Washington that not only were they superb readers, but wonderful human beings, too.</a:t>
            </a:r>
          </a:p>
          <a:p>
            <a:pPr marL="0" indent="0">
              <a:buNone/>
            </a:pPr>
            <a:r>
              <a:rPr lang="en-US" dirty="0"/>
              <a:t>	</a:t>
            </a:r>
            <a:r>
              <a:rPr lang="en-US" dirty="0">
                <a:solidFill>
                  <a:schemeClr val="tx2"/>
                </a:solidFill>
              </a:rPr>
              <a:t>Especially Calvin “Big-Headed” Faribault, </a:t>
            </a:r>
            <a:r>
              <a:rPr lang="en-US" dirty="0"/>
              <a:t>who actually raised his hand, and I just knew it was to volunteer </a:t>
            </a:r>
            <a:r>
              <a:rPr lang="en-US" dirty="0">
                <a:solidFill>
                  <a:schemeClr val="tx2"/>
                </a:solidFill>
              </a:rPr>
              <a:t>out of the kindness of his big, fat, big-headed heart.</a:t>
            </a:r>
          </a:p>
          <a:p>
            <a:pPr marL="0" indent="0">
              <a:buNone/>
            </a:pPr>
            <a:r>
              <a:rPr lang="en-US" dirty="0"/>
              <a:t>				</a:t>
            </a:r>
            <a:r>
              <a:rPr lang="en-US" i="1" dirty="0"/>
              <a:t>                       --Ida B. </a:t>
            </a:r>
          </a:p>
          <a:p>
            <a:endParaRPr lang="en-US" dirty="0"/>
          </a:p>
        </p:txBody>
      </p:sp>
    </p:spTree>
    <p:extLst>
      <p:ext uri="{BB962C8B-B14F-4D97-AF65-F5344CB8AC3E}">
        <p14:creationId xmlns:p14="http://schemas.microsoft.com/office/powerpoint/2010/main" val="2279618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Awareness of Literary Devices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Literary devices allow a writer to show rather than just tell (they communicate ideas in aesthetically powerful ways)</a:t>
            </a:r>
          </a:p>
          <a:p>
            <a:r>
              <a:rPr lang="en-US" dirty="0"/>
              <a:t>Alliteration </a:t>
            </a:r>
          </a:p>
          <a:p>
            <a:r>
              <a:rPr lang="en-US" dirty="0"/>
              <a:t>Allusion </a:t>
            </a:r>
          </a:p>
          <a:p>
            <a:r>
              <a:rPr lang="en-US" dirty="0"/>
              <a:t>Analogy </a:t>
            </a:r>
          </a:p>
          <a:p>
            <a:r>
              <a:rPr lang="en-US" dirty="0"/>
              <a:t>Connotation </a:t>
            </a:r>
          </a:p>
          <a:p>
            <a:r>
              <a:rPr lang="en-US" dirty="0"/>
              <a:t>Hyperbole </a:t>
            </a:r>
          </a:p>
          <a:p>
            <a:r>
              <a:rPr lang="en-US" dirty="0"/>
              <a:t>Irony </a:t>
            </a:r>
          </a:p>
          <a:p>
            <a:r>
              <a:rPr lang="en-US" dirty="0"/>
              <a:t>Metaphor </a:t>
            </a:r>
          </a:p>
          <a:p>
            <a:r>
              <a:rPr lang="en-US" dirty="0"/>
              <a:t>Point of view </a:t>
            </a:r>
          </a:p>
          <a:p>
            <a:r>
              <a:rPr lang="en-US" dirty="0"/>
              <a:t>Symbolism, </a:t>
            </a:r>
          </a:p>
          <a:p>
            <a:r>
              <a:rPr lang="en-US" dirty="0"/>
              <a:t>Understatement </a:t>
            </a:r>
          </a:p>
          <a:p>
            <a:r>
              <a:rPr lang="en-US" dirty="0"/>
              <a:t>etc.</a:t>
            </a:r>
          </a:p>
          <a:p>
            <a:endParaRPr lang="en-US" dirty="0"/>
          </a:p>
        </p:txBody>
      </p:sp>
    </p:spTree>
    <p:extLst>
      <p:ext uri="{BB962C8B-B14F-4D97-AF65-F5344CB8AC3E}">
        <p14:creationId xmlns:p14="http://schemas.microsoft.com/office/powerpoint/2010/main" val="27251334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 Awareness of Data Presentation Devices</a:t>
            </a:r>
          </a:p>
        </p:txBody>
      </p:sp>
      <p:sp>
        <p:nvSpPr>
          <p:cNvPr id="3" name="Content Placeholder 2"/>
          <p:cNvSpPr>
            <a:spLocks noGrp="1"/>
          </p:cNvSpPr>
          <p:nvPr>
            <p:ph idx="1"/>
          </p:nvPr>
        </p:nvSpPr>
        <p:spPr>
          <a:xfrm>
            <a:off x="457200" y="1905000"/>
            <a:ext cx="8229600" cy="4572000"/>
          </a:xfrm>
        </p:spPr>
        <p:txBody>
          <a:bodyPr/>
          <a:lstStyle/>
          <a:p>
            <a:pPr marL="0" indent="0">
              <a:buNone/>
            </a:pPr>
            <a:r>
              <a:rPr lang="en-US" dirty="0"/>
              <a:t>Data presentation devices allow a writer to show rather than just tell (they communicate ideas in powerful ways)</a:t>
            </a:r>
          </a:p>
          <a:p>
            <a:r>
              <a:rPr lang="en-US" dirty="0"/>
              <a:t>Tables </a:t>
            </a:r>
          </a:p>
          <a:p>
            <a:r>
              <a:rPr lang="en-US" dirty="0"/>
              <a:t>Charts </a:t>
            </a:r>
          </a:p>
          <a:p>
            <a:r>
              <a:rPr lang="en-US" dirty="0"/>
              <a:t>Three-dimensional projections </a:t>
            </a:r>
          </a:p>
          <a:p>
            <a:r>
              <a:rPr lang="en-US" dirty="0"/>
              <a:t>Graphics </a:t>
            </a:r>
          </a:p>
          <a:p>
            <a:r>
              <a:rPr lang="en-US" dirty="0"/>
              <a:t>Formulas </a:t>
            </a:r>
          </a:p>
          <a:p>
            <a:r>
              <a:rPr lang="en-US" dirty="0"/>
              <a:t>Statistics</a:t>
            </a:r>
          </a:p>
          <a:p>
            <a:r>
              <a:rPr lang="en-US" dirty="0"/>
              <a:t>Etc.</a:t>
            </a:r>
          </a:p>
          <a:p>
            <a:endParaRPr lang="en-US" dirty="0"/>
          </a:p>
        </p:txBody>
      </p:sp>
    </p:spTree>
    <p:extLst>
      <p:ext uri="{BB962C8B-B14F-4D97-AF65-F5344CB8AC3E}">
        <p14:creationId xmlns:p14="http://schemas.microsoft.com/office/powerpoint/2010/main" val="3675049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Presentation Devices </a:t>
            </a:r>
          </a:p>
        </p:txBody>
      </p:sp>
      <p:sp>
        <p:nvSpPr>
          <p:cNvPr id="3" name="Content Placeholder 2"/>
          <p:cNvSpPr>
            <a:spLocks noGrp="1"/>
          </p:cNvSpPr>
          <p:nvPr>
            <p:ph idx="1"/>
          </p:nvPr>
        </p:nvSpPr>
        <p:spPr>
          <a:xfrm>
            <a:off x="457200" y="1905000"/>
            <a:ext cx="8229600" cy="4572000"/>
          </a:xfrm>
        </p:spPr>
        <p:txBody>
          <a:bodyPr/>
          <a:lstStyle/>
          <a:p>
            <a:r>
              <a:rPr lang="en-US" dirty="0"/>
              <a:t>Identify key ideas from prose</a:t>
            </a:r>
          </a:p>
          <a:p>
            <a:r>
              <a:rPr lang="en-US" dirty="0"/>
              <a:t>Have students read the propositions and compare them with the various figures and graphics</a:t>
            </a:r>
          </a:p>
          <a:p>
            <a:r>
              <a:rPr lang="en-US" dirty="0"/>
              <a:t>Students should determine whether the information is unique or redundant</a:t>
            </a:r>
          </a:p>
          <a:p>
            <a:pPr marL="0" indent="0">
              <a:buNone/>
            </a:pPr>
            <a:endParaRPr lang="en-US" dirty="0"/>
          </a:p>
        </p:txBody>
      </p:sp>
    </p:spTree>
    <p:extLst>
      <p:ext uri="{BB962C8B-B14F-4D97-AF65-F5344CB8AC3E}">
        <p14:creationId xmlns:p14="http://schemas.microsoft.com/office/powerpoint/2010/main" val="25507235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sz="2800" b="0" dirty="0">
                <a:latin typeface="Calibri" pitchFamily="34" charset="0"/>
                <a:cs typeface="Calibri" pitchFamily="34" charset="0"/>
              </a:rPr>
              <a:t>Shanahan, T., Fisher, D., &amp; Frey, N. (2012), March.  The challenge of challenging text.</a:t>
            </a:r>
            <a:r>
              <a:rPr lang="en-US" sz="2800" b="0" i="1" dirty="0">
                <a:latin typeface="Calibri" pitchFamily="34" charset="0"/>
                <a:cs typeface="Calibri" pitchFamily="34" charset="0"/>
              </a:rPr>
              <a:t> Educational Leadership.</a:t>
            </a:r>
          </a:p>
          <a:p>
            <a:pPr marL="0" indent="0">
              <a:buNone/>
            </a:pPr>
            <a:endParaRPr lang="en-US" sz="2800" i="1" dirty="0">
              <a:latin typeface="Calibri" pitchFamily="34" charset="0"/>
              <a:cs typeface="Calibri" pitchFamily="34" charset="0"/>
            </a:endParaRPr>
          </a:p>
          <a:p>
            <a:pPr marL="0" indent="0">
              <a:buNone/>
            </a:pPr>
            <a:r>
              <a:rPr lang="en-US" sz="2800" b="0" dirty="0">
                <a:latin typeface="Calibri" pitchFamily="34" charset="0"/>
                <a:cs typeface="Calibri" pitchFamily="34" charset="0"/>
              </a:rPr>
              <a:t>Shanahan, T. (2013). Letting text take center stage. </a:t>
            </a:r>
            <a:r>
              <a:rPr lang="en-US" sz="2800" b="0" i="1" dirty="0">
                <a:latin typeface="Calibri" pitchFamily="34" charset="0"/>
                <a:cs typeface="Calibri" pitchFamily="34" charset="0"/>
              </a:rPr>
              <a:t>American Educator.</a:t>
            </a:r>
            <a:endParaRPr lang="en-US" sz="2800" b="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4249848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dirty="0"/>
              <a:t>    Build Text Reading Fluency</a:t>
            </a:r>
          </a:p>
        </p:txBody>
      </p:sp>
      <p:sp>
        <p:nvSpPr>
          <p:cNvPr id="3" name="Content Placeholder 2"/>
          <p:cNvSpPr>
            <a:spLocks noGrp="1"/>
          </p:cNvSpPr>
          <p:nvPr>
            <p:ph idx="1"/>
          </p:nvPr>
        </p:nvSpPr>
        <p:spPr/>
        <p:txBody>
          <a:bodyPr>
            <a:normAutofit/>
          </a:bodyPr>
          <a:lstStyle/>
          <a:p>
            <a:r>
              <a:rPr lang="en-US" sz="2200" b="0" dirty="0"/>
              <a:t>Texts can be hard because they demand more advanced reading skills than the students have</a:t>
            </a:r>
          </a:p>
          <a:p>
            <a:r>
              <a:rPr lang="en-US" sz="2200" b="0" dirty="0"/>
              <a:t>Students need practice reading (orally) with accuracy, appropriate speed, and prosody</a:t>
            </a:r>
          </a:p>
          <a:p>
            <a:r>
              <a:rPr lang="en-US" sz="2200" b="0" dirty="0"/>
              <a:t>Not round-robin reading (use these instead: repeated reading, echo reading, paired reading, reading while listening, etc.) </a:t>
            </a:r>
          </a:p>
          <a:p>
            <a:r>
              <a:rPr lang="en-US" sz="2200" b="0" dirty="0"/>
              <a:t>Putting fluency first might make sense</a:t>
            </a:r>
          </a:p>
          <a:p>
            <a:r>
              <a:rPr lang="en-US" sz="2200" b="0" dirty="0"/>
              <a:t>Parsing texts can be helpful</a:t>
            </a:r>
          </a:p>
          <a:p>
            <a:pPr marL="457200" lvl="1" indent="0">
              <a:buNone/>
            </a:pPr>
            <a:endParaRPr lang="en-US" dirty="0"/>
          </a:p>
        </p:txBody>
      </p:sp>
    </p:spTree>
    <p:extLst>
      <p:ext uri="{BB962C8B-B14F-4D97-AF65-F5344CB8AC3E}">
        <p14:creationId xmlns:p14="http://schemas.microsoft.com/office/powerpoint/2010/main" val="5688244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b="0" dirty="0"/>
              <a:t>	</a:t>
            </a:r>
            <a:r>
              <a:rPr lang="en-US" sz="2400" b="0" dirty="0"/>
              <a:t>Sunbeams are flickering over the landscaper as the sun rises. A kit fox heads for her den as another day in the desert begins. </a:t>
            </a:r>
          </a:p>
          <a:p>
            <a:pPr marL="0" indent="0">
              <a:buNone/>
            </a:pPr>
            <a:r>
              <a:rPr lang="en-US" sz="2400" b="0" dirty="0"/>
              <a:t>	Deserts are surrounded by other kinds of landscapes. Scientists call these different land zones biomes. All the plants and animals in a biome form a community. In that community, every living thing depends on other community members for its survival. A biome’s climate, soil, plants, and animals are all connected this way.</a:t>
            </a:r>
          </a:p>
        </p:txBody>
      </p:sp>
    </p:spTree>
    <p:extLst>
      <p:ext uri="{BB962C8B-B14F-4D97-AF65-F5344CB8AC3E}">
        <p14:creationId xmlns:p14="http://schemas.microsoft.com/office/powerpoint/2010/main" val="23768408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b="0" dirty="0"/>
              <a:t>	</a:t>
            </a:r>
            <a:r>
              <a:rPr lang="en-US" sz="2800" b="0" dirty="0"/>
              <a:t>Sunbeams</a:t>
            </a:r>
            <a:r>
              <a:rPr lang="en-US" sz="2800" b="0" dirty="0">
                <a:solidFill>
                  <a:srgbClr val="FF0000"/>
                </a:solidFill>
              </a:rPr>
              <a:t>/</a:t>
            </a:r>
            <a:r>
              <a:rPr lang="en-US" sz="2800" b="0" dirty="0"/>
              <a:t> are flickering</a:t>
            </a:r>
            <a:r>
              <a:rPr lang="en-US" sz="2800" b="0" dirty="0">
                <a:solidFill>
                  <a:srgbClr val="FF0000"/>
                </a:solidFill>
              </a:rPr>
              <a:t>/</a:t>
            </a:r>
            <a:r>
              <a:rPr lang="en-US" sz="2800" b="0" dirty="0"/>
              <a:t> over the landscape</a:t>
            </a:r>
            <a:r>
              <a:rPr lang="en-US" sz="2800" b="0" dirty="0">
                <a:solidFill>
                  <a:srgbClr val="FF0000"/>
                </a:solidFill>
              </a:rPr>
              <a:t>/</a:t>
            </a:r>
            <a:r>
              <a:rPr lang="en-US" sz="2800" b="0" dirty="0"/>
              <a:t> as the sun rises.</a:t>
            </a:r>
            <a:r>
              <a:rPr lang="en-US" sz="2800" b="0" dirty="0">
                <a:solidFill>
                  <a:srgbClr val="FF0000"/>
                </a:solidFill>
              </a:rPr>
              <a:t>/ </a:t>
            </a:r>
            <a:r>
              <a:rPr lang="en-US" sz="2800" b="0" dirty="0"/>
              <a:t>A kit fox</a:t>
            </a:r>
            <a:r>
              <a:rPr lang="en-US" sz="2800" b="0" dirty="0">
                <a:solidFill>
                  <a:srgbClr val="FF0000"/>
                </a:solidFill>
              </a:rPr>
              <a:t>/</a:t>
            </a:r>
            <a:r>
              <a:rPr lang="en-US" sz="2800" b="0" dirty="0"/>
              <a:t> heads</a:t>
            </a:r>
            <a:r>
              <a:rPr lang="en-US" sz="2800" b="0" dirty="0">
                <a:solidFill>
                  <a:srgbClr val="FF0000"/>
                </a:solidFill>
              </a:rPr>
              <a:t>/ </a:t>
            </a:r>
            <a:r>
              <a:rPr lang="en-US" sz="2800" b="0" dirty="0"/>
              <a:t>for her den</a:t>
            </a:r>
            <a:r>
              <a:rPr lang="en-US" sz="2800" b="0" dirty="0">
                <a:solidFill>
                  <a:srgbClr val="FF0000"/>
                </a:solidFill>
              </a:rPr>
              <a:t>/</a:t>
            </a:r>
            <a:r>
              <a:rPr lang="en-US" sz="2800" b="0" dirty="0"/>
              <a:t> as another day</a:t>
            </a:r>
            <a:r>
              <a:rPr lang="en-US" sz="2800" b="0" dirty="0">
                <a:solidFill>
                  <a:srgbClr val="FF0000"/>
                </a:solidFill>
              </a:rPr>
              <a:t>/ </a:t>
            </a:r>
            <a:r>
              <a:rPr lang="en-US" sz="2800" b="0" dirty="0"/>
              <a:t>in the desert</a:t>
            </a:r>
            <a:r>
              <a:rPr lang="en-US" sz="2800" b="0" dirty="0">
                <a:solidFill>
                  <a:srgbClr val="FF0000"/>
                </a:solidFill>
              </a:rPr>
              <a:t>/</a:t>
            </a:r>
            <a:r>
              <a:rPr lang="en-US" sz="2800" b="0" dirty="0"/>
              <a:t> begins.</a:t>
            </a:r>
            <a:r>
              <a:rPr lang="en-US" sz="2800" b="0" dirty="0">
                <a:solidFill>
                  <a:srgbClr val="FF0000"/>
                </a:solidFill>
              </a:rPr>
              <a:t>/</a:t>
            </a:r>
            <a:r>
              <a:rPr lang="en-US" sz="2800" b="0" dirty="0"/>
              <a:t> </a:t>
            </a:r>
          </a:p>
          <a:p>
            <a:pPr marL="0" indent="0">
              <a:buNone/>
            </a:pPr>
            <a:r>
              <a:rPr lang="en-US" sz="2800" b="0" dirty="0"/>
              <a:t>	Deserts</a:t>
            </a:r>
            <a:r>
              <a:rPr lang="en-US" sz="2800" b="0" dirty="0">
                <a:solidFill>
                  <a:srgbClr val="FF0000"/>
                </a:solidFill>
              </a:rPr>
              <a:t>/</a:t>
            </a:r>
            <a:r>
              <a:rPr lang="en-US" sz="2800" b="0" dirty="0"/>
              <a:t> are surrounded</a:t>
            </a:r>
            <a:r>
              <a:rPr lang="en-US" sz="2800" b="0" dirty="0">
                <a:solidFill>
                  <a:srgbClr val="FF0000"/>
                </a:solidFill>
              </a:rPr>
              <a:t>/</a:t>
            </a:r>
            <a:r>
              <a:rPr lang="en-US" sz="2800" b="0" dirty="0"/>
              <a:t> by other kinds of landscapes.</a:t>
            </a:r>
            <a:r>
              <a:rPr lang="en-US" sz="2800" b="0" dirty="0">
                <a:solidFill>
                  <a:srgbClr val="FF0000"/>
                </a:solidFill>
              </a:rPr>
              <a:t>/</a:t>
            </a:r>
            <a:r>
              <a:rPr lang="en-US" sz="2800" b="0" dirty="0"/>
              <a:t> Scientists</a:t>
            </a:r>
            <a:r>
              <a:rPr lang="en-US" sz="2800" b="0" dirty="0">
                <a:solidFill>
                  <a:srgbClr val="FF0000"/>
                </a:solidFill>
              </a:rPr>
              <a:t>/</a:t>
            </a:r>
            <a:r>
              <a:rPr lang="en-US" sz="2800" b="0" dirty="0"/>
              <a:t> call</a:t>
            </a:r>
            <a:r>
              <a:rPr lang="en-US" sz="2800" b="0" dirty="0">
                <a:solidFill>
                  <a:srgbClr val="FF0000"/>
                </a:solidFill>
              </a:rPr>
              <a:t>/</a:t>
            </a:r>
            <a:r>
              <a:rPr lang="en-US" sz="2800" b="0" dirty="0"/>
              <a:t> these different land zones</a:t>
            </a:r>
            <a:r>
              <a:rPr lang="en-US" sz="2800" b="0" dirty="0">
                <a:solidFill>
                  <a:srgbClr val="FF0000"/>
                </a:solidFill>
              </a:rPr>
              <a:t>/</a:t>
            </a:r>
            <a:r>
              <a:rPr lang="en-US" sz="2800" b="0" dirty="0"/>
              <a:t> biomes. All the plants and animals</a:t>
            </a:r>
            <a:r>
              <a:rPr lang="en-US" sz="2800" b="0" dirty="0">
                <a:solidFill>
                  <a:srgbClr val="FF0000"/>
                </a:solidFill>
              </a:rPr>
              <a:t>/</a:t>
            </a:r>
            <a:r>
              <a:rPr lang="en-US" sz="2800" b="0" dirty="0"/>
              <a:t> in a biome</a:t>
            </a:r>
            <a:r>
              <a:rPr lang="en-US" sz="2800" b="0" dirty="0">
                <a:solidFill>
                  <a:srgbClr val="FF0000"/>
                </a:solidFill>
              </a:rPr>
              <a:t>/</a:t>
            </a:r>
            <a:r>
              <a:rPr lang="en-US" sz="2800" b="0" dirty="0"/>
              <a:t> form</a:t>
            </a:r>
            <a:r>
              <a:rPr lang="en-US" sz="2800" b="0" dirty="0">
                <a:solidFill>
                  <a:srgbClr val="FF0000"/>
                </a:solidFill>
              </a:rPr>
              <a:t>/ </a:t>
            </a:r>
            <a:r>
              <a:rPr lang="en-US" sz="2800" b="0" dirty="0"/>
              <a:t>a community.</a:t>
            </a:r>
            <a:r>
              <a:rPr lang="en-US" sz="2800" b="0" dirty="0">
                <a:solidFill>
                  <a:srgbClr val="FF0000"/>
                </a:solidFill>
              </a:rPr>
              <a:t>/</a:t>
            </a:r>
            <a:r>
              <a:rPr lang="en-US" sz="2800" b="0" dirty="0"/>
              <a:t> In that community,</a:t>
            </a:r>
            <a:r>
              <a:rPr lang="en-US" sz="2800" b="0" dirty="0">
                <a:solidFill>
                  <a:srgbClr val="FF0000"/>
                </a:solidFill>
              </a:rPr>
              <a:t>/</a:t>
            </a:r>
            <a:r>
              <a:rPr lang="en-US" sz="2800" b="0" dirty="0"/>
              <a:t> every living thing/ depends</a:t>
            </a:r>
            <a:r>
              <a:rPr lang="en-US" sz="2800" b="0" dirty="0">
                <a:solidFill>
                  <a:srgbClr val="FF0000"/>
                </a:solidFill>
              </a:rPr>
              <a:t>/</a:t>
            </a:r>
            <a:r>
              <a:rPr lang="en-US" sz="2800" b="0" dirty="0"/>
              <a:t> on other community members</a:t>
            </a:r>
            <a:r>
              <a:rPr lang="en-US" sz="2800" b="0" dirty="0">
                <a:solidFill>
                  <a:srgbClr val="FF0000"/>
                </a:solidFill>
              </a:rPr>
              <a:t>/</a:t>
            </a:r>
            <a:r>
              <a:rPr lang="en-US" sz="2800" b="0" dirty="0"/>
              <a:t> for its survival.</a:t>
            </a:r>
            <a:r>
              <a:rPr lang="en-US" sz="2800" b="0" dirty="0">
                <a:solidFill>
                  <a:srgbClr val="FF0000"/>
                </a:solidFill>
              </a:rPr>
              <a:t>/ </a:t>
            </a:r>
            <a:r>
              <a:rPr lang="en-US" sz="2800" b="0" dirty="0"/>
              <a:t>A biome’s climate, soil, plants, and animals</a:t>
            </a:r>
            <a:r>
              <a:rPr lang="en-US" sz="2800" b="0" dirty="0">
                <a:solidFill>
                  <a:srgbClr val="FF0000"/>
                </a:solidFill>
              </a:rPr>
              <a:t>/ </a:t>
            </a:r>
            <a:r>
              <a:rPr lang="en-US" sz="2800" b="0" dirty="0"/>
              <a:t>are all connected</a:t>
            </a:r>
            <a:r>
              <a:rPr lang="en-US" sz="2800" b="0" dirty="0">
                <a:solidFill>
                  <a:srgbClr val="FF0000"/>
                </a:solidFill>
              </a:rPr>
              <a:t>/</a:t>
            </a:r>
            <a:r>
              <a:rPr lang="en-US" sz="2800" b="0" dirty="0"/>
              <a:t> this way.</a:t>
            </a:r>
            <a:r>
              <a:rPr lang="en-US" sz="2800" b="0" dirty="0">
                <a:solidFill>
                  <a:srgbClr val="FF0000"/>
                </a:solidFill>
              </a:rPr>
              <a:t>/</a:t>
            </a:r>
          </a:p>
        </p:txBody>
      </p:sp>
    </p:spTree>
    <p:extLst>
      <p:ext uri="{BB962C8B-B14F-4D97-AF65-F5344CB8AC3E}">
        <p14:creationId xmlns:p14="http://schemas.microsoft.com/office/powerpoint/2010/main" val="4365644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Provide Stair-step Texts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Texts can be hard because students lack sufficient background knowledge</a:t>
            </a:r>
          </a:p>
          <a:p>
            <a:r>
              <a:rPr lang="en-US" sz="2200" b="0" dirty="0"/>
              <a:t>If students have multiple texts on the same topic that are at different difficulty levels, </a:t>
            </a:r>
          </a:p>
          <a:p>
            <a:pPr lvl="1"/>
            <a:r>
              <a:rPr lang="en-US" sz="2200" dirty="0"/>
              <a:t>easier “apprentice” texts can help students build background knowledge for the more difficult ones.</a:t>
            </a:r>
          </a:p>
          <a:p>
            <a:pPr lvl="1"/>
            <a:r>
              <a:rPr lang="en-US" sz="2200" dirty="0"/>
              <a:t>The overlap in important information should increase the likelihood that students will pay attention to it. </a:t>
            </a:r>
          </a:p>
          <a:p>
            <a:pPr lvl="1"/>
            <a:r>
              <a:rPr lang="en-US" sz="2200" dirty="0"/>
              <a:t>Should increase a student’s ability to independently deal with the information in the hard text</a:t>
            </a:r>
          </a:p>
          <a:p>
            <a:pPr lvl="1"/>
            <a:endParaRPr lang="en-US" dirty="0"/>
          </a:p>
        </p:txBody>
      </p:sp>
    </p:spTree>
    <p:extLst>
      <p:ext uri="{BB962C8B-B14F-4D97-AF65-F5344CB8AC3E}">
        <p14:creationId xmlns:p14="http://schemas.microsoft.com/office/powerpoint/2010/main" val="3253110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a:t>
            </a:r>
          </a:p>
        </p:txBody>
      </p:sp>
      <p:sp>
        <p:nvSpPr>
          <p:cNvPr id="3" name="Content Placeholder 2"/>
          <p:cNvSpPr>
            <a:spLocks noGrp="1"/>
          </p:cNvSpPr>
          <p:nvPr>
            <p:ph idx="1"/>
          </p:nvPr>
        </p:nvSpPr>
        <p:spPr/>
        <p:txBody>
          <a:bodyPr/>
          <a:lstStyle/>
          <a:p>
            <a:r>
              <a:rPr lang="en-US" dirty="0"/>
              <a:t>One of the most powerful scaffolds is also one of the most obvious—reading a text more than once makes it more accessible</a:t>
            </a:r>
          </a:p>
          <a:p>
            <a:r>
              <a:rPr lang="en-US" dirty="0"/>
              <a:t>In the past, we tended to have students read a text a single time, but as the text challenge increases it is essential that we encourage students to read texts (and parts of texts) more than once to make sense of it</a:t>
            </a:r>
          </a:p>
          <a:p>
            <a:r>
              <a:rPr lang="en-US" dirty="0"/>
              <a:t>This is an effective strategy, but it is expensive too (the idea is to become successful with these texts—which should make it possible to succeed with other texts later with less work)</a:t>
            </a:r>
          </a:p>
          <a:p>
            <a:r>
              <a:rPr lang="en-US" dirty="0"/>
              <a:t>Explain this to students</a:t>
            </a:r>
          </a:p>
        </p:txBody>
      </p:sp>
    </p:spTree>
    <p:extLst>
      <p:ext uri="{BB962C8B-B14F-4D97-AF65-F5344CB8AC3E}">
        <p14:creationId xmlns:p14="http://schemas.microsoft.com/office/powerpoint/2010/main" val="44773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3811</TotalTime>
  <Words>5097</Words>
  <Application>Microsoft Macintosh PowerPoint</Application>
  <PresentationFormat>On-screen Show (4:3)</PresentationFormat>
  <Paragraphs>823</Paragraphs>
  <Slides>104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宋体</vt:lpstr>
      <vt:lpstr>Arial</vt:lpstr>
      <vt:lpstr>Calibri</vt:lpstr>
      <vt:lpstr>方正舒体</vt:lpstr>
      <vt:lpstr>Verdana</vt:lpstr>
      <vt:lpstr>Clarity</vt:lpstr>
      <vt:lpstr>PowerPoint Presentation</vt:lpstr>
      <vt:lpstr>Unpacking E quity</vt:lpstr>
      <vt:lpstr>Unpacking Unpacking Equity</vt:lpstr>
      <vt:lpstr>What does my talk have to do with that?</vt:lpstr>
      <vt:lpstr>PowerPoint Presentation</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Scaffolding Challenging Text</vt:lpstr>
      <vt:lpstr>Build/Access Prior Knowledge</vt:lpstr>
      <vt:lpstr>Prior Knowledge Example</vt:lpstr>
      <vt:lpstr>Prior Knowledge</vt:lpstr>
      <vt:lpstr>Tell Vocabulary</vt:lpstr>
      <vt:lpstr>Which words do you teach?</vt:lpstr>
      <vt:lpstr>Which words do you teach?</vt:lpstr>
      <vt:lpstr>Which words would you teach?</vt:lpstr>
      <vt:lpstr>Which words would you teach?</vt:lpstr>
      <vt:lpstr>Which words would you teach?</vt:lpstr>
      <vt:lpstr>Guidelines for vocabulary scaffold</vt:lpstr>
      <vt:lpstr>Vocabulary</vt:lpstr>
      <vt:lpstr>Common Prefixes</vt:lpstr>
      <vt:lpstr>Common Prefixes</vt:lpstr>
      <vt:lpstr>Common suffixes</vt:lpstr>
      <vt:lpstr>Common suffixes</vt:lpstr>
      <vt:lpstr>   Help with Sentence Structure</vt:lpstr>
      <vt:lpstr>   Help with Sentence Structure</vt:lpstr>
      <vt:lpstr>PowerPoint Presentation</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Where would you break this one?</vt:lpstr>
      <vt:lpstr>PowerPoint Presentation</vt:lpstr>
      <vt:lpstr>Where would you break this one?</vt:lpstr>
      <vt:lpstr>PowerPoint Presentation</vt:lpstr>
      <vt:lpstr>Where would you break this one?</vt:lpstr>
      <vt:lpstr>Identify challenging sentences?</vt:lpstr>
      <vt:lpstr>    Help with Cohesion</vt:lpstr>
      <vt:lpstr>    Help with Cohesion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Genre Guidance</vt:lpstr>
      <vt:lpstr>Genre practice</vt:lpstr>
      <vt:lpstr>Guide Use of Text Structure</vt:lpstr>
      <vt:lpstr>Story Map</vt:lpstr>
      <vt:lpstr>Guide Tone Awareness</vt:lpstr>
      <vt:lpstr>PowerPoint Presentation</vt:lpstr>
      <vt:lpstr>PowerPoint Presentation</vt:lpstr>
      <vt:lpstr>Guide Awareness of Literary Devices</vt:lpstr>
      <vt:lpstr>Guide Awareness of Data Presentation Devices</vt:lpstr>
      <vt:lpstr>Data Presentation Devices </vt:lpstr>
      <vt:lpstr>Resources</vt:lpstr>
      <vt:lpstr>    Build Text Reading Fluency</vt:lpstr>
      <vt:lpstr>A Walk in the Desert</vt:lpstr>
      <vt:lpstr>A Walk in the Desert</vt:lpstr>
      <vt:lpstr>Provide Stair-step Texts</vt:lpstr>
      <vt:lpstr>Repetition</vt:lpstr>
      <vt:lpstr>Comprehension strategies</vt:lpstr>
      <vt:lpstr>Motivation</vt:lpstr>
      <vt:lpstr>The physical fitness metaphor</vt:lpstr>
      <vt:lpstr>PowerPoint Presentation</vt:lpstr>
      <vt:lpstr>Differentiation?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Shanahan, Timothy E</cp:lastModifiedBy>
  <cp:revision>143</cp:revision>
  <dcterms:created xsi:type="dcterms:W3CDTF">2012-06-17T22:50:28Z</dcterms:created>
  <dcterms:modified xsi:type="dcterms:W3CDTF">2018-07-12T02:50:53Z</dcterms:modified>
</cp:coreProperties>
</file>