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99"/>
  </p:handout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5" r:id="rId19"/>
    <p:sldId id="277" r:id="rId20"/>
    <p:sldId id="278" r:id="rId21"/>
    <p:sldId id="276" r:id="rId22"/>
    <p:sldId id="279" r:id="rId23"/>
    <p:sldId id="281" r:id="rId24"/>
    <p:sldId id="280" r:id="rId25"/>
    <p:sldId id="282" r:id="rId26"/>
    <p:sldId id="283" r:id="rId27"/>
    <p:sldId id="284" r:id="rId28"/>
    <p:sldId id="336" r:id="rId29"/>
    <p:sldId id="337" r:id="rId30"/>
    <p:sldId id="338" r:id="rId31"/>
    <p:sldId id="285" r:id="rId32"/>
    <p:sldId id="339" r:id="rId33"/>
    <p:sldId id="287" r:id="rId34"/>
    <p:sldId id="288" r:id="rId35"/>
    <p:sldId id="289" r:id="rId36"/>
    <p:sldId id="290" r:id="rId37"/>
    <p:sldId id="291" r:id="rId38"/>
    <p:sldId id="292" r:id="rId39"/>
    <p:sldId id="294" r:id="rId40"/>
    <p:sldId id="295" r:id="rId41"/>
    <p:sldId id="296" r:id="rId42"/>
    <p:sldId id="297" r:id="rId43"/>
    <p:sldId id="298" r:id="rId44"/>
    <p:sldId id="299" r:id="rId45"/>
    <p:sldId id="300" r:id="rId46"/>
    <p:sldId id="301" r:id="rId47"/>
    <p:sldId id="302" r:id="rId48"/>
    <p:sldId id="303" r:id="rId49"/>
    <p:sldId id="304" r:id="rId50"/>
    <p:sldId id="313" r:id="rId51"/>
    <p:sldId id="305" r:id="rId52"/>
    <p:sldId id="306" r:id="rId53"/>
    <p:sldId id="307" r:id="rId54"/>
    <p:sldId id="308" r:id="rId55"/>
    <p:sldId id="309" r:id="rId56"/>
    <p:sldId id="310" r:id="rId57"/>
    <p:sldId id="311" r:id="rId58"/>
    <p:sldId id="312" r:id="rId59"/>
    <p:sldId id="314" r:id="rId60"/>
    <p:sldId id="316" r:id="rId61"/>
    <p:sldId id="317" r:id="rId62"/>
    <p:sldId id="318" r:id="rId63"/>
    <p:sldId id="320" r:id="rId64"/>
    <p:sldId id="319" r:id="rId65"/>
    <p:sldId id="321" r:id="rId66"/>
    <p:sldId id="322" r:id="rId67"/>
    <p:sldId id="326" r:id="rId68"/>
    <p:sldId id="328" r:id="rId69"/>
    <p:sldId id="330" r:id="rId70"/>
    <p:sldId id="331" r:id="rId71"/>
    <p:sldId id="332" r:id="rId72"/>
    <p:sldId id="333" r:id="rId73"/>
    <p:sldId id="334" r:id="rId74"/>
    <p:sldId id="335" r:id="rId75"/>
    <p:sldId id="324" r:id="rId76"/>
    <p:sldId id="327" r:id="rId77"/>
    <p:sldId id="340" r:id="rId78"/>
    <p:sldId id="341" r:id="rId79"/>
    <p:sldId id="342" r:id="rId80"/>
    <p:sldId id="343" r:id="rId81"/>
    <p:sldId id="344" r:id="rId82"/>
    <p:sldId id="345" r:id="rId83"/>
    <p:sldId id="329" r:id="rId84"/>
    <p:sldId id="346" r:id="rId85"/>
    <p:sldId id="347" r:id="rId86"/>
    <p:sldId id="348" r:id="rId87"/>
    <p:sldId id="349" r:id="rId88"/>
    <p:sldId id="350" r:id="rId89"/>
    <p:sldId id="351" r:id="rId90"/>
    <p:sldId id="352" r:id="rId91"/>
    <p:sldId id="325" r:id="rId92"/>
    <p:sldId id="323" r:id="rId93"/>
    <p:sldId id="353" r:id="rId94"/>
    <p:sldId id="354" r:id="rId95"/>
    <p:sldId id="355" r:id="rId96"/>
    <p:sldId id="356" r:id="rId97"/>
    <p:sldId id="357" r:id="rId9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774"/>
    <p:restoredTop sz="91667"/>
  </p:normalViewPr>
  <p:slideViewPr>
    <p:cSldViewPr snapToGrid="0" snapToObjects="1">
      <p:cViewPr varScale="1">
        <p:scale>
          <a:sx n="129" d="100"/>
          <a:sy n="129" d="100"/>
        </p:scale>
        <p:origin x="976" y="192"/>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7" d="100"/>
          <a:sy n="97"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handoutMaster" Target="handoutMasters/handoutMaster1.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3EE2EF9-433B-644F-ACA7-42ED4EFFFEA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EEA3B5-E670-324D-901B-D432474918D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7A6790-3213-014F-8EE4-33FF5DB8D7E5}" type="datetimeFigureOut">
              <a:rPr lang="en-US" smtClean="0"/>
              <a:t>5/22/18</a:t>
            </a:fld>
            <a:endParaRPr lang="en-US"/>
          </a:p>
        </p:txBody>
      </p:sp>
      <p:sp>
        <p:nvSpPr>
          <p:cNvPr id="4" name="Footer Placeholder 3">
            <a:extLst>
              <a:ext uri="{FF2B5EF4-FFF2-40B4-BE49-F238E27FC236}">
                <a16:creationId xmlns:a16="http://schemas.microsoft.com/office/drawing/2014/main" id="{CC307048-0B0C-834B-8E21-B866DD35BCB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1B48488-9046-A44F-B2D8-77AB9C46729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CC7B2AB-BC20-1E42-813B-46CD815394D4}" type="slidenum">
              <a:rPr lang="en-US" smtClean="0"/>
              <a:t>‹#›</a:t>
            </a:fld>
            <a:endParaRPr lang="en-US"/>
          </a:p>
        </p:txBody>
      </p:sp>
    </p:spTree>
    <p:extLst>
      <p:ext uri="{BB962C8B-B14F-4D97-AF65-F5344CB8AC3E}">
        <p14:creationId xmlns:p14="http://schemas.microsoft.com/office/powerpoint/2010/main" val="353261986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5/20/18</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5/20/18</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3AC9F-E36F-0C48-8BDD-7B91AB60FC4E}"/>
              </a:ext>
            </a:extLst>
          </p:cNvPr>
          <p:cNvSpPr>
            <a:spLocks noGrp="1"/>
          </p:cNvSpPr>
          <p:nvPr>
            <p:ph type="ctrTitle"/>
          </p:nvPr>
        </p:nvSpPr>
        <p:spPr/>
        <p:txBody>
          <a:bodyPr/>
          <a:lstStyle/>
          <a:p>
            <a:r>
              <a:rPr lang="en-US" dirty="0"/>
              <a:t>Reading/Writing Observation Guide</a:t>
            </a:r>
          </a:p>
        </p:txBody>
      </p:sp>
      <p:sp>
        <p:nvSpPr>
          <p:cNvPr id="3" name="Subtitle 2">
            <a:extLst>
              <a:ext uri="{FF2B5EF4-FFF2-40B4-BE49-F238E27FC236}">
                <a16:creationId xmlns:a16="http://schemas.microsoft.com/office/drawing/2014/main" id="{1C4223F6-6F89-FC42-AAFB-A124E88C27AE}"/>
              </a:ext>
            </a:extLst>
          </p:cNvPr>
          <p:cNvSpPr>
            <a:spLocks noGrp="1"/>
          </p:cNvSpPr>
          <p:nvPr>
            <p:ph type="subTitle" idx="1"/>
          </p:nvPr>
        </p:nvSpPr>
        <p:spPr/>
        <p:txBody>
          <a:bodyPr>
            <a:normAutofit lnSpcReduction="10000"/>
          </a:bodyPr>
          <a:lstStyle/>
          <a:p>
            <a:r>
              <a:rPr lang="en-US" dirty="0"/>
              <a:t>Timothy Shanahan</a:t>
            </a:r>
          </a:p>
          <a:p>
            <a:r>
              <a:rPr lang="en-US" dirty="0"/>
              <a:t>University of Illinois at Chicago</a:t>
            </a:r>
          </a:p>
          <a:p>
            <a:r>
              <a:rPr lang="en-US" dirty="0" err="1"/>
              <a:t>www.shanahanonliteracy</a:t>
            </a:r>
            <a:endParaRPr lang="en-US" dirty="0"/>
          </a:p>
        </p:txBody>
      </p:sp>
    </p:spTree>
    <p:extLst>
      <p:ext uri="{BB962C8B-B14F-4D97-AF65-F5344CB8AC3E}">
        <p14:creationId xmlns:p14="http://schemas.microsoft.com/office/powerpoint/2010/main" val="1968214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9474B-6C8F-B349-A31F-89A3EAEF0CD2}"/>
              </a:ext>
            </a:extLst>
          </p:cNvPr>
          <p:cNvSpPr>
            <a:spLocks noGrp="1"/>
          </p:cNvSpPr>
          <p:nvPr>
            <p:ph type="title"/>
          </p:nvPr>
        </p:nvSpPr>
        <p:spPr/>
        <p:txBody>
          <a:bodyPr/>
          <a:lstStyle/>
          <a:p>
            <a:r>
              <a:rPr lang="en-US" dirty="0"/>
              <a:t>Oral Reading Fluency</a:t>
            </a:r>
          </a:p>
        </p:txBody>
      </p:sp>
      <p:sp>
        <p:nvSpPr>
          <p:cNvPr id="3" name="Content Placeholder 2">
            <a:extLst>
              <a:ext uri="{FF2B5EF4-FFF2-40B4-BE49-F238E27FC236}">
                <a16:creationId xmlns:a16="http://schemas.microsoft.com/office/drawing/2014/main" id="{334ABD9F-23C0-434C-87E3-DA42835F23CD}"/>
              </a:ext>
            </a:extLst>
          </p:cNvPr>
          <p:cNvSpPr>
            <a:spLocks noGrp="1"/>
          </p:cNvSpPr>
          <p:nvPr>
            <p:ph idx="1"/>
          </p:nvPr>
        </p:nvSpPr>
        <p:spPr/>
        <p:txBody>
          <a:bodyPr/>
          <a:lstStyle/>
          <a:p>
            <a:r>
              <a:rPr lang="en-US" dirty="0"/>
              <a:t>Oral reading fluency refers to the ability to read text accurately, with appropriate rate, and with appropriate expression </a:t>
            </a:r>
          </a:p>
          <a:p>
            <a:r>
              <a:rPr lang="en-US" dirty="0"/>
              <a:t>Oral reading fluency instruction includes oral reading practice (with repetition) and explanation/discussion/analysis of texts aimed at enhancing oral reading</a:t>
            </a:r>
          </a:p>
          <a:p>
            <a:r>
              <a:rPr lang="en-US" dirty="0"/>
              <a:t>It does not include round robin reading (one child reading while everyone else listens)</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983978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9474B-6C8F-B349-A31F-89A3EAEF0CD2}"/>
              </a:ext>
            </a:extLst>
          </p:cNvPr>
          <p:cNvSpPr>
            <a:spLocks noGrp="1"/>
          </p:cNvSpPr>
          <p:nvPr>
            <p:ph type="title"/>
          </p:nvPr>
        </p:nvSpPr>
        <p:spPr/>
        <p:txBody>
          <a:bodyPr/>
          <a:lstStyle/>
          <a:p>
            <a:r>
              <a:rPr lang="en-US" dirty="0"/>
              <a:t>Reading Comprehension</a:t>
            </a:r>
          </a:p>
        </p:txBody>
      </p:sp>
      <p:sp>
        <p:nvSpPr>
          <p:cNvPr id="3" name="Content Placeholder 2">
            <a:extLst>
              <a:ext uri="{FF2B5EF4-FFF2-40B4-BE49-F238E27FC236}">
                <a16:creationId xmlns:a16="http://schemas.microsoft.com/office/drawing/2014/main" id="{334ABD9F-23C0-434C-87E3-DA42835F23CD}"/>
              </a:ext>
            </a:extLst>
          </p:cNvPr>
          <p:cNvSpPr>
            <a:spLocks noGrp="1"/>
          </p:cNvSpPr>
          <p:nvPr>
            <p:ph idx="1"/>
          </p:nvPr>
        </p:nvSpPr>
        <p:spPr/>
        <p:txBody>
          <a:bodyPr>
            <a:normAutofit fontScale="92500"/>
          </a:bodyPr>
          <a:lstStyle/>
          <a:p>
            <a:r>
              <a:rPr lang="en-US" dirty="0"/>
              <a:t>Reading comprehension refers to extracting or constructing meaning through the reading of a text</a:t>
            </a:r>
          </a:p>
          <a:p>
            <a:r>
              <a:rPr lang="en-US" dirty="0"/>
              <a:t>Reading comprehension instruction includes guided reading of text, explanation/practice with comprehension strategies, activities/exercises aimed at figuring out the meaning of text  </a:t>
            </a:r>
          </a:p>
          <a:p>
            <a:r>
              <a:rPr lang="en-US" dirty="0"/>
              <a:t>Student reading time counts, but only if the teacher provides some specific guidance/preparation for reading and/or accountability for the reading</a:t>
            </a:r>
          </a:p>
          <a:p>
            <a:r>
              <a:rPr lang="en-US" dirty="0"/>
              <a:t>Can be listening comprehension activities with non- or beginning-readers or when used as a specific model for the students’ own reading </a:t>
            </a:r>
          </a:p>
          <a:p>
            <a:endParaRPr lang="en-US" dirty="0"/>
          </a:p>
          <a:p>
            <a:pPr marL="0" indent="0">
              <a:buNone/>
            </a:pPr>
            <a:endParaRPr lang="en-US" dirty="0"/>
          </a:p>
        </p:txBody>
      </p:sp>
    </p:spTree>
    <p:extLst>
      <p:ext uri="{BB962C8B-B14F-4D97-AF65-F5344CB8AC3E}">
        <p14:creationId xmlns:p14="http://schemas.microsoft.com/office/powerpoint/2010/main" val="2143785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9474B-6C8F-B349-A31F-89A3EAEF0CD2}"/>
              </a:ext>
            </a:extLst>
          </p:cNvPr>
          <p:cNvSpPr>
            <a:spLocks noGrp="1"/>
          </p:cNvSpPr>
          <p:nvPr>
            <p:ph type="title"/>
          </p:nvPr>
        </p:nvSpPr>
        <p:spPr/>
        <p:txBody>
          <a:bodyPr/>
          <a:lstStyle/>
          <a:p>
            <a:r>
              <a:rPr lang="en-US" dirty="0"/>
              <a:t>Writing</a:t>
            </a:r>
          </a:p>
        </p:txBody>
      </p:sp>
      <p:sp>
        <p:nvSpPr>
          <p:cNvPr id="3" name="Content Placeholder 2">
            <a:extLst>
              <a:ext uri="{FF2B5EF4-FFF2-40B4-BE49-F238E27FC236}">
                <a16:creationId xmlns:a16="http://schemas.microsoft.com/office/drawing/2014/main" id="{334ABD9F-23C0-434C-87E3-DA42835F23CD}"/>
              </a:ext>
            </a:extLst>
          </p:cNvPr>
          <p:cNvSpPr>
            <a:spLocks noGrp="1"/>
          </p:cNvSpPr>
          <p:nvPr>
            <p:ph idx="1"/>
          </p:nvPr>
        </p:nvSpPr>
        <p:spPr/>
        <p:txBody>
          <a:bodyPr>
            <a:normAutofit/>
          </a:bodyPr>
          <a:lstStyle/>
          <a:p>
            <a:r>
              <a:rPr lang="en-US" dirty="0"/>
              <a:t>Writing refers to communicating meaningful information through extended written language </a:t>
            </a:r>
          </a:p>
          <a:p>
            <a:r>
              <a:rPr lang="en-US" dirty="0"/>
              <a:t>Writing instruction includes teaching students to print, </a:t>
            </a:r>
            <a:r>
              <a:rPr lang="en-US" dirty="0" err="1"/>
              <a:t>kyeyboard</a:t>
            </a:r>
            <a:r>
              <a:rPr lang="en-US" dirty="0"/>
              <a:t> or use cursive to write messages; engaging students in the writing process (prewriting, drafting, revising, editing); explaining or showing students how to write</a:t>
            </a:r>
          </a:p>
          <a:p>
            <a:r>
              <a:rPr lang="en-US" dirty="0"/>
              <a:t>Copying text (except for brief periods of handwriting or printing practice) or writing brief answers do not count as writing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574062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p:txBody>
          <a:bodyPr/>
          <a:lstStyle/>
          <a:p>
            <a:r>
              <a:rPr lang="en-US" dirty="0"/>
              <a:t>2.  Sufficient time for each component</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Sufficient time devoted to each major component of literacy</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r>
              <a:rPr lang="en-US" sz="9600" dirty="0"/>
              <a:t>   ?</a:t>
            </a:r>
          </a:p>
        </p:txBody>
      </p:sp>
    </p:spTree>
    <p:extLst>
      <p:ext uri="{BB962C8B-B14F-4D97-AF65-F5344CB8AC3E}">
        <p14:creationId xmlns:p14="http://schemas.microsoft.com/office/powerpoint/2010/main" val="194329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536713" y="753229"/>
            <a:ext cx="9757469" cy="1080937"/>
          </a:xfrm>
        </p:spPr>
        <p:txBody>
          <a:bodyPr/>
          <a:lstStyle/>
          <a:p>
            <a:r>
              <a:rPr lang="en-US" dirty="0"/>
              <a:t>2.  Sufficient time for each component (cont.)</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Sufficient time devoted to each major component of literacy</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r>
              <a:rPr lang="en-US" dirty="0"/>
              <a:t>   </a:t>
            </a:r>
          </a:p>
        </p:txBody>
      </p:sp>
    </p:spTree>
    <p:extLst>
      <p:ext uri="{BB962C8B-B14F-4D97-AF65-F5344CB8AC3E}">
        <p14:creationId xmlns:p14="http://schemas.microsoft.com/office/powerpoint/2010/main" val="2479130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p:txBody>
          <a:bodyPr/>
          <a:lstStyle/>
          <a:p>
            <a:r>
              <a:rPr lang="en-US" dirty="0"/>
              <a:t>2. Sufficient time for each component (cont.)</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Teacher provides adequate amount of literacy instruction</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lstStyle/>
          <a:p>
            <a:r>
              <a:rPr lang="en-US" dirty="0"/>
              <a:t>Examination of lesson plans</a:t>
            </a:r>
          </a:p>
          <a:p>
            <a:r>
              <a:rPr lang="en-US" dirty="0"/>
              <a:t>Several brief observations  throughout day (dips)</a:t>
            </a:r>
          </a:p>
          <a:p>
            <a:r>
              <a:rPr lang="en-US" dirty="0"/>
              <a:t>Discussion with teacher</a:t>
            </a:r>
          </a:p>
        </p:txBody>
      </p:sp>
    </p:spTree>
    <p:extLst>
      <p:ext uri="{BB962C8B-B14F-4D97-AF65-F5344CB8AC3E}">
        <p14:creationId xmlns:p14="http://schemas.microsoft.com/office/powerpoint/2010/main" val="749678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p:txBody>
          <a:bodyPr/>
          <a:lstStyle/>
          <a:p>
            <a:r>
              <a:rPr lang="en-US" dirty="0"/>
              <a:t>3. Lesson well prepared</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Lesson is well planned—all needed materials are available and interruptions and delays are minimized</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r>
              <a:rPr lang="en-US" sz="9600" dirty="0"/>
              <a:t>    ?</a:t>
            </a:r>
          </a:p>
        </p:txBody>
      </p:sp>
    </p:spTree>
    <p:extLst>
      <p:ext uri="{BB962C8B-B14F-4D97-AF65-F5344CB8AC3E}">
        <p14:creationId xmlns:p14="http://schemas.microsoft.com/office/powerpoint/2010/main" val="3521437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228601" y="753229"/>
            <a:ext cx="10065582" cy="1080937"/>
          </a:xfrm>
        </p:spPr>
        <p:txBody>
          <a:bodyPr/>
          <a:lstStyle/>
          <a:p>
            <a:r>
              <a:rPr lang="en-US" dirty="0"/>
              <a:t>3. Lesson well prepared (cont.)</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Lesson is well planned—all needed materials are available and interruptions and delays are minimized</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lstStyle/>
          <a:p>
            <a:endParaRPr lang="en-US" dirty="0"/>
          </a:p>
        </p:txBody>
      </p:sp>
    </p:spTree>
    <p:extLst>
      <p:ext uri="{BB962C8B-B14F-4D97-AF65-F5344CB8AC3E}">
        <p14:creationId xmlns:p14="http://schemas.microsoft.com/office/powerpoint/2010/main" val="1938010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3. Lesson well prepared (cont.)</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Lesson is well planned—all needed materials are available and interruptions and delays are minimized</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lstStyle/>
          <a:p>
            <a:r>
              <a:rPr lang="en-US" dirty="0"/>
              <a:t>Are all materials available?</a:t>
            </a:r>
          </a:p>
          <a:p>
            <a:r>
              <a:rPr lang="en-US" dirty="0"/>
              <a:t>Are likely problems anticipated/minimized?</a:t>
            </a:r>
          </a:p>
          <a:p>
            <a:r>
              <a:rPr lang="en-US" dirty="0"/>
              <a:t>Is there an effective scheme in place to minimize interruptions (particularly for small group instruction)?</a:t>
            </a:r>
          </a:p>
        </p:txBody>
      </p:sp>
    </p:spTree>
    <p:extLst>
      <p:ext uri="{BB962C8B-B14F-4D97-AF65-F5344CB8AC3E}">
        <p14:creationId xmlns:p14="http://schemas.microsoft.com/office/powerpoint/2010/main" val="3571690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4. Instruction is organized efficiently (cont.)</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Instruction is organized efficiently</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r>
              <a:rPr lang="en-US" sz="9600" dirty="0"/>
              <a:t>   ?</a:t>
            </a:r>
          </a:p>
        </p:txBody>
      </p:sp>
    </p:spTree>
    <p:extLst>
      <p:ext uri="{BB962C8B-B14F-4D97-AF65-F5344CB8AC3E}">
        <p14:creationId xmlns:p14="http://schemas.microsoft.com/office/powerpoint/2010/main" val="3370170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BDD83-0390-DA47-8ED6-B786DD18E6CF}"/>
              </a:ext>
            </a:extLst>
          </p:cNvPr>
          <p:cNvSpPr>
            <a:spLocks noGrp="1"/>
          </p:cNvSpPr>
          <p:nvPr>
            <p:ph type="title"/>
          </p:nvPr>
        </p:nvSpPr>
        <p:spPr/>
        <p:txBody>
          <a:bodyPr/>
          <a:lstStyle/>
          <a:p>
            <a:r>
              <a:rPr lang="en-US" dirty="0"/>
              <a:t>General Overview</a:t>
            </a:r>
          </a:p>
        </p:txBody>
      </p:sp>
      <p:sp>
        <p:nvSpPr>
          <p:cNvPr id="3" name="Content Placeholder 2">
            <a:extLst>
              <a:ext uri="{FF2B5EF4-FFF2-40B4-BE49-F238E27FC236}">
                <a16:creationId xmlns:a16="http://schemas.microsoft.com/office/drawing/2014/main" id="{16CF4934-4C6D-4D40-AE3D-A17584D8DEBA}"/>
              </a:ext>
            </a:extLst>
          </p:cNvPr>
          <p:cNvSpPr>
            <a:spLocks noGrp="1"/>
          </p:cNvSpPr>
          <p:nvPr>
            <p:ph idx="1"/>
          </p:nvPr>
        </p:nvSpPr>
        <p:spPr/>
        <p:txBody>
          <a:bodyPr/>
          <a:lstStyle/>
          <a:p>
            <a:r>
              <a:rPr lang="en-US" dirty="0"/>
              <a:t>To conduct a substantial observation of literacy instruction it is necessary to look at particular kinds of lessons (decoding, vocabulary, oral reading fluency, reading comprehension, writing)</a:t>
            </a:r>
          </a:p>
          <a:p>
            <a:r>
              <a:rPr lang="en-US" dirty="0"/>
              <a:t>Each of those lesson types has its own purposes and its own standards of quality</a:t>
            </a:r>
          </a:p>
          <a:p>
            <a:r>
              <a:rPr lang="en-US" dirty="0"/>
              <a:t>But there are general issues about literacy instruction that need to be determined as well (e.g., time issues, environment) </a:t>
            </a:r>
          </a:p>
        </p:txBody>
      </p:sp>
    </p:spTree>
    <p:extLst>
      <p:ext uri="{BB962C8B-B14F-4D97-AF65-F5344CB8AC3E}">
        <p14:creationId xmlns:p14="http://schemas.microsoft.com/office/powerpoint/2010/main" val="8463677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4. Instruction is organized efficiently (cont.)</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Instruction is organized efficiently</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r>
              <a:rPr lang="en-US" dirty="0"/>
              <a:t>   </a:t>
            </a:r>
          </a:p>
        </p:txBody>
      </p:sp>
    </p:spTree>
    <p:extLst>
      <p:ext uri="{BB962C8B-B14F-4D97-AF65-F5344CB8AC3E}">
        <p14:creationId xmlns:p14="http://schemas.microsoft.com/office/powerpoint/2010/main" val="2577592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4. Instruction is organized efficiently (cont.)</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normAutofit lnSpcReduction="10000"/>
          </a:bodyPr>
          <a:lstStyle/>
          <a:p>
            <a:r>
              <a:rPr lang="en-US" dirty="0"/>
              <a:t>Instruction is organized efficiently</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lnSpcReduction="10000"/>
          </a:bodyPr>
          <a:lstStyle/>
          <a:p>
            <a:r>
              <a:rPr lang="en-US" dirty="0"/>
              <a:t>Are students grouped appropriately for the teaching (whole class, small group, individual)?</a:t>
            </a:r>
          </a:p>
          <a:p>
            <a:r>
              <a:rPr lang="en-US" dirty="0"/>
              <a:t>Is the instruction unnecessarily repetitive?</a:t>
            </a:r>
          </a:p>
          <a:p>
            <a:r>
              <a:rPr lang="en-US" dirty="0"/>
              <a:t>Are transitions quick and smooth?</a:t>
            </a:r>
          </a:p>
        </p:txBody>
      </p:sp>
    </p:spTree>
    <p:extLst>
      <p:ext uri="{BB962C8B-B14F-4D97-AF65-F5344CB8AC3E}">
        <p14:creationId xmlns:p14="http://schemas.microsoft.com/office/powerpoint/2010/main" val="17302306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5. Students are on task</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Students are attentive and on task</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r>
              <a:rPr lang="en-US" sz="9600" dirty="0"/>
              <a:t>   ?</a:t>
            </a:r>
          </a:p>
        </p:txBody>
      </p:sp>
    </p:spTree>
    <p:extLst>
      <p:ext uri="{BB962C8B-B14F-4D97-AF65-F5344CB8AC3E}">
        <p14:creationId xmlns:p14="http://schemas.microsoft.com/office/powerpoint/2010/main" val="1811891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5. Students are on task</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Students are attentive and on task</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endParaRPr lang="en-US" dirty="0"/>
          </a:p>
        </p:txBody>
      </p:sp>
    </p:spTree>
    <p:extLst>
      <p:ext uri="{BB962C8B-B14F-4D97-AF65-F5344CB8AC3E}">
        <p14:creationId xmlns:p14="http://schemas.microsoft.com/office/powerpoint/2010/main" val="39955457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5. Students are on task</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Students are attentive and on task</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lstStyle/>
          <a:p>
            <a:r>
              <a:rPr lang="en-US" dirty="0"/>
              <a:t>Wait for lesson to begin</a:t>
            </a:r>
          </a:p>
          <a:p>
            <a:r>
              <a:rPr lang="en-US" dirty="0"/>
              <a:t>Count the number of students who appear to be doing what they are supposed to</a:t>
            </a:r>
          </a:p>
          <a:p>
            <a:r>
              <a:rPr lang="en-US" dirty="0"/>
              <a:t>Calculate the proportion</a:t>
            </a:r>
          </a:p>
          <a:p>
            <a:r>
              <a:rPr lang="en-US" dirty="0"/>
              <a:t>Do multiple times throughout a lesson</a:t>
            </a:r>
          </a:p>
        </p:txBody>
      </p:sp>
    </p:spTree>
    <p:extLst>
      <p:ext uri="{BB962C8B-B14F-4D97-AF65-F5344CB8AC3E}">
        <p14:creationId xmlns:p14="http://schemas.microsoft.com/office/powerpoint/2010/main" val="25831106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6. Students are engaged in learning</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Students are engaged in learning—not just doing activities</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r>
              <a:rPr lang="en-US" sz="9600" dirty="0"/>
              <a:t>   ?</a:t>
            </a:r>
          </a:p>
        </p:txBody>
      </p:sp>
    </p:spTree>
    <p:extLst>
      <p:ext uri="{BB962C8B-B14F-4D97-AF65-F5344CB8AC3E}">
        <p14:creationId xmlns:p14="http://schemas.microsoft.com/office/powerpoint/2010/main" val="26029800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6. Students are engaged in learning</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Students are engaged in learning—not just doing activities</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r>
              <a:rPr lang="en-US" dirty="0"/>
              <a:t>  </a:t>
            </a:r>
          </a:p>
        </p:txBody>
      </p:sp>
    </p:spTree>
    <p:extLst>
      <p:ext uri="{BB962C8B-B14F-4D97-AF65-F5344CB8AC3E}">
        <p14:creationId xmlns:p14="http://schemas.microsoft.com/office/powerpoint/2010/main" val="32541626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6. Students are engaged in learning</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normAutofit lnSpcReduction="10000"/>
          </a:bodyPr>
          <a:lstStyle/>
          <a:p>
            <a:r>
              <a:rPr lang="en-US" dirty="0"/>
              <a:t>Students are engaged in </a:t>
            </a:r>
            <a:r>
              <a:rPr lang="en-US" dirty="0" err="1"/>
              <a:t>learnin</a:t>
            </a:r>
            <a:r>
              <a:rPr lang="en-US" dirty="0"/>
              <a:t>--not just doing activities</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a:xfrm>
            <a:off x="5594123" y="3030008"/>
            <a:ext cx="4700059" cy="3271401"/>
          </a:xfrm>
        </p:spPr>
        <p:txBody>
          <a:bodyPr>
            <a:normAutofit lnSpcReduction="10000"/>
          </a:bodyPr>
          <a:lstStyle/>
          <a:p>
            <a:r>
              <a:rPr lang="en-US" dirty="0"/>
              <a:t>Learning purpose of lesson is explained (observed)</a:t>
            </a:r>
          </a:p>
          <a:p>
            <a:r>
              <a:rPr lang="en-US" dirty="0"/>
              <a:t>Teacher knows the purpose of the lesson (observed, ask them)</a:t>
            </a:r>
          </a:p>
          <a:p>
            <a:r>
              <a:rPr lang="en-US" dirty="0"/>
              <a:t>Students know what they are learning (ask them)</a:t>
            </a:r>
          </a:p>
          <a:p>
            <a:r>
              <a:rPr lang="en-US" dirty="0"/>
              <a:t>The match of purpose to activity is reasonable</a:t>
            </a:r>
          </a:p>
        </p:txBody>
      </p:sp>
    </p:spTree>
    <p:extLst>
      <p:ext uri="{BB962C8B-B14F-4D97-AF65-F5344CB8AC3E}">
        <p14:creationId xmlns:p14="http://schemas.microsoft.com/office/powerpoint/2010/main" val="10062631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7. Lots of opportunities for individual response</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Students need opportunities to respond and interact</a:t>
            </a:r>
          </a:p>
          <a:p>
            <a:r>
              <a:rPr lang="en-US" dirty="0"/>
              <a:t>Opportunities to read, write, spell, reply, question, and other interaction loops are important to learning</a:t>
            </a:r>
          </a:p>
          <a:p>
            <a:pPr marL="0" indent="0">
              <a:buNone/>
            </a:pPr>
            <a:endParaRPr lang="en-US" dirty="0"/>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r>
              <a:rPr lang="en-US" sz="9600" dirty="0"/>
              <a:t>   ?</a:t>
            </a:r>
          </a:p>
        </p:txBody>
      </p:sp>
    </p:spTree>
    <p:extLst>
      <p:ext uri="{BB962C8B-B14F-4D97-AF65-F5344CB8AC3E}">
        <p14:creationId xmlns:p14="http://schemas.microsoft.com/office/powerpoint/2010/main" val="20105513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7. Lots of opportunities for individual response</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Students need opportunities to respond and interact</a:t>
            </a:r>
          </a:p>
          <a:p>
            <a:r>
              <a:rPr lang="en-US" dirty="0"/>
              <a:t>Opportunities to read, write, spell, reply, question, and other interaction loops are important to learning</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endParaRPr lang="en-US" dirty="0"/>
          </a:p>
        </p:txBody>
      </p:sp>
    </p:spTree>
    <p:extLst>
      <p:ext uri="{BB962C8B-B14F-4D97-AF65-F5344CB8AC3E}">
        <p14:creationId xmlns:p14="http://schemas.microsoft.com/office/powerpoint/2010/main" val="2581291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854CD-EF8F-8044-9584-720DE5F49E9E}"/>
              </a:ext>
            </a:extLst>
          </p:cNvPr>
          <p:cNvSpPr>
            <a:spLocks noGrp="1"/>
          </p:cNvSpPr>
          <p:nvPr>
            <p:ph type="title"/>
          </p:nvPr>
        </p:nvSpPr>
        <p:spPr/>
        <p:txBody>
          <a:bodyPr/>
          <a:lstStyle/>
          <a:p>
            <a:r>
              <a:rPr lang="en-US" dirty="0"/>
              <a:t>Time and Content Coverage</a:t>
            </a:r>
          </a:p>
        </p:txBody>
      </p:sp>
      <p:sp>
        <p:nvSpPr>
          <p:cNvPr id="3" name="Content Placeholder 2">
            <a:extLst>
              <a:ext uri="{FF2B5EF4-FFF2-40B4-BE49-F238E27FC236}">
                <a16:creationId xmlns:a16="http://schemas.microsoft.com/office/drawing/2014/main" id="{487DFEC3-38DA-FE48-8C35-C31F777F85DB}"/>
              </a:ext>
            </a:extLst>
          </p:cNvPr>
          <p:cNvSpPr>
            <a:spLocks noGrp="1"/>
          </p:cNvSpPr>
          <p:nvPr>
            <p:ph idx="1"/>
          </p:nvPr>
        </p:nvSpPr>
        <p:spPr>
          <a:xfrm>
            <a:off x="680321" y="2336872"/>
            <a:ext cx="9785583" cy="4063927"/>
          </a:xfrm>
        </p:spPr>
        <p:txBody>
          <a:bodyPr>
            <a:normAutofit/>
          </a:bodyPr>
          <a:lstStyle/>
          <a:p>
            <a:r>
              <a:rPr lang="en-US" dirty="0"/>
              <a:t>Amount of instruction is one of the two most powerful determinants of learning (along with curriculum coverage)</a:t>
            </a:r>
          </a:p>
          <a:p>
            <a:r>
              <a:rPr lang="en-US" dirty="0"/>
              <a:t>Instructional time includes time devoted to any activity with a reasonable possibility of contributing to literacy learning (including teacher presentation/explanation, guided student practice of reading or writing, teacher feedback, independent practice, discussion)</a:t>
            </a:r>
          </a:p>
          <a:p>
            <a:r>
              <a:rPr lang="en-US" dirty="0"/>
              <a:t>I require 2-3 hours per day of literacy instruction (throughout the day)</a:t>
            </a:r>
          </a:p>
        </p:txBody>
      </p:sp>
    </p:spTree>
    <p:extLst>
      <p:ext uri="{BB962C8B-B14F-4D97-AF65-F5344CB8AC3E}">
        <p14:creationId xmlns:p14="http://schemas.microsoft.com/office/powerpoint/2010/main" val="19151704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7. Lots of opportunities for individual response</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Students need opportunities to respond and interact</a:t>
            </a:r>
          </a:p>
          <a:p>
            <a:r>
              <a:rPr lang="en-US" dirty="0"/>
              <a:t>Opportunities to read, write, spell, reply, question, and other interaction loops are important to learning</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r>
              <a:rPr lang="en-US" dirty="0"/>
              <a:t>Observations</a:t>
            </a:r>
          </a:p>
          <a:p>
            <a:r>
              <a:rPr lang="en-US" dirty="0"/>
              <a:t>How many students get to respond?</a:t>
            </a:r>
          </a:p>
          <a:p>
            <a:r>
              <a:rPr lang="en-US" dirty="0"/>
              <a:t>How much interaction does a response require? </a:t>
            </a:r>
          </a:p>
        </p:txBody>
      </p:sp>
    </p:spTree>
    <p:extLst>
      <p:ext uri="{BB962C8B-B14F-4D97-AF65-F5344CB8AC3E}">
        <p14:creationId xmlns:p14="http://schemas.microsoft.com/office/powerpoint/2010/main" val="1585055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8. Lessons are paced appropriately</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Lessons are paced appropriately—neither hurried, nor tedious</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r>
              <a:rPr lang="en-US" sz="9600" dirty="0"/>
              <a:t>   ?</a:t>
            </a:r>
          </a:p>
        </p:txBody>
      </p:sp>
    </p:spTree>
    <p:extLst>
      <p:ext uri="{BB962C8B-B14F-4D97-AF65-F5344CB8AC3E}">
        <p14:creationId xmlns:p14="http://schemas.microsoft.com/office/powerpoint/2010/main" val="1516137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8. Lessons are paced appropriately</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Lessons are paced appropriately—neither hurried, </a:t>
            </a:r>
            <a:r>
              <a:rPr lang="en-US"/>
              <a:t>nor tedious</a:t>
            </a:r>
            <a:endParaRPr lang="en-US" dirty="0"/>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r>
              <a:rPr lang="en-US" dirty="0"/>
              <a:t>  </a:t>
            </a:r>
          </a:p>
        </p:txBody>
      </p:sp>
    </p:spTree>
    <p:extLst>
      <p:ext uri="{BB962C8B-B14F-4D97-AF65-F5344CB8AC3E}">
        <p14:creationId xmlns:p14="http://schemas.microsoft.com/office/powerpoint/2010/main" val="36274404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8. Lessons are paced appropriately</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normAutofit/>
          </a:bodyPr>
          <a:lstStyle/>
          <a:p>
            <a:r>
              <a:rPr lang="en-US" dirty="0"/>
              <a:t>Lessons are paced appropriately—neither hurried, </a:t>
            </a:r>
            <a:r>
              <a:rPr lang="en-US"/>
              <a:t>nor tedious</a:t>
            </a:r>
            <a:endParaRPr lang="en-US" dirty="0"/>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r>
              <a:rPr lang="en-US" dirty="0"/>
              <a:t>Watch student reactions to the lesson—are they bored or getting antsy?</a:t>
            </a:r>
          </a:p>
          <a:p>
            <a:r>
              <a:rPr lang="en-US" dirty="0"/>
              <a:t>Does the activity change often enough to prevent monotony?</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20195132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9. Students can self assess</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Students are provided with data on which to evaluate themselves</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r>
              <a:rPr lang="en-US" sz="9600" dirty="0"/>
              <a:t>   ?</a:t>
            </a:r>
          </a:p>
        </p:txBody>
      </p:sp>
    </p:spTree>
    <p:extLst>
      <p:ext uri="{BB962C8B-B14F-4D97-AF65-F5344CB8AC3E}">
        <p14:creationId xmlns:p14="http://schemas.microsoft.com/office/powerpoint/2010/main" val="15351406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9. Students can self assess</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Students are provided with data on which to evaluate themselves</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r>
              <a:rPr lang="en-US" dirty="0"/>
              <a:t>   </a:t>
            </a:r>
          </a:p>
        </p:txBody>
      </p:sp>
    </p:spTree>
    <p:extLst>
      <p:ext uri="{BB962C8B-B14F-4D97-AF65-F5344CB8AC3E}">
        <p14:creationId xmlns:p14="http://schemas.microsoft.com/office/powerpoint/2010/main" val="27347435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168965" y="753229"/>
            <a:ext cx="10125218" cy="1080937"/>
          </a:xfrm>
        </p:spPr>
        <p:txBody>
          <a:bodyPr/>
          <a:lstStyle/>
          <a:p>
            <a:r>
              <a:rPr lang="en-US" dirty="0"/>
              <a:t>9. Students can self assess</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Students have a clear idea of their own progress/success in learning</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r>
              <a:rPr lang="en-US" dirty="0"/>
              <a:t>What kind of feedback does the teacher provide?</a:t>
            </a:r>
          </a:p>
          <a:p>
            <a:r>
              <a:rPr lang="en-US" dirty="0"/>
              <a:t>Are there opportunities for kids to check their own progress (e.g., word cards, writing folder reviews, oral reading fluency charting)    </a:t>
            </a:r>
          </a:p>
        </p:txBody>
      </p:sp>
    </p:spTree>
    <p:extLst>
      <p:ext uri="{BB962C8B-B14F-4D97-AF65-F5344CB8AC3E}">
        <p14:creationId xmlns:p14="http://schemas.microsoft.com/office/powerpoint/2010/main" val="14013193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A5BDE-F832-4B4E-A17B-9F603A171284}"/>
              </a:ext>
            </a:extLst>
          </p:cNvPr>
          <p:cNvSpPr>
            <a:spLocks noGrp="1"/>
          </p:cNvSpPr>
          <p:nvPr>
            <p:ph type="title"/>
          </p:nvPr>
        </p:nvSpPr>
        <p:spPr/>
        <p:txBody>
          <a:bodyPr/>
          <a:lstStyle/>
          <a:p>
            <a:r>
              <a:rPr lang="en-US" dirty="0"/>
              <a:t>Word Knowledge</a:t>
            </a:r>
          </a:p>
        </p:txBody>
      </p:sp>
      <p:sp>
        <p:nvSpPr>
          <p:cNvPr id="3" name="Content Placeholder 2">
            <a:extLst>
              <a:ext uri="{FF2B5EF4-FFF2-40B4-BE49-F238E27FC236}">
                <a16:creationId xmlns:a16="http://schemas.microsoft.com/office/drawing/2014/main" id="{9D658EDF-838C-784B-A294-A1AE64929068}"/>
              </a:ext>
            </a:extLst>
          </p:cNvPr>
          <p:cNvSpPr>
            <a:spLocks noGrp="1"/>
          </p:cNvSpPr>
          <p:nvPr>
            <p:ph idx="1"/>
          </p:nvPr>
        </p:nvSpPr>
        <p:spPr/>
        <p:txBody>
          <a:bodyPr>
            <a:normAutofit fontScale="85000" lnSpcReduction="10000"/>
          </a:bodyPr>
          <a:lstStyle/>
          <a:p>
            <a:pPr lvl="0"/>
            <a:r>
              <a:rPr lang="en-US" i="1" dirty="0"/>
              <a:t>One quarter of the instructional time devoted to reading should be devoted to teaching students about words. </a:t>
            </a:r>
            <a:endParaRPr lang="en-US" dirty="0"/>
          </a:p>
          <a:p>
            <a:pPr lvl="0"/>
            <a:r>
              <a:rPr lang="en-US" i="1" dirty="0"/>
              <a:t>Word knowledge instruction includes teaching students to recognize (decode) words or (or parts of words) or to understand word meanings.</a:t>
            </a:r>
            <a:endParaRPr lang="en-US" dirty="0"/>
          </a:p>
          <a:p>
            <a:pPr lvl="0"/>
            <a:r>
              <a:rPr lang="en-US" i="1" dirty="0"/>
              <a:t>Most word recognition (decoding) instruction should take place in the primary grades—and with older students who are struggling with these skills.</a:t>
            </a:r>
            <a:endParaRPr lang="en-US" dirty="0"/>
          </a:p>
          <a:p>
            <a:pPr lvl="0"/>
            <a:r>
              <a:rPr lang="en-US" i="1" dirty="0"/>
              <a:t>Most formal word meaning instruction takes place after students complete second grade. (Lots of informal attention to word meanings before that.)</a:t>
            </a:r>
            <a:endParaRPr lang="en-US" dirty="0"/>
          </a:p>
          <a:p>
            <a:pPr lvl="0"/>
            <a:r>
              <a:rPr lang="en-US" i="1" dirty="0"/>
              <a:t>Research evidence is clear that students read better if they receive instruction in phonemic awareness, phonics, and vocabulary—so there is no excuse for not teaching these to children.</a:t>
            </a:r>
            <a:endParaRPr lang="en-US" dirty="0"/>
          </a:p>
          <a:p>
            <a:endParaRPr lang="en-US" dirty="0"/>
          </a:p>
        </p:txBody>
      </p:sp>
    </p:spTree>
    <p:extLst>
      <p:ext uri="{BB962C8B-B14F-4D97-AF65-F5344CB8AC3E}">
        <p14:creationId xmlns:p14="http://schemas.microsoft.com/office/powerpoint/2010/main" val="24926846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30859-33CF-8B47-94DF-CDD2B4E5AEDC}"/>
              </a:ext>
            </a:extLst>
          </p:cNvPr>
          <p:cNvSpPr>
            <a:spLocks noGrp="1"/>
          </p:cNvSpPr>
          <p:nvPr>
            <p:ph type="title"/>
          </p:nvPr>
        </p:nvSpPr>
        <p:spPr/>
        <p:txBody>
          <a:bodyPr/>
          <a:lstStyle/>
          <a:p>
            <a:r>
              <a:rPr lang="en-US" dirty="0"/>
              <a:t>Phonological Awareness Instruction</a:t>
            </a:r>
          </a:p>
        </p:txBody>
      </p:sp>
      <p:sp>
        <p:nvSpPr>
          <p:cNvPr id="3" name="Content Placeholder 2">
            <a:extLst>
              <a:ext uri="{FF2B5EF4-FFF2-40B4-BE49-F238E27FC236}">
                <a16:creationId xmlns:a16="http://schemas.microsoft.com/office/drawing/2014/main" id="{10A9F6E8-3C42-CB46-89B3-86E14E649914}"/>
              </a:ext>
            </a:extLst>
          </p:cNvPr>
          <p:cNvSpPr>
            <a:spLocks noGrp="1"/>
          </p:cNvSpPr>
          <p:nvPr>
            <p:ph idx="1"/>
          </p:nvPr>
        </p:nvSpPr>
        <p:spPr>
          <a:xfrm>
            <a:off x="680321" y="2336872"/>
            <a:ext cx="9613861" cy="3785631"/>
          </a:xfrm>
        </p:spPr>
        <p:txBody>
          <a:bodyPr>
            <a:normAutofit fontScale="70000" lnSpcReduction="20000"/>
          </a:bodyPr>
          <a:lstStyle/>
          <a:p>
            <a:pPr lvl="0"/>
            <a:r>
              <a:rPr lang="en-US" i="1" dirty="0"/>
              <a:t>Phonological awareness (PA) refers to the ability to hear and manipulate the sounds of language (separate from meaning). It includes phonemic awareness which refers to the ability to hear and manipulate the separable sounds (phonemes) within words. For example, to hear the 3 distinct sounds in a word like “cat,” you must have phonemic awareness.</a:t>
            </a:r>
            <a:endParaRPr lang="en-US" dirty="0"/>
          </a:p>
          <a:p>
            <a:pPr lvl="0"/>
            <a:r>
              <a:rPr lang="en-US" i="1" dirty="0"/>
              <a:t>Phonemic awareness instruction should be completed for most children during kindergarten and first grade.</a:t>
            </a:r>
            <a:endParaRPr lang="en-US" dirty="0"/>
          </a:p>
          <a:p>
            <a:pPr lvl="0"/>
            <a:r>
              <a:rPr lang="en-US" i="1" dirty="0"/>
              <a:t>The average child needs about 14-18 hours of PA instruction to do well, but some kids need more and some less. 18 hours is approximately 15 minutes per day for a semester.</a:t>
            </a:r>
            <a:endParaRPr lang="en-US" dirty="0"/>
          </a:p>
          <a:p>
            <a:pPr lvl="0"/>
            <a:r>
              <a:rPr lang="en-US" i="1" dirty="0"/>
              <a:t>Teachers should work on PA until their children are able to fully segment words (that is they should be able to divide simple words into each separate phoneme: /c/ /a/ /t/ and to hold this information in memory well enough to manipulate these sounds (blending them into words, deleting them, substituting them, etc.)</a:t>
            </a:r>
            <a:endParaRPr lang="en-US" dirty="0"/>
          </a:p>
          <a:p>
            <a:pPr lvl="0"/>
            <a:r>
              <a:rPr lang="en-US" i="1" dirty="0"/>
              <a:t>The children should be learning their letters and letter names during the period when they are being taught PA.</a:t>
            </a:r>
            <a:endParaRPr lang="en-US" dirty="0"/>
          </a:p>
          <a:p>
            <a:endParaRPr lang="en-US" dirty="0"/>
          </a:p>
        </p:txBody>
      </p:sp>
    </p:spTree>
    <p:extLst>
      <p:ext uri="{BB962C8B-B14F-4D97-AF65-F5344CB8AC3E}">
        <p14:creationId xmlns:p14="http://schemas.microsoft.com/office/powerpoint/2010/main" val="16988578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PA1. Focused on sounds within words.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PA instruction is aimed at getting kids to perceive the sounds within words, instruction needs to emphasize developing this ability</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Observe instruction (is the instruction focused on hearing syllables, onset-rimes, phonemes in words)</a:t>
            </a:r>
          </a:p>
          <a:p>
            <a:r>
              <a:rPr lang="en-US" dirty="0"/>
              <a:t>Examine the curriculum being followed</a:t>
            </a:r>
          </a:p>
        </p:txBody>
      </p:sp>
    </p:spTree>
    <p:extLst>
      <p:ext uri="{BB962C8B-B14F-4D97-AF65-F5344CB8AC3E}">
        <p14:creationId xmlns:p14="http://schemas.microsoft.com/office/powerpoint/2010/main" val="2559552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854CD-EF8F-8044-9584-720DE5F49E9E}"/>
              </a:ext>
            </a:extLst>
          </p:cNvPr>
          <p:cNvSpPr>
            <a:spLocks noGrp="1"/>
          </p:cNvSpPr>
          <p:nvPr>
            <p:ph type="title"/>
          </p:nvPr>
        </p:nvSpPr>
        <p:spPr/>
        <p:txBody>
          <a:bodyPr/>
          <a:lstStyle/>
          <a:p>
            <a:r>
              <a:rPr lang="en-US" dirty="0"/>
              <a:t>Time and Content Coverage (cont.)</a:t>
            </a:r>
          </a:p>
        </p:txBody>
      </p:sp>
      <p:sp>
        <p:nvSpPr>
          <p:cNvPr id="3" name="Content Placeholder 2">
            <a:extLst>
              <a:ext uri="{FF2B5EF4-FFF2-40B4-BE49-F238E27FC236}">
                <a16:creationId xmlns:a16="http://schemas.microsoft.com/office/drawing/2014/main" id="{487DFEC3-38DA-FE48-8C35-C31F777F85DB}"/>
              </a:ext>
            </a:extLst>
          </p:cNvPr>
          <p:cNvSpPr>
            <a:spLocks noGrp="1"/>
          </p:cNvSpPr>
          <p:nvPr>
            <p:ph idx="1"/>
          </p:nvPr>
        </p:nvSpPr>
        <p:spPr>
          <a:xfrm>
            <a:off x="680321" y="2336872"/>
            <a:ext cx="9785583" cy="4063927"/>
          </a:xfrm>
        </p:spPr>
        <p:txBody>
          <a:bodyPr/>
          <a:lstStyle/>
          <a:p>
            <a:r>
              <a:rPr lang="en-US" dirty="0"/>
              <a:t>Instructional time in literacy needs to be divided among: word knowledge, fluency, comprehension, and writing</a:t>
            </a:r>
          </a:p>
          <a:p>
            <a:r>
              <a:rPr lang="en-US" dirty="0"/>
              <a:t>Not all instructional activities are of equal value—so efficiency matters, too</a:t>
            </a:r>
          </a:p>
          <a:p>
            <a:r>
              <a:rPr lang="en-US" dirty="0"/>
              <a:t>No matter how well conceived an instructional activity, if all students are not actively engaged in it learning is not likely to be the result</a:t>
            </a:r>
          </a:p>
        </p:txBody>
      </p:sp>
    </p:spTree>
    <p:extLst>
      <p:ext uri="{BB962C8B-B14F-4D97-AF65-F5344CB8AC3E}">
        <p14:creationId xmlns:p14="http://schemas.microsoft.com/office/powerpoint/2010/main" val="21017454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PA2. Letter names.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Teaching letter names along with PA increases the impact of PA instruction</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Observation (are students being taught to recognize and name individual upper and lower case letters)</a:t>
            </a:r>
          </a:p>
          <a:p>
            <a:r>
              <a:rPr lang="en-US" dirty="0"/>
              <a:t>Examine curriculum being used</a:t>
            </a:r>
          </a:p>
          <a:p>
            <a:r>
              <a:rPr lang="en-US" dirty="0"/>
              <a:t>Talk to teacher</a:t>
            </a:r>
          </a:p>
          <a:p>
            <a:pPr marL="0" indent="0">
              <a:buNone/>
            </a:pPr>
            <a:endParaRPr lang="en-US" dirty="0"/>
          </a:p>
        </p:txBody>
      </p:sp>
    </p:spTree>
    <p:extLst>
      <p:ext uri="{BB962C8B-B14F-4D97-AF65-F5344CB8AC3E}">
        <p14:creationId xmlns:p14="http://schemas.microsoft.com/office/powerpoint/2010/main" val="12916258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PA3. Instruction is brief and purposeful.</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Effective PA instruction should be limited to about 15 mins at a time</a:t>
            </a:r>
          </a:p>
          <a:p>
            <a:r>
              <a:rPr lang="en-US" dirty="0"/>
              <a:t>Purpose of the instruction should be clear</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Observe lesson and time it</a:t>
            </a:r>
          </a:p>
          <a:p>
            <a:r>
              <a:rPr lang="en-US" dirty="0"/>
              <a:t>Do dip in observations to determine length</a:t>
            </a:r>
          </a:p>
          <a:p>
            <a:r>
              <a:rPr lang="en-US" dirty="0"/>
              <a:t>Examine lesson plan</a:t>
            </a:r>
          </a:p>
          <a:p>
            <a:r>
              <a:rPr lang="en-US" dirty="0"/>
              <a:t>Observe lesson and try to determine purpose (match with lesson plan)</a:t>
            </a:r>
          </a:p>
        </p:txBody>
      </p:sp>
    </p:spTree>
    <p:extLst>
      <p:ext uri="{BB962C8B-B14F-4D97-AF65-F5344CB8AC3E}">
        <p14:creationId xmlns:p14="http://schemas.microsoft.com/office/powerpoint/2010/main" val="989452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PA4. Classroom quiet during PA work.</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Perceiving sounds by ear depends upon being able to hear the sounds clearly</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Is instruction organized so that students can hear the sounds clearly?</a:t>
            </a:r>
          </a:p>
          <a:p>
            <a:r>
              <a:rPr lang="en-US" dirty="0"/>
              <a:t>If the class gets noisy during lesson, does teacher quiet it down rather than competing with the noise? </a:t>
            </a:r>
          </a:p>
        </p:txBody>
      </p:sp>
    </p:spTree>
    <p:extLst>
      <p:ext uri="{BB962C8B-B14F-4D97-AF65-F5344CB8AC3E}">
        <p14:creationId xmlns:p14="http://schemas.microsoft.com/office/powerpoint/2010/main" val="25817126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PA5. Seeing the pronunciations.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Seeing articulation is an important part of hearing phonemes accurately</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Is instruction organized so that children can see teacher’s mouth when presenting items?</a:t>
            </a:r>
          </a:p>
          <a:p>
            <a:r>
              <a:rPr lang="en-US" dirty="0"/>
              <a:t>Does teacher direct students to watch pronunciation?</a:t>
            </a:r>
          </a:p>
          <a:p>
            <a:r>
              <a:rPr lang="en-US" dirty="0"/>
              <a:t>Does teacher bring attention to how word is pronounced?</a:t>
            </a:r>
          </a:p>
        </p:txBody>
      </p:sp>
    </p:spTree>
    <p:extLst>
      <p:ext uri="{BB962C8B-B14F-4D97-AF65-F5344CB8AC3E}">
        <p14:creationId xmlns:p14="http://schemas.microsoft.com/office/powerpoint/2010/main" val="8827043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PA6. Follows a systematic sequence.</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Learning PA proceeds from gross sounds to finer sounds</a:t>
            </a:r>
          </a:p>
          <a:p>
            <a:r>
              <a:rPr lang="en-US" dirty="0"/>
              <a:t>Words, rhymes, syllables, onset-rimes, beginnings, endings, </a:t>
            </a:r>
            <a:r>
              <a:rPr lang="en-US" dirty="0" err="1"/>
              <a:t>medials</a:t>
            </a:r>
            <a:r>
              <a:rPr lang="en-US" dirty="0"/>
              <a:t>, deletion, blending, segmentation</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Examine lesson plans</a:t>
            </a:r>
          </a:p>
          <a:p>
            <a:r>
              <a:rPr lang="en-US" dirty="0"/>
              <a:t>Examine curriculum</a:t>
            </a:r>
          </a:p>
          <a:p>
            <a:r>
              <a:rPr lang="en-US" dirty="0"/>
              <a:t>Observe to see how instruction matches curriculum</a:t>
            </a:r>
          </a:p>
          <a:p>
            <a:r>
              <a:rPr lang="en-US" dirty="0"/>
              <a:t>Discuss with teacher</a:t>
            </a:r>
          </a:p>
        </p:txBody>
      </p:sp>
    </p:spTree>
    <p:extLst>
      <p:ext uri="{BB962C8B-B14F-4D97-AF65-F5344CB8AC3E}">
        <p14:creationId xmlns:p14="http://schemas.microsoft.com/office/powerpoint/2010/main" val="27283553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PA7. Keep it simple—1 or 2 skills.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Students do best with PA when instruction is limited to 1 or 2 skills per lesson</a:t>
            </a:r>
          </a:p>
          <a:p>
            <a:r>
              <a:rPr lang="en-US" dirty="0"/>
              <a:t>Matching, isolation, substitutions, deleting, blending, segmentation </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Observe lesson</a:t>
            </a:r>
          </a:p>
          <a:p>
            <a:r>
              <a:rPr lang="en-US" dirty="0"/>
              <a:t>Examine lesson plan</a:t>
            </a:r>
          </a:p>
        </p:txBody>
      </p:sp>
    </p:spTree>
    <p:extLst>
      <p:ext uri="{BB962C8B-B14F-4D97-AF65-F5344CB8AC3E}">
        <p14:creationId xmlns:p14="http://schemas.microsoft.com/office/powerpoint/2010/main" val="31970842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PA8. Concrete way to match phonemes.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Sounds can be abstract, so provide kids with concrete ways of counting and matching letters</a:t>
            </a:r>
          </a:p>
          <a:p>
            <a:r>
              <a:rPr lang="en-US" dirty="0"/>
              <a:t>Chips, letter cards</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Observe lesson</a:t>
            </a:r>
          </a:p>
          <a:p>
            <a:r>
              <a:rPr lang="en-US" dirty="0"/>
              <a:t>Examine </a:t>
            </a:r>
            <a:r>
              <a:rPr lang="en-US"/>
              <a:t>lesson plan</a:t>
            </a:r>
            <a:endParaRPr lang="en-US" dirty="0"/>
          </a:p>
        </p:txBody>
      </p:sp>
    </p:spTree>
    <p:extLst>
      <p:ext uri="{BB962C8B-B14F-4D97-AF65-F5344CB8AC3E}">
        <p14:creationId xmlns:p14="http://schemas.microsoft.com/office/powerpoint/2010/main" val="41413199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PA9. Keep it motivating.</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Use songs, chants, word games </a:t>
            </a:r>
          </a:p>
          <a:p>
            <a:r>
              <a:rPr lang="en-US" dirty="0"/>
              <a:t>Be enthusiastic during instruction</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Observe lesson</a:t>
            </a:r>
          </a:p>
          <a:p>
            <a:r>
              <a:rPr lang="en-US" dirty="0"/>
              <a:t>Examine lesson plan</a:t>
            </a:r>
          </a:p>
          <a:p>
            <a:r>
              <a:rPr lang="en-US" dirty="0"/>
              <a:t>Are kids engaged?</a:t>
            </a:r>
          </a:p>
        </p:txBody>
      </p:sp>
    </p:spTree>
    <p:extLst>
      <p:ext uri="{BB962C8B-B14F-4D97-AF65-F5344CB8AC3E}">
        <p14:creationId xmlns:p14="http://schemas.microsoft.com/office/powerpoint/2010/main" val="10472892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PA9. Monitoring and reteaching.</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Important not to let kids falls behind</a:t>
            </a:r>
          </a:p>
          <a:p>
            <a:r>
              <a:rPr lang="en-US" dirty="0"/>
              <a:t>Need a plan for monitoring student progress with PA</a:t>
            </a:r>
          </a:p>
          <a:p>
            <a:r>
              <a:rPr lang="en-US" dirty="0"/>
              <a:t>Need a plan for reteaching PA</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Discuss with teacher</a:t>
            </a:r>
          </a:p>
        </p:txBody>
      </p:sp>
    </p:spTree>
    <p:extLst>
      <p:ext uri="{BB962C8B-B14F-4D97-AF65-F5344CB8AC3E}">
        <p14:creationId xmlns:p14="http://schemas.microsoft.com/office/powerpoint/2010/main" val="22650135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64CBD-E097-F34D-9AB6-15821F2D7D1C}"/>
              </a:ext>
            </a:extLst>
          </p:cNvPr>
          <p:cNvSpPr>
            <a:spLocks noGrp="1"/>
          </p:cNvSpPr>
          <p:nvPr>
            <p:ph type="title"/>
          </p:nvPr>
        </p:nvSpPr>
        <p:spPr/>
        <p:txBody>
          <a:bodyPr/>
          <a:lstStyle/>
          <a:p>
            <a:r>
              <a:rPr lang="en-US" dirty="0"/>
              <a:t>Phonics/Decoding</a:t>
            </a:r>
          </a:p>
        </p:txBody>
      </p:sp>
      <p:sp>
        <p:nvSpPr>
          <p:cNvPr id="3" name="Content Placeholder 2">
            <a:extLst>
              <a:ext uri="{FF2B5EF4-FFF2-40B4-BE49-F238E27FC236}">
                <a16:creationId xmlns:a16="http://schemas.microsoft.com/office/drawing/2014/main" id="{68788A25-3EA1-6D44-A887-7474C997B084}"/>
              </a:ext>
            </a:extLst>
          </p:cNvPr>
          <p:cNvSpPr>
            <a:spLocks noGrp="1"/>
          </p:cNvSpPr>
          <p:nvPr>
            <p:ph idx="1"/>
          </p:nvPr>
        </p:nvSpPr>
        <p:spPr/>
        <p:txBody>
          <a:bodyPr>
            <a:normAutofit/>
          </a:bodyPr>
          <a:lstStyle/>
          <a:p>
            <a:pPr lvl="0"/>
            <a:r>
              <a:rPr lang="en-US" i="1" dirty="0"/>
              <a:t>Phonics refers to understanding the relations between letters and sounds, and knowing how to use this information to recognize or spell words. </a:t>
            </a:r>
            <a:endParaRPr lang="en-US" dirty="0"/>
          </a:p>
          <a:p>
            <a:pPr lvl="0"/>
            <a:r>
              <a:rPr lang="en-US" i="1" dirty="0"/>
              <a:t>Phonics instruction should be completed for most children during kindergarten, first, and second grade (may go on longer if kids are struggling).</a:t>
            </a:r>
            <a:endParaRPr lang="en-US" dirty="0"/>
          </a:p>
          <a:p>
            <a:pPr lvl="0"/>
            <a:r>
              <a:rPr lang="en-US" i="1" dirty="0"/>
              <a:t>When children can decode (sound out) most words they have had enough phonics instruction.</a:t>
            </a:r>
            <a:endParaRPr lang="en-US" dirty="0"/>
          </a:p>
          <a:p>
            <a:pPr lvl="0"/>
            <a:r>
              <a:rPr lang="en-US" i="1" dirty="0"/>
              <a:t>Phonics can be combined with spelling instruction.</a:t>
            </a:r>
            <a:endParaRPr lang="en-US" dirty="0"/>
          </a:p>
          <a:p>
            <a:endParaRPr lang="en-US" dirty="0"/>
          </a:p>
        </p:txBody>
      </p:sp>
    </p:spTree>
    <p:extLst>
      <p:ext uri="{BB962C8B-B14F-4D97-AF65-F5344CB8AC3E}">
        <p14:creationId xmlns:p14="http://schemas.microsoft.com/office/powerpoint/2010/main" val="433451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p:txBody>
          <a:bodyPr/>
          <a:lstStyle/>
          <a:p>
            <a:r>
              <a:rPr lang="en-US" dirty="0"/>
              <a:t>1. Overall amount of literacy instruction</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Provide adequate amount of literacy instruction</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r>
              <a:rPr lang="en-US" sz="9600" dirty="0"/>
              <a:t>    ?</a:t>
            </a:r>
          </a:p>
        </p:txBody>
      </p:sp>
    </p:spTree>
    <p:extLst>
      <p:ext uri="{BB962C8B-B14F-4D97-AF65-F5344CB8AC3E}">
        <p14:creationId xmlns:p14="http://schemas.microsoft.com/office/powerpoint/2010/main" val="24114057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64CBD-E097-F34D-9AB6-15821F2D7D1C}"/>
              </a:ext>
            </a:extLst>
          </p:cNvPr>
          <p:cNvSpPr>
            <a:spLocks noGrp="1"/>
          </p:cNvSpPr>
          <p:nvPr>
            <p:ph type="title"/>
          </p:nvPr>
        </p:nvSpPr>
        <p:spPr/>
        <p:txBody>
          <a:bodyPr/>
          <a:lstStyle/>
          <a:p>
            <a:r>
              <a:rPr lang="en-US" dirty="0"/>
              <a:t>Phonics/Decoding (cont.)</a:t>
            </a:r>
          </a:p>
        </p:txBody>
      </p:sp>
      <p:sp>
        <p:nvSpPr>
          <p:cNvPr id="3" name="Content Placeholder 2">
            <a:extLst>
              <a:ext uri="{FF2B5EF4-FFF2-40B4-BE49-F238E27FC236}">
                <a16:creationId xmlns:a16="http://schemas.microsoft.com/office/drawing/2014/main" id="{68788A25-3EA1-6D44-A887-7474C997B084}"/>
              </a:ext>
            </a:extLst>
          </p:cNvPr>
          <p:cNvSpPr>
            <a:spLocks noGrp="1"/>
          </p:cNvSpPr>
          <p:nvPr>
            <p:ph idx="1"/>
          </p:nvPr>
        </p:nvSpPr>
        <p:spPr/>
        <p:txBody>
          <a:bodyPr>
            <a:normAutofit/>
          </a:bodyPr>
          <a:lstStyle/>
          <a:p>
            <a:pPr lvl="0"/>
            <a:r>
              <a:rPr lang="en-US" i="1" dirty="0"/>
              <a:t>Phonics should teach students the sounds associated with common letters or letter combinations (B = /b/; </a:t>
            </a:r>
            <a:r>
              <a:rPr lang="en-US" i="1" dirty="0" err="1"/>
              <a:t>sh</a:t>
            </a:r>
            <a:r>
              <a:rPr lang="en-US" i="1" dirty="0"/>
              <a:t>= /</a:t>
            </a:r>
            <a:r>
              <a:rPr lang="en-US" i="1" dirty="0" err="1"/>
              <a:t>sh</a:t>
            </a:r>
            <a:r>
              <a:rPr lang="en-US" i="1" dirty="0"/>
              <a:t>/; etc.).</a:t>
            </a:r>
            <a:endParaRPr lang="en-US" dirty="0"/>
          </a:p>
          <a:p>
            <a:pPr lvl="0"/>
            <a:r>
              <a:rPr lang="en-US" i="1" dirty="0"/>
              <a:t>Phonics should teach students how to pronounce and spell common spelling patterns (-</a:t>
            </a:r>
            <a:r>
              <a:rPr lang="en-US" i="1" dirty="0" err="1"/>
              <a:t>ight</a:t>
            </a:r>
            <a:r>
              <a:rPr lang="en-US" i="1" dirty="0"/>
              <a:t>; -</a:t>
            </a:r>
            <a:r>
              <a:rPr lang="en-US" i="1" dirty="0" err="1"/>
              <a:t>ame</a:t>
            </a:r>
            <a:r>
              <a:rPr lang="en-US" i="1" dirty="0"/>
              <a:t>; -</a:t>
            </a:r>
            <a:r>
              <a:rPr lang="en-US" i="1" dirty="0" err="1"/>
              <a:t>ough</a:t>
            </a:r>
            <a:r>
              <a:rPr lang="en-US" i="1" dirty="0"/>
              <a:t>; etc.) </a:t>
            </a:r>
            <a:endParaRPr lang="en-US" dirty="0"/>
          </a:p>
          <a:p>
            <a:pPr marL="0" indent="0">
              <a:buNone/>
            </a:pPr>
            <a:endParaRPr lang="en-US" dirty="0"/>
          </a:p>
        </p:txBody>
      </p:sp>
    </p:spTree>
    <p:extLst>
      <p:ext uri="{BB962C8B-B14F-4D97-AF65-F5344CB8AC3E}">
        <p14:creationId xmlns:p14="http://schemas.microsoft.com/office/powerpoint/2010/main" val="10174006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PH1. Explicit teaching.</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Explicit instruction in the relations between letters and spelling patterns and pronunciations improves reading achievement</a:t>
            </a:r>
          </a:p>
          <a:p>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Observation</a:t>
            </a:r>
          </a:p>
          <a:p>
            <a:r>
              <a:rPr lang="en-US" dirty="0"/>
              <a:t>Teacher is teaching match between letter or letters and their speech sounds</a:t>
            </a:r>
          </a:p>
          <a:p>
            <a:r>
              <a:rPr lang="en-US" dirty="0"/>
              <a:t>Students are matching letters and sounds and applying these to decoding and spelling</a:t>
            </a:r>
          </a:p>
        </p:txBody>
      </p:sp>
    </p:spTree>
    <p:extLst>
      <p:ext uri="{BB962C8B-B14F-4D97-AF65-F5344CB8AC3E}">
        <p14:creationId xmlns:p14="http://schemas.microsoft.com/office/powerpoint/2010/main" val="305446879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PH2. Systematic instruction.</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Students do best when taught from a well-planned program</a:t>
            </a:r>
          </a:p>
          <a:p>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Examine the curriculum being used</a:t>
            </a:r>
          </a:p>
          <a:p>
            <a:r>
              <a:rPr lang="en-US" dirty="0"/>
              <a:t>Discuss with the teacher</a:t>
            </a:r>
          </a:p>
          <a:p>
            <a:r>
              <a:rPr lang="en-US" dirty="0"/>
              <a:t>Look for evidence of instruction in phonics over time (e.g., folders of work) </a:t>
            </a:r>
          </a:p>
        </p:txBody>
      </p:sp>
    </p:spTree>
    <p:extLst>
      <p:ext uri="{BB962C8B-B14F-4D97-AF65-F5344CB8AC3E}">
        <p14:creationId xmlns:p14="http://schemas.microsoft.com/office/powerpoint/2010/main" val="34735755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PH3. Phonics instruction is auditory</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Students should be hearing and making the sounds and trying to sound out words based on the letter combinations</a:t>
            </a:r>
          </a:p>
          <a:p>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Observation</a:t>
            </a:r>
          </a:p>
          <a:p>
            <a:r>
              <a:rPr lang="en-US" dirty="0"/>
              <a:t>Students should be doing more than completing workbook pages silently (e.g., sounding)</a:t>
            </a:r>
          </a:p>
          <a:p>
            <a:r>
              <a:rPr lang="en-US" dirty="0"/>
              <a:t>Teacher should be enunciating sounds and pronunciations</a:t>
            </a:r>
          </a:p>
          <a:p>
            <a:pPr marL="0" indent="0">
              <a:buNone/>
            </a:pPr>
            <a:endParaRPr lang="en-US" dirty="0"/>
          </a:p>
        </p:txBody>
      </p:sp>
    </p:spTree>
    <p:extLst>
      <p:ext uri="{BB962C8B-B14F-4D97-AF65-F5344CB8AC3E}">
        <p14:creationId xmlns:p14="http://schemas.microsoft.com/office/powerpoint/2010/main" val="139156442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PH4. Classroom is quiet during phonics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lstStyle/>
          <a:p>
            <a:r>
              <a:rPr lang="en-US" dirty="0"/>
              <a:t>Decoding is best learned in a quiet environment where kids can hear the sounds clearly (and see the </a:t>
            </a:r>
          </a:p>
          <a:p>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lstStyle/>
          <a:p>
            <a:r>
              <a:rPr lang="en-US" dirty="0"/>
              <a:t>Observation</a:t>
            </a:r>
          </a:p>
          <a:p>
            <a:r>
              <a:rPr lang="en-US" dirty="0"/>
              <a:t>Is it easy for the students to hear/see the teacher enunciation?</a:t>
            </a:r>
          </a:p>
          <a:p>
            <a:r>
              <a:rPr lang="en-US" dirty="0"/>
              <a:t>Can the teacher hear the students?</a:t>
            </a:r>
          </a:p>
          <a:p>
            <a:pPr marL="0" indent="0">
              <a:buNone/>
            </a:pPr>
            <a:endParaRPr lang="en-US" dirty="0"/>
          </a:p>
        </p:txBody>
      </p:sp>
    </p:spTree>
    <p:extLst>
      <p:ext uri="{BB962C8B-B14F-4D97-AF65-F5344CB8AC3E}">
        <p14:creationId xmlns:p14="http://schemas.microsoft.com/office/powerpoint/2010/main" val="16252451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PH5. Phonic elements are taught thoroughly</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lnSpcReduction="10000"/>
          </a:bodyPr>
          <a:lstStyle/>
          <a:p>
            <a:r>
              <a:rPr lang="en-US" dirty="0"/>
              <a:t>Phonic elements include sound-symbol relations and the match of spelling pattern to pronunciations</a:t>
            </a:r>
          </a:p>
          <a:p>
            <a:r>
              <a:rPr lang="en-US" dirty="0"/>
              <a:t>Students need to learn these thoroughly to apply them</a:t>
            </a:r>
          </a:p>
          <a:p>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lnSpcReduction="10000"/>
          </a:bodyPr>
          <a:lstStyle/>
          <a:p>
            <a:r>
              <a:rPr lang="en-US" dirty="0"/>
              <a:t>Observation</a:t>
            </a:r>
          </a:p>
          <a:p>
            <a:r>
              <a:rPr lang="en-US" dirty="0"/>
              <a:t>Can students hear/ discriminate the sound being taught?</a:t>
            </a:r>
          </a:p>
          <a:p>
            <a:r>
              <a:rPr lang="en-US" dirty="0"/>
              <a:t>Can students visually recognize the element in context?</a:t>
            </a:r>
          </a:p>
          <a:p>
            <a:r>
              <a:rPr lang="en-US" dirty="0"/>
              <a:t>Can students match sound and spelling? </a:t>
            </a:r>
          </a:p>
          <a:p>
            <a:pPr marL="0" indent="0">
              <a:buNone/>
            </a:pPr>
            <a:endParaRPr lang="en-US" dirty="0"/>
          </a:p>
        </p:txBody>
      </p:sp>
    </p:spTree>
    <p:extLst>
      <p:ext uri="{BB962C8B-B14F-4D97-AF65-F5344CB8AC3E}">
        <p14:creationId xmlns:p14="http://schemas.microsoft.com/office/powerpoint/2010/main" val="22618546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PH6. Phonics application in decoding/spelling</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fontScale="92500" lnSpcReduction="10000"/>
          </a:bodyPr>
          <a:lstStyle/>
          <a:p>
            <a:r>
              <a:rPr lang="en-US" dirty="0"/>
              <a:t>Students need to apply their phonics knowledge by trying to decode and/or spell words</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fontScale="92500" lnSpcReduction="10000"/>
          </a:bodyPr>
          <a:lstStyle/>
          <a:p>
            <a:r>
              <a:rPr lang="en-US" dirty="0"/>
              <a:t>Observation</a:t>
            </a:r>
          </a:p>
          <a:p>
            <a:r>
              <a:rPr lang="en-US" dirty="0"/>
              <a:t>Students are sounding out words or nonwords?</a:t>
            </a:r>
          </a:p>
          <a:p>
            <a:r>
              <a:rPr lang="en-US" dirty="0"/>
              <a:t>Students are spelling words or nonwords? (dictation)</a:t>
            </a:r>
          </a:p>
          <a:p>
            <a:r>
              <a:rPr lang="en-US" dirty="0"/>
              <a:t>Time this part of the lesson (should be substantial)</a:t>
            </a:r>
          </a:p>
          <a:p>
            <a:r>
              <a:rPr lang="en-US" dirty="0"/>
              <a:t>Can students decode/spell words?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8225658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PH7. Instruction may be multi-sensory</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Memory for decoding can be improved through instruction that includes kinesthetic or tactile review (e.g., tracing, gestures)</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Students are tracing letters, matching gestures to sounds, etc.</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3146617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PH8. Decodable text</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lnSpcReduction="10000"/>
          </a:bodyPr>
          <a:lstStyle/>
          <a:p>
            <a:r>
              <a:rPr lang="en-US" dirty="0"/>
              <a:t>Students may benefit from opportunities to read “decodable” texts that give them the opportunity to apply their decoding skills in context</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lnSpcReduction="10000"/>
          </a:bodyPr>
          <a:lstStyle/>
          <a:p>
            <a:r>
              <a:rPr lang="en-US" dirty="0"/>
              <a:t>Observation</a:t>
            </a:r>
          </a:p>
          <a:p>
            <a:r>
              <a:rPr lang="en-US" dirty="0"/>
              <a:t>Students should be reading texts that include the elements or patterns that are being taught</a:t>
            </a:r>
          </a:p>
          <a:p>
            <a:r>
              <a:rPr lang="en-US" dirty="0"/>
              <a:t>They should get feedback on their performance with those elements or patterns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1899904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EB3EA-90D9-994D-8DD5-E76085C9474C}"/>
              </a:ext>
            </a:extLst>
          </p:cNvPr>
          <p:cNvSpPr>
            <a:spLocks noGrp="1"/>
          </p:cNvSpPr>
          <p:nvPr>
            <p:ph type="title"/>
          </p:nvPr>
        </p:nvSpPr>
        <p:spPr/>
        <p:txBody>
          <a:bodyPr/>
          <a:lstStyle/>
          <a:p>
            <a:r>
              <a:rPr lang="en-US" dirty="0"/>
              <a:t>Vocabulary, Word Meanings</a:t>
            </a:r>
          </a:p>
        </p:txBody>
      </p:sp>
      <p:sp>
        <p:nvSpPr>
          <p:cNvPr id="3" name="Content Placeholder 2">
            <a:extLst>
              <a:ext uri="{FF2B5EF4-FFF2-40B4-BE49-F238E27FC236}">
                <a16:creationId xmlns:a16="http://schemas.microsoft.com/office/drawing/2014/main" id="{90568139-6532-1B47-AFF8-3958A46E1A4B}"/>
              </a:ext>
            </a:extLst>
          </p:cNvPr>
          <p:cNvSpPr>
            <a:spLocks noGrp="1"/>
          </p:cNvSpPr>
          <p:nvPr>
            <p:ph idx="1"/>
          </p:nvPr>
        </p:nvSpPr>
        <p:spPr/>
        <p:txBody>
          <a:bodyPr/>
          <a:lstStyle/>
          <a:p>
            <a:pPr lvl="0"/>
            <a:r>
              <a:rPr lang="en-US" i="1" dirty="0"/>
              <a:t>Good readers know the meanings of lots of words. </a:t>
            </a:r>
            <a:endParaRPr lang="en-US" dirty="0"/>
          </a:p>
          <a:p>
            <a:pPr lvl="0"/>
            <a:r>
              <a:rPr lang="en-US" i="1" dirty="0"/>
              <a:t>As word recognition teaching diminishes in the primary grades, it should be replaced with daily word meaning instruction.</a:t>
            </a:r>
            <a:endParaRPr lang="en-US" dirty="0"/>
          </a:p>
          <a:p>
            <a:pPr lvl="0"/>
            <a:r>
              <a:rPr lang="en-US" i="1" dirty="0"/>
              <a:t>Students need lots of work with a word before they know it so well that they’ll be able to use it.</a:t>
            </a:r>
            <a:endParaRPr lang="en-US" dirty="0"/>
          </a:p>
          <a:p>
            <a:pPr lvl="0"/>
            <a:r>
              <a:rPr lang="en-US" i="1" dirty="0"/>
              <a:t>Students should work with vocabulary to the point that they can tell or write a definition or explanation of the word without any clues or support.</a:t>
            </a:r>
            <a:endParaRPr lang="en-US" dirty="0"/>
          </a:p>
          <a:p>
            <a:endParaRPr lang="en-US" dirty="0"/>
          </a:p>
        </p:txBody>
      </p:sp>
    </p:spTree>
    <p:extLst>
      <p:ext uri="{BB962C8B-B14F-4D97-AF65-F5344CB8AC3E}">
        <p14:creationId xmlns:p14="http://schemas.microsoft.com/office/powerpoint/2010/main" val="3014453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407505" y="714938"/>
            <a:ext cx="10098156" cy="1080937"/>
          </a:xfrm>
        </p:spPr>
        <p:txBody>
          <a:bodyPr/>
          <a:lstStyle/>
          <a:p>
            <a:r>
              <a:rPr lang="en-US" dirty="0"/>
              <a:t>1. Overall amount of literacy instruction (cont.)</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Provide adequate amount of literacy instruction</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lgn="ctr">
              <a:buNone/>
            </a:pPr>
            <a:endParaRPr lang="en-US" sz="1800" dirty="0"/>
          </a:p>
        </p:txBody>
      </p:sp>
    </p:spTree>
    <p:extLst>
      <p:ext uri="{BB962C8B-B14F-4D97-AF65-F5344CB8AC3E}">
        <p14:creationId xmlns:p14="http://schemas.microsoft.com/office/powerpoint/2010/main" val="20644956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V1. Instruction focuses on appropriate words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Only a small amount of time will be spent on vocabulary in primary grades, so it is essential that the words taught be worthwhile</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 and review of curriculum</a:t>
            </a:r>
          </a:p>
          <a:p>
            <a:r>
              <a:rPr lang="en-US" dirty="0"/>
              <a:t>Do the students appear to already know the words?</a:t>
            </a:r>
          </a:p>
          <a:p>
            <a:r>
              <a:rPr lang="en-US" dirty="0"/>
              <a:t>Are the words important (likely to be seen in text)?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8055959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V2. Instruction focuses on rich meanings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lnSpcReduction="10000"/>
          </a:bodyPr>
          <a:lstStyle/>
          <a:p>
            <a:r>
              <a:rPr lang="en-US" dirty="0"/>
              <a:t>Vocabulary learning is benefited by deeper or more thorough analysis of a word meaning</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lnSpcReduction="10000"/>
          </a:bodyPr>
          <a:lstStyle/>
          <a:p>
            <a:r>
              <a:rPr lang="en-US" dirty="0"/>
              <a:t>Observation and review of curriculum</a:t>
            </a:r>
          </a:p>
          <a:p>
            <a:r>
              <a:rPr lang="en-US" dirty="0"/>
              <a:t>Students are studying more than a dictionary definition</a:t>
            </a:r>
          </a:p>
          <a:p>
            <a:r>
              <a:rPr lang="en-US" dirty="0"/>
              <a:t>Instruction includes synonyms, antonyms, categories, pictures, comparison, examples, acting out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3006911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V3. Instruction focuses on relationships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Vocabulary learning is benefited by analysis of relationship or connections among words</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 and review of curriculum</a:t>
            </a:r>
          </a:p>
          <a:p>
            <a:r>
              <a:rPr lang="en-US" dirty="0"/>
              <a:t>Students are studying connections among words (studying words in categories, part-to-whole relations, etc.)</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85797546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V4. Vocabulary in the modes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fontScale="92500" lnSpcReduction="10000"/>
          </a:bodyPr>
          <a:lstStyle/>
          <a:p>
            <a:r>
              <a:rPr lang="en-US" dirty="0"/>
              <a:t>Students need to apply vocabulary in oral language, reading, and writing</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fontScale="92500" lnSpcReduction="10000"/>
          </a:bodyPr>
          <a:lstStyle/>
          <a:p>
            <a:r>
              <a:rPr lang="en-US" dirty="0"/>
              <a:t>Observation and review of curriculum</a:t>
            </a:r>
          </a:p>
          <a:p>
            <a:r>
              <a:rPr lang="en-US" dirty="0"/>
              <a:t>Students are required to hear, speak, read, write the words (and to explore and apply their meanings)</a:t>
            </a:r>
          </a:p>
          <a:p>
            <a:r>
              <a:rPr lang="en-US" dirty="0"/>
              <a:t>Teacher reading to students emphasizes vocabulary</a:t>
            </a:r>
          </a:p>
          <a:p>
            <a:r>
              <a:rPr lang="en-US" dirty="0"/>
              <a:t>Vocabulary is pretaught for text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809097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V5. Instruction includes drill and practice</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Vocabulary has to be remembered</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 and review of curriculum</a:t>
            </a:r>
          </a:p>
          <a:p>
            <a:r>
              <a:rPr lang="en-US" dirty="0"/>
              <a:t>Students are engaged in practice, applying their knowledge of words (repeated, timed)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74077377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V6. Review is provided </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Vocabulary has to be remembered long term</a:t>
            </a:r>
          </a:p>
          <a:p>
            <a:r>
              <a:rPr lang="en-US" dirty="0"/>
              <a:t>Instruction needs to keep coming back to the taught words</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Review of curriculum</a:t>
            </a:r>
          </a:p>
          <a:p>
            <a:r>
              <a:rPr lang="en-US" dirty="0"/>
              <a:t>Discuss with teacher</a:t>
            </a:r>
          </a:p>
          <a:p>
            <a:r>
              <a:rPr lang="en-US" dirty="0"/>
              <a:t>Silent evidence (work folders, lesson plans, etc.)</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6692138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EB3EA-90D9-994D-8DD5-E76085C9474C}"/>
              </a:ext>
            </a:extLst>
          </p:cNvPr>
          <p:cNvSpPr>
            <a:spLocks noGrp="1"/>
          </p:cNvSpPr>
          <p:nvPr>
            <p:ph type="title"/>
          </p:nvPr>
        </p:nvSpPr>
        <p:spPr/>
        <p:txBody>
          <a:bodyPr/>
          <a:lstStyle/>
          <a:p>
            <a:r>
              <a:rPr lang="en-US" dirty="0"/>
              <a:t>Oral Reading Fluency</a:t>
            </a:r>
          </a:p>
        </p:txBody>
      </p:sp>
      <p:sp>
        <p:nvSpPr>
          <p:cNvPr id="3" name="Content Placeholder 2">
            <a:extLst>
              <a:ext uri="{FF2B5EF4-FFF2-40B4-BE49-F238E27FC236}">
                <a16:creationId xmlns:a16="http://schemas.microsoft.com/office/drawing/2014/main" id="{90568139-6532-1B47-AFF8-3958A46E1A4B}"/>
              </a:ext>
            </a:extLst>
          </p:cNvPr>
          <p:cNvSpPr>
            <a:spLocks noGrp="1"/>
          </p:cNvSpPr>
          <p:nvPr>
            <p:ph idx="1"/>
          </p:nvPr>
        </p:nvSpPr>
        <p:spPr/>
        <p:txBody>
          <a:bodyPr/>
          <a:lstStyle/>
          <a:p>
            <a:pPr lvl="0"/>
            <a:r>
              <a:rPr lang="en-US" i="1" dirty="0"/>
              <a:t>Fluency refers to the ability to read a text quickly, accurately, and with proper expression.</a:t>
            </a:r>
            <a:endParaRPr lang="en-US" dirty="0"/>
          </a:p>
          <a:p>
            <a:pPr lvl="0"/>
            <a:r>
              <a:rPr lang="en-US" i="1" dirty="0"/>
              <a:t>Oral reading practice transfers to improved silent reading comprehension.</a:t>
            </a:r>
          </a:p>
          <a:p>
            <a:pPr lvl="0"/>
            <a:r>
              <a:rPr lang="en-US" i="1" dirty="0"/>
              <a:t>This practice should take place with text that students can’t yet read well, should provide feedback, and require re-reading.</a:t>
            </a:r>
            <a:endParaRPr lang="en-US" dirty="0"/>
          </a:p>
          <a:p>
            <a:pPr lvl="0"/>
            <a:r>
              <a:rPr lang="en-US" i="1" dirty="0"/>
              <a:t>Fluency is partly high-speed word recognition and partly comprehension; in these grades it is more linked to word recognition.</a:t>
            </a:r>
            <a:endParaRPr lang="en-US" dirty="0"/>
          </a:p>
          <a:p>
            <a:endParaRPr lang="en-US" dirty="0"/>
          </a:p>
        </p:txBody>
      </p:sp>
    </p:spTree>
    <p:extLst>
      <p:ext uri="{BB962C8B-B14F-4D97-AF65-F5344CB8AC3E}">
        <p14:creationId xmlns:p14="http://schemas.microsoft.com/office/powerpoint/2010/main" val="338377092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F1. Teacher provides sound fluency models </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 An effective scaffold for oral reading is presenting a model oral reading</a:t>
            </a:r>
          </a:p>
          <a:p>
            <a:r>
              <a:rPr lang="en-US" dirty="0"/>
              <a:t>This model should be of what is to be read and should be brief enough that it could impact student reading</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Is a brief portion of text read for students? </a:t>
            </a:r>
          </a:p>
          <a:p>
            <a:r>
              <a:rPr lang="en-US" dirty="0"/>
              <a:t>Does it provide a good model of accuracy, speed, expression?</a:t>
            </a:r>
          </a:p>
          <a:p>
            <a:pPr marL="0" indent="0">
              <a:buNone/>
            </a:pPr>
            <a:r>
              <a:rPr lang="en-US" dirty="0"/>
              <a:t>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5381063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F2. Substantial amounts of fluency practice </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fontScale="92500" lnSpcReduction="10000"/>
          </a:bodyPr>
          <a:lstStyle/>
          <a:p>
            <a:r>
              <a:rPr lang="en-US" dirty="0"/>
              <a:t>To develop oral reading fluency students need sufficient amounts of practice</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fontScale="92500" lnSpcReduction="10000"/>
          </a:bodyPr>
          <a:lstStyle/>
          <a:p>
            <a:r>
              <a:rPr lang="en-US" dirty="0"/>
              <a:t>Observation</a:t>
            </a:r>
          </a:p>
          <a:p>
            <a:r>
              <a:rPr lang="en-US" dirty="0"/>
              <a:t>Discussion with teacher</a:t>
            </a:r>
          </a:p>
          <a:p>
            <a:r>
              <a:rPr lang="en-US" dirty="0"/>
              <a:t>Lesson plan review </a:t>
            </a:r>
          </a:p>
          <a:p>
            <a:r>
              <a:rPr lang="en-US" dirty="0"/>
              <a:t>Are all the students getting opportunities to read along?</a:t>
            </a:r>
          </a:p>
          <a:p>
            <a:r>
              <a:rPr lang="en-US" dirty="0"/>
              <a:t>Are students each getting 10+ minutes a day of oral reading practice?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6786614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F3. Texts of sufficient difficulty</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Fluency practice is most effective when students initially have difficulty reading the text</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 </a:t>
            </a:r>
          </a:p>
          <a:p>
            <a:r>
              <a:rPr lang="en-US" dirty="0"/>
              <a:t>On first oral reading, do students have difficulty reading the text accurately, with sufficient speed, and with proper expression?</a:t>
            </a:r>
          </a:p>
          <a:p>
            <a:pPr marL="0" indent="0">
              <a:buNone/>
            </a:pPr>
            <a:endParaRPr lang="en-US" dirty="0"/>
          </a:p>
        </p:txBody>
      </p:sp>
    </p:spTree>
    <p:extLst>
      <p:ext uri="{BB962C8B-B14F-4D97-AF65-F5344CB8AC3E}">
        <p14:creationId xmlns:p14="http://schemas.microsoft.com/office/powerpoint/2010/main" val="2313958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a:xfrm>
            <a:off x="238539" y="753229"/>
            <a:ext cx="10055643" cy="1080937"/>
          </a:xfrm>
        </p:spPr>
        <p:txBody>
          <a:bodyPr/>
          <a:lstStyle/>
          <a:p>
            <a:r>
              <a:rPr lang="en-US" dirty="0"/>
              <a:t>1. Overall amount of literacy instruction (cont.)</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Provide adequate amount of literacy instruction</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lstStyle/>
          <a:p>
            <a:r>
              <a:rPr lang="en-US" dirty="0"/>
              <a:t>Examination of lesson plans</a:t>
            </a:r>
          </a:p>
          <a:p>
            <a:r>
              <a:rPr lang="en-US" dirty="0"/>
              <a:t>Several brief observations  throughout day (dip ins)</a:t>
            </a:r>
          </a:p>
          <a:p>
            <a:r>
              <a:rPr lang="en-US" dirty="0"/>
              <a:t>Discussion with teacher</a:t>
            </a:r>
          </a:p>
        </p:txBody>
      </p:sp>
    </p:spTree>
    <p:extLst>
      <p:ext uri="{BB962C8B-B14F-4D97-AF65-F5344CB8AC3E}">
        <p14:creationId xmlns:p14="http://schemas.microsoft.com/office/powerpoint/2010/main" val="139234959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F4. Helpful feedback on miscues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fontScale="92500" lnSpcReduction="10000"/>
          </a:bodyPr>
          <a:lstStyle/>
          <a:p>
            <a:r>
              <a:rPr lang="en-US" dirty="0"/>
              <a:t>Students benefit from feedback and guidance when they err or are disfluent</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fontScale="92500" lnSpcReduction="10000"/>
          </a:bodyPr>
          <a:lstStyle/>
          <a:p>
            <a:r>
              <a:rPr lang="en-US" dirty="0"/>
              <a:t>Observation </a:t>
            </a:r>
          </a:p>
          <a:p>
            <a:r>
              <a:rPr lang="en-US" dirty="0"/>
              <a:t>Students are given a chance to self correct (no interruption until end of sentence)</a:t>
            </a:r>
          </a:p>
          <a:p>
            <a:r>
              <a:rPr lang="en-US" dirty="0"/>
              <a:t>Students are interrupted if they ignore miscue</a:t>
            </a:r>
          </a:p>
          <a:p>
            <a:r>
              <a:rPr lang="en-US" dirty="0"/>
              <a:t>Students receive feedback that encourages attention to decoding and/or meaning </a:t>
            </a:r>
          </a:p>
          <a:p>
            <a:pPr marL="0" indent="0">
              <a:buNone/>
            </a:pPr>
            <a:endParaRPr lang="en-US" dirty="0"/>
          </a:p>
        </p:txBody>
      </p:sp>
    </p:spTree>
    <p:extLst>
      <p:ext uri="{BB962C8B-B14F-4D97-AF65-F5344CB8AC3E}">
        <p14:creationId xmlns:p14="http://schemas.microsoft.com/office/powerpoint/2010/main" val="293922853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F5. The reading does not get bogged down</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lnSpcReduction="10000"/>
          </a:bodyPr>
          <a:lstStyle/>
          <a:p>
            <a:r>
              <a:rPr lang="en-US" dirty="0"/>
              <a:t>Fluency lessons should maximize the amount of reading that students are doing </a:t>
            </a:r>
          </a:p>
          <a:p>
            <a:r>
              <a:rPr lang="en-US" dirty="0"/>
              <a:t>Too much correction or instruction can become a distraction</a:t>
            </a:r>
          </a:p>
          <a:p>
            <a:r>
              <a:rPr lang="en-US" dirty="0"/>
              <a:t>Feedback should be positive</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lnSpcReduction="10000"/>
          </a:bodyPr>
          <a:lstStyle/>
          <a:p>
            <a:r>
              <a:rPr lang="en-US" dirty="0"/>
              <a:t>Observation </a:t>
            </a:r>
          </a:p>
          <a:p>
            <a:r>
              <a:rPr lang="en-US" dirty="0"/>
              <a:t>Most of oral reading time is spent reading</a:t>
            </a:r>
          </a:p>
          <a:p>
            <a:r>
              <a:rPr lang="en-US" dirty="0"/>
              <a:t>Teacher either increases scaffolding or switches text if it gets bogged down</a:t>
            </a:r>
          </a:p>
          <a:p>
            <a:r>
              <a:rPr lang="en-US" dirty="0"/>
              <a:t>Feedback has a positive tone</a:t>
            </a:r>
          </a:p>
          <a:p>
            <a:pPr marL="0" indent="0">
              <a:buNone/>
            </a:pPr>
            <a:endParaRPr lang="en-US" dirty="0"/>
          </a:p>
        </p:txBody>
      </p:sp>
    </p:spTree>
    <p:extLst>
      <p:ext uri="{BB962C8B-B14F-4D97-AF65-F5344CB8AC3E}">
        <p14:creationId xmlns:p14="http://schemas.microsoft.com/office/powerpoint/2010/main" val="163107112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F6. Students are engaged in rereading</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A lot of the learning in fluency comes from reading and rereading the texts</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 </a:t>
            </a:r>
          </a:p>
          <a:p>
            <a:r>
              <a:rPr lang="en-US" dirty="0"/>
              <a:t>Are students getting the opportunity to reread disfluent text 2 or 3 times</a:t>
            </a:r>
          </a:p>
          <a:p>
            <a:pPr marL="0" indent="0">
              <a:buNone/>
            </a:pPr>
            <a:endParaRPr lang="en-US" dirty="0"/>
          </a:p>
        </p:txBody>
      </p:sp>
    </p:spTree>
    <p:extLst>
      <p:ext uri="{BB962C8B-B14F-4D97-AF65-F5344CB8AC3E}">
        <p14:creationId xmlns:p14="http://schemas.microsoft.com/office/powerpoint/2010/main" val="83381677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F7. Improvement is evident</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fontScale="92500"/>
          </a:bodyPr>
          <a:lstStyle/>
          <a:p>
            <a:r>
              <a:rPr lang="en-US" dirty="0"/>
              <a:t>Fluency instruction should improve performance with the practiced texts–and then this transfers to other texts </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fontScale="92500"/>
          </a:bodyPr>
          <a:lstStyle/>
          <a:p>
            <a:r>
              <a:rPr lang="en-US" dirty="0"/>
              <a:t>Observation </a:t>
            </a:r>
          </a:p>
          <a:p>
            <a:r>
              <a:rPr lang="en-US" dirty="0"/>
              <a:t>Are the students improving in their performance during the lesson?</a:t>
            </a:r>
          </a:p>
          <a:p>
            <a:r>
              <a:rPr lang="en-US" dirty="0"/>
              <a:t>Are they reading the passages with greater accuracy, more appropriate speed, and/or does it sound better as language?</a:t>
            </a:r>
          </a:p>
          <a:p>
            <a:pPr marL="0" indent="0">
              <a:buNone/>
            </a:pPr>
            <a:endParaRPr lang="en-US" dirty="0"/>
          </a:p>
        </p:txBody>
      </p:sp>
    </p:spTree>
    <p:extLst>
      <p:ext uri="{BB962C8B-B14F-4D97-AF65-F5344CB8AC3E}">
        <p14:creationId xmlns:p14="http://schemas.microsoft.com/office/powerpoint/2010/main" val="239873983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F8. Round Robin reading is avoided</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lnSpcReduction="10000"/>
          </a:bodyPr>
          <a:lstStyle/>
          <a:p>
            <a:r>
              <a:rPr lang="en-US" dirty="0"/>
              <a:t>Many teachers think that students are practicing fluency whenever they read aloud</a:t>
            </a:r>
          </a:p>
          <a:p>
            <a:r>
              <a:rPr lang="en-US" dirty="0"/>
              <a:t>This particular practice is wasteful because it is inefficient, doesn’t require much reading practice, and usually doesn’t include repetition</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lnSpcReduction="10000"/>
          </a:bodyPr>
          <a:lstStyle/>
          <a:p>
            <a:r>
              <a:rPr lang="en-US" dirty="0"/>
              <a:t>Observation </a:t>
            </a:r>
          </a:p>
          <a:p>
            <a:r>
              <a:rPr lang="en-US" dirty="0"/>
              <a:t>Are individual students reading aloud to the group or class with everyone else following along?</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9147454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95BA4-A0CD-B74A-AE5A-AE5EA4D449C4}"/>
              </a:ext>
            </a:extLst>
          </p:cNvPr>
          <p:cNvSpPr>
            <a:spLocks noGrp="1"/>
          </p:cNvSpPr>
          <p:nvPr>
            <p:ph type="title"/>
          </p:nvPr>
        </p:nvSpPr>
        <p:spPr/>
        <p:txBody>
          <a:bodyPr/>
          <a:lstStyle/>
          <a:p>
            <a:r>
              <a:rPr lang="en-US" dirty="0"/>
              <a:t>Reading Comprehension</a:t>
            </a:r>
          </a:p>
        </p:txBody>
      </p:sp>
      <p:sp>
        <p:nvSpPr>
          <p:cNvPr id="3" name="Content Placeholder 2">
            <a:extLst>
              <a:ext uri="{FF2B5EF4-FFF2-40B4-BE49-F238E27FC236}">
                <a16:creationId xmlns:a16="http://schemas.microsoft.com/office/drawing/2014/main" id="{CF527A5F-0590-B549-8692-27CCBBDA018E}"/>
              </a:ext>
            </a:extLst>
          </p:cNvPr>
          <p:cNvSpPr>
            <a:spLocks noGrp="1"/>
          </p:cNvSpPr>
          <p:nvPr>
            <p:ph idx="1"/>
          </p:nvPr>
        </p:nvSpPr>
        <p:spPr/>
        <p:txBody>
          <a:bodyPr/>
          <a:lstStyle/>
          <a:p>
            <a:r>
              <a:rPr lang="en-US" dirty="0"/>
              <a:t>Reading comprehension refers to the ability to extract and construct meaning from text.</a:t>
            </a:r>
          </a:p>
          <a:p>
            <a:r>
              <a:rPr lang="en-US" dirty="0"/>
              <a:t>There are two direct major approaches to comprehension: guiding students to read texts with understanding and teaching students strategies to keep their reading active and meaning oriented.</a:t>
            </a:r>
          </a:p>
          <a:p>
            <a:r>
              <a:rPr lang="en-US" dirty="0"/>
              <a:t>No matter which of these approaches is being used at a given time it is important that students gain knowledge from what they read.</a:t>
            </a:r>
          </a:p>
          <a:p>
            <a:pPr marL="0" indent="0">
              <a:buNone/>
            </a:pPr>
            <a:endParaRPr lang="en-US" dirty="0"/>
          </a:p>
        </p:txBody>
      </p:sp>
    </p:spTree>
    <p:extLst>
      <p:ext uri="{BB962C8B-B14F-4D97-AF65-F5344CB8AC3E}">
        <p14:creationId xmlns:p14="http://schemas.microsoft.com/office/powerpoint/2010/main" val="128733900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RC-GR1. Relevant background information</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fontScale="92500" lnSpcReduction="20000"/>
          </a:bodyPr>
          <a:lstStyle/>
          <a:p>
            <a:r>
              <a:rPr lang="en-US" dirty="0"/>
              <a:t>Comprehension requires the use of the reader’s knowledge to make sense of a text</a:t>
            </a:r>
          </a:p>
          <a:p>
            <a:r>
              <a:rPr lang="en-US" dirty="0"/>
              <a:t>Providing to and reviewing relevant background knowledge can improve performance</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fontScale="92500" lnSpcReduction="20000"/>
          </a:bodyPr>
          <a:lstStyle/>
          <a:p>
            <a:r>
              <a:rPr lang="en-US" dirty="0"/>
              <a:t>Observation</a:t>
            </a:r>
          </a:p>
          <a:p>
            <a:r>
              <a:rPr lang="en-US" dirty="0"/>
              <a:t>Teacher places text in context or tells the students some relevant information or asks questions about what students already know (brief—and pointed)</a:t>
            </a:r>
          </a:p>
          <a:p>
            <a:r>
              <a:rPr lang="en-US" dirty="0"/>
              <a:t>Check against text to check on appropriateness and quality (should not repeat info from the text)</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9757644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RC-GR2. Purpose for Reading</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Comprehension improves when readers have a clear purpose for reading</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Teacher tells students what to try to find out during the reading</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7010692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RC-GR3. Vocabulary is pre-introduced</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Struggling with new words (decoding and meaning) can interfere with comprehension</a:t>
            </a:r>
          </a:p>
          <a:p>
            <a:r>
              <a:rPr lang="en-US" dirty="0"/>
              <a:t>Teachers should anticipate such problems and briefly try to reduce them</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Teacher introduces small number of words, explains their meanings, gets students to say the words</a:t>
            </a:r>
          </a:p>
          <a:p>
            <a:r>
              <a:rPr lang="en-US" dirty="0"/>
              <a:t>Teacher does </a:t>
            </a:r>
            <a:r>
              <a:rPr lang="en-US" u="sng" dirty="0"/>
              <a:t>not</a:t>
            </a:r>
            <a:r>
              <a:rPr lang="en-US" dirty="0"/>
              <a:t> ask the kids what the words mean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4536010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RC-GR4. Students read the text</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Students need opportunities to read text for comprehension</a:t>
            </a:r>
          </a:p>
          <a:p>
            <a:r>
              <a:rPr lang="en-US" dirty="0"/>
              <a:t>Beginning readers need to read aloud, but by the time they can read first-grade level text they should be reading silently for this</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Students are doing the reading </a:t>
            </a:r>
          </a:p>
          <a:p>
            <a:r>
              <a:rPr lang="en-US" dirty="0"/>
              <a:t>Silent reading when possible</a:t>
            </a:r>
          </a:p>
          <a:p>
            <a:r>
              <a:rPr lang="en-US" dirty="0"/>
              <a:t>Mumble or whisper reading better than round robin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52553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5F9F8-7E24-D14A-9195-83B8EA5031F7}"/>
              </a:ext>
            </a:extLst>
          </p:cNvPr>
          <p:cNvSpPr>
            <a:spLocks noGrp="1"/>
          </p:cNvSpPr>
          <p:nvPr>
            <p:ph type="title"/>
          </p:nvPr>
        </p:nvSpPr>
        <p:spPr/>
        <p:txBody>
          <a:bodyPr/>
          <a:lstStyle/>
          <a:p>
            <a:r>
              <a:rPr lang="en-US" dirty="0"/>
              <a:t>2.  Sufficient time for each component</a:t>
            </a:r>
          </a:p>
        </p:txBody>
      </p:sp>
      <p:sp>
        <p:nvSpPr>
          <p:cNvPr id="3" name="Text Placeholder 2">
            <a:extLst>
              <a:ext uri="{FF2B5EF4-FFF2-40B4-BE49-F238E27FC236}">
                <a16:creationId xmlns:a16="http://schemas.microsoft.com/office/drawing/2014/main" id="{EA5D18EA-F2A9-1149-9882-57B8C1487014}"/>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8F549657-B61B-6042-BD10-E733EEAA70E0}"/>
              </a:ext>
            </a:extLst>
          </p:cNvPr>
          <p:cNvSpPr>
            <a:spLocks noGrp="1"/>
          </p:cNvSpPr>
          <p:nvPr>
            <p:ph sz="half" idx="2"/>
          </p:nvPr>
        </p:nvSpPr>
        <p:spPr/>
        <p:txBody>
          <a:bodyPr/>
          <a:lstStyle/>
          <a:p>
            <a:r>
              <a:rPr lang="en-US" dirty="0"/>
              <a:t>Sufficient time is devoted to each major component of literacy</a:t>
            </a:r>
          </a:p>
        </p:txBody>
      </p:sp>
      <p:sp>
        <p:nvSpPr>
          <p:cNvPr id="5" name="Text Placeholder 4">
            <a:extLst>
              <a:ext uri="{FF2B5EF4-FFF2-40B4-BE49-F238E27FC236}">
                <a16:creationId xmlns:a16="http://schemas.microsoft.com/office/drawing/2014/main" id="{4F2009B9-7E5C-C748-A0CA-29430DCD387C}"/>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2B113E93-5858-5A4C-92E1-FA530F0CF946}"/>
              </a:ext>
            </a:extLst>
          </p:cNvPr>
          <p:cNvSpPr>
            <a:spLocks noGrp="1"/>
          </p:cNvSpPr>
          <p:nvPr>
            <p:ph sz="quarter" idx="4"/>
          </p:nvPr>
        </p:nvSpPr>
        <p:spPr/>
        <p:txBody>
          <a:bodyPr>
            <a:normAutofit/>
          </a:bodyPr>
          <a:lstStyle/>
          <a:p>
            <a:pPr marL="0" indent="0">
              <a:buNone/>
            </a:pPr>
            <a:r>
              <a:rPr lang="en-US" sz="9600" dirty="0"/>
              <a:t>   ?</a:t>
            </a:r>
          </a:p>
        </p:txBody>
      </p:sp>
    </p:spTree>
    <p:extLst>
      <p:ext uri="{BB962C8B-B14F-4D97-AF65-F5344CB8AC3E}">
        <p14:creationId xmlns:p14="http://schemas.microsoft.com/office/powerpoint/2010/main" val="393055449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RC-GR5. Reading to stopping points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lnSpcReduction="10000"/>
          </a:bodyPr>
          <a:lstStyle/>
          <a:p>
            <a:r>
              <a:rPr lang="en-US" dirty="0"/>
              <a:t>Students benefit from reading texts in parts with teacher support</a:t>
            </a:r>
          </a:p>
          <a:p>
            <a:endParaRPr lang="en-US" dirty="0"/>
          </a:p>
          <a:p>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lnSpcReduction="10000"/>
          </a:bodyPr>
          <a:lstStyle/>
          <a:p>
            <a:r>
              <a:rPr lang="en-US" dirty="0"/>
              <a:t>Review of lesson plans/talk with teacher to see how students are “stretched out”—longer portions of reading without interruption</a:t>
            </a:r>
          </a:p>
          <a:p>
            <a:r>
              <a:rPr lang="en-US" dirty="0"/>
              <a:t>Teacher is managing student down time well (e.g., rereading, making sure they have answers)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61546153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RC-GR6. Teacher questions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Teacher asked questions guide student to think about the information in the text</a:t>
            </a:r>
          </a:p>
          <a:p>
            <a:endParaRPr lang="en-US" dirty="0"/>
          </a:p>
          <a:p>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Are the questions open-ended?</a:t>
            </a:r>
          </a:p>
          <a:p>
            <a:r>
              <a:rPr lang="en-US" dirty="0"/>
              <a:t>Do all students have to think about the answers?</a:t>
            </a:r>
          </a:p>
          <a:p>
            <a:r>
              <a:rPr lang="en-US" dirty="0"/>
              <a:t>Do students have to use text evidence to answer the questions?</a:t>
            </a:r>
          </a:p>
          <a:p>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0665175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RC-GR7. Content of reading is well discussed</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An important part of what students learn from guided/directed reading is the content of the texts</a:t>
            </a:r>
          </a:p>
          <a:p>
            <a:endParaRPr lang="en-US" dirty="0"/>
          </a:p>
          <a:p>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Is the content of the text discussed thoroughly enough and coherently enough that students would be likely to learn the information?</a:t>
            </a:r>
          </a:p>
          <a:p>
            <a:r>
              <a:rPr lang="en-US" dirty="0"/>
              <a:t>Are retellings used?</a:t>
            </a:r>
          </a:p>
          <a:p>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6788269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RC-S1. Appropriate comprehension strategies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fontScale="92500" lnSpcReduction="10000"/>
          </a:bodyPr>
          <a:lstStyle/>
          <a:p>
            <a:r>
              <a:rPr lang="en-US" dirty="0"/>
              <a:t>There are several strategies that have been found effective in improving children’s comprehension</a:t>
            </a:r>
          </a:p>
          <a:p>
            <a:r>
              <a:rPr lang="en-US" dirty="0"/>
              <a:t>Summarization/retelling, self-questioning, visualization, monitoring/clarifying/fixing up, drawing inferences, activating prior knowledge/prediction</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fontScale="92500" lnSpcReduction="10000"/>
          </a:bodyPr>
          <a:lstStyle/>
          <a:p>
            <a:r>
              <a:rPr lang="en-US" dirty="0"/>
              <a:t>Observation</a:t>
            </a:r>
          </a:p>
          <a:p>
            <a:r>
              <a:rPr lang="en-US" dirty="0"/>
              <a:t>Teacher is modeling, explaining, guiding student use of or eliciting student explanation, or giving feedback to students on their use of any of these strategies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0434499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RC-S1. Appropriate comprehension strategies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fontScale="92500" lnSpcReduction="10000"/>
          </a:bodyPr>
          <a:lstStyle/>
          <a:p>
            <a:r>
              <a:rPr lang="en-US" dirty="0"/>
              <a:t>There are several strategies that have been found effective in improving children’s comprehension</a:t>
            </a:r>
          </a:p>
          <a:p>
            <a:r>
              <a:rPr lang="en-US" dirty="0"/>
              <a:t>Summarization/retelling, self-questioning, visualization, monitoring/clarifying/fixing up, drawing inferences, activating prior knowledge/prediction</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fontScale="92500" lnSpcReduction="10000"/>
          </a:bodyPr>
          <a:lstStyle/>
          <a:p>
            <a:r>
              <a:rPr lang="en-US" dirty="0"/>
              <a:t>Observation</a:t>
            </a:r>
          </a:p>
          <a:p>
            <a:r>
              <a:rPr lang="en-US" dirty="0"/>
              <a:t>Teacher is modeling, explaining, guiding student use of or eliciting student explanation, or giving feedback to students on their use of any of these strategies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29455311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RC-S2. Teacher models use of strategy</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The most effective way to teach students to use strategies is to demonstrate how their use</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Teacher is showing students how to use the strategy—step by step</a:t>
            </a:r>
          </a:p>
          <a:p>
            <a:pPr marL="0" indent="0">
              <a:buNone/>
            </a:pPr>
            <a:endParaRPr lang="en-US" dirty="0"/>
          </a:p>
        </p:txBody>
      </p:sp>
    </p:spTree>
    <p:extLst>
      <p:ext uri="{BB962C8B-B14F-4D97-AF65-F5344CB8AC3E}">
        <p14:creationId xmlns:p14="http://schemas.microsoft.com/office/powerpoint/2010/main" val="243513416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RC-S3. Teacher explains strategy</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lnSpcReduction="10000"/>
          </a:bodyPr>
          <a:lstStyle/>
          <a:p>
            <a:r>
              <a:rPr lang="en-US" dirty="0"/>
              <a:t>Effective strategy instruction includes explanation of why we use this strategy, when one would use it, and how to use it step-by-step</a:t>
            </a:r>
          </a:p>
          <a:p>
            <a:r>
              <a:rPr lang="en-US" dirty="0"/>
              <a:t>This explanation can accompany modeling and guided</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lnSpcReduction="10000"/>
          </a:bodyPr>
          <a:lstStyle/>
          <a:p>
            <a:r>
              <a:rPr lang="en-US" dirty="0"/>
              <a:t>Observation</a:t>
            </a:r>
          </a:p>
          <a:p>
            <a:r>
              <a:rPr lang="en-US" dirty="0"/>
              <a:t>Teacher is explains why the strategy helps</a:t>
            </a:r>
          </a:p>
          <a:p>
            <a:r>
              <a:rPr lang="en-US" dirty="0"/>
              <a:t>Teacher explains when one would use the strategy or its various steps</a:t>
            </a:r>
          </a:p>
          <a:p>
            <a:r>
              <a:rPr lang="en-US" dirty="0"/>
              <a:t>Teacher explains the steps of the strategy</a:t>
            </a:r>
          </a:p>
          <a:p>
            <a:pPr marL="0" indent="0">
              <a:buNone/>
            </a:pPr>
            <a:endParaRPr lang="en-US" dirty="0"/>
          </a:p>
        </p:txBody>
      </p:sp>
    </p:spTree>
    <p:extLst>
      <p:ext uri="{BB962C8B-B14F-4D97-AF65-F5344CB8AC3E}">
        <p14:creationId xmlns:p14="http://schemas.microsoft.com/office/powerpoint/2010/main" val="293094773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RC-S4. Guided practice of strategy</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Students need to implement  the strategy step-by-step (with teacher support)</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Students are carrying out the steps of the strategy with teacher support and guidance</a:t>
            </a:r>
          </a:p>
          <a:p>
            <a:pPr marL="0" indent="0">
              <a:buNone/>
            </a:pPr>
            <a:endParaRPr lang="en-US" dirty="0"/>
          </a:p>
        </p:txBody>
      </p:sp>
    </p:spTree>
    <p:extLst>
      <p:ext uri="{BB962C8B-B14F-4D97-AF65-F5344CB8AC3E}">
        <p14:creationId xmlns:p14="http://schemas.microsoft.com/office/powerpoint/2010/main" val="164380373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RC-S5. Gradual release of responsibility</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Students need to take over the strategy use gradually</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Examination of lesson plans</a:t>
            </a:r>
          </a:p>
          <a:p>
            <a:r>
              <a:rPr lang="en-US" dirty="0"/>
              <a:t>Discussion with teacher</a:t>
            </a:r>
          </a:p>
          <a:p>
            <a:r>
              <a:rPr lang="en-US" dirty="0"/>
              <a:t>Multiple day check ins</a:t>
            </a:r>
          </a:p>
          <a:p>
            <a:r>
              <a:rPr lang="en-US" dirty="0"/>
              <a:t>Teacher should be providing less support each day until the students can carry it out independently</a:t>
            </a:r>
          </a:p>
          <a:p>
            <a:pPr marL="0" indent="0">
              <a:buNone/>
            </a:pPr>
            <a:endParaRPr lang="en-US" dirty="0"/>
          </a:p>
        </p:txBody>
      </p:sp>
    </p:spTree>
    <p:extLst>
      <p:ext uri="{BB962C8B-B14F-4D97-AF65-F5344CB8AC3E}">
        <p14:creationId xmlns:p14="http://schemas.microsoft.com/office/powerpoint/2010/main" val="168980894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RC-S6. Students explain the strategies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Students need to know the strategies so well that they know why, when, and how to use them</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Interview students</a:t>
            </a:r>
          </a:p>
          <a:p>
            <a:r>
              <a:rPr lang="en-US" dirty="0"/>
              <a:t>Why is this strategy useful?</a:t>
            </a:r>
          </a:p>
          <a:p>
            <a:r>
              <a:rPr lang="en-US" dirty="0"/>
              <a:t>When would you use it?</a:t>
            </a:r>
          </a:p>
          <a:p>
            <a:r>
              <a:rPr lang="en-US" dirty="0"/>
              <a:t>How do you do it? What are the steps?</a:t>
            </a:r>
          </a:p>
          <a:p>
            <a:pPr marL="0" indent="0">
              <a:buNone/>
            </a:pPr>
            <a:endParaRPr lang="en-US" dirty="0"/>
          </a:p>
        </p:txBody>
      </p:sp>
    </p:spTree>
    <p:extLst>
      <p:ext uri="{BB962C8B-B14F-4D97-AF65-F5344CB8AC3E}">
        <p14:creationId xmlns:p14="http://schemas.microsoft.com/office/powerpoint/2010/main" val="3162849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9474B-6C8F-B349-A31F-89A3EAEF0CD2}"/>
              </a:ext>
            </a:extLst>
          </p:cNvPr>
          <p:cNvSpPr>
            <a:spLocks noGrp="1"/>
          </p:cNvSpPr>
          <p:nvPr>
            <p:ph type="title"/>
          </p:nvPr>
        </p:nvSpPr>
        <p:spPr/>
        <p:txBody>
          <a:bodyPr/>
          <a:lstStyle/>
          <a:p>
            <a:r>
              <a:rPr lang="en-US" dirty="0"/>
              <a:t>Word Knowledge</a:t>
            </a:r>
          </a:p>
        </p:txBody>
      </p:sp>
      <p:sp>
        <p:nvSpPr>
          <p:cNvPr id="3" name="Content Placeholder 2">
            <a:extLst>
              <a:ext uri="{FF2B5EF4-FFF2-40B4-BE49-F238E27FC236}">
                <a16:creationId xmlns:a16="http://schemas.microsoft.com/office/drawing/2014/main" id="{334ABD9F-23C0-434C-87E3-DA42835F23CD}"/>
              </a:ext>
            </a:extLst>
          </p:cNvPr>
          <p:cNvSpPr>
            <a:spLocks noGrp="1"/>
          </p:cNvSpPr>
          <p:nvPr>
            <p:ph idx="1"/>
          </p:nvPr>
        </p:nvSpPr>
        <p:spPr/>
        <p:txBody>
          <a:bodyPr/>
          <a:lstStyle/>
          <a:p>
            <a:r>
              <a:rPr lang="en-US" dirty="0"/>
              <a:t>Word Knowledge includes lessons on letter names, phonological awareness, decoding/spelling, high frequency words, vocabulary, structural analysis (morphology)</a:t>
            </a:r>
          </a:p>
          <a:p>
            <a:r>
              <a:rPr lang="en-US" dirty="0"/>
              <a:t>Word instruction focuses student attention on individual words or parts of words (separate from text)</a:t>
            </a:r>
          </a:p>
          <a:p>
            <a:r>
              <a:rPr lang="en-US" dirty="0"/>
              <a:t>Its purpose is to increase student ability to read/decode or spell words and their knowledge of word meanings </a:t>
            </a:r>
          </a:p>
          <a:p>
            <a:endParaRPr lang="en-US" dirty="0"/>
          </a:p>
          <a:p>
            <a:pPr marL="0" indent="0">
              <a:buNone/>
            </a:pPr>
            <a:endParaRPr lang="en-US" dirty="0"/>
          </a:p>
        </p:txBody>
      </p:sp>
    </p:spTree>
    <p:extLst>
      <p:ext uri="{BB962C8B-B14F-4D97-AF65-F5344CB8AC3E}">
        <p14:creationId xmlns:p14="http://schemas.microsoft.com/office/powerpoint/2010/main" val="229814182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RC-S8. Students learn the text content</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Even during strategy instruction it is important that students learn the text content</a:t>
            </a:r>
          </a:p>
          <a:p>
            <a:pPr marL="0" indent="0">
              <a:buNone/>
            </a:pPr>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Interview students</a:t>
            </a:r>
          </a:p>
          <a:p>
            <a:pPr marL="0" indent="0">
              <a:buNone/>
            </a:pPr>
            <a:endParaRPr lang="en-US" dirty="0"/>
          </a:p>
        </p:txBody>
      </p:sp>
    </p:spTree>
    <p:extLst>
      <p:ext uri="{BB962C8B-B14F-4D97-AF65-F5344CB8AC3E}">
        <p14:creationId xmlns:p14="http://schemas.microsoft.com/office/powerpoint/2010/main" val="392083428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9891F-78A8-5846-A25C-DE31ED3D643C}"/>
              </a:ext>
            </a:extLst>
          </p:cNvPr>
          <p:cNvSpPr>
            <a:spLocks noGrp="1"/>
          </p:cNvSpPr>
          <p:nvPr>
            <p:ph type="title"/>
          </p:nvPr>
        </p:nvSpPr>
        <p:spPr/>
        <p:txBody>
          <a:bodyPr/>
          <a:lstStyle/>
          <a:p>
            <a:r>
              <a:rPr lang="en-US" dirty="0"/>
              <a:t>Writing for Reading</a:t>
            </a:r>
          </a:p>
        </p:txBody>
      </p:sp>
      <p:sp>
        <p:nvSpPr>
          <p:cNvPr id="3" name="Content Placeholder 2">
            <a:extLst>
              <a:ext uri="{FF2B5EF4-FFF2-40B4-BE49-F238E27FC236}">
                <a16:creationId xmlns:a16="http://schemas.microsoft.com/office/drawing/2014/main" id="{B4C70260-E5E2-964D-978B-6CE879AF7D2E}"/>
              </a:ext>
            </a:extLst>
          </p:cNvPr>
          <p:cNvSpPr>
            <a:spLocks noGrp="1"/>
          </p:cNvSpPr>
          <p:nvPr>
            <p:ph idx="1"/>
          </p:nvPr>
        </p:nvSpPr>
        <p:spPr/>
        <p:txBody>
          <a:bodyPr/>
          <a:lstStyle/>
          <a:p>
            <a:r>
              <a:rPr lang="en-US" dirty="0"/>
              <a:t>Writing refers to the ability to communicate information through text.</a:t>
            </a:r>
          </a:p>
          <a:p>
            <a:r>
              <a:rPr lang="en-US" dirty="0"/>
              <a:t>The focus here is specifically on using writing to improve reading achievement.</a:t>
            </a:r>
          </a:p>
          <a:p>
            <a:r>
              <a:rPr lang="en-US" dirty="0"/>
              <a:t>There are two ways that writing improves reading: by giving especially effective practice in fundamental reading skills and by writing in response to text.</a:t>
            </a:r>
          </a:p>
        </p:txBody>
      </p:sp>
    </p:spTree>
    <p:extLst>
      <p:ext uri="{BB962C8B-B14F-4D97-AF65-F5344CB8AC3E}">
        <p14:creationId xmlns:p14="http://schemas.microsoft.com/office/powerpoint/2010/main" val="99569740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W1.  Instruction in printing, writing, etc.</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 For students to use writing to improve reading, they need to be able to put their ideas into writing easily</a:t>
            </a:r>
          </a:p>
          <a:p>
            <a:r>
              <a:rPr lang="en-US" dirty="0"/>
              <a:t>Instruction in printing, cursive, or keyboarding enables students to write</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Examination of curriculum</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60172762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W2.  Instruction in spelling</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For students to use writing to improve reading, they benefit from some instruction in the spelling of high frequency words</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Examination of curriculum</a:t>
            </a:r>
          </a:p>
          <a:p>
            <a:r>
              <a:rPr lang="en-US" dirty="0"/>
              <a:t>Focus on the spelling of a small number of words </a:t>
            </a:r>
          </a:p>
          <a:p>
            <a:r>
              <a:rPr lang="en-US" dirty="0"/>
              <a:t>Teaching students to think about the sounds and letters and to visualize the words </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83448249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W3.  Encourage phonic spelling</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Students can extend their phonemic awareness and phonic skills by trying to apply them to writing</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Examine writing folders</a:t>
            </a:r>
          </a:p>
          <a:p>
            <a:r>
              <a:rPr lang="en-US" dirty="0"/>
              <a:t>Does teacher encourage students to write words the way they think they are spelled (and to use the sounds)?</a:t>
            </a:r>
          </a:p>
          <a:p>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23290561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W4.  Writing about texts</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Writing about text improves comprehension</a:t>
            </a:r>
          </a:p>
          <a:p>
            <a:r>
              <a:rPr lang="en-US" dirty="0"/>
              <a:t>Modeling: trying to mimic texts</a:t>
            </a:r>
          </a:p>
          <a:p>
            <a:r>
              <a:rPr lang="en-US" dirty="0"/>
              <a:t>Summarizing: written retelling</a:t>
            </a:r>
          </a:p>
          <a:p>
            <a:r>
              <a:rPr lang="en-US" dirty="0"/>
              <a:t>Critiquing: evaluating text</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Examine curriculum and/or writing folders</a:t>
            </a:r>
          </a:p>
          <a:p>
            <a:r>
              <a:rPr lang="en-US" dirty="0"/>
              <a:t>Are students regularly engaged in these kind of writing?</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424580281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W5.  Instruction in how to write about text</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fontScale="92500" lnSpcReduction="10000"/>
          </a:bodyPr>
          <a:lstStyle/>
          <a:p>
            <a:r>
              <a:rPr lang="en-US" dirty="0"/>
              <a:t>Students need to be taught how to model, summarize, or critique</a:t>
            </a:r>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fontScale="92500" lnSpcReduction="10000"/>
          </a:bodyPr>
          <a:lstStyle/>
          <a:p>
            <a:r>
              <a:rPr lang="en-US" dirty="0"/>
              <a:t>Observation</a:t>
            </a:r>
          </a:p>
          <a:p>
            <a:r>
              <a:rPr lang="en-US" dirty="0"/>
              <a:t>Examine curriculum and/or writing folders</a:t>
            </a:r>
          </a:p>
          <a:p>
            <a:r>
              <a:rPr lang="en-US" dirty="0"/>
              <a:t>Are students receiving instruction/scaffolding in modeling, summarization, and/or reviewing/critiquing text?</a:t>
            </a:r>
          </a:p>
          <a:p>
            <a:r>
              <a:rPr lang="en-US" dirty="0"/>
              <a:t>Is this instruction well articulated?</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6503239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6C5-CC41-8844-8A97-C258E9C0DC06}"/>
              </a:ext>
            </a:extLst>
          </p:cNvPr>
          <p:cNvSpPr>
            <a:spLocks noGrp="1"/>
          </p:cNvSpPr>
          <p:nvPr>
            <p:ph type="title"/>
          </p:nvPr>
        </p:nvSpPr>
        <p:spPr/>
        <p:txBody>
          <a:bodyPr/>
          <a:lstStyle/>
          <a:p>
            <a:r>
              <a:rPr lang="en-US" dirty="0"/>
              <a:t>W6.  Comparing composition with text</a:t>
            </a:r>
          </a:p>
        </p:txBody>
      </p:sp>
      <p:sp>
        <p:nvSpPr>
          <p:cNvPr id="3" name="Text Placeholder 2">
            <a:extLst>
              <a:ext uri="{FF2B5EF4-FFF2-40B4-BE49-F238E27FC236}">
                <a16:creationId xmlns:a16="http://schemas.microsoft.com/office/drawing/2014/main" id="{2D6331C8-4079-E447-9B9F-9E9197296F53}"/>
              </a:ext>
            </a:extLst>
          </p:cNvPr>
          <p:cNvSpPr>
            <a:spLocks noGrp="1"/>
          </p:cNvSpPr>
          <p:nvPr>
            <p:ph type="body" idx="1"/>
          </p:nvPr>
        </p:nvSpPr>
        <p:spPr/>
        <p:txBody>
          <a:bodyPr/>
          <a:lstStyle/>
          <a:p>
            <a:r>
              <a:rPr lang="en-US" u="sng" dirty="0"/>
              <a:t>Purpose</a:t>
            </a:r>
          </a:p>
        </p:txBody>
      </p:sp>
      <p:sp>
        <p:nvSpPr>
          <p:cNvPr id="4" name="Content Placeholder 3">
            <a:extLst>
              <a:ext uri="{FF2B5EF4-FFF2-40B4-BE49-F238E27FC236}">
                <a16:creationId xmlns:a16="http://schemas.microsoft.com/office/drawing/2014/main" id="{98D84C13-89D3-144C-933C-9FA95A6B9533}"/>
              </a:ext>
            </a:extLst>
          </p:cNvPr>
          <p:cNvSpPr>
            <a:spLocks noGrp="1"/>
          </p:cNvSpPr>
          <p:nvPr>
            <p:ph sz="half" idx="2"/>
          </p:nvPr>
        </p:nvSpPr>
        <p:spPr/>
        <p:txBody>
          <a:bodyPr>
            <a:normAutofit/>
          </a:bodyPr>
          <a:lstStyle/>
          <a:p>
            <a:r>
              <a:rPr lang="en-US" dirty="0"/>
              <a:t>Student writing about text needs to be checked against the texts</a:t>
            </a:r>
          </a:p>
          <a:p>
            <a:endParaRPr lang="en-US" dirty="0"/>
          </a:p>
        </p:txBody>
      </p:sp>
      <p:sp>
        <p:nvSpPr>
          <p:cNvPr id="5" name="Text Placeholder 4">
            <a:extLst>
              <a:ext uri="{FF2B5EF4-FFF2-40B4-BE49-F238E27FC236}">
                <a16:creationId xmlns:a16="http://schemas.microsoft.com/office/drawing/2014/main" id="{D95FB8E5-5769-B74B-84B0-6BF80E47D0AD}"/>
              </a:ext>
            </a:extLst>
          </p:cNvPr>
          <p:cNvSpPr>
            <a:spLocks noGrp="1"/>
          </p:cNvSpPr>
          <p:nvPr>
            <p:ph type="body" sz="quarter" idx="3"/>
          </p:nvPr>
        </p:nvSpPr>
        <p:spPr/>
        <p:txBody>
          <a:bodyPr/>
          <a:lstStyle/>
          <a:p>
            <a:r>
              <a:rPr lang="en-US" u="sng" dirty="0"/>
              <a:t>How to Determine</a:t>
            </a:r>
          </a:p>
        </p:txBody>
      </p:sp>
      <p:sp>
        <p:nvSpPr>
          <p:cNvPr id="6" name="Content Placeholder 5">
            <a:extLst>
              <a:ext uri="{FF2B5EF4-FFF2-40B4-BE49-F238E27FC236}">
                <a16:creationId xmlns:a16="http://schemas.microsoft.com/office/drawing/2014/main" id="{C9B3C566-8B71-8247-BC86-EBBBC7C60597}"/>
              </a:ext>
            </a:extLst>
          </p:cNvPr>
          <p:cNvSpPr>
            <a:spLocks noGrp="1"/>
          </p:cNvSpPr>
          <p:nvPr>
            <p:ph sz="quarter" idx="4"/>
          </p:nvPr>
        </p:nvSpPr>
        <p:spPr/>
        <p:txBody>
          <a:bodyPr>
            <a:normAutofit/>
          </a:bodyPr>
          <a:lstStyle/>
          <a:p>
            <a:r>
              <a:rPr lang="en-US" dirty="0"/>
              <a:t>Observation</a:t>
            </a:r>
          </a:p>
          <a:p>
            <a:r>
              <a:rPr lang="en-US" dirty="0"/>
              <a:t>Students receive feedback on their writing</a:t>
            </a:r>
          </a:p>
          <a:p>
            <a:r>
              <a:rPr lang="en-US" dirty="0"/>
              <a:t>This feedback compares their composition with the information from original text</a:t>
            </a:r>
          </a:p>
          <a:p>
            <a:r>
              <a:rPr lang="en-US" dirty="0"/>
              <a:t>Students are involved in this</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576885964"/>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3026</TotalTime>
  <Words>4941</Words>
  <Application>Microsoft Macintosh PowerPoint</Application>
  <PresentationFormat>Widescreen</PresentationFormat>
  <Paragraphs>634</Paragraphs>
  <Slides>97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97</vt:i4>
      </vt:variant>
    </vt:vector>
  </HeadingPairs>
  <TitlesOfParts>
    <vt:vector size="101" baseType="lpstr">
      <vt:lpstr>Arial</vt:lpstr>
      <vt:lpstr>Calibri</vt:lpstr>
      <vt:lpstr>Trebuchet MS</vt:lpstr>
      <vt:lpstr>Berlin</vt:lpstr>
      <vt:lpstr>Reading/Writing Observation Guide</vt:lpstr>
      <vt:lpstr>General Overview</vt:lpstr>
      <vt:lpstr>Time and Content Coverage</vt:lpstr>
      <vt:lpstr>Time and Content Coverage (cont.)</vt:lpstr>
      <vt:lpstr>1. Overall amount of literacy instruction</vt:lpstr>
      <vt:lpstr>1. Overall amount of literacy instruction (cont.)</vt:lpstr>
      <vt:lpstr>1. Overall amount of literacy instruction (cont.)</vt:lpstr>
      <vt:lpstr>2.  Sufficient time for each component</vt:lpstr>
      <vt:lpstr>Word Knowledge</vt:lpstr>
      <vt:lpstr>Oral Reading Fluency</vt:lpstr>
      <vt:lpstr>Reading Comprehension</vt:lpstr>
      <vt:lpstr>Writing</vt:lpstr>
      <vt:lpstr>2.  Sufficient time for each component</vt:lpstr>
      <vt:lpstr>2.  Sufficient time for each component (cont.)</vt:lpstr>
      <vt:lpstr>2. Sufficient time for each component (cont.)</vt:lpstr>
      <vt:lpstr>3. Lesson well prepared</vt:lpstr>
      <vt:lpstr>3. Lesson well prepared (cont.)</vt:lpstr>
      <vt:lpstr>3. Lesson well prepared (cont.)</vt:lpstr>
      <vt:lpstr>4. Instruction is organized efficiently (cont.)</vt:lpstr>
      <vt:lpstr>4. Instruction is organized efficiently (cont.)</vt:lpstr>
      <vt:lpstr>4. Instruction is organized efficiently (cont.)</vt:lpstr>
      <vt:lpstr>5. Students are on task</vt:lpstr>
      <vt:lpstr>5. Students are on task</vt:lpstr>
      <vt:lpstr>5. Students are on task</vt:lpstr>
      <vt:lpstr>6. Students are engaged in learning</vt:lpstr>
      <vt:lpstr>6. Students are engaged in learning</vt:lpstr>
      <vt:lpstr>6. Students are engaged in learning</vt:lpstr>
      <vt:lpstr>7. Lots of opportunities for individual response</vt:lpstr>
      <vt:lpstr>7. Lots of opportunities for individual response</vt:lpstr>
      <vt:lpstr>7. Lots of opportunities for individual response</vt:lpstr>
      <vt:lpstr>8. Lessons are paced appropriately</vt:lpstr>
      <vt:lpstr>8. Lessons are paced appropriately</vt:lpstr>
      <vt:lpstr>8. Lessons are paced appropriately</vt:lpstr>
      <vt:lpstr>9. Students can self assess</vt:lpstr>
      <vt:lpstr>9. Students can self assess</vt:lpstr>
      <vt:lpstr>9. Students can self assess</vt:lpstr>
      <vt:lpstr>Word Knowledge</vt:lpstr>
      <vt:lpstr>Phonological Awareness Instruction</vt:lpstr>
      <vt:lpstr>PA1. Focused on sounds within words.</vt:lpstr>
      <vt:lpstr>PA2. Letter names.</vt:lpstr>
      <vt:lpstr>PA3. Instruction is brief and purposeful.</vt:lpstr>
      <vt:lpstr>PA4. Classroom quiet during PA work.</vt:lpstr>
      <vt:lpstr>PA5. Seeing the pronunciations.</vt:lpstr>
      <vt:lpstr>PA6. Follows a systematic sequence.</vt:lpstr>
      <vt:lpstr>PA7. Keep it simple—1 or 2 skills.</vt:lpstr>
      <vt:lpstr>PA8. Concrete way to match phonemes.</vt:lpstr>
      <vt:lpstr>PA9. Keep it motivating.</vt:lpstr>
      <vt:lpstr>PA9. Monitoring and reteaching.</vt:lpstr>
      <vt:lpstr>Phonics/Decoding</vt:lpstr>
      <vt:lpstr>Phonics/Decoding (cont.)</vt:lpstr>
      <vt:lpstr>PH1. Explicit teaching.</vt:lpstr>
      <vt:lpstr>PH2. Systematic instruction.</vt:lpstr>
      <vt:lpstr>PH3. Phonics instruction is auditory</vt:lpstr>
      <vt:lpstr>PH4. Classroom is quiet during phonics</vt:lpstr>
      <vt:lpstr>PH5. Phonic elements are taught thoroughly</vt:lpstr>
      <vt:lpstr>PH6. Phonics application in decoding/spelling</vt:lpstr>
      <vt:lpstr>PH7. Instruction may be multi-sensory</vt:lpstr>
      <vt:lpstr>PH8. Decodable text</vt:lpstr>
      <vt:lpstr>Vocabulary, Word Meanings</vt:lpstr>
      <vt:lpstr>V1. Instruction focuses on appropriate words</vt:lpstr>
      <vt:lpstr>V2. Instruction focuses on rich meanings</vt:lpstr>
      <vt:lpstr>V3. Instruction focuses on relationships</vt:lpstr>
      <vt:lpstr>V4. Vocabulary in the modes</vt:lpstr>
      <vt:lpstr>V5. Instruction includes drill and practice</vt:lpstr>
      <vt:lpstr>V6. Review is provided </vt:lpstr>
      <vt:lpstr>Oral Reading Fluency</vt:lpstr>
      <vt:lpstr>F1. Teacher provides sound fluency models </vt:lpstr>
      <vt:lpstr>F2. Substantial amounts of fluency practice </vt:lpstr>
      <vt:lpstr>F3. Texts of sufficient difficulty</vt:lpstr>
      <vt:lpstr>F4. Helpful feedback on miscues</vt:lpstr>
      <vt:lpstr>F5. The reading does not get bogged down</vt:lpstr>
      <vt:lpstr>F6. Students are engaged in rereading</vt:lpstr>
      <vt:lpstr>F7. Improvement is evident</vt:lpstr>
      <vt:lpstr>F8. Round Robin reading is avoided</vt:lpstr>
      <vt:lpstr>Reading Comprehension</vt:lpstr>
      <vt:lpstr>RC-GR1. Relevant background information</vt:lpstr>
      <vt:lpstr>RC-GR2. Purpose for Reading</vt:lpstr>
      <vt:lpstr>RC-GR3. Vocabulary is pre-introduced</vt:lpstr>
      <vt:lpstr>RC-GR4. Students read the text</vt:lpstr>
      <vt:lpstr>RC-GR5. Reading to stopping points</vt:lpstr>
      <vt:lpstr>RC-GR6. Teacher questions</vt:lpstr>
      <vt:lpstr>RC-GR7. Content of reading is well discussed</vt:lpstr>
      <vt:lpstr>RC-S1. Appropriate comprehension strategies</vt:lpstr>
      <vt:lpstr>RC-S1. Appropriate comprehension strategies</vt:lpstr>
      <vt:lpstr>RC-S2. Teacher models use of strategy</vt:lpstr>
      <vt:lpstr>RC-S3. Teacher explains strategy</vt:lpstr>
      <vt:lpstr>RC-S4. Guided practice of strategy</vt:lpstr>
      <vt:lpstr>RC-S5. Gradual release of responsibility</vt:lpstr>
      <vt:lpstr>RC-S6. Students explain the strategies</vt:lpstr>
      <vt:lpstr>RC-S8. Students learn the text content</vt:lpstr>
      <vt:lpstr>Writing for Reading</vt:lpstr>
      <vt:lpstr>W1.  Instruction in printing, writing, etc.</vt:lpstr>
      <vt:lpstr>W2.  Instruction in spelling</vt:lpstr>
      <vt:lpstr>W3.  Encourage phonic spelling</vt:lpstr>
      <vt:lpstr>W4.  Writing about texts</vt:lpstr>
      <vt:lpstr>W5.  Instruction in how to write about text</vt:lpstr>
      <vt:lpstr>W6.  Comparing composition with text</vt:lpstr>
    </vt:vector>
  </TitlesOfParts>
  <Company/>
  <LinksUpToDate>false</LinksUpToDate>
  <SharedDoc>false</SharedDoc>
  <HyperlinksChanged>false</HyperlinksChanged>
  <AppVersion>16.0013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Reading/Writing Observation Guide</dc:title>
  <dc:creator>Shanahan, Timothy E</dc:creator>
  <cp:lastModifiedBy>Shanahan, Timothy E</cp:lastModifiedBy>
  <cp:revision>42</cp:revision>
  <dcterms:created xsi:type="dcterms:W3CDTF">2018-05-20T19:59:06Z</dcterms:created>
  <dcterms:modified xsi:type="dcterms:W3CDTF">2018-05-22T22:25:39Z</dcterms:modified>
</cp:coreProperties>
</file>