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2" r:id="rId1"/>
  </p:sldMasterIdLst>
  <p:notesMasterIdLst>
    <p:notesMasterId r:id="rId40"/>
  </p:notesMasterIdLst>
  <p:sldIdLst>
    <p:sldId id="256" r:id="rId2"/>
    <p:sldId id="349" r:id="rId3"/>
    <p:sldId id="350" r:id="rId4"/>
    <p:sldId id="329" r:id="rId5"/>
    <p:sldId id="328" r:id="rId6"/>
    <p:sldId id="348" r:id="rId7"/>
    <p:sldId id="351" r:id="rId8"/>
    <p:sldId id="304" r:id="rId9"/>
    <p:sldId id="325" r:id="rId10"/>
    <p:sldId id="355" r:id="rId11"/>
    <p:sldId id="360" r:id="rId12"/>
    <p:sldId id="352" r:id="rId13"/>
    <p:sldId id="353" r:id="rId14"/>
    <p:sldId id="361" r:id="rId15"/>
    <p:sldId id="305" r:id="rId16"/>
    <p:sldId id="354" r:id="rId17"/>
    <p:sldId id="362" r:id="rId18"/>
    <p:sldId id="357" r:id="rId19"/>
    <p:sldId id="306" r:id="rId20"/>
    <p:sldId id="347" r:id="rId21"/>
    <p:sldId id="363" r:id="rId22"/>
    <p:sldId id="356" r:id="rId23"/>
    <p:sldId id="364" r:id="rId24"/>
    <p:sldId id="293" r:id="rId25"/>
    <p:sldId id="369" r:id="rId26"/>
    <p:sldId id="375" r:id="rId27"/>
    <p:sldId id="376" r:id="rId28"/>
    <p:sldId id="374" r:id="rId29"/>
    <p:sldId id="366" r:id="rId30"/>
    <p:sldId id="358" r:id="rId31"/>
    <p:sldId id="367" r:id="rId32"/>
    <p:sldId id="359" r:id="rId33"/>
    <p:sldId id="368" r:id="rId34"/>
    <p:sldId id="308" r:id="rId35"/>
    <p:sldId id="370" r:id="rId36"/>
    <p:sldId id="377" r:id="rId37"/>
    <p:sldId id="378" r:id="rId38"/>
    <p:sldId id="37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000" autoAdjust="0"/>
    <p:restoredTop sz="91734"/>
  </p:normalViewPr>
  <p:slideViewPr>
    <p:cSldViewPr>
      <p:cViewPr varScale="1">
        <p:scale>
          <a:sx n="47" d="100"/>
          <a:sy n="47" d="100"/>
        </p:scale>
        <p:origin x="1856" y="19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72E613-E7A7-4449-9DB3-4EC1D10E0CF2}" type="datetimeFigureOut">
              <a:rPr lang="en-US" smtClean="0"/>
              <a:t>5/9/18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571EF7-4C63-2746-A978-EACDB6141B1C}" type="slidenum">
              <a:rPr lang="en-US" smtClean="0"/>
              <a:t>‹#›</a:t>
            </a:fld>
            <a:endParaRPr lang="en-US"/>
          </a:p>
        </p:txBody>
      </p:sp>
    </p:spTree>
    <p:extLst>
      <p:ext uri="{BB962C8B-B14F-4D97-AF65-F5344CB8AC3E}">
        <p14:creationId xmlns:p14="http://schemas.microsoft.com/office/powerpoint/2010/main" val="1712231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571EF7-4C63-2746-A978-EACDB6141B1C}" type="slidenum">
              <a:rPr lang="en-US" smtClean="0"/>
              <a:t>24</a:t>
            </a:fld>
            <a:endParaRPr lang="en-US"/>
          </a:p>
        </p:txBody>
      </p:sp>
    </p:spTree>
    <p:extLst>
      <p:ext uri="{BB962C8B-B14F-4D97-AF65-F5344CB8AC3E}">
        <p14:creationId xmlns:p14="http://schemas.microsoft.com/office/powerpoint/2010/main" val="3402999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571EF7-4C63-2746-A978-EACDB6141B1C}" type="slidenum">
              <a:rPr lang="en-US" smtClean="0"/>
              <a:t>31</a:t>
            </a:fld>
            <a:endParaRPr lang="en-US"/>
          </a:p>
        </p:txBody>
      </p:sp>
    </p:spTree>
    <p:extLst>
      <p:ext uri="{BB962C8B-B14F-4D97-AF65-F5344CB8AC3E}">
        <p14:creationId xmlns:p14="http://schemas.microsoft.com/office/powerpoint/2010/main" val="1859143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D2D8A8DB-2429-415F-A6CB-C23496564A78}"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F9A83-3999-406E-8DB0-EF5A6109D4CC}" type="datetimeFigureOut">
              <a:rPr lang="en-US" smtClean="0"/>
              <a:t>5/9/18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D2D8A8DB-2429-415F-A6CB-C23496564A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5/9/18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D2D8A8DB-2429-415F-A6CB-C23496564A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4F9A83-3999-406E-8DB0-EF5A6109D4CC}" type="datetimeFigureOut">
              <a:rPr lang="en-US" smtClean="0"/>
              <a:t>5/9/18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4F9A83-3999-406E-8DB0-EF5A6109D4CC}" type="datetimeFigureOut">
              <a:rPr lang="en-US" smtClean="0"/>
              <a:t>5/9/18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4F9A83-3999-406E-8DB0-EF5A6109D4CC}" type="datetimeFigureOut">
              <a:rPr lang="en-US" smtClean="0"/>
              <a:t>5/9/18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F9A83-3999-406E-8DB0-EF5A6109D4CC}" type="datetimeFigureOut">
              <a:rPr lang="en-US" smtClean="0"/>
              <a:t>5/9/18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F9A83-3999-406E-8DB0-EF5A6109D4CC}" type="datetimeFigureOut">
              <a:rPr lang="en-US" smtClean="0"/>
              <a:t>5/9/18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F9A83-3999-406E-8DB0-EF5A6109D4CC}" type="datetimeFigureOut">
              <a:rPr lang="en-US" smtClean="0"/>
              <a:t>5/9/18</a:t>
            </a:fld>
            <a:endParaRPr lang="en-US"/>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E4F9A83-3999-406E-8DB0-EF5A6109D4CC}" type="datetimeFigureOut">
              <a:rPr lang="en-US" smtClean="0"/>
              <a:t>5/9/18</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2D8A8DB-2429-415F-A6CB-C23496564A78}" type="slidenum">
              <a:rPr lang="en-US" smtClean="0"/>
              <a:t>‹#›</a:t>
            </a:fld>
            <a:endParaRPr lang="en-US"/>
          </a:p>
        </p:txBody>
      </p:sp>
    </p:spTree>
    <p:extLst>
      <p:ext uri="{BB962C8B-B14F-4D97-AF65-F5344CB8AC3E}">
        <p14:creationId xmlns:p14="http://schemas.microsoft.com/office/powerpoint/2010/main" val="873983144"/>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 id="2147483954" r:id="rId12"/>
    <p:sldLayoutId id="2147483955" r:id="rId13"/>
    <p:sldLayoutId id="2147483956" r:id="rId14"/>
    <p:sldLayoutId id="2147483957" r:id="rId15"/>
    <p:sldLayoutId id="2147483958" r:id="rId16"/>
    <p:sldLayoutId id="21474839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 Closer Look at     Close Reading </a:t>
            </a:r>
          </a:p>
        </p:txBody>
      </p:sp>
      <p:sp>
        <p:nvSpPr>
          <p:cNvPr id="3" name="Subtitle 2"/>
          <p:cNvSpPr>
            <a:spLocks noGrp="1"/>
          </p:cNvSpPr>
          <p:nvPr>
            <p:ph type="subTitle" idx="1"/>
          </p:nvPr>
        </p:nvSpPr>
        <p:spPr/>
        <p:txBody>
          <a:bodyPr>
            <a:normAutofit/>
          </a:bodyPr>
          <a:lstStyle/>
          <a:p>
            <a:r>
              <a:rPr lang="en-US" dirty="0"/>
              <a:t>Timothy Shanahan</a:t>
            </a:r>
          </a:p>
          <a:p>
            <a:r>
              <a:rPr lang="en-US" dirty="0"/>
              <a:t>University of Illinois at Chicago</a:t>
            </a:r>
          </a:p>
          <a:p>
            <a:r>
              <a:rPr lang="en-US" dirty="0"/>
              <a:t>www.shanahanonliteracy.com</a:t>
            </a:r>
          </a:p>
        </p:txBody>
      </p:sp>
    </p:spTree>
    <p:extLst>
      <p:ext uri="{BB962C8B-B14F-4D97-AF65-F5344CB8AC3E}">
        <p14:creationId xmlns:p14="http://schemas.microsoft.com/office/powerpoint/2010/main" val="3565530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Short texts						☐  </a:t>
            </a:r>
            <a:r>
              <a:rPr lang="en-US" dirty="0">
                <a:solidFill>
                  <a:srgbClr val="FFC000"/>
                </a:solidFill>
              </a:rPr>
              <a:t>Literal recall</a:t>
            </a:r>
          </a:p>
          <a:p>
            <a:pPr marL="0" indent="0">
              <a:buNone/>
            </a:pPr>
            <a:r>
              <a:rPr lang="en-US" dirty="0"/>
              <a:t>☐ Literary texts					☐  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282291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Short texts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3464582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6FEEE-5D46-6A4D-981E-3E1ED0E8C610}"/>
              </a:ext>
            </a:extLst>
          </p:cNvPr>
          <p:cNvSpPr>
            <a:spLocks noGrp="1"/>
          </p:cNvSpPr>
          <p:nvPr>
            <p:ph type="title"/>
          </p:nvPr>
        </p:nvSpPr>
        <p:spPr/>
        <p:txBody>
          <a:bodyPr/>
          <a:lstStyle/>
          <a:p>
            <a:r>
              <a:rPr lang="en-US" dirty="0"/>
              <a:t>Close Reading and Teaching</a:t>
            </a:r>
          </a:p>
        </p:txBody>
      </p:sp>
      <p:sp>
        <p:nvSpPr>
          <p:cNvPr id="3" name="Content Placeholder 2">
            <a:extLst>
              <a:ext uri="{FF2B5EF4-FFF2-40B4-BE49-F238E27FC236}">
                <a16:creationId xmlns:a16="http://schemas.microsoft.com/office/drawing/2014/main" id="{F98D255C-CBB7-C448-882E-A04C0C66A0C3}"/>
              </a:ext>
            </a:extLst>
          </p:cNvPr>
          <p:cNvSpPr>
            <a:spLocks noGrp="1"/>
          </p:cNvSpPr>
          <p:nvPr>
            <p:ph idx="1"/>
          </p:nvPr>
        </p:nvSpPr>
        <p:spPr>
          <a:xfrm>
            <a:off x="914400" y="2362200"/>
            <a:ext cx="7704667" cy="3332816"/>
          </a:xfrm>
        </p:spPr>
        <p:txBody>
          <a:bodyPr/>
          <a:lstStyle/>
          <a:p>
            <a:r>
              <a:rPr lang="en-US" dirty="0"/>
              <a:t>Close reading is not a teaching strategy—it is an approach to text</a:t>
            </a:r>
          </a:p>
          <a:p>
            <a:r>
              <a:rPr lang="en-US" dirty="0"/>
              <a:t>We don’t teach close reading lessons (in the sense that we teach guided reading or DR-TAs or other methods for presenting texts)</a:t>
            </a:r>
          </a:p>
          <a:p>
            <a:r>
              <a:rPr lang="en-US" dirty="0"/>
              <a:t>Close reading is something we want kids to do</a:t>
            </a:r>
          </a:p>
        </p:txBody>
      </p:sp>
    </p:spTree>
    <p:extLst>
      <p:ext uri="{BB962C8B-B14F-4D97-AF65-F5344CB8AC3E}">
        <p14:creationId xmlns:p14="http://schemas.microsoft.com/office/powerpoint/2010/main" val="2806629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Short texts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3589466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3640632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Many versions of close reading</a:t>
            </a:r>
          </a:p>
        </p:txBody>
      </p:sp>
      <p:sp>
        <p:nvSpPr>
          <p:cNvPr id="3" name="Content Placeholder 2"/>
          <p:cNvSpPr>
            <a:spLocks noGrp="1"/>
          </p:cNvSpPr>
          <p:nvPr>
            <p:ph idx="1"/>
          </p:nvPr>
        </p:nvSpPr>
        <p:spPr>
          <a:xfrm>
            <a:off x="982133" y="1905001"/>
            <a:ext cx="7704667" cy="4094816"/>
          </a:xfrm>
        </p:spPr>
        <p:txBody>
          <a:bodyPr>
            <a:normAutofit/>
          </a:bodyPr>
          <a:lstStyle/>
          <a:p>
            <a:r>
              <a:rPr lang="en-US" dirty="0"/>
              <a:t>In all versions of close reading the meaning is hidden in the text and needs to be acquired through careful and thorough analysis and re-analysis (texts don’t just give up their meaning)</a:t>
            </a:r>
          </a:p>
          <a:p>
            <a:r>
              <a:rPr lang="en-US" dirty="0"/>
              <a:t>In close reading, the meaning has to be drawn from the text (not from the historical period, not from the author’s history, not from information about the text from outside the text) </a:t>
            </a:r>
          </a:p>
        </p:txBody>
      </p:sp>
    </p:spTree>
    <p:extLst>
      <p:ext uri="{BB962C8B-B14F-4D97-AF65-F5344CB8AC3E}">
        <p14:creationId xmlns:p14="http://schemas.microsoft.com/office/powerpoint/2010/main" val="230943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2802907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3412111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3647969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Adler &amp; Van Doren’s </a:t>
            </a:r>
            <a:br>
              <a:rPr lang="en-US" dirty="0"/>
            </a:br>
            <a:r>
              <a:rPr lang="en-US" dirty="0"/>
              <a:t>Close Reading</a:t>
            </a:r>
          </a:p>
        </p:txBody>
      </p:sp>
      <p:sp>
        <p:nvSpPr>
          <p:cNvPr id="3" name="Content Placeholder 2"/>
          <p:cNvSpPr>
            <a:spLocks noGrp="1"/>
          </p:cNvSpPr>
          <p:nvPr>
            <p:ph idx="1"/>
          </p:nvPr>
        </p:nvSpPr>
        <p:spPr>
          <a:xfrm>
            <a:off x="982133" y="2133600"/>
            <a:ext cx="8161867" cy="4343400"/>
          </a:xfrm>
        </p:spPr>
        <p:txBody>
          <a:bodyPr>
            <a:normAutofit/>
          </a:bodyPr>
          <a:lstStyle/>
          <a:p>
            <a:r>
              <a:rPr lang="en-US" dirty="0"/>
              <a:t>Great books (challenging books) need to be read and reread</a:t>
            </a:r>
          </a:p>
          <a:p>
            <a:r>
              <a:rPr lang="en-US" dirty="0"/>
              <a:t>Each reading should accomplish a separate purpose</a:t>
            </a:r>
          </a:p>
          <a:p>
            <a:r>
              <a:rPr lang="en-US" dirty="0"/>
              <a:t>The first reading of a text should allow the reader to determine what a text says</a:t>
            </a:r>
          </a:p>
          <a:p>
            <a:r>
              <a:rPr lang="en-US" dirty="0"/>
              <a:t>The second reading should allow the reader to determine how a text works </a:t>
            </a:r>
          </a:p>
          <a:p>
            <a:r>
              <a:rPr lang="en-US" dirty="0"/>
              <a:t>The third (or fourth) reading should allow the reader to evaluate the quality and value of the text (and to connect the text to other texts)</a:t>
            </a:r>
          </a:p>
        </p:txBody>
      </p:sp>
    </p:spTree>
    <p:extLst>
      <p:ext uri="{BB962C8B-B14F-4D97-AF65-F5344CB8AC3E}">
        <p14:creationId xmlns:p14="http://schemas.microsoft.com/office/powerpoint/2010/main" val="288503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2C5D5-AF59-CD47-9EC3-09901A894855}"/>
              </a:ext>
            </a:extLst>
          </p:cNvPr>
          <p:cNvSpPr>
            <a:spLocks noGrp="1"/>
          </p:cNvSpPr>
          <p:nvPr>
            <p:ph type="title"/>
          </p:nvPr>
        </p:nvSpPr>
        <p:spPr/>
        <p:txBody>
          <a:bodyPr/>
          <a:lstStyle/>
          <a:p>
            <a:r>
              <a:rPr lang="en-US" dirty="0"/>
              <a:t>Renewed Interest in Close Reading</a:t>
            </a:r>
          </a:p>
        </p:txBody>
      </p:sp>
      <p:sp>
        <p:nvSpPr>
          <p:cNvPr id="3" name="Content Placeholder 2">
            <a:extLst>
              <a:ext uri="{FF2B5EF4-FFF2-40B4-BE49-F238E27FC236}">
                <a16:creationId xmlns:a16="http://schemas.microsoft.com/office/drawing/2014/main" id="{0EF0BB27-79A4-2E4A-AF1D-49190E639A4B}"/>
              </a:ext>
            </a:extLst>
          </p:cNvPr>
          <p:cNvSpPr>
            <a:spLocks noGrp="1"/>
          </p:cNvSpPr>
          <p:nvPr>
            <p:ph idx="1"/>
          </p:nvPr>
        </p:nvSpPr>
        <p:spPr>
          <a:xfrm>
            <a:off x="1143000" y="2286000"/>
            <a:ext cx="7848600" cy="3886200"/>
          </a:xfrm>
        </p:spPr>
        <p:txBody>
          <a:bodyPr>
            <a:normAutofit fontScale="92500" lnSpcReduction="20000"/>
          </a:bodyPr>
          <a:lstStyle/>
          <a:p>
            <a:r>
              <a:rPr lang="en-US" sz="2600" dirty="0"/>
              <a:t>In 2010, more than 40 states signed onto the Common Core State Standards (CCSS)</a:t>
            </a:r>
          </a:p>
          <a:p>
            <a:r>
              <a:rPr lang="en-US" sz="2600" dirty="0"/>
              <a:t>A basic premise of those standards is that students need to learn to engage in close reading</a:t>
            </a:r>
          </a:p>
          <a:p>
            <a:r>
              <a:rPr lang="en-US" sz="2600" dirty="0"/>
              <a:t>Now, 8 years later, even non-CCSS states are encouraging close reading</a:t>
            </a:r>
          </a:p>
          <a:p>
            <a:r>
              <a:rPr lang="en-US" sz="2600" dirty="0"/>
              <a:t>Close reading was a major reading approach advocated by high school English classes in the 1950s-1960s before it fell from favor—thus, this new emphasis represents a renewal of interest</a:t>
            </a:r>
          </a:p>
          <a:p>
            <a:endParaRPr lang="en-US" dirty="0"/>
          </a:p>
        </p:txBody>
      </p:sp>
    </p:spTree>
    <p:extLst>
      <p:ext uri="{BB962C8B-B14F-4D97-AF65-F5344CB8AC3E}">
        <p14:creationId xmlns:p14="http://schemas.microsoft.com/office/powerpoint/2010/main" val="1521148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Close Reading (cont.)</a:t>
            </a:r>
          </a:p>
        </p:txBody>
      </p:sp>
      <p:sp>
        <p:nvSpPr>
          <p:cNvPr id="3" name="Content Placeholder 2"/>
          <p:cNvSpPr>
            <a:spLocks noGrp="1"/>
          </p:cNvSpPr>
          <p:nvPr>
            <p:ph idx="1"/>
          </p:nvPr>
        </p:nvSpPr>
        <p:spPr/>
        <p:txBody>
          <a:bodyPr>
            <a:normAutofit/>
          </a:bodyPr>
          <a:lstStyle/>
          <a:p>
            <a:r>
              <a:rPr lang="en-US" dirty="0"/>
              <a:t>Close Reading is really built into the structure of the standards</a:t>
            </a:r>
          </a:p>
          <a:p>
            <a:r>
              <a:rPr lang="en-US" dirty="0"/>
              <a:t>Key ideas and details</a:t>
            </a:r>
          </a:p>
          <a:p>
            <a:r>
              <a:rPr lang="en-US" dirty="0"/>
              <a:t>Craft and structure</a:t>
            </a:r>
          </a:p>
          <a:p>
            <a:r>
              <a:rPr lang="en-US" dirty="0"/>
              <a:t>Integration of knowledge and meaning</a:t>
            </a:r>
          </a:p>
          <a:p>
            <a:endParaRPr lang="en-US" dirty="0"/>
          </a:p>
          <a:p>
            <a:pPr marL="114300" indent="0">
              <a:buNone/>
            </a:pPr>
            <a:endParaRPr lang="en-US" dirty="0"/>
          </a:p>
          <a:p>
            <a:endParaRPr lang="en-US" dirty="0"/>
          </a:p>
        </p:txBody>
      </p:sp>
    </p:spTree>
    <p:extLst>
      <p:ext uri="{BB962C8B-B14F-4D97-AF65-F5344CB8AC3E}">
        <p14:creationId xmlns:p14="http://schemas.microsoft.com/office/powerpoint/2010/main" val="2128276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2523691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3907535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345287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Close Reading Instruction</a:t>
            </a:r>
          </a:p>
        </p:txBody>
      </p:sp>
      <p:sp>
        <p:nvSpPr>
          <p:cNvPr id="3" name="Content Placeholder 2"/>
          <p:cNvSpPr>
            <a:spLocks noGrp="1"/>
          </p:cNvSpPr>
          <p:nvPr>
            <p:ph idx="1"/>
          </p:nvPr>
        </p:nvSpPr>
        <p:spPr>
          <a:xfrm>
            <a:off x="1600200" y="2438400"/>
            <a:ext cx="7543800" cy="4267199"/>
          </a:xfrm>
        </p:spPr>
        <p:txBody>
          <a:bodyPr>
            <a:normAutofit lnSpcReduction="10000"/>
          </a:bodyPr>
          <a:lstStyle/>
          <a:p>
            <a:r>
              <a:rPr lang="en-US" dirty="0"/>
              <a:t>All focus on text meaning—not on strategies, techniques, etc.</a:t>
            </a:r>
          </a:p>
          <a:p>
            <a:r>
              <a:rPr lang="en-US" dirty="0"/>
              <a:t>Minimize background preparation/explanation (and text apparatus)</a:t>
            </a:r>
          </a:p>
          <a:p>
            <a:r>
              <a:rPr lang="en-US" dirty="0"/>
              <a:t>Students must do the reading/interpretation independently</a:t>
            </a:r>
          </a:p>
          <a:p>
            <a:r>
              <a:rPr lang="en-US" dirty="0"/>
              <a:t>Teacher’s major role is to ask questions that guide student attention towards text points they should pay attention to (and that allows them to do the thinking)</a:t>
            </a:r>
          </a:p>
          <a:p>
            <a:r>
              <a:rPr lang="en-US" dirty="0"/>
              <a:t>Multi-day commitment to texts (annotation)</a:t>
            </a:r>
          </a:p>
          <a:p>
            <a:endParaRPr lang="en-US" dirty="0"/>
          </a:p>
          <a:p>
            <a:endParaRPr lang="en-US" dirty="0"/>
          </a:p>
        </p:txBody>
      </p:sp>
    </p:spTree>
    <p:extLst>
      <p:ext uri="{BB962C8B-B14F-4D97-AF65-F5344CB8AC3E}">
        <p14:creationId xmlns:p14="http://schemas.microsoft.com/office/powerpoint/2010/main" val="36555593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4384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463157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4054097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
        <p:nvSpPr>
          <p:cNvPr id="4" name="TextBox 3">
            <a:extLst>
              <a:ext uri="{FF2B5EF4-FFF2-40B4-BE49-F238E27FC236}">
                <a16:creationId xmlns:a16="http://schemas.microsoft.com/office/drawing/2014/main" id="{47FD6AC3-3012-C74B-B6CC-809116317904}"/>
              </a:ext>
            </a:extLst>
          </p:cNvPr>
          <p:cNvSpPr txBox="1"/>
          <p:nvPr/>
        </p:nvSpPr>
        <p:spPr>
          <a:xfrm>
            <a:off x="4474029" y="6890657"/>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39681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Close Reading Instruction (cont.)</a:t>
            </a:r>
          </a:p>
        </p:txBody>
      </p:sp>
      <p:sp>
        <p:nvSpPr>
          <p:cNvPr id="3" name="Content Placeholder 2"/>
          <p:cNvSpPr>
            <a:spLocks noGrp="1"/>
          </p:cNvSpPr>
          <p:nvPr>
            <p:ph idx="1"/>
          </p:nvPr>
        </p:nvSpPr>
        <p:spPr>
          <a:xfrm>
            <a:off x="1600200" y="2438400"/>
            <a:ext cx="7543800" cy="4267199"/>
          </a:xfrm>
        </p:spPr>
        <p:txBody>
          <a:bodyPr>
            <a:normAutofit/>
          </a:bodyPr>
          <a:lstStyle/>
          <a:p>
            <a:r>
              <a:rPr lang="en-US" dirty="0"/>
              <a:t>Purposeful rereading (not repetitive practice, but separate journeys)</a:t>
            </a:r>
          </a:p>
          <a:p>
            <a:r>
              <a:rPr lang="en-US" dirty="0"/>
              <a:t>Short reads</a:t>
            </a:r>
          </a:p>
          <a:p>
            <a:r>
              <a:rPr lang="en-US" dirty="0"/>
              <a:t>Emphasis on text evidence (how do you know?)</a:t>
            </a:r>
          </a:p>
          <a:p>
            <a:r>
              <a:rPr lang="en-US" dirty="0"/>
              <a:t>No emphasis on reader’s emotional reaction to text</a:t>
            </a:r>
          </a:p>
          <a:p>
            <a:endParaRPr lang="en-US" dirty="0"/>
          </a:p>
          <a:p>
            <a:endParaRPr lang="en-US" dirty="0"/>
          </a:p>
        </p:txBody>
      </p:sp>
    </p:spTree>
    <p:extLst>
      <p:ext uri="{BB962C8B-B14F-4D97-AF65-F5344CB8AC3E}">
        <p14:creationId xmlns:p14="http://schemas.microsoft.com/office/powerpoint/2010/main" val="26720700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11345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Reader-centered reading</a:t>
            </a:r>
          </a:p>
          <a:p>
            <a:pPr marL="0" indent="0">
              <a:buNone/>
            </a:pPr>
            <a:endParaRPr lang="en-US" dirty="0"/>
          </a:p>
        </p:txBody>
      </p:sp>
    </p:spTree>
    <p:extLst>
      <p:ext uri="{BB962C8B-B14F-4D97-AF65-F5344CB8AC3E}">
        <p14:creationId xmlns:p14="http://schemas.microsoft.com/office/powerpoint/2010/main" val="3427809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1F38B-C498-0F45-B306-1B8F59D977FA}"/>
              </a:ext>
            </a:extLst>
          </p:cNvPr>
          <p:cNvSpPr>
            <a:spLocks noGrp="1"/>
          </p:cNvSpPr>
          <p:nvPr>
            <p:ph type="title"/>
          </p:nvPr>
        </p:nvSpPr>
        <p:spPr/>
        <p:txBody>
          <a:bodyPr/>
          <a:lstStyle/>
          <a:p>
            <a:r>
              <a:rPr lang="en-US" dirty="0"/>
              <a:t>Unfortunately, close reading is not a well understood concept</a:t>
            </a:r>
          </a:p>
        </p:txBody>
      </p:sp>
      <p:pic>
        <p:nvPicPr>
          <p:cNvPr id="5" name="Content Placeholder 4">
            <a:extLst>
              <a:ext uri="{FF2B5EF4-FFF2-40B4-BE49-F238E27FC236}">
                <a16:creationId xmlns:a16="http://schemas.microsoft.com/office/drawing/2014/main" id="{2DDCBE28-5652-614D-A65A-C3563460738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58602" y="2667000"/>
            <a:ext cx="4952259" cy="3332163"/>
          </a:xfrm>
        </p:spPr>
      </p:pic>
    </p:spTree>
    <p:extLst>
      <p:ext uri="{BB962C8B-B14F-4D97-AF65-F5344CB8AC3E}">
        <p14:creationId xmlns:p14="http://schemas.microsoft.com/office/powerpoint/2010/main" val="3137055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518087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16904670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a:t>
            </a:r>
            <a:r>
              <a:rPr lang="en-US" dirty="0">
                <a:solidFill>
                  <a:srgbClr val="FFC000"/>
                </a:solidFill>
              </a:rPr>
              <a:t>Literary texts</a:t>
            </a:r>
            <a:r>
              <a:rPr lang="en-US" dirty="0"/>
              <a:t>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2310681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a:t>
            </a:r>
            <a:r>
              <a:rPr lang="en-US" dirty="0">
                <a:solidFill>
                  <a:srgbClr val="FFC000"/>
                </a:solidFill>
              </a:rPr>
              <a:t>Literary texts</a:t>
            </a:r>
            <a:r>
              <a:rPr lang="en-US" dirty="0"/>
              <a:t>					☐  </a:t>
            </a:r>
            <a:r>
              <a:rPr lang="en-US" dirty="0">
                <a:solidFill>
                  <a:srgbClr val="FFC000"/>
                </a:solidFill>
              </a:rPr>
              <a:t>Logical inferences</a:t>
            </a:r>
          </a:p>
          <a:p>
            <a:pPr marL="0" indent="0">
              <a:buNone/>
            </a:pPr>
            <a:r>
              <a:rPr lang="en-US" dirty="0"/>
              <a:t>☐ </a:t>
            </a:r>
            <a:r>
              <a:rPr lang="en-US" dirty="0">
                <a:solidFill>
                  <a:srgbClr val="FFC000"/>
                </a:solidFill>
              </a:rPr>
              <a:t>Informational texts</a:t>
            </a:r>
            <a:r>
              <a:rPr lang="en-US" dirty="0"/>
              <a:t>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2086787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Close Reading</a:t>
            </a:r>
          </a:p>
        </p:txBody>
      </p:sp>
      <p:sp>
        <p:nvSpPr>
          <p:cNvPr id="3" name="Content Placeholder 2"/>
          <p:cNvSpPr>
            <a:spLocks noGrp="1"/>
          </p:cNvSpPr>
          <p:nvPr>
            <p:ph idx="1"/>
          </p:nvPr>
        </p:nvSpPr>
        <p:spPr>
          <a:xfrm>
            <a:off x="1371600" y="2133600"/>
            <a:ext cx="7315200" cy="3866216"/>
          </a:xfrm>
        </p:spPr>
        <p:txBody>
          <a:bodyPr>
            <a:normAutofit fontScale="85000" lnSpcReduction="10000"/>
          </a:bodyPr>
          <a:lstStyle/>
          <a:p>
            <a:r>
              <a:rPr lang="en-US" dirty="0"/>
              <a:t>Select high quality/high value text that is worth reading and rereading</a:t>
            </a:r>
          </a:p>
          <a:p>
            <a:r>
              <a:rPr lang="en-US" dirty="0"/>
              <a:t>Literary texts: layers of meaning, double meanings, symbols, irony, repetition, details that express characters as well as advancing plot, meaningful juxtapositions or contrasts</a:t>
            </a:r>
          </a:p>
          <a:p>
            <a:r>
              <a:rPr lang="en-US" dirty="0"/>
              <a:t>Informational texts: rhetorical devices, appeals to emotion, logic, evidence </a:t>
            </a:r>
          </a:p>
          <a:p>
            <a:r>
              <a:rPr lang="en-US" dirty="0"/>
              <a:t>Teach students to identify and interpret these kinds of features</a:t>
            </a:r>
          </a:p>
          <a:p>
            <a:r>
              <a:rPr lang="en-US" dirty="0"/>
              <a:t>Ask text dependent questions that require students make sense of these features</a:t>
            </a:r>
          </a:p>
          <a:p>
            <a:endParaRPr lang="en-US" dirty="0"/>
          </a:p>
        </p:txBody>
      </p:sp>
    </p:spTree>
    <p:extLst>
      <p:ext uri="{BB962C8B-B14F-4D97-AF65-F5344CB8AC3E}">
        <p14:creationId xmlns:p14="http://schemas.microsoft.com/office/powerpoint/2010/main" val="2256900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Literary texts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3353640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a:t>
            </a:r>
            <a:r>
              <a:rPr lang="en-US" dirty="0">
                <a:solidFill>
                  <a:srgbClr val="FFC000"/>
                </a:solidFill>
              </a:rPr>
              <a:t>Literary texts</a:t>
            </a:r>
            <a:r>
              <a:rPr lang="en-US" dirty="0"/>
              <a:t>					☐  </a:t>
            </a:r>
            <a:r>
              <a:rPr lang="en-US" dirty="0">
                <a:solidFill>
                  <a:srgbClr val="FFC000"/>
                </a:solidFill>
              </a:rPr>
              <a:t>Logical inferences</a:t>
            </a:r>
          </a:p>
          <a:p>
            <a:pPr marL="0" indent="0">
              <a:buNone/>
            </a:pPr>
            <a:r>
              <a:rPr lang="en-US" dirty="0"/>
              <a:t>☐ Informational texts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2966041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What are the 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a:t>
            </a:r>
            <a:r>
              <a:rPr lang="en-US" strike="sngStrike" dirty="0"/>
              <a:t>Short texts</a:t>
            </a:r>
            <a:r>
              <a:rPr lang="en-US" dirty="0"/>
              <a:t>						☐  </a:t>
            </a:r>
            <a:r>
              <a:rPr lang="en-US" dirty="0">
                <a:solidFill>
                  <a:srgbClr val="FFC000"/>
                </a:solidFill>
              </a:rPr>
              <a:t>Literal recall</a:t>
            </a:r>
          </a:p>
          <a:p>
            <a:pPr marL="0" indent="0">
              <a:buNone/>
            </a:pPr>
            <a:r>
              <a:rPr lang="en-US" dirty="0"/>
              <a:t>☐ </a:t>
            </a:r>
            <a:r>
              <a:rPr lang="en-US" dirty="0">
                <a:solidFill>
                  <a:srgbClr val="FFC000"/>
                </a:solidFill>
              </a:rPr>
              <a:t>Literary texts</a:t>
            </a:r>
            <a:r>
              <a:rPr lang="en-US" dirty="0"/>
              <a:t>					☐  </a:t>
            </a:r>
            <a:r>
              <a:rPr lang="en-US" dirty="0">
                <a:solidFill>
                  <a:srgbClr val="FFC000"/>
                </a:solidFill>
              </a:rPr>
              <a:t>Logical inferences</a:t>
            </a:r>
          </a:p>
          <a:p>
            <a:pPr marL="0" indent="0">
              <a:buNone/>
            </a:pPr>
            <a:r>
              <a:rPr lang="en-US" dirty="0"/>
              <a:t>☐ </a:t>
            </a:r>
            <a:r>
              <a:rPr lang="en-US" dirty="0">
                <a:solidFill>
                  <a:srgbClr val="FFC000"/>
                </a:solidFill>
              </a:rPr>
              <a:t>Informational texts</a:t>
            </a:r>
            <a:r>
              <a:rPr lang="en-US" dirty="0"/>
              <a:t>				☐  </a:t>
            </a:r>
            <a:r>
              <a:rPr lang="en-US" strike="sngStrike" dirty="0"/>
              <a:t>Emphasis on prior knowledge</a:t>
            </a:r>
          </a:p>
          <a:p>
            <a:pPr marL="0" indent="0">
              <a:buNone/>
            </a:pPr>
            <a:r>
              <a:rPr lang="en-US" dirty="0"/>
              <a:t>✓ Citing text evidence			        ✓  Rereading</a:t>
            </a:r>
          </a:p>
          <a:p>
            <a:pPr marL="0" indent="0">
              <a:buNone/>
            </a:pPr>
            <a:r>
              <a:rPr lang="en-US" dirty="0"/>
              <a:t>✓ Text-dependent questions               ☐  </a:t>
            </a:r>
            <a:r>
              <a:rPr lang="en-US" dirty="0">
                <a:solidFill>
                  <a:srgbClr val="FFC000"/>
                </a:solidFill>
              </a:rPr>
              <a:t>Text annotation             </a:t>
            </a:r>
          </a:p>
          <a:p>
            <a:pPr marL="0" indent="0">
              <a:buNone/>
            </a:pPr>
            <a:r>
              <a:rPr lang="en-US" dirty="0"/>
              <a:t>✓ Craft and structure                        	✓   Nature of evidence</a:t>
            </a:r>
          </a:p>
          <a:p>
            <a:pPr marL="0" indent="0">
              <a:buNone/>
            </a:pPr>
            <a:r>
              <a:rPr lang="en-US" dirty="0"/>
              <a:t>☐ </a:t>
            </a:r>
            <a:r>
              <a:rPr lang="en-US" strike="sngStrike" dirty="0"/>
              <a:t>Author-centered reading 	</a:t>
            </a:r>
            <a:r>
              <a:rPr lang="en-US" dirty="0"/>
              <a:t>		☐  </a:t>
            </a:r>
            <a:r>
              <a:rPr lang="en-US" strike="sngStrike" dirty="0"/>
              <a:t>Reader-centered reading</a:t>
            </a:r>
          </a:p>
          <a:p>
            <a:pPr marL="0" indent="0">
              <a:buNone/>
            </a:pPr>
            <a:endParaRPr lang="en-US" dirty="0"/>
          </a:p>
        </p:txBody>
      </p:sp>
    </p:spTree>
    <p:extLst>
      <p:ext uri="{BB962C8B-B14F-4D97-AF65-F5344CB8AC3E}">
        <p14:creationId xmlns:p14="http://schemas.microsoft.com/office/powerpoint/2010/main" val="641494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Teaching Close Reading </a:t>
            </a:r>
          </a:p>
        </p:txBody>
      </p:sp>
      <p:sp>
        <p:nvSpPr>
          <p:cNvPr id="3" name="Subtitle 2"/>
          <p:cNvSpPr>
            <a:spLocks noGrp="1"/>
          </p:cNvSpPr>
          <p:nvPr>
            <p:ph type="subTitle" idx="1"/>
          </p:nvPr>
        </p:nvSpPr>
        <p:spPr/>
        <p:txBody>
          <a:bodyPr>
            <a:normAutofit/>
          </a:bodyPr>
          <a:lstStyle/>
          <a:p>
            <a:r>
              <a:rPr lang="en-US" dirty="0"/>
              <a:t>Timothy Shanahan</a:t>
            </a:r>
          </a:p>
          <a:p>
            <a:r>
              <a:rPr lang="en-US" dirty="0"/>
              <a:t>University of Illinois at Chicago</a:t>
            </a:r>
          </a:p>
          <a:p>
            <a:r>
              <a:rPr lang="en-US" dirty="0"/>
              <a:t>www.shanahanonliteracy.com</a:t>
            </a:r>
          </a:p>
        </p:txBody>
      </p:sp>
    </p:spTree>
    <p:extLst>
      <p:ext uri="{BB962C8B-B14F-4D97-AF65-F5344CB8AC3E}">
        <p14:creationId xmlns:p14="http://schemas.microsoft.com/office/powerpoint/2010/main" val="113378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10219267" cy="1981200"/>
          </a:xfrm>
        </p:spPr>
        <p:txBody>
          <a:bodyPr>
            <a:normAutofit fontScale="90000"/>
          </a:bodyPr>
          <a:lstStyle/>
          <a:p>
            <a:pPr algn="l"/>
            <a:br>
              <a:rPr lang="en-US" dirty="0"/>
            </a:br>
            <a:br>
              <a:rPr lang="en-US" dirty="0"/>
            </a:br>
            <a:r>
              <a:rPr lang="en-US" dirty="0"/>
              <a:t>One reason for this is the standards                 themselves</a:t>
            </a:r>
            <a:br>
              <a:rPr lang="en-US" dirty="0"/>
            </a:br>
            <a:br>
              <a:rPr lang="en-US" dirty="0"/>
            </a:b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Big emphasis on close reading, even though barely listed in standards</a:t>
            </a:r>
          </a:p>
          <a:p>
            <a:r>
              <a:rPr lang="en-US" dirty="0"/>
              <a:t>This is the only mention of it in the standards (and it doesn’t even come in the portion of the standards most focused on close reading):</a:t>
            </a:r>
          </a:p>
          <a:p>
            <a:pPr marL="114300" indent="0">
              <a:buNone/>
            </a:pPr>
            <a:r>
              <a:rPr lang="en-US" dirty="0"/>
              <a:t> </a:t>
            </a:r>
          </a:p>
          <a:p>
            <a:pPr marL="114300" indent="0">
              <a:spcBef>
                <a:spcPts val="0"/>
              </a:spcBef>
              <a:buNone/>
            </a:pPr>
            <a:r>
              <a:rPr lang="en-US" dirty="0"/>
              <a:t>    “Read closely to determine what the text says explicitly and to </a:t>
            </a:r>
          </a:p>
          <a:p>
            <a:pPr marL="114300" indent="0">
              <a:spcBef>
                <a:spcPts val="0"/>
              </a:spcBef>
              <a:buNone/>
            </a:pPr>
            <a:r>
              <a:rPr lang="en-US" dirty="0"/>
              <a:t>      make logical inferences from it; cite specific textual evidence </a:t>
            </a:r>
          </a:p>
          <a:p>
            <a:pPr marL="114300" indent="0">
              <a:spcBef>
                <a:spcPts val="0"/>
              </a:spcBef>
              <a:buNone/>
            </a:pPr>
            <a:r>
              <a:rPr lang="en-US" dirty="0"/>
              <a:t>      when writing or speaking to support conclusions drawn </a:t>
            </a:r>
          </a:p>
          <a:p>
            <a:pPr marL="114300" indent="0">
              <a:spcBef>
                <a:spcPts val="0"/>
              </a:spcBef>
              <a:buNone/>
            </a:pPr>
            <a:r>
              <a:rPr lang="en-US" dirty="0"/>
              <a:t>      from the text.”</a:t>
            </a:r>
          </a:p>
          <a:p>
            <a:endParaRPr lang="en-US" dirty="0"/>
          </a:p>
          <a:p>
            <a:pPr marL="114300" indent="0">
              <a:buNone/>
            </a:pPr>
            <a:endParaRPr lang="en-US" dirty="0"/>
          </a:p>
          <a:p>
            <a:endParaRPr lang="en-US" dirty="0"/>
          </a:p>
        </p:txBody>
      </p:sp>
    </p:spTree>
    <p:extLst>
      <p:ext uri="{BB962C8B-B14F-4D97-AF65-F5344CB8AC3E}">
        <p14:creationId xmlns:p14="http://schemas.microsoft.com/office/powerpoint/2010/main" val="246555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Close Reading</a:t>
            </a:r>
          </a:p>
        </p:txBody>
      </p:sp>
      <p:sp>
        <p:nvSpPr>
          <p:cNvPr id="3" name="Content Placeholder 2"/>
          <p:cNvSpPr>
            <a:spLocks noGrp="1"/>
          </p:cNvSpPr>
          <p:nvPr>
            <p:ph idx="1"/>
          </p:nvPr>
        </p:nvSpPr>
        <p:spPr>
          <a:xfrm>
            <a:off x="982133" y="2286000"/>
            <a:ext cx="7704667" cy="4419600"/>
          </a:xfrm>
        </p:spPr>
        <p:txBody>
          <a:bodyPr>
            <a:normAutofit/>
          </a:bodyPr>
          <a:lstStyle/>
          <a:p>
            <a:r>
              <a:rPr lang="en-US" dirty="0"/>
              <a:t>Close reading is a goal or a desired outcome: we want our children to be able to read text closely</a:t>
            </a:r>
          </a:p>
          <a:p>
            <a:r>
              <a:rPr lang="en-US" dirty="0"/>
              <a:t>The term close reading is a term of art only in literature (it also has wide colloquial use in other fields of study)—though it is used somewhat differently by practitioners from various disciplines)</a:t>
            </a:r>
          </a:p>
          <a:p>
            <a:r>
              <a:rPr lang="en-US" dirty="0"/>
              <a:t>Close reading is… </a:t>
            </a:r>
          </a:p>
          <a:p>
            <a:pPr marL="114300" indent="0">
              <a:buNone/>
            </a:pPr>
            <a:endParaRPr lang="en-US" dirty="0"/>
          </a:p>
          <a:p>
            <a:endParaRPr lang="en-US" dirty="0"/>
          </a:p>
        </p:txBody>
      </p:sp>
    </p:spTree>
    <p:extLst>
      <p:ext uri="{BB962C8B-B14F-4D97-AF65-F5344CB8AC3E}">
        <p14:creationId xmlns:p14="http://schemas.microsoft.com/office/powerpoint/2010/main" val="1761317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96DD-536F-8B48-80B1-D27903A71531}"/>
              </a:ext>
            </a:extLst>
          </p:cNvPr>
          <p:cNvSpPr>
            <a:spLocks noGrp="1"/>
          </p:cNvSpPr>
          <p:nvPr>
            <p:ph type="title"/>
          </p:nvPr>
        </p:nvSpPr>
        <p:spPr/>
        <p:txBody>
          <a:bodyPr/>
          <a:lstStyle/>
          <a:p>
            <a:r>
              <a:rPr lang="en-US" dirty="0"/>
              <a:t>Key elements of close reading?</a:t>
            </a:r>
          </a:p>
        </p:txBody>
      </p:sp>
      <p:sp>
        <p:nvSpPr>
          <p:cNvPr id="3" name="Content Placeholder 2">
            <a:extLst>
              <a:ext uri="{FF2B5EF4-FFF2-40B4-BE49-F238E27FC236}">
                <a16:creationId xmlns:a16="http://schemas.microsoft.com/office/drawing/2014/main" id="{A3173B82-BCB6-AD4E-B035-320432A5B276}"/>
              </a:ext>
            </a:extLst>
          </p:cNvPr>
          <p:cNvSpPr>
            <a:spLocks noGrp="1"/>
          </p:cNvSpPr>
          <p:nvPr>
            <p:ph idx="1"/>
          </p:nvPr>
        </p:nvSpPr>
        <p:spPr>
          <a:xfrm>
            <a:off x="982133" y="2667000"/>
            <a:ext cx="8466667" cy="3332816"/>
          </a:xfrm>
        </p:spPr>
        <p:txBody>
          <a:bodyPr>
            <a:normAutofit fontScale="92500" lnSpcReduction="10000"/>
          </a:bodyPr>
          <a:lstStyle/>
          <a:p>
            <a:pPr marL="0" indent="0">
              <a:buNone/>
            </a:pPr>
            <a:r>
              <a:rPr lang="en-US" dirty="0"/>
              <a:t>☐ Short texts						☐  Literal recall</a:t>
            </a:r>
          </a:p>
          <a:p>
            <a:pPr marL="0" indent="0">
              <a:buNone/>
            </a:pPr>
            <a:r>
              <a:rPr lang="en-US" dirty="0"/>
              <a:t>☐ Literary texts					☐  Logical inferences</a:t>
            </a:r>
          </a:p>
          <a:p>
            <a:pPr marL="0" indent="0">
              <a:buNone/>
            </a:pPr>
            <a:r>
              <a:rPr lang="en-US" dirty="0"/>
              <a:t>☐ Informational texts				☐  Emphasis on prior knowledge</a:t>
            </a:r>
          </a:p>
          <a:p>
            <a:pPr marL="0" indent="0">
              <a:buNone/>
            </a:pPr>
            <a:r>
              <a:rPr lang="en-US" dirty="0"/>
              <a:t>☐ Citing text evidence			        ☐  Rereading</a:t>
            </a:r>
          </a:p>
          <a:p>
            <a:pPr marL="0" indent="0">
              <a:buNone/>
            </a:pPr>
            <a:r>
              <a:rPr lang="en-US" dirty="0"/>
              <a:t>☐ Text-dependent questions               ☐  Text annotation             </a:t>
            </a:r>
          </a:p>
          <a:p>
            <a:pPr marL="0" indent="0">
              <a:buNone/>
            </a:pPr>
            <a:r>
              <a:rPr lang="en-US" dirty="0"/>
              <a:t>☐ Craft and structure                        	☐  Nature of evidence</a:t>
            </a:r>
          </a:p>
          <a:p>
            <a:pPr marL="0" indent="0">
              <a:buNone/>
            </a:pPr>
            <a:r>
              <a:rPr lang="en-US" dirty="0"/>
              <a:t>☐ Author-centered reading 			☐  Reader-centered reading</a:t>
            </a:r>
          </a:p>
          <a:p>
            <a:pPr marL="0" indent="0">
              <a:buNone/>
            </a:pPr>
            <a:endParaRPr lang="en-US" dirty="0"/>
          </a:p>
        </p:txBody>
      </p:sp>
    </p:spTree>
    <p:extLst>
      <p:ext uri="{BB962C8B-B14F-4D97-AF65-F5344CB8AC3E}">
        <p14:creationId xmlns:p14="http://schemas.microsoft.com/office/powerpoint/2010/main" val="77420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352FF-F7A5-7B4A-94B9-FB53B9E89CE5}"/>
              </a:ext>
            </a:extLst>
          </p:cNvPr>
          <p:cNvSpPr>
            <a:spLocks noGrp="1"/>
          </p:cNvSpPr>
          <p:nvPr>
            <p:ph type="title"/>
          </p:nvPr>
        </p:nvSpPr>
        <p:spPr/>
        <p:txBody>
          <a:bodyPr/>
          <a:lstStyle/>
          <a:p>
            <a:br>
              <a:rPr lang="en-US" dirty="0"/>
            </a:br>
            <a:br>
              <a:rPr lang="en-US" dirty="0"/>
            </a:br>
            <a:r>
              <a:rPr lang="en-US" dirty="0"/>
              <a:t>Purpose of Presentation</a:t>
            </a:r>
          </a:p>
        </p:txBody>
      </p:sp>
      <p:sp>
        <p:nvSpPr>
          <p:cNvPr id="3" name="Content Placeholder 2">
            <a:extLst>
              <a:ext uri="{FF2B5EF4-FFF2-40B4-BE49-F238E27FC236}">
                <a16:creationId xmlns:a16="http://schemas.microsoft.com/office/drawing/2014/main" id="{A9520484-BD1A-ED44-8CF4-92E2345ABF79}"/>
              </a:ext>
            </a:extLst>
          </p:cNvPr>
          <p:cNvSpPr>
            <a:spLocks noGrp="1"/>
          </p:cNvSpPr>
          <p:nvPr>
            <p:ph idx="1"/>
          </p:nvPr>
        </p:nvSpPr>
        <p:spPr/>
        <p:txBody>
          <a:bodyPr/>
          <a:lstStyle/>
          <a:p>
            <a:r>
              <a:rPr lang="en-US" dirty="0"/>
              <a:t>To explain the concept of “close reading”</a:t>
            </a:r>
          </a:p>
          <a:p>
            <a:r>
              <a:rPr lang="en-US" dirty="0"/>
              <a:t>To identify features that are specific and unique to close reading, that are relevant to close reading (but not specialized to it), or that are antithetical to it</a:t>
            </a:r>
          </a:p>
          <a:p>
            <a:r>
              <a:rPr lang="en-US" dirty="0"/>
              <a:t>To guide your thinking about how to teach students to be close readers</a:t>
            </a:r>
          </a:p>
        </p:txBody>
      </p:sp>
    </p:spTree>
    <p:extLst>
      <p:ext uri="{BB962C8B-B14F-4D97-AF65-F5344CB8AC3E}">
        <p14:creationId xmlns:p14="http://schemas.microsoft.com/office/powerpoint/2010/main" val="2513951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Does Close Reading        Come From?</a:t>
            </a:r>
          </a:p>
        </p:txBody>
      </p:sp>
      <p:sp>
        <p:nvSpPr>
          <p:cNvPr id="3" name="Content Placeholder 2"/>
          <p:cNvSpPr>
            <a:spLocks noGrp="1"/>
          </p:cNvSpPr>
          <p:nvPr>
            <p:ph idx="1"/>
          </p:nvPr>
        </p:nvSpPr>
        <p:spPr>
          <a:xfrm>
            <a:off x="1371600" y="2209800"/>
            <a:ext cx="7315200" cy="4419600"/>
          </a:xfrm>
        </p:spPr>
        <p:txBody>
          <a:bodyPr>
            <a:normAutofit fontScale="92500" lnSpcReduction="10000"/>
          </a:bodyPr>
          <a:lstStyle/>
          <a:p>
            <a:r>
              <a:rPr lang="en-US" dirty="0"/>
              <a:t>It starts with the Protestant Reformation 500 years ago </a:t>
            </a:r>
          </a:p>
          <a:p>
            <a:r>
              <a:rPr lang="en-US" dirty="0"/>
              <a:t>Martin Luther dueled with the Church about whether people could read the Bible themselves or whether such reading required priests because of their special background knowledge</a:t>
            </a:r>
          </a:p>
          <a:p>
            <a:r>
              <a:rPr lang="en-US" dirty="0"/>
              <a:t>This argument again emerges in the 1920-1930s in college English Departments </a:t>
            </a:r>
          </a:p>
          <a:p>
            <a:r>
              <a:rPr lang="en-US" dirty="0"/>
              <a:t>Professors had been teaching the meaning of texts</a:t>
            </a:r>
          </a:p>
          <a:p>
            <a:r>
              <a:rPr lang="en-US" dirty="0"/>
              <a:t>New Criticism (I.A. Richards, C. Brooks &amp; R. P. Warren, etc.): The meaning is in the text and the text must be read closely to get it to give up its meaning—the meaning is both in what the text says and how it says it</a:t>
            </a:r>
          </a:p>
        </p:txBody>
      </p:sp>
    </p:spTree>
    <p:extLst>
      <p:ext uri="{BB962C8B-B14F-4D97-AF65-F5344CB8AC3E}">
        <p14:creationId xmlns:p14="http://schemas.microsoft.com/office/powerpoint/2010/main" val="287516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74485004"/>
              </p:ext>
            </p:extLst>
          </p:nvPr>
        </p:nvGraphicFramePr>
        <p:xfrm>
          <a:off x="2286000" y="2362200"/>
          <a:ext cx="6553200" cy="4049605"/>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595657">
                <a:tc>
                  <a:txBody>
                    <a:bodyPr/>
                    <a:lstStyle/>
                    <a:p>
                      <a:pPr algn="ctr"/>
                      <a:r>
                        <a:rPr lang="en-US" sz="2800" b="1" dirty="0"/>
                        <a:t>Synonyms</a:t>
                      </a:r>
                    </a:p>
                  </a:txBody>
                  <a:tcPr/>
                </a:tc>
                <a:tc>
                  <a:txBody>
                    <a:bodyPr/>
                    <a:lstStyle/>
                    <a:p>
                      <a:pPr algn="ctr"/>
                      <a:r>
                        <a:rPr lang="en-US" sz="2800" b="1" dirty="0"/>
                        <a:t>Not Synonyms</a:t>
                      </a:r>
                    </a:p>
                  </a:txBody>
                  <a:tcPr/>
                </a:tc>
                <a:extLst>
                  <a:ext uri="{0D108BD9-81ED-4DB2-BD59-A6C34878D82A}">
                    <a16:rowId xmlns:a16="http://schemas.microsoft.com/office/drawing/2014/main" val="10000"/>
                  </a:ext>
                </a:extLst>
              </a:tr>
              <a:tr h="575658">
                <a:tc>
                  <a:txBody>
                    <a:bodyPr/>
                    <a:lstStyle/>
                    <a:p>
                      <a:pPr algn="ctr"/>
                      <a:r>
                        <a:rPr lang="en-US" dirty="0"/>
                        <a:t>Deep reading</a:t>
                      </a:r>
                    </a:p>
                  </a:txBody>
                  <a:tcPr/>
                </a:tc>
                <a:tc>
                  <a:txBody>
                    <a:bodyPr/>
                    <a:lstStyle/>
                    <a:p>
                      <a:pPr algn="ctr"/>
                      <a:r>
                        <a:rPr lang="en-US" dirty="0"/>
                        <a:t>Careful reading</a:t>
                      </a:r>
                    </a:p>
                  </a:txBody>
                  <a:tcPr/>
                </a:tc>
                <a:extLst>
                  <a:ext uri="{0D108BD9-81ED-4DB2-BD59-A6C34878D82A}">
                    <a16:rowId xmlns:a16="http://schemas.microsoft.com/office/drawing/2014/main" val="10001"/>
                  </a:ext>
                </a:extLst>
              </a:tr>
              <a:tr h="575658">
                <a:tc>
                  <a:txBody>
                    <a:bodyPr/>
                    <a:lstStyle/>
                    <a:p>
                      <a:pPr algn="ctr"/>
                      <a:r>
                        <a:rPr lang="en-US" dirty="0"/>
                        <a:t>Analytical reading</a:t>
                      </a:r>
                    </a:p>
                  </a:txBody>
                  <a:tcPr/>
                </a:tc>
                <a:tc>
                  <a:txBody>
                    <a:bodyPr/>
                    <a:lstStyle/>
                    <a:p>
                      <a:pPr algn="ctr"/>
                      <a:r>
                        <a:rPr lang="en-US" dirty="0"/>
                        <a:t>Thorough reading </a:t>
                      </a:r>
                    </a:p>
                  </a:txBody>
                  <a:tcPr/>
                </a:tc>
                <a:extLst>
                  <a:ext uri="{0D108BD9-81ED-4DB2-BD59-A6C34878D82A}">
                    <a16:rowId xmlns:a16="http://schemas.microsoft.com/office/drawing/2014/main" val="10002"/>
                  </a:ext>
                </a:extLst>
              </a:tr>
              <a:tr h="575658">
                <a:tc>
                  <a:txBody>
                    <a:bodyPr/>
                    <a:lstStyle/>
                    <a:p>
                      <a:pPr algn="ctr"/>
                      <a:r>
                        <a:rPr lang="en-US" dirty="0"/>
                        <a:t>Critical reading</a:t>
                      </a:r>
                    </a:p>
                  </a:txBody>
                  <a:tcPr/>
                </a:tc>
                <a:tc>
                  <a:txBody>
                    <a:bodyPr/>
                    <a:lstStyle/>
                    <a:p>
                      <a:pPr algn="ctr"/>
                      <a:r>
                        <a:rPr lang="en-US" dirty="0"/>
                        <a:t>Literal reading</a:t>
                      </a:r>
                    </a:p>
                  </a:txBody>
                  <a:tcPr/>
                </a:tc>
                <a:extLst>
                  <a:ext uri="{0D108BD9-81ED-4DB2-BD59-A6C34878D82A}">
                    <a16:rowId xmlns:a16="http://schemas.microsoft.com/office/drawing/2014/main" val="10003"/>
                  </a:ext>
                </a:extLst>
              </a:tr>
              <a:tr h="575658">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575658">
                <a:tc>
                  <a:txBody>
                    <a:bodyPr/>
                    <a:lstStyle/>
                    <a:p>
                      <a:endParaRPr lang="en-US" dirty="0"/>
                    </a:p>
                  </a:txBody>
                  <a:tcPr/>
                </a:tc>
                <a:tc>
                  <a:txBody>
                    <a:bodyPr/>
                    <a:lstStyle/>
                    <a:p>
                      <a:endParaRPr lang="en-US"/>
                    </a:p>
                  </a:txBody>
                  <a:tcPr/>
                </a:tc>
                <a:extLst>
                  <a:ext uri="{0D108BD9-81ED-4DB2-BD59-A6C34878D82A}">
                    <a16:rowId xmlns:a16="http://schemas.microsoft.com/office/drawing/2014/main" val="10005"/>
                  </a:ext>
                </a:extLst>
              </a:tr>
              <a:tr h="575658">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bl>
          </a:graphicData>
        </a:graphic>
      </p:graphicFrame>
      <p:sp>
        <p:nvSpPr>
          <p:cNvPr id="3" name="TextBox 2"/>
          <p:cNvSpPr txBox="1"/>
          <p:nvPr/>
        </p:nvSpPr>
        <p:spPr>
          <a:xfrm>
            <a:off x="1676400" y="0"/>
            <a:ext cx="8001000" cy="1323439"/>
          </a:xfrm>
          <a:prstGeom prst="rect">
            <a:avLst/>
          </a:prstGeom>
          <a:noFill/>
        </p:spPr>
        <p:txBody>
          <a:bodyPr wrap="square" rtlCol="0">
            <a:spAutoFit/>
          </a:bodyPr>
          <a:lstStyle/>
          <a:p>
            <a:r>
              <a:rPr lang="en-US" sz="4000" dirty="0"/>
              <a:t>Close Reading: </a:t>
            </a:r>
          </a:p>
          <a:p>
            <a:r>
              <a:rPr lang="en-US" sz="4000" dirty="0"/>
              <a:t>What It Is and What It’s Not</a:t>
            </a:r>
          </a:p>
        </p:txBody>
      </p:sp>
    </p:spTree>
    <p:extLst>
      <p:ext uri="{BB962C8B-B14F-4D97-AF65-F5344CB8AC3E}">
        <p14:creationId xmlns:p14="http://schemas.microsoft.com/office/powerpoint/2010/main" val="38855824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3543</TotalTime>
  <Words>1150</Words>
  <Application>Microsoft Macintosh PowerPoint</Application>
  <PresentationFormat>On-screen Show (4:3)</PresentationFormat>
  <Paragraphs>261</Paragraphs>
  <Slides>38</Slides>
  <Notes>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Corbel</vt:lpstr>
      <vt:lpstr>Parallax</vt:lpstr>
      <vt:lpstr>A Closer Look at     Close Reading </vt:lpstr>
      <vt:lpstr>Renewed Interest in Close Reading</vt:lpstr>
      <vt:lpstr>Unfortunately, close reading is not a well understood concept</vt:lpstr>
      <vt:lpstr>  One reason for this is the standards                 themselves   </vt:lpstr>
      <vt:lpstr>Defining Close Reading</vt:lpstr>
      <vt:lpstr>Key elements of close reading?</vt:lpstr>
      <vt:lpstr>  Purpose of Presentation</vt:lpstr>
      <vt:lpstr>Where Does Close Reading        Come From?</vt:lpstr>
      <vt:lpstr>PowerPoint Presentation</vt:lpstr>
      <vt:lpstr>Key elements of close reading?</vt:lpstr>
      <vt:lpstr>Key elements of close reading?</vt:lpstr>
      <vt:lpstr>Close Reading and Teaching</vt:lpstr>
      <vt:lpstr>What are the key elements of    close reading?</vt:lpstr>
      <vt:lpstr>What are the key elements of    close reading?</vt:lpstr>
      <vt:lpstr>Many versions of close reading</vt:lpstr>
      <vt:lpstr>What are the key elements of    close reading?</vt:lpstr>
      <vt:lpstr>What are the key elements of    close reading?</vt:lpstr>
      <vt:lpstr>What are the key elements of    close reading?</vt:lpstr>
      <vt:lpstr>Adler &amp; Van Doren’s  Close Reading</vt:lpstr>
      <vt:lpstr>Close Reading (cont.)</vt:lpstr>
      <vt:lpstr>What are the key elements of    close reading?</vt:lpstr>
      <vt:lpstr>What are the key elements of    close reading?</vt:lpstr>
      <vt:lpstr>What are the key elements of    close reading?</vt:lpstr>
      <vt:lpstr>Close Reading Instruction</vt:lpstr>
      <vt:lpstr>What are the key elements of    close reading?</vt:lpstr>
      <vt:lpstr>What are the key elements of    close reading?</vt:lpstr>
      <vt:lpstr>What are the key elements of    close reading?</vt:lpstr>
      <vt:lpstr>Close Reading Instruction (cont.)</vt:lpstr>
      <vt:lpstr>What are the key elements of    close reading?</vt:lpstr>
      <vt:lpstr>What are the key elements of    close reading?</vt:lpstr>
      <vt:lpstr>What are the key elements of    close reading?</vt:lpstr>
      <vt:lpstr>What are the key elements of    close reading?</vt:lpstr>
      <vt:lpstr>What are the key elements of    close reading?</vt:lpstr>
      <vt:lpstr>Teaching Close Reading</vt:lpstr>
      <vt:lpstr>What are the key elements of    close reading?</vt:lpstr>
      <vt:lpstr>What are the key elements of    close reading?</vt:lpstr>
      <vt:lpstr>What are the key elements of    close reading?</vt:lpstr>
      <vt:lpstr>Teaching Close Reading </vt:lpstr>
    </vt:vector>
  </TitlesOfParts>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Shanahan</dc:creator>
  <cp:lastModifiedBy>Shanahan, Timothy E</cp:lastModifiedBy>
  <cp:revision>92</cp:revision>
  <dcterms:created xsi:type="dcterms:W3CDTF">2012-05-18T17:24:52Z</dcterms:created>
  <dcterms:modified xsi:type="dcterms:W3CDTF">2018-05-09T21:02:37Z</dcterms:modified>
</cp:coreProperties>
</file>