
<file path=[Content_Types].xml><?xml version="1.0" encoding="utf-8"?>
<Types xmlns="http://schemas.openxmlformats.org/package/2006/content-types">
  <Default Extension="xml" ContentType="application/xml"/>
  <Default Extension="wmf" ContentType="image/x-wmf"/>
  <Default Extension="jpeg" ContentType="image/jpeg"/>
  <Default Extension="jpg" ContentType="image/jpeg"/>
  <Default Extension="emf" ContentType="image/x-emf"/>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embeddings/oleObject1.bin" ContentType="application/vnd.openxmlformats-officedocument.oleObject"/>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sldIdLst>
    <p:sldId id="256" r:id="rId2"/>
    <p:sldId id="257" r:id="rId3"/>
    <p:sldId id="259" r:id="rId4"/>
    <p:sldId id="260" r:id="rId5"/>
    <p:sldId id="261" r:id="rId6"/>
    <p:sldId id="262" r:id="rId7"/>
    <p:sldId id="263" r:id="rId8"/>
    <p:sldId id="264" r:id="rId9"/>
    <p:sldId id="265" r:id="rId10"/>
    <p:sldId id="266" r:id="rId11"/>
    <p:sldId id="268" r:id="rId12"/>
    <p:sldId id="267" r:id="rId13"/>
    <p:sldId id="270" r:id="rId14"/>
    <p:sldId id="269" r:id="rId15"/>
    <p:sldId id="328" r:id="rId16"/>
    <p:sldId id="283" r:id="rId17"/>
    <p:sldId id="284" r:id="rId18"/>
    <p:sldId id="285" r:id="rId19"/>
    <p:sldId id="286" r:id="rId20"/>
    <p:sldId id="289" r:id="rId21"/>
    <p:sldId id="298" r:id="rId22"/>
    <p:sldId id="299" r:id="rId23"/>
    <p:sldId id="300" r:id="rId24"/>
    <p:sldId id="329" r:id="rId25"/>
    <p:sldId id="310" r:id="rId26"/>
    <p:sldId id="308" r:id="rId27"/>
    <p:sldId id="312" r:id="rId28"/>
    <p:sldId id="313" r:id="rId29"/>
    <p:sldId id="322" r:id="rId30"/>
    <p:sldId id="323" r:id="rId31"/>
    <p:sldId id="324" r:id="rId32"/>
    <p:sldId id="331" r:id="rId33"/>
    <p:sldId id="332" r:id="rId34"/>
    <p:sldId id="335" r:id="rId35"/>
    <p:sldId id="333" r:id="rId36"/>
    <p:sldId id="334"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199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527ED3-8260-9F40-A9FD-33C69FED7D35}" type="datetimeFigureOut">
              <a:rPr lang="en-US" smtClean="0"/>
              <a:t>1/4/17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5284C6-39C2-9541-A02E-EDFF41B9604E}" type="slidenum">
              <a:rPr lang="en-US" smtClean="0"/>
              <a:t>‹#›</a:t>
            </a:fld>
            <a:endParaRPr lang="en-US"/>
          </a:p>
        </p:txBody>
      </p:sp>
    </p:spTree>
    <p:extLst>
      <p:ext uri="{BB962C8B-B14F-4D97-AF65-F5344CB8AC3E}">
        <p14:creationId xmlns:p14="http://schemas.microsoft.com/office/powerpoint/2010/main" val="160725243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5284C6-39C2-9541-A02E-EDFF41B9604E}" type="slidenum">
              <a:rPr lang="en-US" smtClean="0"/>
              <a:t>2</a:t>
            </a:fld>
            <a:endParaRPr lang="en-US"/>
          </a:p>
        </p:txBody>
      </p:sp>
    </p:spTree>
    <p:extLst>
      <p:ext uri="{BB962C8B-B14F-4D97-AF65-F5344CB8AC3E}">
        <p14:creationId xmlns:p14="http://schemas.microsoft.com/office/powerpoint/2010/main" val="3351819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0FBF942-94F3-D948-A54B-B26139EE92C2}" type="slidenum">
              <a:rPr lang="en-US" sz="1200">
                <a:latin typeface="Calibri" charset="0"/>
              </a:rPr>
              <a:pPr eaLnBrk="1" hangingPunct="1"/>
              <a:t>3</a:t>
            </a:fld>
            <a:endParaRPr lang="en-US" sz="1200">
              <a:latin typeface="Calibri" charset="0"/>
            </a:endParaRPr>
          </a:p>
        </p:txBody>
      </p:sp>
      <p:sp>
        <p:nvSpPr>
          <p:cNvPr id="23554" name="Rectangle 2"/>
          <p:cNvSpPr>
            <a:spLocks noGrp="1" noRot="1" noChangeAspect="1" noChangeArrowheads="1" noTextEdit="1"/>
          </p:cNvSpPr>
          <p:nvPr>
            <p:ph type="sldImg"/>
          </p:nvPr>
        </p:nvSpPr>
        <p:spPr>
          <a:xfrm>
            <a:off x="3051175" y="685800"/>
            <a:ext cx="682625" cy="512763"/>
          </a:xfrm>
          <a:ln/>
        </p:spPr>
      </p:sp>
      <p:sp>
        <p:nvSpPr>
          <p:cNvPr id="23555" name="Rectangle 3"/>
          <p:cNvSpPr>
            <a:spLocks noGrp="1" noChangeArrowheads="1"/>
          </p:cNvSpPr>
          <p:nvPr>
            <p:ph type="body" idx="1"/>
          </p:nvPr>
        </p:nvSpPr>
        <p:spPr>
          <a:xfrm>
            <a:off x="457200" y="1274763"/>
            <a:ext cx="5943600" cy="77200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marL="166688" indent="-166688" eaLnBrk="1" hangingPunct="1">
              <a:spcBef>
                <a:spcPct val="0"/>
              </a:spcBef>
            </a:pPr>
            <a:endParaRPr lang="en-US" b="1" i="1">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Elkind</a:t>
            </a:r>
            <a:r>
              <a:rPr lang="en-US" sz="1200" kern="1200" dirty="0" smtClean="0">
                <a:solidFill>
                  <a:schemeClr val="tx1"/>
                </a:solidFill>
                <a:effectLst/>
                <a:latin typeface="+mn-lt"/>
                <a:ea typeface="+mn-ea"/>
                <a:cs typeface="+mn-cs"/>
              </a:rPr>
              <a:t>, author of The Hurried Child, is a child-study specialist (at Tufts University) of eminent common sense who is critical of fads and whom parents would do well to heed, especially those intent on pre-educating their preschoolers to prepare them for formal study with the same frenzy with which they groom themselves for career success. Development in toddlers, he cautions, can be seriously damaged by parents' well-meaning rush to give them a head-start on education or in sports. Preschoolers ought to be encouraged in their spontaneous learning rather than given formal instruction that teaches them "the wrong things at the wrong time," he stresses, citing several popular baby institutes of learning to emphasize his criticism. </a:t>
            </a:r>
            <a:r>
              <a:rPr lang="en-US" sz="1200" kern="1200" dirty="0" err="1" smtClean="0">
                <a:solidFill>
                  <a:schemeClr val="tx1"/>
                </a:solidFill>
                <a:effectLst/>
                <a:latin typeface="+mn-lt"/>
                <a:ea typeface="+mn-ea"/>
                <a:cs typeface="+mn-cs"/>
              </a:rPr>
              <a:t>Elkind</a:t>
            </a:r>
            <a:r>
              <a:rPr lang="en-US" sz="1200" kern="1200" dirty="0" smtClean="0">
                <a:solidFill>
                  <a:schemeClr val="tx1"/>
                </a:solidFill>
                <a:effectLst/>
                <a:latin typeface="+mn-lt"/>
                <a:ea typeface="+mn-ea"/>
                <a:cs typeface="+mn-cs"/>
              </a:rPr>
              <a:t> quotes experts such as Jean Piaget and Erik Erikson, reviews child-development studies and the controversy surrounding preschool </a:t>
            </a:r>
            <a:r>
              <a:rPr lang="en-US" sz="1200" kern="1200" dirty="0" err="1" smtClean="0">
                <a:solidFill>
                  <a:schemeClr val="tx1"/>
                </a:solidFill>
                <a:effectLst/>
                <a:latin typeface="+mn-lt"/>
                <a:ea typeface="+mn-ea"/>
                <a:cs typeface="+mn-cs"/>
              </a:rPr>
              <a:t>educationand</a:t>
            </a:r>
            <a:r>
              <a:rPr lang="en-US" sz="1200" kern="1200" dirty="0" smtClean="0">
                <a:solidFill>
                  <a:schemeClr val="tx1"/>
                </a:solidFill>
                <a:effectLst/>
                <a:latin typeface="+mn-lt"/>
                <a:ea typeface="+mn-ea"/>
                <a:cs typeface="+mn-cs"/>
              </a:rPr>
              <a:t> firmly advises parents not to </a:t>
            </a:r>
            <a:r>
              <a:rPr lang="en-US" sz="1200" kern="1200" dirty="0" err="1" smtClean="0">
                <a:solidFill>
                  <a:schemeClr val="tx1"/>
                </a:solidFill>
                <a:effectLst/>
                <a:latin typeface="+mn-lt"/>
                <a:ea typeface="+mn-ea"/>
                <a:cs typeface="+mn-cs"/>
              </a:rPr>
              <a:t>miseducate</a:t>
            </a:r>
            <a:r>
              <a:rPr lang="en-US" sz="1200" kern="1200" dirty="0" smtClean="0">
                <a:solidFill>
                  <a:schemeClr val="tx1"/>
                </a:solidFill>
                <a:effectLst/>
                <a:latin typeface="+mn-lt"/>
                <a:ea typeface="+mn-ea"/>
                <a:cs typeface="+mn-cs"/>
              </a:rPr>
              <a:t> their children, but allow them, even precocious ones, to excel at their own speed.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95284C6-39C2-9541-A02E-EDFF41B9604E}" type="slidenum">
              <a:rPr lang="en-US" smtClean="0"/>
              <a:t>13</a:t>
            </a:fld>
            <a:endParaRPr lang="en-US"/>
          </a:p>
        </p:txBody>
      </p:sp>
    </p:spTree>
    <p:extLst>
      <p:ext uri="{BB962C8B-B14F-4D97-AF65-F5344CB8AC3E}">
        <p14:creationId xmlns:p14="http://schemas.microsoft.com/office/powerpoint/2010/main" val="3502884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Defending</a:t>
            </a:r>
            <a:r>
              <a:rPr lang="en-US" baseline="0" dirty="0" smtClean="0"/>
              <a:t> the Early Years</a:t>
            </a:r>
            <a:endParaRPr lang="en-US" dirty="0"/>
          </a:p>
        </p:txBody>
      </p:sp>
      <p:sp>
        <p:nvSpPr>
          <p:cNvPr id="4" name="Slide Number Placeholder 3"/>
          <p:cNvSpPr>
            <a:spLocks noGrp="1"/>
          </p:cNvSpPr>
          <p:nvPr>
            <p:ph type="sldNum" sz="quarter" idx="10"/>
          </p:nvPr>
        </p:nvSpPr>
        <p:spPr/>
        <p:txBody>
          <a:bodyPr/>
          <a:lstStyle/>
          <a:p>
            <a:fld id="{295284C6-39C2-9541-A02E-EDFF41B9604E}" type="slidenum">
              <a:rPr lang="en-US" smtClean="0"/>
              <a:t>14</a:t>
            </a:fld>
            <a:endParaRPr lang="en-US"/>
          </a:p>
        </p:txBody>
      </p:sp>
    </p:spTree>
    <p:extLst>
      <p:ext uri="{BB962C8B-B14F-4D97-AF65-F5344CB8AC3E}">
        <p14:creationId xmlns:p14="http://schemas.microsoft.com/office/powerpoint/2010/main" val="1533561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charset="0"/>
                <a:ea typeface="ＭＳ Ｐゴシック" charset="0"/>
                <a:cs typeface="ＭＳ Ｐゴシック" charset="0"/>
              </a:defRPr>
            </a:lvl1pPr>
            <a:lvl2pPr marL="742950" indent="-285750">
              <a:defRPr sz="2400">
                <a:solidFill>
                  <a:schemeClr val="tx1"/>
                </a:solidFill>
                <a:latin typeface="Helvetica" charset="0"/>
                <a:ea typeface="ＭＳ Ｐゴシック" charset="0"/>
              </a:defRPr>
            </a:lvl2pPr>
            <a:lvl3pPr marL="1143000" indent="-228600">
              <a:defRPr sz="2400">
                <a:solidFill>
                  <a:schemeClr val="tx1"/>
                </a:solidFill>
                <a:latin typeface="Helvetica" charset="0"/>
                <a:ea typeface="ＭＳ Ｐゴシック" charset="0"/>
              </a:defRPr>
            </a:lvl3pPr>
            <a:lvl4pPr marL="1600200" indent="-228600">
              <a:defRPr sz="2400">
                <a:solidFill>
                  <a:schemeClr val="tx1"/>
                </a:solidFill>
                <a:latin typeface="Helvetica" charset="0"/>
                <a:ea typeface="ＭＳ Ｐゴシック" charset="0"/>
              </a:defRPr>
            </a:lvl4pPr>
            <a:lvl5pPr marL="2057400" indent="-228600">
              <a:defRPr sz="2400">
                <a:solidFill>
                  <a:schemeClr val="tx1"/>
                </a:solidFill>
                <a:latin typeface="Helvetica" charset="0"/>
                <a:ea typeface="ＭＳ Ｐゴシック" charset="0"/>
              </a:defRPr>
            </a:lvl5pPr>
            <a:lvl6pPr marL="2514600" indent="-228600" eaLnBrk="0" fontAlgn="base" hangingPunct="0">
              <a:spcBef>
                <a:spcPct val="0"/>
              </a:spcBef>
              <a:spcAft>
                <a:spcPct val="0"/>
              </a:spcAft>
              <a:defRPr sz="2400">
                <a:solidFill>
                  <a:schemeClr val="tx1"/>
                </a:solidFill>
                <a:latin typeface="Helvetica" charset="0"/>
                <a:ea typeface="ＭＳ Ｐゴシック" charset="0"/>
              </a:defRPr>
            </a:lvl6pPr>
            <a:lvl7pPr marL="2971800" indent="-228600" eaLnBrk="0" fontAlgn="base" hangingPunct="0">
              <a:spcBef>
                <a:spcPct val="0"/>
              </a:spcBef>
              <a:spcAft>
                <a:spcPct val="0"/>
              </a:spcAft>
              <a:defRPr sz="2400">
                <a:solidFill>
                  <a:schemeClr val="tx1"/>
                </a:solidFill>
                <a:latin typeface="Helvetica" charset="0"/>
                <a:ea typeface="ＭＳ Ｐゴシック" charset="0"/>
              </a:defRPr>
            </a:lvl7pPr>
            <a:lvl8pPr marL="3429000" indent="-228600" eaLnBrk="0" fontAlgn="base" hangingPunct="0">
              <a:spcBef>
                <a:spcPct val="0"/>
              </a:spcBef>
              <a:spcAft>
                <a:spcPct val="0"/>
              </a:spcAft>
              <a:defRPr sz="2400">
                <a:solidFill>
                  <a:schemeClr val="tx1"/>
                </a:solidFill>
                <a:latin typeface="Helvetica" charset="0"/>
                <a:ea typeface="ＭＳ Ｐゴシック" charset="0"/>
              </a:defRPr>
            </a:lvl8pPr>
            <a:lvl9pPr marL="3886200" indent="-228600" eaLnBrk="0" fontAlgn="base" hangingPunct="0">
              <a:spcBef>
                <a:spcPct val="0"/>
              </a:spcBef>
              <a:spcAft>
                <a:spcPct val="0"/>
              </a:spcAft>
              <a:defRPr sz="2400">
                <a:solidFill>
                  <a:schemeClr val="tx1"/>
                </a:solidFill>
                <a:latin typeface="Helvetica" charset="0"/>
                <a:ea typeface="ＭＳ Ｐゴシック" charset="0"/>
              </a:defRPr>
            </a:lvl9pPr>
          </a:lstStyle>
          <a:p>
            <a:fld id="{E19755A9-C892-9044-8089-0209F1A275AB}" type="slidenum">
              <a:rPr lang="en-US" sz="1200">
                <a:latin typeface="Arial" charset="0"/>
              </a:rPr>
              <a:pPr/>
              <a:t>20</a:t>
            </a:fld>
            <a:endParaRPr lang="en-US" sz="1200">
              <a:latin typeface="Arial" charset="0"/>
            </a:endParaRPr>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charset="0"/>
                <a:ea typeface="ＭＳ Ｐゴシック" charset="0"/>
                <a:cs typeface="ＭＳ Ｐゴシック" charset="0"/>
              </a:defRPr>
            </a:lvl1pPr>
            <a:lvl2pPr marL="742950" indent="-285750">
              <a:defRPr sz="2400">
                <a:solidFill>
                  <a:schemeClr val="tx1"/>
                </a:solidFill>
                <a:latin typeface="Helvetica" charset="0"/>
                <a:ea typeface="ＭＳ Ｐゴシック" charset="0"/>
              </a:defRPr>
            </a:lvl2pPr>
            <a:lvl3pPr marL="1143000" indent="-228600">
              <a:defRPr sz="2400">
                <a:solidFill>
                  <a:schemeClr val="tx1"/>
                </a:solidFill>
                <a:latin typeface="Helvetica" charset="0"/>
                <a:ea typeface="ＭＳ Ｐゴシック" charset="0"/>
              </a:defRPr>
            </a:lvl3pPr>
            <a:lvl4pPr marL="1600200" indent="-228600">
              <a:defRPr sz="2400">
                <a:solidFill>
                  <a:schemeClr val="tx1"/>
                </a:solidFill>
                <a:latin typeface="Helvetica" charset="0"/>
                <a:ea typeface="ＭＳ Ｐゴシック" charset="0"/>
              </a:defRPr>
            </a:lvl4pPr>
            <a:lvl5pPr marL="2057400" indent="-228600">
              <a:defRPr sz="2400">
                <a:solidFill>
                  <a:schemeClr val="tx1"/>
                </a:solidFill>
                <a:latin typeface="Helvetica" charset="0"/>
                <a:ea typeface="ＭＳ Ｐゴシック" charset="0"/>
              </a:defRPr>
            </a:lvl5pPr>
            <a:lvl6pPr marL="2514600" indent="-228600" eaLnBrk="0" fontAlgn="base" hangingPunct="0">
              <a:spcBef>
                <a:spcPct val="0"/>
              </a:spcBef>
              <a:spcAft>
                <a:spcPct val="0"/>
              </a:spcAft>
              <a:defRPr sz="2400">
                <a:solidFill>
                  <a:schemeClr val="tx1"/>
                </a:solidFill>
                <a:latin typeface="Helvetica" charset="0"/>
                <a:ea typeface="ＭＳ Ｐゴシック" charset="0"/>
              </a:defRPr>
            </a:lvl6pPr>
            <a:lvl7pPr marL="2971800" indent="-228600" eaLnBrk="0" fontAlgn="base" hangingPunct="0">
              <a:spcBef>
                <a:spcPct val="0"/>
              </a:spcBef>
              <a:spcAft>
                <a:spcPct val="0"/>
              </a:spcAft>
              <a:defRPr sz="2400">
                <a:solidFill>
                  <a:schemeClr val="tx1"/>
                </a:solidFill>
                <a:latin typeface="Helvetica" charset="0"/>
                <a:ea typeface="ＭＳ Ｐゴシック" charset="0"/>
              </a:defRPr>
            </a:lvl7pPr>
            <a:lvl8pPr marL="3429000" indent="-228600" eaLnBrk="0" fontAlgn="base" hangingPunct="0">
              <a:spcBef>
                <a:spcPct val="0"/>
              </a:spcBef>
              <a:spcAft>
                <a:spcPct val="0"/>
              </a:spcAft>
              <a:defRPr sz="2400">
                <a:solidFill>
                  <a:schemeClr val="tx1"/>
                </a:solidFill>
                <a:latin typeface="Helvetica" charset="0"/>
                <a:ea typeface="ＭＳ Ｐゴシック" charset="0"/>
              </a:defRPr>
            </a:lvl8pPr>
            <a:lvl9pPr marL="3886200" indent="-228600" eaLnBrk="0" fontAlgn="base" hangingPunct="0">
              <a:spcBef>
                <a:spcPct val="0"/>
              </a:spcBef>
              <a:spcAft>
                <a:spcPct val="0"/>
              </a:spcAft>
              <a:defRPr sz="2400">
                <a:solidFill>
                  <a:schemeClr val="tx1"/>
                </a:solidFill>
                <a:latin typeface="Helvetica" charset="0"/>
                <a:ea typeface="ＭＳ Ｐゴシック" charset="0"/>
              </a:defRPr>
            </a:lvl9pPr>
          </a:lstStyle>
          <a:p>
            <a:fld id="{6197F1D0-0F63-624C-8E16-2553F18863D7}" type="slidenum">
              <a:rPr lang="en-US" sz="1200">
                <a:latin typeface="Arial" charset="0"/>
              </a:rPr>
              <a:pPr/>
              <a:t>21</a:t>
            </a:fld>
            <a:endParaRPr lang="en-US" sz="1200">
              <a:latin typeface="Arial" charset="0"/>
            </a:endParaRPr>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charset="0"/>
                <a:ea typeface="ＭＳ Ｐゴシック" charset="0"/>
                <a:cs typeface="ＭＳ Ｐゴシック" charset="0"/>
              </a:defRPr>
            </a:lvl1pPr>
            <a:lvl2pPr marL="742950" indent="-285750">
              <a:defRPr sz="2400">
                <a:solidFill>
                  <a:schemeClr val="tx1"/>
                </a:solidFill>
                <a:latin typeface="Helvetica" charset="0"/>
                <a:ea typeface="ＭＳ Ｐゴシック" charset="0"/>
              </a:defRPr>
            </a:lvl2pPr>
            <a:lvl3pPr marL="1143000" indent="-228600">
              <a:defRPr sz="2400">
                <a:solidFill>
                  <a:schemeClr val="tx1"/>
                </a:solidFill>
                <a:latin typeface="Helvetica" charset="0"/>
                <a:ea typeface="ＭＳ Ｐゴシック" charset="0"/>
              </a:defRPr>
            </a:lvl3pPr>
            <a:lvl4pPr marL="1600200" indent="-228600">
              <a:defRPr sz="2400">
                <a:solidFill>
                  <a:schemeClr val="tx1"/>
                </a:solidFill>
                <a:latin typeface="Helvetica" charset="0"/>
                <a:ea typeface="ＭＳ Ｐゴシック" charset="0"/>
              </a:defRPr>
            </a:lvl4pPr>
            <a:lvl5pPr marL="2057400" indent="-228600">
              <a:defRPr sz="2400">
                <a:solidFill>
                  <a:schemeClr val="tx1"/>
                </a:solidFill>
                <a:latin typeface="Helvetica" charset="0"/>
                <a:ea typeface="ＭＳ Ｐゴシック" charset="0"/>
              </a:defRPr>
            </a:lvl5pPr>
            <a:lvl6pPr marL="2514600" indent="-228600" eaLnBrk="0" fontAlgn="base" hangingPunct="0">
              <a:spcBef>
                <a:spcPct val="0"/>
              </a:spcBef>
              <a:spcAft>
                <a:spcPct val="0"/>
              </a:spcAft>
              <a:defRPr sz="2400">
                <a:solidFill>
                  <a:schemeClr val="tx1"/>
                </a:solidFill>
                <a:latin typeface="Helvetica" charset="0"/>
                <a:ea typeface="ＭＳ Ｐゴシック" charset="0"/>
              </a:defRPr>
            </a:lvl6pPr>
            <a:lvl7pPr marL="2971800" indent="-228600" eaLnBrk="0" fontAlgn="base" hangingPunct="0">
              <a:spcBef>
                <a:spcPct val="0"/>
              </a:spcBef>
              <a:spcAft>
                <a:spcPct val="0"/>
              </a:spcAft>
              <a:defRPr sz="2400">
                <a:solidFill>
                  <a:schemeClr val="tx1"/>
                </a:solidFill>
                <a:latin typeface="Helvetica" charset="0"/>
                <a:ea typeface="ＭＳ Ｐゴシック" charset="0"/>
              </a:defRPr>
            </a:lvl7pPr>
            <a:lvl8pPr marL="3429000" indent="-228600" eaLnBrk="0" fontAlgn="base" hangingPunct="0">
              <a:spcBef>
                <a:spcPct val="0"/>
              </a:spcBef>
              <a:spcAft>
                <a:spcPct val="0"/>
              </a:spcAft>
              <a:defRPr sz="2400">
                <a:solidFill>
                  <a:schemeClr val="tx1"/>
                </a:solidFill>
                <a:latin typeface="Helvetica" charset="0"/>
                <a:ea typeface="ＭＳ Ｐゴシック" charset="0"/>
              </a:defRPr>
            </a:lvl8pPr>
            <a:lvl9pPr marL="3886200" indent="-228600" eaLnBrk="0" fontAlgn="base" hangingPunct="0">
              <a:spcBef>
                <a:spcPct val="0"/>
              </a:spcBef>
              <a:spcAft>
                <a:spcPct val="0"/>
              </a:spcAft>
              <a:defRPr sz="2400">
                <a:solidFill>
                  <a:schemeClr val="tx1"/>
                </a:solidFill>
                <a:latin typeface="Helvetica" charset="0"/>
                <a:ea typeface="ＭＳ Ｐゴシック" charset="0"/>
              </a:defRPr>
            </a:lvl9pPr>
          </a:lstStyle>
          <a:p>
            <a:fld id="{AAA8C0B0-8498-AF41-BB72-CD0FF4020353}" type="slidenum">
              <a:rPr lang="en-US" sz="1200">
                <a:latin typeface="Arial" charset="0"/>
              </a:rPr>
              <a:pPr/>
              <a:t>22</a:t>
            </a:fld>
            <a:endParaRPr lang="en-US" sz="1200">
              <a:latin typeface="Arial" charset="0"/>
            </a:endParaRPr>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charset="0"/>
                <a:ea typeface="ＭＳ Ｐゴシック" charset="0"/>
                <a:cs typeface="ＭＳ Ｐゴシック" charset="0"/>
              </a:defRPr>
            </a:lvl1pPr>
            <a:lvl2pPr marL="742950" indent="-285750">
              <a:defRPr sz="2400">
                <a:solidFill>
                  <a:schemeClr val="tx1"/>
                </a:solidFill>
                <a:latin typeface="Helvetica" charset="0"/>
                <a:ea typeface="ＭＳ Ｐゴシック" charset="0"/>
              </a:defRPr>
            </a:lvl2pPr>
            <a:lvl3pPr marL="1143000" indent="-228600">
              <a:defRPr sz="2400">
                <a:solidFill>
                  <a:schemeClr val="tx1"/>
                </a:solidFill>
                <a:latin typeface="Helvetica" charset="0"/>
                <a:ea typeface="ＭＳ Ｐゴシック" charset="0"/>
              </a:defRPr>
            </a:lvl3pPr>
            <a:lvl4pPr marL="1600200" indent="-228600">
              <a:defRPr sz="2400">
                <a:solidFill>
                  <a:schemeClr val="tx1"/>
                </a:solidFill>
                <a:latin typeface="Helvetica" charset="0"/>
                <a:ea typeface="ＭＳ Ｐゴシック" charset="0"/>
              </a:defRPr>
            </a:lvl4pPr>
            <a:lvl5pPr marL="2057400" indent="-228600">
              <a:defRPr sz="2400">
                <a:solidFill>
                  <a:schemeClr val="tx1"/>
                </a:solidFill>
                <a:latin typeface="Helvetica" charset="0"/>
                <a:ea typeface="ＭＳ Ｐゴシック" charset="0"/>
              </a:defRPr>
            </a:lvl5pPr>
            <a:lvl6pPr marL="2514600" indent="-228600" eaLnBrk="0" fontAlgn="base" hangingPunct="0">
              <a:spcBef>
                <a:spcPct val="0"/>
              </a:spcBef>
              <a:spcAft>
                <a:spcPct val="0"/>
              </a:spcAft>
              <a:defRPr sz="2400">
                <a:solidFill>
                  <a:schemeClr val="tx1"/>
                </a:solidFill>
                <a:latin typeface="Helvetica" charset="0"/>
                <a:ea typeface="ＭＳ Ｐゴシック" charset="0"/>
              </a:defRPr>
            </a:lvl6pPr>
            <a:lvl7pPr marL="2971800" indent="-228600" eaLnBrk="0" fontAlgn="base" hangingPunct="0">
              <a:spcBef>
                <a:spcPct val="0"/>
              </a:spcBef>
              <a:spcAft>
                <a:spcPct val="0"/>
              </a:spcAft>
              <a:defRPr sz="2400">
                <a:solidFill>
                  <a:schemeClr val="tx1"/>
                </a:solidFill>
                <a:latin typeface="Helvetica" charset="0"/>
                <a:ea typeface="ＭＳ Ｐゴシック" charset="0"/>
              </a:defRPr>
            </a:lvl7pPr>
            <a:lvl8pPr marL="3429000" indent="-228600" eaLnBrk="0" fontAlgn="base" hangingPunct="0">
              <a:spcBef>
                <a:spcPct val="0"/>
              </a:spcBef>
              <a:spcAft>
                <a:spcPct val="0"/>
              </a:spcAft>
              <a:defRPr sz="2400">
                <a:solidFill>
                  <a:schemeClr val="tx1"/>
                </a:solidFill>
                <a:latin typeface="Helvetica" charset="0"/>
                <a:ea typeface="ＭＳ Ｐゴシック" charset="0"/>
              </a:defRPr>
            </a:lvl8pPr>
            <a:lvl9pPr marL="3886200" indent="-228600" eaLnBrk="0" fontAlgn="base" hangingPunct="0">
              <a:spcBef>
                <a:spcPct val="0"/>
              </a:spcBef>
              <a:spcAft>
                <a:spcPct val="0"/>
              </a:spcAft>
              <a:defRPr sz="2400">
                <a:solidFill>
                  <a:schemeClr val="tx1"/>
                </a:solidFill>
                <a:latin typeface="Helvetica" charset="0"/>
                <a:ea typeface="ＭＳ Ｐゴシック" charset="0"/>
              </a:defRPr>
            </a:lvl9pPr>
          </a:lstStyle>
          <a:p>
            <a:fld id="{6BE864BB-52D2-B940-A7C4-BADB0DC494D4}" type="slidenum">
              <a:rPr lang="en-US" sz="1200">
                <a:latin typeface="Arial" charset="0"/>
              </a:rPr>
              <a:pPr/>
              <a:t>23</a:t>
            </a:fld>
            <a:endParaRPr lang="en-US" sz="1200">
              <a:latin typeface="Arial" charset="0"/>
            </a:endParaRPr>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109ADD-F13F-F349-A8AA-8A2B4176F69E}" type="datetimeFigureOut">
              <a:rPr lang="en-US" smtClean="0"/>
              <a:t>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2934380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109ADD-F13F-F349-A8AA-8A2B4176F69E}" type="datetimeFigureOut">
              <a:rPr lang="en-US" smtClean="0"/>
              <a:t>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1915115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109ADD-F13F-F349-A8AA-8A2B4176F69E}" type="datetimeFigureOut">
              <a:rPr lang="en-US" smtClean="0"/>
              <a:t>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1818675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rtlCol="0">
            <a:normAutofit/>
          </a:bodyPr>
          <a:lstStyle/>
          <a:p>
            <a:pPr lvl="0"/>
            <a:endParaRPr lang="en-US" noProof="0" smtClean="0"/>
          </a:p>
        </p:txBody>
      </p:sp>
      <p:sp>
        <p:nvSpPr>
          <p:cNvPr id="4" name="Date Placeholder 3"/>
          <p:cNvSpPr>
            <a:spLocks noGrp="1"/>
          </p:cNvSpPr>
          <p:nvPr>
            <p:ph type="dt" sz="half" idx="10"/>
          </p:nvPr>
        </p:nvSpPr>
        <p:spPr>
          <a:xfrm>
            <a:off x="685800" y="6248400"/>
            <a:ext cx="19050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smtClean="0"/>
            </a:lvl1pPr>
          </a:lstStyle>
          <a:p>
            <a:pPr>
              <a:defRPr/>
            </a:pPr>
            <a:fld id="{AEB10F80-B8B3-194E-83FF-471CE208767E}" type="slidenum">
              <a:rPr lang="en-US"/>
              <a:pPr>
                <a:defRPr/>
              </a:pPr>
              <a:t>‹#›</a:t>
            </a:fld>
            <a:endParaRPr lang="en-US"/>
          </a:p>
        </p:txBody>
      </p:sp>
    </p:spTree>
    <p:extLst>
      <p:ext uri="{BB962C8B-B14F-4D97-AF65-F5344CB8AC3E}">
        <p14:creationId xmlns:p14="http://schemas.microsoft.com/office/powerpoint/2010/main" val="766213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109ADD-F13F-F349-A8AA-8A2B4176F69E}" type="datetimeFigureOut">
              <a:rPr lang="en-US" smtClean="0"/>
              <a:t>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2544294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109ADD-F13F-F349-A8AA-8A2B4176F69E}" type="datetimeFigureOut">
              <a:rPr lang="en-US" smtClean="0"/>
              <a:t>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3128199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109ADD-F13F-F349-A8AA-8A2B4176F69E}" type="datetimeFigureOut">
              <a:rPr lang="en-US" smtClean="0"/>
              <a:t>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251299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109ADD-F13F-F349-A8AA-8A2B4176F69E}" type="datetimeFigureOut">
              <a:rPr lang="en-US" smtClean="0"/>
              <a:t>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3258834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109ADD-F13F-F349-A8AA-8A2B4176F69E}" type="datetimeFigureOut">
              <a:rPr lang="en-US" smtClean="0"/>
              <a:t>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2440107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109ADD-F13F-F349-A8AA-8A2B4176F69E}" type="datetimeFigureOut">
              <a:rPr lang="en-US" smtClean="0"/>
              <a:t>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3961073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109ADD-F13F-F349-A8AA-8A2B4176F69E}" type="datetimeFigureOut">
              <a:rPr lang="en-US" smtClean="0"/>
              <a:t>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2916373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109ADD-F13F-F349-A8AA-8A2B4176F69E}" type="datetimeFigureOut">
              <a:rPr lang="en-US" smtClean="0"/>
              <a:t>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802BAD-DEFE-A544-AED9-A47537DE25AE}" type="slidenum">
              <a:rPr lang="en-US" smtClean="0"/>
              <a:t>‹#›</a:t>
            </a:fld>
            <a:endParaRPr lang="en-US"/>
          </a:p>
        </p:txBody>
      </p:sp>
    </p:spTree>
    <p:extLst>
      <p:ext uri="{BB962C8B-B14F-4D97-AF65-F5344CB8AC3E}">
        <p14:creationId xmlns:p14="http://schemas.microsoft.com/office/powerpoint/2010/main" val="21476698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109ADD-F13F-F349-A8AA-8A2B4176F69E}" type="datetimeFigureOut">
              <a:rPr lang="en-US" smtClean="0"/>
              <a:t>1/4/17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802BAD-DEFE-A544-AED9-A47537DE25AE}" type="slidenum">
              <a:rPr lang="en-US" smtClean="0"/>
              <a:t>‹#›</a:t>
            </a:fld>
            <a:endParaRPr lang="en-US"/>
          </a:p>
        </p:txBody>
      </p:sp>
    </p:spTree>
    <p:extLst>
      <p:ext uri="{BB962C8B-B14F-4D97-AF65-F5344CB8AC3E}">
        <p14:creationId xmlns:p14="http://schemas.microsoft.com/office/powerpoint/2010/main" val="3789093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6.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7.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oleObject" Target="../embeddings/oleObject1.bin"/><Relationship Id="rId5" Type="http://schemas.openxmlformats.org/officeDocument/2006/relationships/image" Target="../media/image8.wmf"/><Relationship Id="rId1" Type="http://schemas.openxmlformats.org/officeDocument/2006/relationships/vmlDrawing" Target="../drawings/vmlDrawing1.vml"/><Relationship Id="rId2"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shanahanonliteracy.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jpeg"/><Relationship Id="rId3"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36779" y="3886200"/>
            <a:ext cx="7327689" cy="2151964"/>
          </a:xfrm>
          <a:solidFill>
            <a:schemeClr val="bg1"/>
          </a:solidFill>
        </p:spPr>
        <p:txBody>
          <a:bodyPr/>
          <a:lstStyle/>
          <a:p>
            <a:r>
              <a:rPr lang="en-US" sz="4400" dirty="0" smtClean="0"/>
              <a:t>Early Childhood Literacy</a:t>
            </a:r>
          </a:p>
          <a:p>
            <a:r>
              <a:rPr lang="en-US" dirty="0" smtClean="0"/>
              <a:t>Timothy Shanahan</a:t>
            </a:r>
          </a:p>
          <a:p>
            <a:r>
              <a:rPr lang="en-US" dirty="0" smtClean="0"/>
              <a:t>University of Illinois at Chicago</a:t>
            </a:r>
            <a:endParaRPr lang="en-US" dirty="0"/>
          </a:p>
        </p:txBody>
      </p:sp>
    </p:spTree>
    <p:extLst>
      <p:ext uri="{BB962C8B-B14F-4D97-AF65-F5344CB8AC3E}">
        <p14:creationId xmlns:p14="http://schemas.microsoft.com/office/powerpoint/2010/main" val="190571405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77277" y="389251"/>
            <a:ext cx="4726174" cy="6015131"/>
          </a:xfrm>
          <a:prstGeom prst="rect">
            <a:avLst/>
          </a:prstGeom>
        </p:spPr>
      </p:pic>
    </p:spTree>
    <p:extLst>
      <p:ext uri="{BB962C8B-B14F-4D97-AF65-F5344CB8AC3E}">
        <p14:creationId xmlns:p14="http://schemas.microsoft.com/office/powerpoint/2010/main" val="3577219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letter discriminatio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3645" y="-139568"/>
            <a:ext cx="7124648" cy="7195590"/>
          </a:xfrm>
          <a:prstGeom prst="rect">
            <a:avLst/>
          </a:prstGeom>
        </p:spPr>
      </p:pic>
    </p:spTree>
    <p:extLst>
      <p:ext uri="{BB962C8B-B14F-4D97-AF65-F5344CB8AC3E}">
        <p14:creationId xmlns:p14="http://schemas.microsoft.com/office/powerpoint/2010/main" val="1977649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Controversy Continues</a:t>
            </a:r>
            <a:endParaRPr lang="en-US" dirty="0"/>
          </a:p>
        </p:txBody>
      </p:sp>
      <p:sp>
        <p:nvSpPr>
          <p:cNvPr id="3" name="Content Placeholder 2"/>
          <p:cNvSpPr>
            <a:spLocks noGrp="1"/>
          </p:cNvSpPr>
          <p:nvPr>
            <p:ph idx="1"/>
          </p:nvPr>
        </p:nvSpPr>
        <p:spPr/>
        <p:txBody>
          <a:bodyPr/>
          <a:lstStyle/>
          <a:p>
            <a:r>
              <a:rPr lang="en-US" dirty="0" smtClean="0"/>
              <a:t>Readiness replaced by the idea of “developmentally appropriate practice” (DAP)</a:t>
            </a:r>
          </a:p>
          <a:p>
            <a:r>
              <a:rPr lang="en-US" dirty="0" smtClean="0"/>
              <a:t>The idea is to promote optimal learning children by teaching them at their developmental levels</a:t>
            </a:r>
          </a:p>
          <a:p>
            <a:r>
              <a:rPr lang="en-US" dirty="0" smtClean="0"/>
              <a:t>No research-based operationalization (ranges from reasonable ideas about how long children can sit to very specific claims)</a:t>
            </a:r>
            <a:endParaRPr lang="en-US" dirty="0"/>
          </a:p>
        </p:txBody>
      </p:sp>
    </p:spTree>
    <p:extLst>
      <p:ext uri="{BB962C8B-B14F-4D97-AF65-F5344CB8AC3E}">
        <p14:creationId xmlns:p14="http://schemas.microsoft.com/office/powerpoint/2010/main" val="3456245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iseducation.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8269" y="-1"/>
            <a:ext cx="4424674" cy="6714637"/>
          </a:xfrm>
          <a:prstGeom prst="rect">
            <a:avLst/>
          </a:prstGeom>
        </p:spPr>
      </p:pic>
    </p:spTree>
    <p:extLst>
      <p:ext uri="{BB962C8B-B14F-4D97-AF65-F5344CB8AC3E}">
        <p14:creationId xmlns:p14="http://schemas.microsoft.com/office/powerpoint/2010/main" val="408608164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eadinginkindergarten_onlin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5172" y="0"/>
            <a:ext cx="6563335" cy="6858000"/>
          </a:xfrm>
          <a:prstGeom prst="rect">
            <a:avLst/>
          </a:prstGeom>
        </p:spPr>
      </p:pic>
    </p:spTree>
    <p:extLst>
      <p:ext uri="{BB962C8B-B14F-4D97-AF65-F5344CB8AC3E}">
        <p14:creationId xmlns:p14="http://schemas.microsoft.com/office/powerpoint/2010/main" val="327032894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National Early Literacy Panel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National Early Literacy Panel (2003-2008) reviewed research on the teaching of reading in preschool and kindergarten</a:t>
            </a:r>
          </a:p>
          <a:p>
            <a:r>
              <a:rPr lang="en-US" dirty="0" smtClean="0"/>
              <a:t>Largest meta-analysis of research data on the teaching of reading during these years (examined more than 7000 potential studies, about 400-500 were included in the final review)</a:t>
            </a:r>
          </a:p>
          <a:p>
            <a:r>
              <a:rPr lang="en-US" dirty="0" smtClean="0"/>
              <a:t>Set out to determine which skills needed to be taught early on and what confers literacy learning advantages to young children</a:t>
            </a:r>
          </a:p>
          <a:p>
            <a:pPr marL="0" indent="0">
              <a:buNone/>
            </a:pPr>
            <a:endParaRPr lang="en-US" dirty="0"/>
          </a:p>
        </p:txBody>
      </p:sp>
    </p:spTree>
    <p:extLst>
      <p:ext uri="{BB962C8B-B14F-4D97-AF65-F5344CB8AC3E}">
        <p14:creationId xmlns:p14="http://schemas.microsoft.com/office/powerpoint/2010/main" val="3814395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rtlCol="0">
            <a:normAutofit fontScale="90000"/>
          </a:bodyPr>
          <a:lstStyle/>
          <a:p>
            <a:pPr eaLnBrk="1" fontAlgn="auto" hangingPunct="1">
              <a:spcAft>
                <a:spcPts val="0"/>
              </a:spcAft>
              <a:defRPr/>
            </a:pPr>
            <a:r>
              <a:rPr lang="en-US" dirty="0" smtClean="0">
                <a:ea typeface="+mj-ea"/>
                <a:cs typeface="+mj-cs"/>
              </a:rPr>
              <a:t>Decoding</a:t>
            </a:r>
          </a:p>
        </p:txBody>
      </p:sp>
      <p:graphicFrame>
        <p:nvGraphicFramePr>
          <p:cNvPr id="4" name="Table Placeholder 3"/>
          <p:cNvGraphicFramePr>
            <a:graphicFrameLocks noGrp="1"/>
          </p:cNvGraphicFramePr>
          <p:nvPr>
            <p:ph type="tbl" idx="1"/>
          </p:nvPr>
        </p:nvGraphicFramePr>
        <p:xfrm>
          <a:off x="609600" y="1295400"/>
          <a:ext cx="7772400" cy="5278434"/>
        </p:xfrm>
        <a:graphic>
          <a:graphicData uri="http://schemas.openxmlformats.org/drawingml/2006/table">
            <a:tbl>
              <a:tblPr firstRow="1" bandRow="1">
                <a:tableStyleId>{5C22544A-7EE6-4342-B048-85BDC9FD1C3A}</a:tableStyleId>
              </a:tblPr>
              <a:tblGrid>
                <a:gridCol w="2438400"/>
                <a:gridCol w="1524000"/>
                <a:gridCol w="1866900"/>
                <a:gridCol w="1943100"/>
              </a:tblGrid>
              <a:tr h="457228">
                <a:tc>
                  <a:txBody>
                    <a:bodyPr/>
                    <a:lstStyle/>
                    <a:p>
                      <a:pPr algn="ctr"/>
                      <a:r>
                        <a:rPr lang="en-US" sz="1800" dirty="0" smtClean="0"/>
                        <a:t>Predictor</a:t>
                      </a:r>
                      <a:endParaRPr lang="en-US" sz="1800" dirty="0"/>
                    </a:p>
                  </a:txBody>
                  <a:tcPr marT="45723" marB="45723"/>
                </a:tc>
                <a:tc>
                  <a:txBody>
                    <a:bodyPr/>
                    <a:lstStyle/>
                    <a:p>
                      <a:pPr algn="ctr"/>
                      <a:r>
                        <a:rPr lang="en-US" sz="1800" dirty="0" smtClean="0"/>
                        <a:t>Average</a:t>
                      </a:r>
                      <a:r>
                        <a:rPr lang="en-US" sz="1800" baseline="0" dirty="0" smtClean="0"/>
                        <a:t> r</a:t>
                      </a:r>
                      <a:endParaRPr lang="en-US" sz="1800" dirty="0"/>
                    </a:p>
                  </a:txBody>
                  <a:tcPr marT="45723" marB="45723"/>
                </a:tc>
                <a:tc>
                  <a:txBody>
                    <a:bodyPr/>
                    <a:lstStyle/>
                    <a:p>
                      <a:pPr algn="ctr"/>
                      <a:r>
                        <a:rPr lang="en-US" sz="1800" dirty="0" smtClean="0"/>
                        <a:t>N </a:t>
                      </a:r>
                      <a:r>
                        <a:rPr lang="en-US" sz="1800" baseline="0" dirty="0" smtClean="0"/>
                        <a:t> of studies</a:t>
                      </a:r>
                      <a:endParaRPr lang="en-US" sz="1800" dirty="0"/>
                    </a:p>
                  </a:txBody>
                  <a:tcPr marT="45723" marB="45723"/>
                </a:tc>
                <a:tc>
                  <a:txBody>
                    <a:bodyPr/>
                    <a:lstStyle/>
                    <a:p>
                      <a:pPr algn="ctr"/>
                      <a:r>
                        <a:rPr lang="en-US" sz="1800" dirty="0" smtClean="0"/>
                        <a:t>N of</a:t>
                      </a:r>
                      <a:r>
                        <a:rPr lang="en-US" sz="1800" baseline="0" dirty="0" smtClean="0"/>
                        <a:t> children</a:t>
                      </a:r>
                      <a:endParaRPr lang="en-US" sz="1800" dirty="0"/>
                    </a:p>
                  </a:txBody>
                  <a:tcPr marT="45723" marB="45723"/>
                </a:tc>
              </a:tr>
              <a:tr h="370862">
                <a:tc>
                  <a:txBody>
                    <a:bodyPr/>
                    <a:lstStyle/>
                    <a:p>
                      <a:r>
                        <a:rPr lang="en-US" sz="1800" dirty="0" smtClean="0"/>
                        <a:t>Decoding</a:t>
                      </a:r>
                      <a:r>
                        <a:rPr lang="en-US" sz="1800" baseline="0" dirty="0" smtClean="0"/>
                        <a:t> </a:t>
                      </a:r>
                      <a:r>
                        <a:rPr lang="en-US" sz="1800" baseline="0" dirty="0" err="1" smtClean="0"/>
                        <a:t>nonwords</a:t>
                      </a:r>
                      <a:endParaRPr lang="en-US" sz="1800" dirty="0"/>
                    </a:p>
                  </a:txBody>
                  <a:tcPr marT="45723" marB="45723"/>
                </a:tc>
                <a:tc>
                  <a:txBody>
                    <a:bodyPr/>
                    <a:lstStyle/>
                    <a:p>
                      <a:pPr algn="ctr"/>
                      <a:r>
                        <a:rPr lang="en-US" sz="1800" dirty="0" smtClean="0"/>
                        <a:t>.72</a:t>
                      </a:r>
                      <a:endParaRPr lang="en-US" sz="1800" dirty="0"/>
                    </a:p>
                  </a:txBody>
                  <a:tcPr marT="45723" marB="45723"/>
                </a:tc>
                <a:tc>
                  <a:txBody>
                    <a:bodyPr/>
                    <a:lstStyle/>
                    <a:p>
                      <a:pPr algn="ctr"/>
                      <a:r>
                        <a:rPr lang="en-US" sz="1800" dirty="0" smtClean="0"/>
                        <a:t>8</a:t>
                      </a:r>
                      <a:endParaRPr lang="en-US" sz="1800" dirty="0"/>
                    </a:p>
                  </a:txBody>
                  <a:tcPr marT="45723" marB="45723"/>
                </a:tc>
                <a:tc>
                  <a:txBody>
                    <a:bodyPr/>
                    <a:lstStyle/>
                    <a:p>
                      <a:pPr algn="ctr"/>
                      <a:r>
                        <a:rPr lang="en-US" sz="1800" dirty="0" smtClean="0"/>
                        <a:t>763</a:t>
                      </a:r>
                      <a:endParaRPr lang="en-US" sz="1800" dirty="0"/>
                    </a:p>
                  </a:txBody>
                  <a:tcPr marT="45723" marB="45723"/>
                </a:tc>
              </a:tr>
              <a:tr h="370862">
                <a:tc>
                  <a:txBody>
                    <a:bodyPr/>
                    <a:lstStyle/>
                    <a:p>
                      <a:r>
                        <a:rPr lang="en-US" sz="1800" dirty="0" smtClean="0"/>
                        <a:t>Spelling</a:t>
                      </a:r>
                      <a:endParaRPr lang="en-US" sz="1800" dirty="0"/>
                    </a:p>
                  </a:txBody>
                  <a:tcPr marT="45723" marB="45723"/>
                </a:tc>
                <a:tc>
                  <a:txBody>
                    <a:bodyPr/>
                    <a:lstStyle/>
                    <a:p>
                      <a:pPr algn="ctr"/>
                      <a:r>
                        <a:rPr lang="en-US" sz="1800" dirty="0" smtClean="0"/>
                        <a:t>.60</a:t>
                      </a:r>
                      <a:endParaRPr lang="en-US" sz="1800" dirty="0"/>
                    </a:p>
                  </a:txBody>
                  <a:tcPr marT="45723" marB="45723"/>
                </a:tc>
                <a:tc>
                  <a:txBody>
                    <a:bodyPr/>
                    <a:lstStyle/>
                    <a:p>
                      <a:pPr algn="ctr"/>
                      <a:r>
                        <a:rPr lang="en-US" sz="1800" dirty="0" smtClean="0"/>
                        <a:t>7</a:t>
                      </a:r>
                      <a:endParaRPr lang="en-US" sz="1800" dirty="0"/>
                    </a:p>
                  </a:txBody>
                  <a:tcPr marT="45723" marB="45723"/>
                </a:tc>
                <a:tc>
                  <a:txBody>
                    <a:bodyPr/>
                    <a:lstStyle/>
                    <a:p>
                      <a:pPr algn="ctr"/>
                      <a:r>
                        <a:rPr lang="en-US" sz="1800" dirty="0" smtClean="0"/>
                        <a:t>1,184</a:t>
                      </a:r>
                      <a:endParaRPr lang="en-US" sz="1800" dirty="0"/>
                    </a:p>
                  </a:txBody>
                  <a:tcPr marT="45723" marB="45723"/>
                </a:tc>
              </a:tr>
              <a:tr h="370862">
                <a:tc>
                  <a:txBody>
                    <a:bodyPr/>
                    <a:lstStyle/>
                    <a:p>
                      <a:r>
                        <a:rPr lang="en-US" sz="1800" dirty="0" smtClean="0"/>
                        <a:t>Invented spelling</a:t>
                      </a:r>
                      <a:endParaRPr lang="en-US" sz="1800" dirty="0"/>
                    </a:p>
                  </a:txBody>
                  <a:tcPr marT="45723" marB="45723"/>
                </a:tc>
                <a:tc>
                  <a:txBody>
                    <a:bodyPr/>
                    <a:lstStyle/>
                    <a:p>
                      <a:pPr algn="ctr"/>
                      <a:r>
                        <a:rPr lang="en-US" sz="1800" dirty="0" smtClean="0"/>
                        <a:t>.58</a:t>
                      </a:r>
                      <a:endParaRPr lang="en-US" sz="1800" dirty="0"/>
                    </a:p>
                  </a:txBody>
                  <a:tcPr marT="45723" marB="45723"/>
                </a:tc>
                <a:tc>
                  <a:txBody>
                    <a:bodyPr/>
                    <a:lstStyle/>
                    <a:p>
                      <a:pPr algn="ctr"/>
                      <a:r>
                        <a:rPr lang="en-US" sz="1800" dirty="0" smtClean="0"/>
                        <a:t>10</a:t>
                      </a:r>
                      <a:endParaRPr lang="en-US" sz="1800" dirty="0"/>
                    </a:p>
                  </a:txBody>
                  <a:tcPr marT="45723" marB="45723"/>
                </a:tc>
                <a:tc>
                  <a:txBody>
                    <a:bodyPr/>
                    <a:lstStyle/>
                    <a:p>
                      <a:pPr algn="ctr"/>
                      <a:r>
                        <a:rPr lang="en-US" sz="1800" dirty="0" smtClean="0"/>
                        <a:t>778</a:t>
                      </a:r>
                      <a:endParaRPr lang="en-US" sz="1800" dirty="0"/>
                    </a:p>
                  </a:txBody>
                  <a:tcPr marT="45723" marB="45723"/>
                </a:tc>
              </a:tr>
              <a:tr h="370862">
                <a:tc>
                  <a:txBody>
                    <a:bodyPr/>
                    <a:lstStyle/>
                    <a:p>
                      <a:r>
                        <a:rPr lang="en-US" sz="1800" dirty="0" smtClean="0"/>
                        <a:t>Reading NOS</a:t>
                      </a:r>
                      <a:endParaRPr lang="en-US" sz="1800" dirty="0"/>
                    </a:p>
                  </a:txBody>
                  <a:tcPr marT="45723" marB="45723"/>
                </a:tc>
                <a:tc>
                  <a:txBody>
                    <a:bodyPr/>
                    <a:lstStyle/>
                    <a:p>
                      <a:pPr algn="ctr"/>
                      <a:r>
                        <a:rPr lang="en-US" sz="1800" dirty="0" smtClean="0"/>
                        <a:t>.57</a:t>
                      </a:r>
                      <a:endParaRPr lang="en-US" sz="1800" dirty="0"/>
                    </a:p>
                  </a:txBody>
                  <a:tcPr marT="45723" marB="45723"/>
                </a:tc>
                <a:tc>
                  <a:txBody>
                    <a:bodyPr/>
                    <a:lstStyle/>
                    <a:p>
                      <a:pPr algn="ctr"/>
                      <a:r>
                        <a:rPr lang="en-US" sz="1800" dirty="0" smtClean="0"/>
                        <a:t>3</a:t>
                      </a:r>
                      <a:endParaRPr lang="en-US" sz="1800" dirty="0"/>
                    </a:p>
                  </a:txBody>
                  <a:tcPr marT="45723" marB="45723"/>
                </a:tc>
                <a:tc>
                  <a:txBody>
                    <a:bodyPr/>
                    <a:lstStyle/>
                    <a:p>
                      <a:pPr algn="ctr"/>
                      <a:r>
                        <a:rPr lang="en-US" sz="1800" dirty="0" smtClean="0"/>
                        <a:t>1,739</a:t>
                      </a:r>
                      <a:endParaRPr lang="en-US" sz="1800" dirty="0"/>
                    </a:p>
                  </a:txBody>
                  <a:tcPr marT="45723" marB="45723"/>
                </a:tc>
              </a:tr>
              <a:tr h="370862">
                <a:tc>
                  <a:txBody>
                    <a:bodyPr/>
                    <a:lstStyle/>
                    <a:p>
                      <a:r>
                        <a:rPr lang="en-US" sz="1800" dirty="0" smtClean="0"/>
                        <a:t>Decoding NOS</a:t>
                      </a:r>
                      <a:endParaRPr lang="en-US" sz="1800" dirty="0"/>
                    </a:p>
                  </a:txBody>
                  <a:tcPr marT="45723" marB="45723"/>
                </a:tc>
                <a:tc>
                  <a:txBody>
                    <a:bodyPr/>
                    <a:lstStyle/>
                    <a:p>
                      <a:pPr algn="ctr"/>
                      <a:r>
                        <a:rPr lang="en-US" sz="1800" dirty="0" smtClean="0"/>
                        <a:t>.53</a:t>
                      </a:r>
                      <a:endParaRPr lang="en-US" sz="1800" dirty="0"/>
                    </a:p>
                  </a:txBody>
                  <a:tcPr marT="45723" marB="45723"/>
                </a:tc>
                <a:tc>
                  <a:txBody>
                    <a:bodyPr/>
                    <a:lstStyle/>
                    <a:p>
                      <a:pPr algn="ctr"/>
                      <a:r>
                        <a:rPr lang="en-US" sz="1800" dirty="0" smtClean="0"/>
                        <a:t>5</a:t>
                      </a:r>
                      <a:endParaRPr lang="en-US" sz="1800" dirty="0"/>
                    </a:p>
                  </a:txBody>
                  <a:tcPr marT="45723" marB="45723"/>
                </a:tc>
                <a:tc>
                  <a:txBody>
                    <a:bodyPr/>
                    <a:lstStyle/>
                    <a:p>
                      <a:pPr algn="ctr"/>
                      <a:r>
                        <a:rPr lang="en-US" sz="1800" dirty="0" smtClean="0"/>
                        <a:t>877</a:t>
                      </a:r>
                      <a:endParaRPr lang="en-US" sz="1800" dirty="0"/>
                    </a:p>
                  </a:txBody>
                  <a:tcPr marT="45723" marB="45723"/>
                </a:tc>
              </a:tr>
              <a:tr h="370862">
                <a:tc>
                  <a:txBody>
                    <a:bodyPr/>
                    <a:lstStyle/>
                    <a:p>
                      <a:r>
                        <a:rPr lang="en-US" sz="1800" dirty="0" smtClean="0"/>
                        <a:t>Decoding words</a:t>
                      </a:r>
                      <a:endParaRPr lang="en-US" sz="1800" dirty="0"/>
                    </a:p>
                  </a:txBody>
                  <a:tcPr marT="45723" marB="45723"/>
                </a:tc>
                <a:tc>
                  <a:txBody>
                    <a:bodyPr/>
                    <a:lstStyle/>
                    <a:p>
                      <a:pPr algn="ctr"/>
                      <a:r>
                        <a:rPr lang="en-US" sz="1800" dirty="0" smtClean="0"/>
                        <a:t>.52</a:t>
                      </a:r>
                      <a:endParaRPr lang="en-US" sz="1800" dirty="0"/>
                    </a:p>
                  </a:txBody>
                  <a:tcPr marT="45723" marB="45723"/>
                </a:tc>
                <a:tc>
                  <a:txBody>
                    <a:bodyPr/>
                    <a:lstStyle/>
                    <a:p>
                      <a:pPr algn="ctr"/>
                      <a:r>
                        <a:rPr lang="en-US" sz="1800" dirty="0" smtClean="0"/>
                        <a:t>21</a:t>
                      </a:r>
                      <a:endParaRPr lang="en-US" sz="1800" dirty="0"/>
                    </a:p>
                  </a:txBody>
                  <a:tcPr marT="45723" marB="45723"/>
                </a:tc>
                <a:tc>
                  <a:txBody>
                    <a:bodyPr/>
                    <a:lstStyle/>
                    <a:p>
                      <a:pPr algn="ctr"/>
                      <a:r>
                        <a:rPr lang="en-US" sz="1800" dirty="0" smtClean="0"/>
                        <a:t>4,121</a:t>
                      </a:r>
                      <a:endParaRPr lang="en-US" sz="1800" dirty="0"/>
                    </a:p>
                  </a:txBody>
                  <a:tcPr marT="45723" marB="45723"/>
                </a:tc>
              </a:tr>
              <a:tr h="370862">
                <a:tc>
                  <a:txBody>
                    <a:bodyPr/>
                    <a:lstStyle/>
                    <a:p>
                      <a:r>
                        <a:rPr lang="en-US" sz="1800" dirty="0" smtClean="0"/>
                        <a:t>Reading comprehension</a:t>
                      </a:r>
                      <a:endParaRPr lang="en-US" sz="1800" dirty="0"/>
                    </a:p>
                  </a:txBody>
                  <a:tcPr marT="45723" marB="45723"/>
                </a:tc>
                <a:tc>
                  <a:txBody>
                    <a:bodyPr/>
                    <a:lstStyle/>
                    <a:p>
                      <a:pPr algn="ctr"/>
                      <a:r>
                        <a:rPr lang="en-US" sz="1800" dirty="0" smtClean="0"/>
                        <a:t>.52</a:t>
                      </a:r>
                      <a:endParaRPr lang="en-US" sz="1800" dirty="0"/>
                    </a:p>
                  </a:txBody>
                  <a:tcPr marT="45723" marB="45723"/>
                </a:tc>
                <a:tc>
                  <a:txBody>
                    <a:bodyPr/>
                    <a:lstStyle/>
                    <a:p>
                      <a:pPr algn="ctr"/>
                      <a:r>
                        <a:rPr lang="en-US" sz="1800" dirty="0" smtClean="0"/>
                        <a:t>5</a:t>
                      </a:r>
                      <a:endParaRPr lang="en-US" sz="1800" dirty="0"/>
                    </a:p>
                  </a:txBody>
                  <a:tcPr marT="45723" marB="45723"/>
                </a:tc>
                <a:tc>
                  <a:txBody>
                    <a:bodyPr/>
                    <a:lstStyle/>
                    <a:p>
                      <a:pPr algn="ctr"/>
                      <a:r>
                        <a:rPr lang="en-US" sz="1800" dirty="0" smtClean="0"/>
                        <a:t>700</a:t>
                      </a:r>
                      <a:endParaRPr lang="en-US" sz="1800" dirty="0"/>
                    </a:p>
                  </a:txBody>
                  <a:tcPr marT="45723" marB="45723"/>
                </a:tc>
              </a:tr>
              <a:tr h="370862">
                <a:tc>
                  <a:txBody>
                    <a:bodyPr/>
                    <a:lstStyle/>
                    <a:p>
                      <a:r>
                        <a:rPr lang="en-US" sz="1800" dirty="0" smtClean="0"/>
                        <a:t>ABC knowledge</a:t>
                      </a:r>
                      <a:endParaRPr lang="en-US" sz="1800" dirty="0"/>
                    </a:p>
                  </a:txBody>
                  <a:tcPr marT="45723" marB="45723"/>
                </a:tc>
                <a:tc>
                  <a:txBody>
                    <a:bodyPr/>
                    <a:lstStyle/>
                    <a:p>
                      <a:pPr algn="ctr"/>
                      <a:r>
                        <a:rPr lang="en-US" sz="1800" dirty="0" smtClean="0"/>
                        <a:t>.50</a:t>
                      </a:r>
                      <a:endParaRPr lang="en-US" sz="1800" dirty="0"/>
                    </a:p>
                  </a:txBody>
                  <a:tcPr marT="45723" marB="45723"/>
                </a:tc>
                <a:tc>
                  <a:txBody>
                    <a:bodyPr/>
                    <a:lstStyle/>
                    <a:p>
                      <a:pPr algn="ctr"/>
                      <a:r>
                        <a:rPr lang="en-US" sz="1800" dirty="0" smtClean="0"/>
                        <a:t>52</a:t>
                      </a:r>
                      <a:endParaRPr lang="en-US" sz="1800" dirty="0"/>
                    </a:p>
                  </a:txBody>
                  <a:tcPr marT="45723" marB="45723"/>
                </a:tc>
                <a:tc>
                  <a:txBody>
                    <a:bodyPr/>
                    <a:lstStyle/>
                    <a:p>
                      <a:pPr algn="ctr"/>
                      <a:r>
                        <a:rPr lang="en-US" sz="1800" dirty="0" smtClean="0"/>
                        <a:t>7,570</a:t>
                      </a:r>
                      <a:endParaRPr lang="en-US" sz="1800" dirty="0"/>
                    </a:p>
                  </a:txBody>
                  <a:tcPr marT="45723" marB="45723"/>
                </a:tc>
              </a:tr>
              <a:tr h="370862">
                <a:tc>
                  <a:txBody>
                    <a:bodyPr/>
                    <a:lstStyle/>
                    <a:p>
                      <a:r>
                        <a:rPr lang="en-US" sz="1800" dirty="0" smtClean="0"/>
                        <a:t>Readiness</a:t>
                      </a:r>
                      <a:endParaRPr lang="en-US" sz="1800" dirty="0"/>
                    </a:p>
                  </a:txBody>
                  <a:tcPr marT="45723" marB="45723"/>
                </a:tc>
                <a:tc>
                  <a:txBody>
                    <a:bodyPr/>
                    <a:lstStyle/>
                    <a:p>
                      <a:pPr algn="ctr"/>
                      <a:r>
                        <a:rPr lang="en-US" sz="1800" dirty="0" smtClean="0"/>
                        <a:t>.50</a:t>
                      </a:r>
                      <a:endParaRPr lang="en-US" sz="1800" dirty="0"/>
                    </a:p>
                  </a:txBody>
                  <a:tcPr marT="45723" marB="45723"/>
                </a:tc>
                <a:tc>
                  <a:txBody>
                    <a:bodyPr/>
                    <a:lstStyle/>
                    <a:p>
                      <a:pPr algn="ctr"/>
                      <a:r>
                        <a:rPr lang="en-US" sz="1800" dirty="0" smtClean="0"/>
                        <a:t>5</a:t>
                      </a:r>
                      <a:endParaRPr lang="en-US" sz="1800" dirty="0"/>
                    </a:p>
                  </a:txBody>
                  <a:tcPr marT="45723" marB="45723"/>
                </a:tc>
                <a:tc>
                  <a:txBody>
                    <a:bodyPr/>
                    <a:lstStyle/>
                    <a:p>
                      <a:pPr algn="ctr"/>
                      <a:r>
                        <a:rPr lang="en-US" sz="1800" dirty="0" smtClean="0"/>
                        <a:t>1,988</a:t>
                      </a:r>
                      <a:endParaRPr lang="en-US" sz="1800" dirty="0"/>
                    </a:p>
                  </a:txBody>
                  <a:tcPr marT="45723" marB="45723"/>
                </a:tc>
              </a:tr>
              <a:tr h="370862">
                <a:tc>
                  <a:txBody>
                    <a:bodyPr/>
                    <a:lstStyle/>
                    <a:p>
                      <a:r>
                        <a:rPr lang="en-US" sz="1800" dirty="0" smtClean="0"/>
                        <a:t>Writing/writing</a:t>
                      </a:r>
                      <a:r>
                        <a:rPr lang="en-US" sz="1800" baseline="0" dirty="0" smtClean="0"/>
                        <a:t> name</a:t>
                      </a:r>
                      <a:endParaRPr lang="en-US" sz="1800" dirty="0"/>
                    </a:p>
                  </a:txBody>
                  <a:tcPr marT="45723" marB="45723"/>
                </a:tc>
                <a:tc>
                  <a:txBody>
                    <a:bodyPr/>
                    <a:lstStyle/>
                    <a:p>
                      <a:pPr algn="ctr"/>
                      <a:r>
                        <a:rPr lang="en-US" sz="1800" dirty="0" smtClean="0"/>
                        <a:t>.49</a:t>
                      </a:r>
                      <a:endParaRPr lang="en-US" sz="1800" dirty="0"/>
                    </a:p>
                  </a:txBody>
                  <a:tcPr marT="45723" marB="45723"/>
                </a:tc>
                <a:tc>
                  <a:txBody>
                    <a:bodyPr/>
                    <a:lstStyle/>
                    <a:p>
                      <a:pPr algn="ctr"/>
                      <a:r>
                        <a:rPr lang="en-US" sz="1800" dirty="0" smtClean="0"/>
                        <a:t>10</a:t>
                      </a:r>
                      <a:endParaRPr lang="en-US" sz="1800" dirty="0"/>
                    </a:p>
                  </a:txBody>
                  <a:tcPr marT="45723" marB="45723"/>
                </a:tc>
                <a:tc>
                  <a:txBody>
                    <a:bodyPr/>
                    <a:lstStyle/>
                    <a:p>
                      <a:pPr algn="ctr"/>
                      <a:r>
                        <a:rPr lang="en-US" sz="1800" dirty="0" smtClean="0"/>
                        <a:t>1,650</a:t>
                      </a:r>
                      <a:endParaRPr lang="en-US" sz="1800" dirty="0"/>
                    </a:p>
                  </a:txBody>
                  <a:tcPr marT="45723" marB="45723"/>
                </a:tc>
              </a:tr>
              <a:tr h="370862">
                <a:tc>
                  <a:txBody>
                    <a:bodyPr/>
                    <a:lstStyle/>
                    <a:p>
                      <a:r>
                        <a:rPr lang="en-US" sz="1800" dirty="0" smtClean="0"/>
                        <a:t>Arithmetic</a:t>
                      </a:r>
                      <a:endParaRPr lang="en-US" sz="1800" dirty="0"/>
                    </a:p>
                  </a:txBody>
                  <a:tcPr marT="45723" marB="45723"/>
                </a:tc>
                <a:tc>
                  <a:txBody>
                    <a:bodyPr/>
                    <a:lstStyle/>
                    <a:p>
                      <a:pPr algn="ctr"/>
                      <a:r>
                        <a:rPr lang="en-US" sz="1800" dirty="0" smtClean="0"/>
                        <a:t>.45</a:t>
                      </a:r>
                      <a:endParaRPr lang="en-US" sz="1800" dirty="0"/>
                    </a:p>
                  </a:txBody>
                  <a:tcPr marT="45723" marB="45723"/>
                </a:tc>
                <a:tc>
                  <a:txBody>
                    <a:bodyPr/>
                    <a:lstStyle/>
                    <a:p>
                      <a:pPr algn="ctr"/>
                      <a:r>
                        <a:rPr lang="en-US" sz="1800" dirty="0" smtClean="0"/>
                        <a:t>14</a:t>
                      </a:r>
                      <a:endParaRPr lang="en-US" sz="1800" dirty="0"/>
                    </a:p>
                  </a:txBody>
                  <a:tcPr marT="45723" marB="45723"/>
                </a:tc>
                <a:tc>
                  <a:txBody>
                    <a:bodyPr/>
                    <a:lstStyle/>
                    <a:p>
                      <a:pPr algn="ctr"/>
                      <a:r>
                        <a:rPr lang="en-US" sz="1800" dirty="0" smtClean="0"/>
                        <a:t>3,929</a:t>
                      </a:r>
                      <a:endParaRPr lang="en-US" sz="1800" dirty="0"/>
                    </a:p>
                  </a:txBody>
                  <a:tcPr marT="45723" marB="45723"/>
                </a:tc>
              </a:tr>
              <a:tr h="370862">
                <a:tc>
                  <a:txBody>
                    <a:bodyPr/>
                    <a:lstStyle/>
                    <a:p>
                      <a:r>
                        <a:rPr lang="en-US" sz="1800" dirty="0" smtClean="0"/>
                        <a:t>IQ</a:t>
                      </a:r>
                      <a:endParaRPr lang="en-US" sz="1800" dirty="0"/>
                    </a:p>
                  </a:txBody>
                  <a:tcPr marT="45723" marB="45723"/>
                </a:tc>
                <a:tc>
                  <a:txBody>
                    <a:bodyPr/>
                    <a:lstStyle/>
                    <a:p>
                      <a:pPr algn="ctr"/>
                      <a:r>
                        <a:rPr lang="en-US" sz="1800" dirty="0" smtClean="0"/>
                        <a:t>.45</a:t>
                      </a:r>
                      <a:endParaRPr lang="en-US" sz="1800" dirty="0"/>
                    </a:p>
                  </a:txBody>
                  <a:tcPr marT="45723" marB="45723"/>
                </a:tc>
                <a:tc>
                  <a:txBody>
                    <a:bodyPr/>
                    <a:lstStyle/>
                    <a:p>
                      <a:pPr algn="ctr"/>
                      <a:r>
                        <a:rPr lang="en-US" sz="1800" dirty="0" smtClean="0"/>
                        <a:t>13</a:t>
                      </a:r>
                      <a:endParaRPr lang="en-US" sz="1800" dirty="0"/>
                    </a:p>
                  </a:txBody>
                  <a:tcPr marT="45723" marB="45723"/>
                </a:tc>
                <a:tc>
                  <a:txBody>
                    <a:bodyPr/>
                    <a:lstStyle/>
                    <a:p>
                      <a:pPr algn="ctr"/>
                      <a:r>
                        <a:rPr lang="en-US" sz="1800" dirty="0" smtClean="0"/>
                        <a:t>2,015</a:t>
                      </a:r>
                      <a:endParaRPr lang="en-US" sz="1800" dirty="0"/>
                    </a:p>
                  </a:txBody>
                  <a:tcPr marT="45723" marB="45723"/>
                </a:tc>
              </a:tr>
              <a:tr h="370862">
                <a:tc>
                  <a:txBody>
                    <a:bodyPr/>
                    <a:lstStyle/>
                    <a:p>
                      <a:r>
                        <a:rPr lang="en-US" sz="1800" dirty="0" smtClean="0"/>
                        <a:t>Phonological awareness</a:t>
                      </a:r>
                      <a:endParaRPr lang="en-US" sz="1800" dirty="0"/>
                    </a:p>
                  </a:txBody>
                  <a:tcPr marT="45723" marB="45723"/>
                </a:tc>
                <a:tc>
                  <a:txBody>
                    <a:bodyPr/>
                    <a:lstStyle/>
                    <a:p>
                      <a:pPr algn="ctr"/>
                      <a:r>
                        <a:rPr lang="en-US" sz="1800" dirty="0" smtClean="0"/>
                        <a:t>.40</a:t>
                      </a:r>
                      <a:endParaRPr lang="en-US" sz="1800" dirty="0"/>
                    </a:p>
                  </a:txBody>
                  <a:tcPr marT="45723" marB="45723"/>
                </a:tc>
                <a:tc>
                  <a:txBody>
                    <a:bodyPr/>
                    <a:lstStyle/>
                    <a:p>
                      <a:pPr algn="ctr"/>
                      <a:r>
                        <a:rPr lang="en-US" sz="1800" dirty="0" smtClean="0"/>
                        <a:t>69</a:t>
                      </a:r>
                      <a:endParaRPr lang="en-US" sz="1800" dirty="0"/>
                    </a:p>
                  </a:txBody>
                  <a:tcPr marT="45723" marB="45723"/>
                </a:tc>
                <a:tc>
                  <a:txBody>
                    <a:bodyPr/>
                    <a:lstStyle/>
                    <a:p>
                      <a:pPr algn="ctr"/>
                      <a:r>
                        <a:rPr lang="en-US" sz="1800" dirty="0" smtClean="0"/>
                        <a:t>8,443</a:t>
                      </a:r>
                      <a:endParaRPr lang="en-US" sz="1800" dirty="0"/>
                    </a:p>
                  </a:txBody>
                  <a:tcPr marT="45723" marB="45723"/>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rtlCol="0">
            <a:normAutofit fontScale="90000"/>
          </a:bodyPr>
          <a:lstStyle/>
          <a:p>
            <a:pPr eaLnBrk="1" fontAlgn="auto" hangingPunct="1">
              <a:spcAft>
                <a:spcPts val="0"/>
              </a:spcAft>
              <a:defRPr/>
            </a:pPr>
            <a:r>
              <a:rPr lang="en-US" dirty="0" smtClean="0">
                <a:ea typeface="+mj-ea"/>
                <a:cs typeface="+mj-cs"/>
              </a:rPr>
              <a:t>Decoding (cont).</a:t>
            </a:r>
          </a:p>
        </p:txBody>
      </p:sp>
      <p:graphicFrame>
        <p:nvGraphicFramePr>
          <p:cNvPr id="4" name="Table Placeholder 3"/>
          <p:cNvGraphicFramePr>
            <a:graphicFrameLocks noGrp="1"/>
          </p:cNvGraphicFramePr>
          <p:nvPr>
            <p:ph type="tbl" idx="1"/>
          </p:nvPr>
        </p:nvGraphicFramePr>
        <p:xfrm>
          <a:off x="609600" y="1295400"/>
          <a:ext cx="7772400" cy="4906962"/>
        </p:xfrm>
        <a:graphic>
          <a:graphicData uri="http://schemas.openxmlformats.org/drawingml/2006/table">
            <a:tbl>
              <a:tblPr firstRow="1" bandRow="1">
                <a:tableStyleId>{5C22544A-7EE6-4342-B048-85BDC9FD1C3A}</a:tableStyleId>
              </a:tblPr>
              <a:tblGrid>
                <a:gridCol w="2438400"/>
                <a:gridCol w="1524000"/>
                <a:gridCol w="1866900"/>
                <a:gridCol w="1943100"/>
              </a:tblGrid>
              <a:tr h="457170">
                <a:tc>
                  <a:txBody>
                    <a:bodyPr/>
                    <a:lstStyle/>
                    <a:p>
                      <a:pPr algn="ctr"/>
                      <a:r>
                        <a:rPr lang="en-US" sz="1800" dirty="0" smtClean="0"/>
                        <a:t>Predictor</a:t>
                      </a:r>
                      <a:endParaRPr lang="en-US" sz="1800" dirty="0"/>
                    </a:p>
                  </a:txBody>
                  <a:tcPr marT="45717" marB="45717"/>
                </a:tc>
                <a:tc>
                  <a:txBody>
                    <a:bodyPr/>
                    <a:lstStyle/>
                    <a:p>
                      <a:pPr algn="ctr"/>
                      <a:r>
                        <a:rPr lang="en-US" sz="1800" dirty="0" smtClean="0"/>
                        <a:t>Average</a:t>
                      </a:r>
                      <a:r>
                        <a:rPr lang="en-US" sz="1800" baseline="0" dirty="0" smtClean="0"/>
                        <a:t> r</a:t>
                      </a:r>
                      <a:endParaRPr lang="en-US" sz="1800" dirty="0"/>
                    </a:p>
                  </a:txBody>
                  <a:tcPr marT="45717" marB="45717"/>
                </a:tc>
                <a:tc>
                  <a:txBody>
                    <a:bodyPr/>
                    <a:lstStyle/>
                    <a:p>
                      <a:pPr algn="ctr"/>
                      <a:r>
                        <a:rPr lang="en-US" sz="1800" dirty="0" smtClean="0"/>
                        <a:t>N </a:t>
                      </a:r>
                      <a:r>
                        <a:rPr lang="en-US" sz="1800" baseline="0" dirty="0" smtClean="0"/>
                        <a:t> of studies</a:t>
                      </a:r>
                      <a:endParaRPr lang="en-US" sz="1800" dirty="0"/>
                    </a:p>
                  </a:txBody>
                  <a:tcPr marT="45717" marB="45717"/>
                </a:tc>
                <a:tc>
                  <a:txBody>
                    <a:bodyPr/>
                    <a:lstStyle/>
                    <a:p>
                      <a:pPr algn="ctr"/>
                      <a:r>
                        <a:rPr lang="en-US" sz="1800" dirty="0" smtClean="0"/>
                        <a:t>N of</a:t>
                      </a:r>
                      <a:r>
                        <a:rPr lang="en-US" sz="1800" baseline="0" dirty="0" smtClean="0"/>
                        <a:t> children</a:t>
                      </a:r>
                      <a:endParaRPr lang="en-US" sz="1800" dirty="0"/>
                    </a:p>
                  </a:txBody>
                  <a:tcPr marT="45717" marB="45717"/>
                </a:tc>
              </a:tr>
              <a:tr h="370816">
                <a:tc>
                  <a:txBody>
                    <a:bodyPr/>
                    <a:lstStyle/>
                    <a:p>
                      <a:r>
                        <a:rPr lang="en-US" sz="1800" dirty="0" smtClean="0"/>
                        <a:t>RAN letters/digits</a:t>
                      </a:r>
                      <a:endParaRPr lang="en-US" sz="1800" dirty="0"/>
                    </a:p>
                  </a:txBody>
                  <a:tcPr marT="45717" marB="45717"/>
                </a:tc>
                <a:tc>
                  <a:txBody>
                    <a:bodyPr/>
                    <a:lstStyle/>
                    <a:p>
                      <a:pPr algn="ctr"/>
                      <a:r>
                        <a:rPr lang="en-US" sz="1800" dirty="0" smtClean="0"/>
                        <a:t>.40</a:t>
                      </a:r>
                      <a:endParaRPr lang="en-US" sz="1800" dirty="0"/>
                    </a:p>
                  </a:txBody>
                  <a:tcPr marT="45717" marB="45717"/>
                </a:tc>
                <a:tc>
                  <a:txBody>
                    <a:bodyPr/>
                    <a:lstStyle/>
                    <a:p>
                      <a:pPr algn="ctr"/>
                      <a:r>
                        <a:rPr lang="en-US" sz="1800" dirty="0" smtClean="0"/>
                        <a:t>12</a:t>
                      </a:r>
                      <a:endParaRPr lang="en-US" sz="1800" dirty="0"/>
                    </a:p>
                  </a:txBody>
                  <a:tcPr marT="45717" marB="45717"/>
                </a:tc>
                <a:tc>
                  <a:txBody>
                    <a:bodyPr/>
                    <a:lstStyle/>
                    <a:p>
                      <a:pPr algn="ctr"/>
                      <a:r>
                        <a:rPr lang="en-US" sz="1800" dirty="0" smtClean="0"/>
                        <a:t>2,081</a:t>
                      </a:r>
                      <a:endParaRPr lang="en-US" sz="1800" dirty="0"/>
                    </a:p>
                  </a:txBody>
                  <a:tcPr marT="45717" marB="45717"/>
                </a:tc>
              </a:tr>
              <a:tr h="370816">
                <a:tc>
                  <a:txBody>
                    <a:bodyPr/>
                    <a:lstStyle/>
                    <a:p>
                      <a:r>
                        <a:rPr lang="en-US" sz="1800" dirty="0" smtClean="0"/>
                        <a:t>Concepts about print</a:t>
                      </a:r>
                      <a:endParaRPr lang="en-US" sz="1800" dirty="0"/>
                    </a:p>
                  </a:txBody>
                  <a:tcPr marT="45717" marB="45717"/>
                </a:tc>
                <a:tc>
                  <a:txBody>
                    <a:bodyPr/>
                    <a:lstStyle/>
                    <a:p>
                      <a:pPr algn="ctr"/>
                      <a:r>
                        <a:rPr lang="en-US" sz="1800" dirty="0" smtClean="0"/>
                        <a:t>.34</a:t>
                      </a:r>
                      <a:endParaRPr lang="en-US" sz="1800" dirty="0"/>
                    </a:p>
                  </a:txBody>
                  <a:tcPr marT="45717" marB="45717"/>
                </a:tc>
                <a:tc>
                  <a:txBody>
                    <a:bodyPr/>
                    <a:lstStyle/>
                    <a:p>
                      <a:pPr algn="ctr"/>
                      <a:r>
                        <a:rPr lang="en-US" sz="1800" dirty="0" smtClean="0"/>
                        <a:t>12</a:t>
                      </a:r>
                      <a:endParaRPr lang="en-US" sz="1800" dirty="0"/>
                    </a:p>
                  </a:txBody>
                  <a:tcPr marT="45717" marB="45717"/>
                </a:tc>
                <a:tc>
                  <a:txBody>
                    <a:bodyPr/>
                    <a:lstStyle/>
                    <a:p>
                      <a:pPr algn="ctr"/>
                      <a:r>
                        <a:rPr lang="en-US" sz="1800" dirty="0" smtClean="0"/>
                        <a:t>2,604</a:t>
                      </a:r>
                      <a:endParaRPr lang="en-US" sz="1800" dirty="0"/>
                    </a:p>
                  </a:txBody>
                  <a:tcPr marT="45717" marB="45717"/>
                </a:tc>
              </a:tr>
              <a:tr h="370816">
                <a:tc>
                  <a:txBody>
                    <a:bodyPr/>
                    <a:lstStyle/>
                    <a:p>
                      <a:r>
                        <a:rPr lang="en-US" sz="1800" dirty="0" smtClean="0"/>
                        <a:t>Oral language</a:t>
                      </a:r>
                      <a:endParaRPr lang="en-US" sz="1800" dirty="0"/>
                    </a:p>
                  </a:txBody>
                  <a:tcPr marT="45717" marB="45717"/>
                </a:tc>
                <a:tc>
                  <a:txBody>
                    <a:bodyPr/>
                    <a:lstStyle/>
                    <a:p>
                      <a:pPr algn="ctr"/>
                      <a:r>
                        <a:rPr lang="en-US" sz="1800" dirty="0" smtClean="0"/>
                        <a:t>.33</a:t>
                      </a:r>
                      <a:endParaRPr lang="en-US" sz="1800" dirty="0"/>
                    </a:p>
                  </a:txBody>
                  <a:tcPr marT="45717" marB="45717"/>
                </a:tc>
                <a:tc>
                  <a:txBody>
                    <a:bodyPr/>
                    <a:lstStyle/>
                    <a:p>
                      <a:pPr algn="ctr"/>
                      <a:r>
                        <a:rPr lang="en-US" sz="1800" dirty="0" smtClean="0"/>
                        <a:t>63</a:t>
                      </a:r>
                      <a:endParaRPr lang="en-US" sz="1800" dirty="0"/>
                    </a:p>
                  </a:txBody>
                  <a:tcPr marT="45717" marB="45717"/>
                </a:tc>
                <a:tc>
                  <a:txBody>
                    <a:bodyPr/>
                    <a:lstStyle/>
                    <a:p>
                      <a:pPr algn="ctr"/>
                      <a:r>
                        <a:rPr lang="en-US" sz="1800" dirty="0" smtClean="0"/>
                        <a:t>9,358</a:t>
                      </a:r>
                      <a:endParaRPr lang="en-US" sz="1800" dirty="0"/>
                    </a:p>
                  </a:txBody>
                  <a:tcPr marT="45717" marB="45717"/>
                </a:tc>
              </a:tr>
              <a:tr h="370816">
                <a:tc>
                  <a:txBody>
                    <a:bodyPr/>
                    <a:lstStyle/>
                    <a:p>
                      <a:r>
                        <a:rPr lang="en-US" sz="1800" dirty="0" smtClean="0"/>
                        <a:t>RAN objects/colors</a:t>
                      </a:r>
                      <a:endParaRPr lang="en-US" sz="1800" dirty="0"/>
                    </a:p>
                  </a:txBody>
                  <a:tcPr marT="45717" marB="45717"/>
                </a:tc>
                <a:tc>
                  <a:txBody>
                    <a:bodyPr/>
                    <a:lstStyle/>
                    <a:p>
                      <a:pPr algn="ctr"/>
                      <a:r>
                        <a:rPr lang="en-US" sz="1800" dirty="0" smtClean="0"/>
                        <a:t>.32</a:t>
                      </a:r>
                      <a:endParaRPr lang="en-US" sz="1800" dirty="0"/>
                    </a:p>
                  </a:txBody>
                  <a:tcPr marT="45717" marB="45717"/>
                </a:tc>
                <a:tc>
                  <a:txBody>
                    <a:bodyPr/>
                    <a:lstStyle/>
                    <a:p>
                      <a:pPr algn="ctr"/>
                      <a:r>
                        <a:rPr lang="en-US" sz="1800" dirty="0" smtClean="0"/>
                        <a:t>16</a:t>
                      </a:r>
                      <a:endParaRPr lang="en-US" sz="1800" dirty="0"/>
                    </a:p>
                  </a:txBody>
                  <a:tcPr marT="45717" marB="45717"/>
                </a:tc>
                <a:tc>
                  <a:txBody>
                    <a:bodyPr/>
                    <a:lstStyle/>
                    <a:p>
                      <a:pPr algn="ctr"/>
                      <a:r>
                        <a:rPr lang="en-US" sz="1800" dirty="0" smtClean="0"/>
                        <a:t>3,100</a:t>
                      </a:r>
                      <a:endParaRPr lang="en-US" sz="1800" dirty="0"/>
                    </a:p>
                  </a:txBody>
                  <a:tcPr marT="45717" marB="45717"/>
                </a:tc>
              </a:tr>
              <a:tr h="370816">
                <a:tc>
                  <a:txBody>
                    <a:bodyPr/>
                    <a:lstStyle/>
                    <a:p>
                      <a:r>
                        <a:rPr lang="en-US" sz="1800" dirty="0" smtClean="0"/>
                        <a:t>Phonological NOS</a:t>
                      </a:r>
                      <a:endParaRPr lang="en-US" sz="1800" dirty="0"/>
                    </a:p>
                  </a:txBody>
                  <a:tcPr marT="45717" marB="45717"/>
                </a:tc>
                <a:tc>
                  <a:txBody>
                    <a:bodyPr/>
                    <a:lstStyle/>
                    <a:p>
                      <a:pPr algn="ctr"/>
                      <a:r>
                        <a:rPr lang="en-US" sz="1800" dirty="0" smtClean="0"/>
                        <a:t>.31</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174</a:t>
                      </a:r>
                      <a:endParaRPr lang="en-US" sz="1800" dirty="0"/>
                    </a:p>
                  </a:txBody>
                  <a:tcPr marT="45717" marB="45717"/>
                </a:tc>
              </a:tr>
              <a:tr h="370816">
                <a:tc>
                  <a:txBody>
                    <a:bodyPr/>
                    <a:lstStyle/>
                    <a:p>
                      <a:r>
                        <a:rPr lang="en-US" sz="1800" dirty="0" smtClean="0"/>
                        <a:t>Performance IQ</a:t>
                      </a:r>
                      <a:endParaRPr lang="en-US" sz="1800" dirty="0"/>
                    </a:p>
                  </a:txBody>
                  <a:tcPr marT="45717" marB="45717"/>
                </a:tc>
                <a:tc>
                  <a:txBody>
                    <a:bodyPr/>
                    <a:lstStyle/>
                    <a:p>
                      <a:pPr algn="ctr"/>
                      <a:r>
                        <a:rPr lang="en-US" sz="1800" dirty="0" smtClean="0"/>
                        <a:t>.30</a:t>
                      </a:r>
                      <a:endParaRPr lang="en-US" sz="1800" dirty="0"/>
                    </a:p>
                  </a:txBody>
                  <a:tcPr marT="45717" marB="45717"/>
                </a:tc>
                <a:tc>
                  <a:txBody>
                    <a:bodyPr/>
                    <a:lstStyle/>
                    <a:p>
                      <a:pPr algn="ctr"/>
                      <a:r>
                        <a:rPr lang="en-US" sz="1800" dirty="0" smtClean="0"/>
                        <a:t>15</a:t>
                      </a:r>
                      <a:endParaRPr lang="en-US" sz="1800" dirty="0"/>
                    </a:p>
                  </a:txBody>
                  <a:tcPr marT="45717" marB="45717"/>
                </a:tc>
                <a:tc>
                  <a:txBody>
                    <a:bodyPr/>
                    <a:lstStyle/>
                    <a:p>
                      <a:pPr algn="ctr"/>
                      <a:r>
                        <a:rPr lang="en-US" sz="1800" dirty="0" smtClean="0"/>
                        <a:t>2.792</a:t>
                      </a:r>
                      <a:endParaRPr lang="en-US" sz="1800" dirty="0"/>
                    </a:p>
                  </a:txBody>
                  <a:tcPr marT="45717" marB="45717"/>
                </a:tc>
              </a:tr>
              <a:tr h="370816">
                <a:tc>
                  <a:txBody>
                    <a:bodyPr/>
                    <a:lstStyle/>
                    <a:p>
                      <a:r>
                        <a:rPr lang="en-US" sz="1800" dirty="0" smtClean="0"/>
                        <a:t>Print awareness</a:t>
                      </a:r>
                      <a:endParaRPr lang="en-US" sz="1800" dirty="0"/>
                    </a:p>
                  </a:txBody>
                  <a:tcPr marT="45717" marB="45717"/>
                </a:tc>
                <a:tc>
                  <a:txBody>
                    <a:bodyPr/>
                    <a:lstStyle/>
                    <a:p>
                      <a:pPr algn="ctr"/>
                      <a:r>
                        <a:rPr lang="en-US" sz="1800" dirty="0" smtClean="0"/>
                        <a:t>.29</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683</a:t>
                      </a:r>
                      <a:endParaRPr lang="en-US" sz="1800" dirty="0"/>
                    </a:p>
                  </a:txBody>
                  <a:tcPr marT="45717" marB="45717"/>
                </a:tc>
              </a:tr>
              <a:tr h="370816">
                <a:tc>
                  <a:txBody>
                    <a:bodyPr/>
                    <a:lstStyle/>
                    <a:p>
                      <a:r>
                        <a:rPr lang="en-US" sz="1800" dirty="0" smtClean="0"/>
                        <a:t>Environmental print</a:t>
                      </a:r>
                      <a:endParaRPr lang="en-US" sz="1800" dirty="0"/>
                    </a:p>
                  </a:txBody>
                  <a:tcPr marT="45717" marB="45717"/>
                </a:tc>
                <a:tc>
                  <a:txBody>
                    <a:bodyPr/>
                    <a:lstStyle/>
                    <a:p>
                      <a:pPr algn="ctr"/>
                      <a:r>
                        <a:rPr lang="en-US" sz="1800" dirty="0" smtClean="0"/>
                        <a:t>.28</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1,042</a:t>
                      </a:r>
                      <a:endParaRPr lang="en-US" sz="1800" dirty="0"/>
                    </a:p>
                  </a:txBody>
                  <a:tcPr marT="45717" marB="45717"/>
                </a:tc>
              </a:tr>
              <a:tr h="370816">
                <a:tc>
                  <a:txBody>
                    <a:bodyPr/>
                    <a:lstStyle/>
                    <a:p>
                      <a:r>
                        <a:rPr lang="en-US" sz="1800" dirty="0" smtClean="0"/>
                        <a:t>Phonological</a:t>
                      </a:r>
                      <a:r>
                        <a:rPr lang="en-US" sz="1800" baseline="0" dirty="0" smtClean="0"/>
                        <a:t> STM</a:t>
                      </a:r>
                      <a:endParaRPr lang="en-US" sz="1800" dirty="0"/>
                    </a:p>
                  </a:txBody>
                  <a:tcPr marT="45717" marB="45717"/>
                </a:tc>
                <a:tc>
                  <a:txBody>
                    <a:bodyPr/>
                    <a:lstStyle/>
                    <a:p>
                      <a:pPr algn="ctr"/>
                      <a:r>
                        <a:rPr lang="en-US" sz="1800" dirty="0" smtClean="0"/>
                        <a:t>.26</a:t>
                      </a:r>
                      <a:endParaRPr lang="en-US" sz="1800" dirty="0"/>
                    </a:p>
                  </a:txBody>
                  <a:tcPr marT="45717" marB="45717"/>
                </a:tc>
                <a:tc>
                  <a:txBody>
                    <a:bodyPr/>
                    <a:lstStyle/>
                    <a:p>
                      <a:pPr algn="ctr"/>
                      <a:r>
                        <a:rPr lang="en-US" sz="1800" dirty="0" smtClean="0"/>
                        <a:t>33</a:t>
                      </a:r>
                      <a:endParaRPr lang="en-US" sz="1800" dirty="0"/>
                    </a:p>
                  </a:txBody>
                  <a:tcPr marT="45717" marB="45717"/>
                </a:tc>
                <a:tc>
                  <a:txBody>
                    <a:bodyPr/>
                    <a:lstStyle/>
                    <a:p>
                      <a:pPr algn="ctr"/>
                      <a:r>
                        <a:rPr lang="en-US" sz="1800" dirty="0" smtClean="0"/>
                        <a:t>4,863</a:t>
                      </a:r>
                      <a:endParaRPr lang="en-US" sz="1800" dirty="0"/>
                    </a:p>
                  </a:txBody>
                  <a:tcPr marT="45717" marB="45717"/>
                </a:tc>
              </a:tr>
              <a:tr h="370816">
                <a:tc>
                  <a:txBody>
                    <a:bodyPr/>
                    <a:lstStyle/>
                    <a:p>
                      <a:r>
                        <a:rPr lang="en-US" sz="1800" dirty="0" smtClean="0"/>
                        <a:t>Visual motor</a:t>
                      </a:r>
                      <a:endParaRPr lang="en-US" sz="1800" dirty="0"/>
                    </a:p>
                  </a:txBody>
                  <a:tcPr marT="45717" marB="45717"/>
                </a:tc>
                <a:tc>
                  <a:txBody>
                    <a:bodyPr/>
                    <a:lstStyle/>
                    <a:p>
                      <a:pPr algn="ctr"/>
                      <a:r>
                        <a:rPr lang="en-US" sz="1800" dirty="0" smtClean="0"/>
                        <a:t>.25</a:t>
                      </a:r>
                      <a:endParaRPr lang="en-US" sz="1800" dirty="0"/>
                    </a:p>
                  </a:txBody>
                  <a:tcPr marT="45717" marB="45717"/>
                </a:tc>
                <a:tc>
                  <a:txBody>
                    <a:bodyPr/>
                    <a:lstStyle/>
                    <a:p>
                      <a:pPr algn="ctr"/>
                      <a:r>
                        <a:rPr lang="en-US" sz="1800" dirty="0" smtClean="0"/>
                        <a:t>14</a:t>
                      </a:r>
                      <a:endParaRPr lang="en-US" sz="1800" dirty="0"/>
                    </a:p>
                  </a:txBody>
                  <a:tcPr marT="45717" marB="45717"/>
                </a:tc>
                <a:tc>
                  <a:txBody>
                    <a:bodyPr/>
                    <a:lstStyle/>
                    <a:p>
                      <a:pPr algn="ctr"/>
                      <a:r>
                        <a:rPr lang="en-US" sz="1800" dirty="0" smtClean="0"/>
                        <a:t>1,316</a:t>
                      </a:r>
                      <a:endParaRPr lang="en-US" sz="1800" dirty="0"/>
                    </a:p>
                  </a:txBody>
                  <a:tcPr marT="45717" marB="45717"/>
                </a:tc>
              </a:tr>
              <a:tr h="370816">
                <a:tc>
                  <a:txBody>
                    <a:bodyPr/>
                    <a:lstStyle/>
                    <a:p>
                      <a:r>
                        <a:rPr lang="en-US" sz="1800" dirty="0" smtClean="0"/>
                        <a:t>Visual memory</a:t>
                      </a:r>
                      <a:endParaRPr lang="en-US" sz="1800" dirty="0"/>
                    </a:p>
                  </a:txBody>
                  <a:tcPr marT="45717" marB="45717"/>
                </a:tc>
                <a:tc>
                  <a:txBody>
                    <a:bodyPr/>
                    <a:lstStyle/>
                    <a:p>
                      <a:pPr algn="ctr"/>
                      <a:r>
                        <a:rPr lang="en-US" sz="1800" dirty="0" smtClean="0"/>
                        <a:t>.22</a:t>
                      </a:r>
                      <a:endParaRPr lang="en-US" sz="1800" dirty="0"/>
                    </a:p>
                  </a:txBody>
                  <a:tcPr marT="45717" marB="45717"/>
                </a:tc>
                <a:tc>
                  <a:txBody>
                    <a:bodyPr/>
                    <a:lstStyle/>
                    <a:p>
                      <a:pPr algn="ctr"/>
                      <a:r>
                        <a:rPr lang="en-US" sz="1800" dirty="0" smtClean="0"/>
                        <a:t>8</a:t>
                      </a:r>
                      <a:endParaRPr lang="en-US" sz="1800" dirty="0"/>
                    </a:p>
                  </a:txBody>
                  <a:tcPr marT="45717" marB="45717"/>
                </a:tc>
                <a:tc>
                  <a:txBody>
                    <a:bodyPr/>
                    <a:lstStyle/>
                    <a:p>
                      <a:pPr algn="ctr"/>
                      <a:r>
                        <a:rPr lang="en-US" sz="1800" dirty="0" smtClean="0"/>
                        <a:t>1,708</a:t>
                      </a:r>
                      <a:endParaRPr lang="en-US" sz="1800" dirty="0"/>
                    </a:p>
                  </a:txBody>
                  <a:tcPr marT="45717" marB="45717"/>
                </a:tc>
              </a:tr>
              <a:tr h="370816">
                <a:tc>
                  <a:txBody>
                    <a:bodyPr/>
                    <a:lstStyle/>
                    <a:p>
                      <a:r>
                        <a:rPr lang="en-US" sz="1800" dirty="0" smtClean="0"/>
                        <a:t>Visual perception</a:t>
                      </a:r>
                      <a:endParaRPr lang="en-US" sz="1800" dirty="0"/>
                    </a:p>
                  </a:txBody>
                  <a:tcPr marT="45717" marB="45717"/>
                </a:tc>
                <a:tc>
                  <a:txBody>
                    <a:bodyPr/>
                    <a:lstStyle/>
                    <a:p>
                      <a:pPr algn="ctr"/>
                      <a:r>
                        <a:rPr lang="en-US" sz="1800" dirty="0" smtClean="0"/>
                        <a:t>.22</a:t>
                      </a:r>
                      <a:endParaRPr lang="en-US" sz="1800" dirty="0"/>
                    </a:p>
                  </a:txBody>
                  <a:tcPr marT="45717" marB="45717"/>
                </a:tc>
                <a:tc>
                  <a:txBody>
                    <a:bodyPr/>
                    <a:lstStyle/>
                    <a:p>
                      <a:pPr algn="ctr"/>
                      <a:r>
                        <a:rPr lang="en-US" sz="1800" dirty="0" smtClean="0"/>
                        <a:t>16</a:t>
                      </a:r>
                      <a:endParaRPr lang="en-US" sz="1800" dirty="0"/>
                    </a:p>
                  </a:txBody>
                  <a:tcPr marT="45717" marB="45717"/>
                </a:tc>
                <a:tc>
                  <a:txBody>
                    <a:bodyPr/>
                    <a:lstStyle/>
                    <a:p>
                      <a:pPr algn="ctr"/>
                      <a:r>
                        <a:rPr lang="en-US" sz="1800" dirty="0" smtClean="0"/>
                        <a:t>2,551</a:t>
                      </a:r>
                      <a:endParaRPr lang="en-US" sz="1800" dirty="0"/>
                    </a:p>
                  </a:txBody>
                  <a:tcPr marT="45717" marB="45717"/>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rtlCol="0">
            <a:normAutofit fontScale="90000"/>
          </a:bodyPr>
          <a:lstStyle/>
          <a:p>
            <a:pPr eaLnBrk="1" fontAlgn="auto" hangingPunct="1">
              <a:spcAft>
                <a:spcPts val="0"/>
              </a:spcAft>
              <a:defRPr/>
            </a:pPr>
            <a:r>
              <a:rPr lang="en-US" dirty="0" smtClean="0">
                <a:ea typeface="+mj-ea"/>
                <a:cs typeface="+mj-cs"/>
              </a:rPr>
              <a:t>Comprehension</a:t>
            </a:r>
          </a:p>
        </p:txBody>
      </p:sp>
      <p:graphicFrame>
        <p:nvGraphicFramePr>
          <p:cNvPr id="4" name="Table Placeholder 3"/>
          <p:cNvGraphicFramePr>
            <a:graphicFrameLocks noGrp="1"/>
          </p:cNvGraphicFramePr>
          <p:nvPr>
            <p:ph type="tbl" idx="1"/>
          </p:nvPr>
        </p:nvGraphicFramePr>
        <p:xfrm>
          <a:off x="609600" y="1295400"/>
          <a:ext cx="7772400" cy="4906962"/>
        </p:xfrm>
        <a:graphic>
          <a:graphicData uri="http://schemas.openxmlformats.org/drawingml/2006/table">
            <a:tbl>
              <a:tblPr firstRow="1" bandRow="1">
                <a:tableStyleId>{5C22544A-7EE6-4342-B048-85BDC9FD1C3A}</a:tableStyleId>
              </a:tblPr>
              <a:tblGrid>
                <a:gridCol w="2438400"/>
                <a:gridCol w="1524000"/>
                <a:gridCol w="1866900"/>
                <a:gridCol w="1943100"/>
              </a:tblGrid>
              <a:tr h="457170">
                <a:tc>
                  <a:txBody>
                    <a:bodyPr/>
                    <a:lstStyle/>
                    <a:p>
                      <a:pPr algn="ctr"/>
                      <a:r>
                        <a:rPr lang="en-US" sz="1800" dirty="0" smtClean="0"/>
                        <a:t>Predictor</a:t>
                      </a:r>
                      <a:endParaRPr lang="en-US" sz="1800" dirty="0"/>
                    </a:p>
                  </a:txBody>
                  <a:tcPr marT="45717" marB="45717"/>
                </a:tc>
                <a:tc>
                  <a:txBody>
                    <a:bodyPr/>
                    <a:lstStyle/>
                    <a:p>
                      <a:pPr algn="ctr"/>
                      <a:r>
                        <a:rPr lang="en-US" sz="1800" dirty="0" smtClean="0"/>
                        <a:t>Average</a:t>
                      </a:r>
                      <a:r>
                        <a:rPr lang="en-US" sz="1800" baseline="0" dirty="0" smtClean="0"/>
                        <a:t> r</a:t>
                      </a:r>
                      <a:endParaRPr lang="en-US" sz="1800" dirty="0"/>
                    </a:p>
                  </a:txBody>
                  <a:tcPr marT="45717" marB="45717"/>
                </a:tc>
                <a:tc>
                  <a:txBody>
                    <a:bodyPr/>
                    <a:lstStyle/>
                    <a:p>
                      <a:pPr algn="ctr"/>
                      <a:r>
                        <a:rPr lang="en-US" sz="1800" dirty="0" smtClean="0"/>
                        <a:t>N </a:t>
                      </a:r>
                      <a:r>
                        <a:rPr lang="en-US" sz="1800" baseline="0" dirty="0" smtClean="0"/>
                        <a:t> of studies</a:t>
                      </a:r>
                      <a:endParaRPr lang="en-US" sz="1800" dirty="0"/>
                    </a:p>
                  </a:txBody>
                  <a:tcPr marT="45717" marB="45717"/>
                </a:tc>
                <a:tc>
                  <a:txBody>
                    <a:bodyPr/>
                    <a:lstStyle/>
                    <a:p>
                      <a:pPr algn="ctr"/>
                      <a:r>
                        <a:rPr lang="en-US" sz="1800" dirty="0" smtClean="0"/>
                        <a:t>N of</a:t>
                      </a:r>
                      <a:r>
                        <a:rPr lang="en-US" sz="1800" baseline="0" dirty="0" smtClean="0"/>
                        <a:t> children</a:t>
                      </a:r>
                      <a:endParaRPr lang="en-US" sz="1800" dirty="0"/>
                    </a:p>
                  </a:txBody>
                  <a:tcPr marT="45717" marB="45717"/>
                </a:tc>
              </a:tr>
              <a:tr h="370816">
                <a:tc>
                  <a:txBody>
                    <a:bodyPr/>
                    <a:lstStyle/>
                    <a:p>
                      <a:r>
                        <a:rPr lang="en-US" sz="1800" dirty="0" smtClean="0"/>
                        <a:t>Readiness</a:t>
                      </a:r>
                      <a:endParaRPr lang="en-US" sz="1800" dirty="0"/>
                    </a:p>
                  </a:txBody>
                  <a:tcPr marT="45717" marB="45717"/>
                </a:tc>
                <a:tc>
                  <a:txBody>
                    <a:bodyPr/>
                    <a:lstStyle/>
                    <a:p>
                      <a:pPr algn="ctr"/>
                      <a:r>
                        <a:rPr lang="en-US" sz="1800" dirty="0" smtClean="0"/>
                        <a:t>.59</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348</a:t>
                      </a:r>
                      <a:endParaRPr lang="en-US" sz="1800" dirty="0"/>
                    </a:p>
                  </a:txBody>
                  <a:tcPr marT="45717" marB="45717"/>
                </a:tc>
              </a:tr>
              <a:tr h="370816">
                <a:tc>
                  <a:txBody>
                    <a:bodyPr/>
                    <a:lstStyle/>
                    <a:p>
                      <a:r>
                        <a:rPr lang="en-US" sz="1800" dirty="0" smtClean="0"/>
                        <a:t>Concepts about print</a:t>
                      </a:r>
                      <a:endParaRPr lang="en-US" sz="1800" dirty="0"/>
                    </a:p>
                  </a:txBody>
                  <a:tcPr marT="45717" marB="45717"/>
                </a:tc>
                <a:tc>
                  <a:txBody>
                    <a:bodyPr/>
                    <a:lstStyle/>
                    <a:p>
                      <a:pPr algn="ctr"/>
                      <a:r>
                        <a:rPr lang="en-US" sz="1800" dirty="0" smtClean="0"/>
                        <a:t>.54</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535</a:t>
                      </a:r>
                      <a:endParaRPr lang="en-US" sz="1800" dirty="0"/>
                    </a:p>
                  </a:txBody>
                  <a:tcPr marT="45717" marB="45717"/>
                </a:tc>
              </a:tr>
              <a:tr h="370816">
                <a:tc>
                  <a:txBody>
                    <a:bodyPr/>
                    <a:lstStyle/>
                    <a:p>
                      <a:r>
                        <a:rPr lang="en-US" sz="1800" dirty="0" smtClean="0"/>
                        <a:t>ABC knowledge</a:t>
                      </a:r>
                      <a:endParaRPr lang="en-US" sz="1800" dirty="0"/>
                    </a:p>
                  </a:txBody>
                  <a:tcPr marT="45717" marB="45717"/>
                </a:tc>
                <a:tc>
                  <a:txBody>
                    <a:bodyPr/>
                    <a:lstStyle/>
                    <a:p>
                      <a:pPr algn="ctr"/>
                      <a:r>
                        <a:rPr lang="en-US" sz="1800" dirty="0" smtClean="0"/>
                        <a:t>.48</a:t>
                      </a:r>
                      <a:endParaRPr lang="en-US" sz="1800" dirty="0"/>
                    </a:p>
                  </a:txBody>
                  <a:tcPr marT="45717" marB="45717"/>
                </a:tc>
                <a:tc>
                  <a:txBody>
                    <a:bodyPr/>
                    <a:lstStyle/>
                    <a:p>
                      <a:pPr algn="ctr"/>
                      <a:r>
                        <a:rPr lang="en-US" sz="1800" dirty="0" smtClean="0"/>
                        <a:t>17</a:t>
                      </a:r>
                      <a:endParaRPr lang="en-US" sz="1800" dirty="0"/>
                    </a:p>
                  </a:txBody>
                  <a:tcPr marT="45717" marB="45717"/>
                </a:tc>
                <a:tc>
                  <a:txBody>
                    <a:bodyPr/>
                    <a:lstStyle/>
                    <a:p>
                      <a:pPr algn="ctr"/>
                      <a:r>
                        <a:rPr lang="en-US" sz="1800" dirty="0" smtClean="0"/>
                        <a:t>2,038</a:t>
                      </a:r>
                      <a:endParaRPr lang="en-US" sz="1800" dirty="0"/>
                    </a:p>
                  </a:txBody>
                  <a:tcPr marT="45717" marB="45717"/>
                </a:tc>
              </a:tr>
              <a:tr h="370816">
                <a:tc>
                  <a:txBody>
                    <a:bodyPr/>
                    <a:lstStyle/>
                    <a:p>
                      <a:r>
                        <a:rPr lang="en-US" sz="1800" dirty="0" smtClean="0"/>
                        <a:t>Print awareness</a:t>
                      </a:r>
                      <a:endParaRPr lang="en-US" sz="1800" dirty="0"/>
                    </a:p>
                  </a:txBody>
                  <a:tcPr marT="45717" marB="45717"/>
                </a:tc>
                <a:tc>
                  <a:txBody>
                    <a:bodyPr/>
                    <a:lstStyle/>
                    <a:p>
                      <a:pPr algn="ctr"/>
                      <a:r>
                        <a:rPr lang="en-US" sz="1800" dirty="0" smtClean="0"/>
                        <a:t>.48</a:t>
                      </a:r>
                      <a:endParaRPr lang="en-US" sz="1800" dirty="0"/>
                    </a:p>
                  </a:txBody>
                  <a:tcPr marT="45717" marB="45717"/>
                </a:tc>
                <a:tc>
                  <a:txBody>
                    <a:bodyPr/>
                    <a:lstStyle/>
                    <a:p>
                      <a:pPr algn="ctr"/>
                      <a:r>
                        <a:rPr lang="en-US" sz="1800" dirty="0" smtClean="0"/>
                        <a:t>4</a:t>
                      </a:r>
                      <a:endParaRPr lang="en-US" sz="1800" dirty="0"/>
                    </a:p>
                  </a:txBody>
                  <a:tcPr marT="45717" marB="45717"/>
                </a:tc>
                <a:tc>
                  <a:txBody>
                    <a:bodyPr/>
                    <a:lstStyle/>
                    <a:p>
                      <a:pPr algn="ctr"/>
                      <a:r>
                        <a:rPr lang="en-US" sz="1800" dirty="0" smtClean="0"/>
                        <a:t>347</a:t>
                      </a:r>
                      <a:endParaRPr lang="en-US" sz="1800" dirty="0"/>
                    </a:p>
                  </a:txBody>
                  <a:tcPr marT="45717" marB="45717"/>
                </a:tc>
              </a:tr>
              <a:tr h="370816">
                <a:tc>
                  <a:txBody>
                    <a:bodyPr/>
                    <a:lstStyle/>
                    <a:p>
                      <a:r>
                        <a:rPr lang="en-US" sz="1800" dirty="0" smtClean="0"/>
                        <a:t>Phonological</a:t>
                      </a:r>
                      <a:r>
                        <a:rPr lang="en-US" sz="1800" baseline="0" dirty="0" smtClean="0"/>
                        <a:t> awareness</a:t>
                      </a:r>
                      <a:endParaRPr lang="en-US" sz="1800" dirty="0"/>
                    </a:p>
                  </a:txBody>
                  <a:tcPr marT="45717" marB="45717"/>
                </a:tc>
                <a:tc>
                  <a:txBody>
                    <a:bodyPr/>
                    <a:lstStyle/>
                    <a:p>
                      <a:pPr algn="ctr"/>
                      <a:r>
                        <a:rPr lang="en-US" sz="1800" dirty="0" smtClean="0"/>
                        <a:t>.44</a:t>
                      </a:r>
                      <a:endParaRPr lang="en-US" sz="1800" dirty="0"/>
                    </a:p>
                  </a:txBody>
                  <a:tcPr marT="45717" marB="45717"/>
                </a:tc>
                <a:tc>
                  <a:txBody>
                    <a:bodyPr/>
                    <a:lstStyle/>
                    <a:p>
                      <a:pPr algn="ctr"/>
                      <a:r>
                        <a:rPr lang="en-US" sz="1800" dirty="0" smtClean="0"/>
                        <a:t>20</a:t>
                      </a:r>
                      <a:endParaRPr lang="en-US" sz="1800" dirty="0"/>
                    </a:p>
                  </a:txBody>
                  <a:tcPr marT="45717" marB="45717"/>
                </a:tc>
                <a:tc>
                  <a:txBody>
                    <a:bodyPr/>
                    <a:lstStyle/>
                    <a:p>
                      <a:pPr algn="ctr"/>
                      <a:r>
                        <a:rPr lang="en-US" sz="1800" dirty="0" smtClean="0"/>
                        <a:t>2,461</a:t>
                      </a:r>
                      <a:endParaRPr lang="en-US" sz="1800" dirty="0"/>
                    </a:p>
                  </a:txBody>
                  <a:tcPr marT="45717" marB="45717"/>
                </a:tc>
              </a:tr>
              <a:tr h="370816">
                <a:tc>
                  <a:txBody>
                    <a:bodyPr/>
                    <a:lstStyle/>
                    <a:p>
                      <a:r>
                        <a:rPr lang="en-US" sz="1800" dirty="0" smtClean="0"/>
                        <a:t>RAN letters/digits</a:t>
                      </a:r>
                      <a:endParaRPr lang="en-US" sz="1800" dirty="0"/>
                    </a:p>
                  </a:txBody>
                  <a:tcPr marT="45717" marB="45717"/>
                </a:tc>
                <a:tc>
                  <a:txBody>
                    <a:bodyPr/>
                    <a:lstStyle/>
                    <a:p>
                      <a:pPr algn="ctr"/>
                      <a:r>
                        <a:rPr lang="en-US" sz="1800" dirty="0" smtClean="0"/>
                        <a:t>.43</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333</a:t>
                      </a:r>
                      <a:endParaRPr lang="en-US" sz="1800" dirty="0"/>
                    </a:p>
                  </a:txBody>
                  <a:tcPr marT="45717" marB="45717"/>
                </a:tc>
              </a:tr>
              <a:tr h="370816">
                <a:tc>
                  <a:txBody>
                    <a:bodyPr/>
                    <a:lstStyle/>
                    <a:p>
                      <a:r>
                        <a:rPr lang="en-US" sz="1800" dirty="0" smtClean="0"/>
                        <a:t>RAN objects/colors</a:t>
                      </a:r>
                      <a:endParaRPr lang="en-US" sz="1800" dirty="0"/>
                    </a:p>
                  </a:txBody>
                  <a:tcPr marT="45717" marB="45717"/>
                </a:tc>
                <a:tc>
                  <a:txBody>
                    <a:bodyPr/>
                    <a:lstStyle/>
                    <a:p>
                      <a:pPr algn="ctr"/>
                      <a:r>
                        <a:rPr lang="en-US" sz="1800" dirty="0" smtClean="0"/>
                        <a:t>.42</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1,146</a:t>
                      </a:r>
                      <a:endParaRPr lang="en-US" sz="1800" dirty="0"/>
                    </a:p>
                  </a:txBody>
                  <a:tcPr marT="45717" marB="45717"/>
                </a:tc>
              </a:tr>
              <a:tr h="370816">
                <a:tc>
                  <a:txBody>
                    <a:bodyPr/>
                    <a:lstStyle/>
                    <a:p>
                      <a:r>
                        <a:rPr lang="en-US" sz="1800" dirty="0" smtClean="0"/>
                        <a:t>Decoding </a:t>
                      </a:r>
                      <a:r>
                        <a:rPr lang="en-US" sz="1800" dirty="0" err="1" smtClean="0"/>
                        <a:t>nonwords</a:t>
                      </a:r>
                      <a:endParaRPr lang="en-US" sz="1800" dirty="0"/>
                    </a:p>
                  </a:txBody>
                  <a:tcPr marT="45717" marB="45717"/>
                </a:tc>
                <a:tc>
                  <a:txBody>
                    <a:bodyPr/>
                    <a:lstStyle/>
                    <a:p>
                      <a:pPr algn="ctr"/>
                      <a:r>
                        <a:rPr lang="en-US" sz="1800" dirty="0" smtClean="0"/>
                        <a:t>.41</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282</a:t>
                      </a:r>
                      <a:endParaRPr lang="en-US" sz="1800" dirty="0"/>
                    </a:p>
                  </a:txBody>
                  <a:tcPr marT="45717" marB="45717"/>
                </a:tc>
              </a:tr>
              <a:tr h="370816">
                <a:tc>
                  <a:txBody>
                    <a:bodyPr/>
                    <a:lstStyle/>
                    <a:p>
                      <a:r>
                        <a:rPr lang="en-US" sz="1800" dirty="0" smtClean="0"/>
                        <a:t>Decoding words</a:t>
                      </a:r>
                      <a:endParaRPr lang="en-US" sz="1800" dirty="0"/>
                    </a:p>
                  </a:txBody>
                  <a:tcPr marT="45717" marB="45717"/>
                </a:tc>
                <a:tc>
                  <a:txBody>
                    <a:bodyPr/>
                    <a:lstStyle/>
                    <a:p>
                      <a:pPr algn="ctr"/>
                      <a:r>
                        <a:rPr lang="en-US" sz="1800" dirty="0" smtClean="0"/>
                        <a:t>.40</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1,091</a:t>
                      </a:r>
                      <a:endParaRPr lang="en-US" sz="1800" dirty="0"/>
                    </a:p>
                  </a:txBody>
                  <a:tcPr marT="45717" marB="45717"/>
                </a:tc>
              </a:tr>
              <a:tr h="370816">
                <a:tc>
                  <a:txBody>
                    <a:bodyPr/>
                    <a:lstStyle/>
                    <a:p>
                      <a:r>
                        <a:rPr lang="en-US" sz="1800" dirty="0" smtClean="0"/>
                        <a:t>Phonological STM</a:t>
                      </a:r>
                      <a:endParaRPr lang="en-US" sz="1800" dirty="0"/>
                    </a:p>
                  </a:txBody>
                  <a:tcPr marT="45717" marB="45717"/>
                </a:tc>
                <a:tc>
                  <a:txBody>
                    <a:bodyPr/>
                    <a:lstStyle/>
                    <a:p>
                      <a:pPr algn="ctr"/>
                      <a:r>
                        <a:rPr lang="en-US" sz="1800" dirty="0" smtClean="0"/>
                        <a:t>.39</a:t>
                      </a:r>
                      <a:endParaRPr lang="en-US" sz="1800" dirty="0"/>
                    </a:p>
                  </a:txBody>
                  <a:tcPr marT="45717" marB="45717"/>
                </a:tc>
                <a:tc>
                  <a:txBody>
                    <a:bodyPr/>
                    <a:lstStyle/>
                    <a:p>
                      <a:pPr algn="ctr"/>
                      <a:r>
                        <a:rPr lang="en-US" sz="1800" dirty="0" smtClean="0"/>
                        <a:t>13</a:t>
                      </a:r>
                      <a:endParaRPr lang="en-US" sz="1800" dirty="0"/>
                    </a:p>
                  </a:txBody>
                  <a:tcPr marT="45717" marB="45717"/>
                </a:tc>
                <a:tc>
                  <a:txBody>
                    <a:bodyPr/>
                    <a:lstStyle/>
                    <a:p>
                      <a:pPr algn="ctr"/>
                      <a:r>
                        <a:rPr lang="en-US" sz="1800" dirty="0" smtClean="0"/>
                        <a:t>1,911</a:t>
                      </a:r>
                      <a:endParaRPr lang="en-US" sz="1800" dirty="0"/>
                    </a:p>
                  </a:txBody>
                  <a:tcPr marT="45717" marB="45717"/>
                </a:tc>
              </a:tr>
              <a:tr h="370816">
                <a:tc>
                  <a:txBody>
                    <a:bodyPr/>
                    <a:lstStyle/>
                    <a:p>
                      <a:r>
                        <a:rPr lang="en-US" sz="1800" dirty="0" smtClean="0"/>
                        <a:t>Arithmetic</a:t>
                      </a:r>
                      <a:endParaRPr lang="en-US" sz="1800" dirty="0"/>
                    </a:p>
                  </a:txBody>
                  <a:tcPr marT="45717" marB="45717"/>
                </a:tc>
                <a:tc>
                  <a:txBody>
                    <a:bodyPr/>
                    <a:lstStyle/>
                    <a:p>
                      <a:pPr algn="ctr"/>
                      <a:r>
                        <a:rPr lang="en-US" sz="1800" dirty="0" smtClean="0"/>
                        <a:t>.35</a:t>
                      </a:r>
                      <a:endParaRPr lang="en-US" sz="1800" dirty="0"/>
                    </a:p>
                  </a:txBody>
                  <a:tcPr marT="45717" marB="45717"/>
                </a:tc>
                <a:tc>
                  <a:txBody>
                    <a:bodyPr/>
                    <a:lstStyle/>
                    <a:p>
                      <a:pPr algn="ctr"/>
                      <a:r>
                        <a:rPr lang="en-US" sz="1800" dirty="0" smtClean="0"/>
                        <a:t>8</a:t>
                      </a:r>
                      <a:endParaRPr lang="en-US" sz="1800" dirty="0"/>
                    </a:p>
                  </a:txBody>
                  <a:tcPr marT="45717" marB="45717"/>
                </a:tc>
                <a:tc>
                  <a:txBody>
                    <a:bodyPr/>
                    <a:lstStyle/>
                    <a:p>
                      <a:pPr algn="ctr"/>
                      <a:r>
                        <a:rPr lang="en-US" sz="1800" dirty="0" smtClean="0"/>
                        <a:t>1,197</a:t>
                      </a:r>
                      <a:endParaRPr lang="en-US" sz="1800" dirty="0"/>
                    </a:p>
                  </a:txBody>
                  <a:tcPr marT="45717" marB="45717"/>
                </a:tc>
              </a:tr>
              <a:tr h="370816">
                <a:tc>
                  <a:txBody>
                    <a:bodyPr/>
                    <a:lstStyle/>
                    <a:p>
                      <a:r>
                        <a:rPr lang="en-US" sz="1800" dirty="0" smtClean="0"/>
                        <a:t>Performance IQ</a:t>
                      </a:r>
                      <a:endParaRPr lang="en-US" sz="1800" dirty="0"/>
                    </a:p>
                  </a:txBody>
                  <a:tcPr marT="45717" marB="45717"/>
                </a:tc>
                <a:tc>
                  <a:txBody>
                    <a:bodyPr/>
                    <a:lstStyle/>
                    <a:p>
                      <a:pPr algn="ctr"/>
                      <a:r>
                        <a:rPr lang="en-US" sz="1800" dirty="0" smtClean="0"/>
                        <a:t>.34</a:t>
                      </a:r>
                      <a:endParaRPr lang="en-US" sz="1800" dirty="0"/>
                    </a:p>
                  </a:txBody>
                  <a:tcPr marT="45717" marB="45717"/>
                </a:tc>
                <a:tc>
                  <a:txBody>
                    <a:bodyPr/>
                    <a:lstStyle/>
                    <a:p>
                      <a:pPr algn="ctr"/>
                      <a:r>
                        <a:rPr lang="en-US" sz="1800" dirty="0" smtClean="0"/>
                        <a:t>5</a:t>
                      </a:r>
                      <a:endParaRPr lang="en-US" sz="1800" dirty="0"/>
                    </a:p>
                  </a:txBody>
                  <a:tcPr marT="45717" marB="45717"/>
                </a:tc>
                <a:tc>
                  <a:txBody>
                    <a:bodyPr/>
                    <a:lstStyle/>
                    <a:p>
                      <a:pPr algn="ctr"/>
                      <a:r>
                        <a:rPr lang="en-US" sz="1800" dirty="0" smtClean="0"/>
                        <a:t>253</a:t>
                      </a:r>
                      <a:endParaRPr lang="en-US" sz="1800" dirty="0"/>
                    </a:p>
                  </a:txBody>
                  <a:tcPr marT="45717" marB="45717"/>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rtlCol="0">
            <a:normAutofit fontScale="90000"/>
          </a:bodyPr>
          <a:lstStyle/>
          <a:p>
            <a:pPr eaLnBrk="1" fontAlgn="auto" hangingPunct="1">
              <a:spcAft>
                <a:spcPts val="0"/>
              </a:spcAft>
              <a:defRPr/>
            </a:pPr>
            <a:r>
              <a:rPr lang="en-US" dirty="0" smtClean="0">
                <a:ea typeface="+mj-ea"/>
                <a:cs typeface="+mj-cs"/>
              </a:rPr>
              <a:t>Comprehension (cont).</a:t>
            </a:r>
          </a:p>
        </p:txBody>
      </p:sp>
      <p:graphicFrame>
        <p:nvGraphicFramePr>
          <p:cNvPr id="4" name="Table Placeholder 3"/>
          <p:cNvGraphicFramePr>
            <a:graphicFrameLocks noGrp="1"/>
          </p:cNvGraphicFramePr>
          <p:nvPr>
            <p:ph type="tbl" idx="1"/>
          </p:nvPr>
        </p:nvGraphicFramePr>
        <p:xfrm>
          <a:off x="609600" y="1295400"/>
          <a:ext cx="7772400" cy="2682876"/>
        </p:xfrm>
        <a:graphic>
          <a:graphicData uri="http://schemas.openxmlformats.org/drawingml/2006/table">
            <a:tbl>
              <a:tblPr firstRow="1" bandRow="1">
                <a:tableStyleId>{5C22544A-7EE6-4342-B048-85BDC9FD1C3A}</a:tableStyleId>
              </a:tblPr>
              <a:tblGrid>
                <a:gridCol w="2438400"/>
                <a:gridCol w="1524000"/>
                <a:gridCol w="1866900"/>
                <a:gridCol w="1943100"/>
              </a:tblGrid>
              <a:tr h="457308">
                <a:tc>
                  <a:txBody>
                    <a:bodyPr/>
                    <a:lstStyle/>
                    <a:p>
                      <a:pPr algn="ctr"/>
                      <a:r>
                        <a:rPr lang="en-US" sz="1800" dirty="0" smtClean="0"/>
                        <a:t>Predictor</a:t>
                      </a:r>
                      <a:endParaRPr lang="en-US" sz="1800" dirty="0"/>
                    </a:p>
                  </a:txBody>
                  <a:tcPr marT="45731" marB="45731"/>
                </a:tc>
                <a:tc>
                  <a:txBody>
                    <a:bodyPr/>
                    <a:lstStyle/>
                    <a:p>
                      <a:pPr algn="ctr"/>
                      <a:r>
                        <a:rPr lang="en-US" sz="1800" dirty="0" smtClean="0"/>
                        <a:t>Average</a:t>
                      </a:r>
                      <a:r>
                        <a:rPr lang="en-US" sz="1800" baseline="0" dirty="0" smtClean="0"/>
                        <a:t> r</a:t>
                      </a:r>
                      <a:endParaRPr lang="en-US" sz="1800" dirty="0"/>
                    </a:p>
                  </a:txBody>
                  <a:tcPr marT="45731" marB="45731"/>
                </a:tc>
                <a:tc>
                  <a:txBody>
                    <a:bodyPr/>
                    <a:lstStyle/>
                    <a:p>
                      <a:pPr algn="ctr"/>
                      <a:r>
                        <a:rPr lang="en-US" sz="1800" dirty="0" smtClean="0"/>
                        <a:t>N </a:t>
                      </a:r>
                      <a:r>
                        <a:rPr lang="en-US" sz="1800" baseline="0" dirty="0" smtClean="0"/>
                        <a:t> of studies</a:t>
                      </a:r>
                      <a:endParaRPr lang="en-US" sz="1800" dirty="0"/>
                    </a:p>
                  </a:txBody>
                  <a:tcPr marT="45731" marB="45731"/>
                </a:tc>
                <a:tc>
                  <a:txBody>
                    <a:bodyPr/>
                    <a:lstStyle/>
                    <a:p>
                      <a:pPr algn="ctr"/>
                      <a:r>
                        <a:rPr lang="en-US" sz="1800" dirty="0" smtClean="0"/>
                        <a:t>N of</a:t>
                      </a:r>
                      <a:r>
                        <a:rPr lang="en-US" sz="1800" baseline="0" dirty="0" smtClean="0"/>
                        <a:t> children</a:t>
                      </a:r>
                      <a:endParaRPr lang="en-US" sz="1800" dirty="0"/>
                    </a:p>
                  </a:txBody>
                  <a:tcPr marT="45731" marB="45731"/>
                </a:tc>
              </a:tr>
              <a:tr h="370928">
                <a:tc>
                  <a:txBody>
                    <a:bodyPr/>
                    <a:lstStyle/>
                    <a:p>
                      <a:r>
                        <a:rPr lang="en-US" sz="1800" dirty="0" smtClean="0"/>
                        <a:t>Oral language</a:t>
                      </a:r>
                      <a:endParaRPr lang="en-US" sz="1800" dirty="0"/>
                    </a:p>
                  </a:txBody>
                  <a:tcPr marT="45731" marB="45731"/>
                </a:tc>
                <a:tc>
                  <a:txBody>
                    <a:bodyPr/>
                    <a:lstStyle/>
                    <a:p>
                      <a:pPr algn="ctr"/>
                      <a:r>
                        <a:rPr lang="en-US" sz="1800" dirty="0" smtClean="0"/>
                        <a:t>.33</a:t>
                      </a:r>
                      <a:endParaRPr lang="en-US" sz="1800" dirty="0"/>
                    </a:p>
                  </a:txBody>
                  <a:tcPr marT="45731" marB="45731"/>
                </a:tc>
                <a:tc>
                  <a:txBody>
                    <a:bodyPr/>
                    <a:lstStyle/>
                    <a:p>
                      <a:pPr algn="ctr"/>
                      <a:r>
                        <a:rPr lang="en-US" sz="1800" dirty="0" smtClean="0"/>
                        <a:t>30</a:t>
                      </a:r>
                      <a:endParaRPr lang="en-US" sz="1800" dirty="0"/>
                    </a:p>
                  </a:txBody>
                  <a:tcPr marT="45731" marB="45731"/>
                </a:tc>
                <a:tc>
                  <a:txBody>
                    <a:bodyPr/>
                    <a:lstStyle/>
                    <a:p>
                      <a:pPr algn="ctr"/>
                      <a:r>
                        <a:rPr lang="en-US" sz="1800" dirty="0" smtClean="0"/>
                        <a:t>4,015</a:t>
                      </a:r>
                      <a:endParaRPr lang="en-US" sz="1800" dirty="0"/>
                    </a:p>
                  </a:txBody>
                  <a:tcPr marT="45731" marB="45731"/>
                </a:tc>
              </a:tr>
              <a:tr h="370928">
                <a:tc>
                  <a:txBody>
                    <a:bodyPr/>
                    <a:lstStyle/>
                    <a:p>
                      <a:r>
                        <a:rPr lang="en-US" sz="1800" dirty="0" smtClean="0"/>
                        <a:t>Writing/writing name</a:t>
                      </a:r>
                      <a:endParaRPr lang="en-US" sz="1800" dirty="0"/>
                    </a:p>
                  </a:txBody>
                  <a:tcPr marT="45731" marB="45731"/>
                </a:tc>
                <a:tc>
                  <a:txBody>
                    <a:bodyPr/>
                    <a:lstStyle/>
                    <a:p>
                      <a:pPr algn="ctr"/>
                      <a:r>
                        <a:rPr lang="en-US" sz="1800" dirty="0" smtClean="0"/>
                        <a:t>.33</a:t>
                      </a:r>
                      <a:endParaRPr lang="en-US" sz="1800" dirty="0"/>
                    </a:p>
                  </a:txBody>
                  <a:tcPr marT="45731" marB="45731"/>
                </a:tc>
                <a:tc>
                  <a:txBody>
                    <a:bodyPr/>
                    <a:lstStyle/>
                    <a:p>
                      <a:pPr algn="ctr"/>
                      <a:r>
                        <a:rPr lang="en-US" sz="1800" dirty="0" smtClean="0"/>
                        <a:t>4</a:t>
                      </a:r>
                      <a:endParaRPr lang="en-US" sz="1800" dirty="0"/>
                    </a:p>
                  </a:txBody>
                  <a:tcPr marT="45731" marB="45731"/>
                </a:tc>
                <a:tc>
                  <a:txBody>
                    <a:bodyPr/>
                    <a:lstStyle/>
                    <a:p>
                      <a:pPr algn="ctr"/>
                      <a:r>
                        <a:rPr lang="en-US" sz="1800" dirty="0" smtClean="0"/>
                        <a:t>565</a:t>
                      </a:r>
                      <a:endParaRPr lang="en-US" sz="1800" dirty="0"/>
                    </a:p>
                  </a:txBody>
                  <a:tcPr marT="45731" marB="45731"/>
                </a:tc>
              </a:tr>
              <a:tr h="370928">
                <a:tc>
                  <a:txBody>
                    <a:bodyPr/>
                    <a:lstStyle/>
                    <a:p>
                      <a:r>
                        <a:rPr lang="en-US" sz="1800" dirty="0" smtClean="0"/>
                        <a:t>Visual perception</a:t>
                      </a:r>
                      <a:endParaRPr lang="en-US" sz="1800" dirty="0"/>
                    </a:p>
                  </a:txBody>
                  <a:tcPr marT="45731" marB="45731"/>
                </a:tc>
                <a:tc>
                  <a:txBody>
                    <a:bodyPr/>
                    <a:lstStyle/>
                    <a:p>
                      <a:pPr algn="ctr"/>
                      <a:r>
                        <a:rPr lang="en-US" sz="1800" dirty="0" smtClean="0"/>
                        <a:t>.26</a:t>
                      </a:r>
                      <a:endParaRPr lang="en-US" sz="1800" dirty="0"/>
                    </a:p>
                  </a:txBody>
                  <a:tcPr marT="45731" marB="45731"/>
                </a:tc>
                <a:tc>
                  <a:txBody>
                    <a:bodyPr/>
                    <a:lstStyle/>
                    <a:p>
                      <a:pPr algn="ctr"/>
                      <a:r>
                        <a:rPr lang="en-US" sz="1800" dirty="0" smtClean="0"/>
                        <a:t>9</a:t>
                      </a:r>
                      <a:endParaRPr lang="en-US" sz="1800" dirty="0"/>
                    </a:p>
                  </a:txBody>
                  <a:tcPr marT="45731" marB="45731"/>
                </a:tc>
                <a:tc>
                  <a:txBody>
                    <a:bodyPr/>
                    <a:lstStyle/>
                    <a:p>
                      <a:pPr algn="ctr"/>
                      <a:r>
                        <a:rPr lang="en-US" sz="1800" dirty="0" smtClean="0"/>
                        <a:t>1,438</a:t>
                      </a:r>
                      <a:endParaRPr lang="en-US" sz="1800" dirty="0"/>
                    </a:p>
                  </a:txBody>
                  <a:tcPr marT="45731" marB="45731"/>
                </a:tc>
              </a:tr>
              <a:tr h="370928">
                <a:tc>
                  <a:txBody>
                    <a:bodyPr/>
                    <a:lstStyle/>
                    <a:p>
                      <a:r>
                        <a:rPr lang="en-US" sz="1800" dirty="0" smtClean="0"/>
                        <a:t>Visual motor</a:t>
                      </a:r>
                      <a:endParaRPr lang="en-US" sz="1800" dirty="0"/>
                    </a:p>
                  </a:txBody>
                  <a:tcPr marT="45731" marB="45731"/>
                </a:tc>
                <a:tc>
                  <a:txBody>
                    <a:bodyPr/>
                    <a:lstStyle/>
                    <a:p>
                      <a:pPr algn="ctr"/>
                      <a:r>
                        <a:rPr lang="en-US" sz="1800" dirty="0" smtClean="0"/>
                        <a:t>.22</a:t>
                      </a:r>
                      <a:endParaRPr lang="en-US" sz="1800" dirty="0"/>
                    </a:p>
                  </a:txBody>
                  <a:tcPr marT="45731" marB="45731"/>
                </a:tc>
                <a:tc>
                  <a:txBody>
                    <a:bodyPr/>
                    <a:lstStyle/>
                    <a:p>
                      <a:pPr algn="ctr"/>
                      <a:r>
                        <a:rPr lang="en-US" sz="1800" dirty="0" smtClean="0"/>
                        <a:t>9</a:t>
                      </a:r>
                      <a:endParaRPr lang="en-US" sz="1800" dirty="0"/>
                    </a:p>
                  </a:txBody>
                  <a:tcPr marT="45731" marB="45731"/>
                </a:tc>
                <a:tc>
                  <a:txBody>
                    <a:bodyPr/>
                    <a:lstStyle/>
                    <a:p>
                      <a:pPr algn="ctr"/>
                      <a:r>
                        <a:rPr lang="en-US" sz="1800" dirty="0" smtClean="0"/>
                        <a:t>1,333</a:t>
                      </a:r>
                      <a:endParaRPr lang="en-US" sz="1800" dirty="0"/>
                    </a:p>
                  </a:txBody>
                  <a:tcPr marT="45731" marB="45731"/>
                </a:tc>
              </a:tr>
              <a:tr h="370928">
                <a:tc>
                  <a:txBody>
                    <a:bodyPr/>
                    <a:lstStyle/>
                    <a:p>
                      <a:r>
                        <a:rPr lang="en-US" sz="1800" dirty="0" smtClean="0"/>
                        <a:t>Concept knowledge</a:t>
                      </a:r>
                      <a:endParaRPr lang="en-US" sz="1800" dirty="0"/>
                    </a:p>
                  </a:txBody>
                  <a:tcPr marT="45731" marB="45731"/>
                </a:tc>
                <a:tc>
                  <a:txBody>
                    <a:bodyPr/>
                    <a:lstStyle/>
                    <a:p>
                      <a:pPr algn="ctr"/>
                      <a:r>
                        <a:rPr lang="en-US" sz="1800" dirty="0" smtClean="0"/>
                        <a:t>.20</a:t>
                      </a:r>
                      <a:endParaRPr lang="en-US" sz="1800" dirty="0"/>
                    </a:p>
                  </a:txBody>
                  <a:tcPr marT="45731" marB="45731"/>
                </a:tc>
                <a:tc>
                  <a:txBody>
                    <a:bodyPr/>
                    <a:lstStyle/>
                    <a:p>
                      <a:pPr algn="ctr"/>
                      <a:r>
                        <a:rPr lang="en-US" sz="1800" dirty="0" smtClean="0"/>
                        <a:t>3</a:t>
                      </a:r>
                      <a:endParaRPr lang="en-US" sz="1800" dirty="0"/>
                    </a:p>
                  </a:txBody>
                  <a:tcPr marT="45731" marB="45731"/>
                </a:tc>
                <a:tc>
                  <a:txBody>
                    <a:bodyPr/>
                    <a:lstStyle/>
                    <a:p>
                      <a:pPr algn="ctr"/>
                      <a:r>
                        <a:rPr lang="en-US" sz="1800" dirty="0" smtClean="0"/>
                        <a:t>873</a:t>
                      </a:r>
                      <a:endParaRPr lang="en-US" sz="1800" dirty="0"/>
                    </a:p>
                  </a:txBody>
                  <a:tcPr marT="45731" marB="45731"/>
                </a:tc>
              </a:tr>
              <a:tr h="370928">
                <a:tc>
                  <a:txBody>
                    <a:bodyPr/>
                    <a:lstStyle/>
                    <a:p>
                      <a:r>
                        <a:rPr lang="en-US" sz="1800" dirty="0" smtClean="0"/>
                        <a:t>Visual memory</a:t>
                      </a:r>
                      <a:endParaRPr lang="en-US" sz="1800" dirty="0"/>
                    </a:p>
                  </a:txBody>
                  <a:tcPr marT="45731" marB="45731"/>
                </a:tc>
                <a:tc>
                  <a:txBody>
                    <a:bodyPr/>
                    <a:lstStyle/>
                    <a:p>
                      <a:pPr algn="ctr"/>
                      <a:r>
                        <a:rPr lang="en-US" sz="1800" dirty="0" smtClean="0"/>
                        <a:t>.17</a:t>
                      </a:r>
                      <a:endParaRPr lang="en-US" sz="1800" dirty="0"/>
                    </a:p>
                  </a:txBody>
                  <a:tcPr marT="45731" marB="45731"/>
                </a:tc>
                <a:tc>
                  <a:txBody>
                    <a:bodyPr/>
                    <a:lstStyle/>
                    <a:p>
                      <a:pPr algn="ctr"/>
                      <a:r>
                        <a:rPr lang="en-US" sz="1800" dirty="0" smtClean="0"/>
                        <a:t>5</a:t>
                      </a:r>
                      <a:endParaRPr lang="en-US" sz="1800" dirty="0"/>
                    </a:p>
                  </a:txBody>
                  <a:tcPr marT="45731" marB="45731"/>
                </a:tc>
                <a:tc>
                  <a:txBody>
                    <a:bodyPr/>
                    <a:lstStyle/>
                    <a:p>
                      <a:pPr algn="ctr"/>
                      <a:r>
                        <a:rPr lang="en-US" sz="1800" dirty="0" smtClean="0"/>
                        <a:t>875</a:t>
                      </a:r>
                      <a:endParaRPr lang="en-US" sz="1800" dirty="0"/>
                    </a:p>
                  </a:txBody>
                  <a:tcPr marT="45731" marB="45731"/>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Reasons for Concern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Early literacy development predicts/affects later school achievement (Cunningham &amp; </a:t>
            </a:r>
            <a:r>
              <a:rPr lang="en-US" dirty="0" err="1" smtClean="0"/>
              <a:t>Stanovich</a:t>
            </a:r>
            <a:r>
              <a:rPr lang="en-US" dirty="0" smtClean="0"/>
              <a:t>, 1997; Duncan, </a:t>
            </a:r>
            <a:r>
              <a:rPr lang="en-US" dirty="0" err="1" smtClean="0"/>
              <a:t>Dowsett</a:t>
            </a:r>
            <a:r>
              <a:rPr lang="en-US" dirty="0" smtClean="0"/>
              <a:t>, </a:t>
            </a:r>
            <a:r>
              <a:rPr lang="en-US" dirty="0" err="1" smtClean="0"/>
              <a:t>Claessens</a:t>
            </a:r>
            <a:r>
              <a:rPr lang="en-US" dirty="0" smtClean="0"/>
              <a:t>, Magnuson, et al., 2007; </a:t>
            </a:r>
            <a:r>
              <a:rPr lang="en-US" dirty="0" err="1" smtClean="0"/>
              <a:t>Juel</a:t>
            </a:r>
            <a:r>
              <a:rPr lang="en-US" dirty="0" smtClean="0"/>
              <a:t>, 1988; Snow, Tabors, &amp; Dickinson, 2001; Smart, Prior, </a:t>
            </a:r>
            <a:r>
              <a:rPr lang="en-US" dirty="0" err="1" smtClean="0"/>
              <a:t>Sansor</a:t>
            </a:r>
            <a:r>
              <a:rPr lang="en-US" dirty="0" smtClean="0"/>
              <a:t>, &amp; </a:t>
            </a:r>
            <a:r>
              <a:rPr lang="en-US" dirty="0" err="1" smtClean="0"/>
              <a:t>Oberkind</a:t>
            </a:r>
            <a:r>
              <a:rPr lang="en-US" dirty="0" smtClean="0"/>
              <a:t>, 2005)</a:t>
            </a:r>
          </a:p>
          <a:p>
            <a:r>
              <a:rPr lang="en-US" dirty="0" smtClean="0"/>
              <a:t>Second-grade reading achievement is a major predictor of family income at age of 42 (Ritchie &amp; Bates, 2013)</a:t>
            </a:r>
          </a:p>
          <a:p>
            <a:r>
              <a:rPr lang="en-US" dirty="0" smtClean="0"/>
              <a:t>Substantial language differences evident by the age of 2 for poverty children (Fernald, 2013)</a:t>
            </a:r>
          </a:p>
          <a:p>
            <a:endParaRPr lang="en-US" dirty="0" smtClean="0"/>
          </a:p>
          <a:p>
            <a:endParaRPr lang="en-US" dirty="0"/>
          </a:p>
        </p:txBody>
      </p:sp>
    </p:spTree>
    <p:extLst>
      <p:ext uri="{BB962C8B-B14F-4D97-AF65-F5344CB8AC3E}">
        <p14:creationId xmlns:p14="http://schemas.microsoft.com/office/powerpoint/2010/main" val="12039408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533400" y="838200"/>
            <a:ext cx="7467600" cy="4572000"/>
          </a:xfrm>
        </p:spPr>
        <p:txBody>
          <a:bodyPr rtlCol="0">
            <a:normAutofit/>
          </a:bodyPr>
          <a:lstStyle/>
          <a:p>
            <a:pPr eaLnBrk="1" fontAlgn="auto" hangingPunct="1">
              <a:spcAft>
                <a:spcPts val="0"/>
              </a:spcAft>
              <a:buFont typeface="Symbol" pitchFamily="18" charset="2"/>
              <a:buNone/>
              <a:defRPr/>
            </a:pPr>
            <a:r>
              <a:rPr lang="en-US" b="1" dirty="0" smtClean="0">
                <a:solidFill>
                  <a:schemeClr val="tx1">
                    <a:lumMod val="95000"/>
                    <a:lumOff val="5000"/>
                  </a:schemeClr>
                </a:solidFill>
                <a:effectLst>
                  <a:outerShdw blurRad="38100" dist="38100" dir="2700000" algn="tl">
                    <a:srgbClr val="C0C0C0"/>
                  </a:outerShdw>
                </a:effectLst>
                <a:latin typeface="Helvetica" pitchFamily="34" charset="0"/>
                <a:ea typeface="+mn-ea"/>
                <a:cs typeface="+mn-cs"/>
              </a:rPr>
              <a:t>Strong to Moderate Predictors:</a:t>
            </a:r>
          </a:p>
          <a:p>
            <a:pPr lvl="1" eaLnBrk="1" fontAlgn="auto" hangingPunct="1">
              <a:spcAft>
                <a:spcPts val="0"/>
              </a:spcAft>
              <a:buFont typeface="Symbol" pitchFamily="18" charset="2"/>
              <a:buChar char="·"/>
              <a:defRPr/>
            </a:pPr>
            <a:r>
              <a:rPr lang="en-US" dirty="0" smtClean="0">
                <a:latin typeface="Helvetica" pitchFamily="34" charset="0"/>
                <a:ea typeface="+mn-ea"/>
              </a:rPr>
              <a:t>Alphabet Knowledge</a:t>
            </a:r>
          </a:p>
          <a:p>
            <a:pPr lvl="1" eaLnBrk="1" fontAlgn="auto" hangingPunct="1">
              <a:spcAft>
                <a:spcPts val="0"/>
              </a:spcAft>
              <a:buFont typeface="Symbol" pitchFamily="18" charset="2"/>
              <a:buChar char="·"/>
              <a:defRPr/>
            </a:pPr>
            <a:r>
              <a:rPr lang="en-US" dirty="0" smtClean="0">
                <a:latin typeface="Helvetica" pitchFamily="34" charset="0"/>
                <a:ea typeface="+mn-ea"/>
              </a:rPr>
              <a:t>Concepts About Print</a:t>
            </a:r>
          </a:p>
          <a:p>
            <a:pPr lvl="1" eaLnBrk="1" fontAlgn="auto" hangingPunct="1">
              <a:spcAft>
                <a:spcPts val="0"/>
              </a:spcAft>
              <a:buFont typeface="Symbol" pitchFamily="18" charset="2"/>
              <a:buChar char="·"/>
              <a:defRPr/>
            </a:pPr>
            <a:r>
              <a:rPr lang="en-US" dirty="0" smtClean="0">
                <a:latin typeface="Helvetica" pitchFamily="34" charset="0"/>
                <a:ea typeface="+mn-ea"/>
              </a:rPr>
              <a:t>Phonological Awareness</a:t>
            </a:r>
          </a:p>
          <a:p>
            <a:pPr lvl="1" eaLnBrk="1" fontAlgn="auto" hangingPunct="1">
              <a:spcAft>
                <a:spcPts val="0"/>
              </a:spcAft>
              <a:buFont typeface="Symbol" pitchFamily="18" charset="2"/>
              <a:buChar char="·"/>
              <a:defRPr/>
            </a:pPr>
            <a:r>
              <a:rPr lang="en-US" dirty="0" smtClean="0">
                <a:latin typeface="Helvetica" pitchFamily="34" charset="0"/>
                <a:ea typeface="+mn-ea"/>
              </a:rPr>
              <a:t>Oral Language</a:t>
            </a:r>
          </a:p>
          <a:p>
            <a:pPr lvl="1" eaLnBrk="1" fontAlgn="auto" hangingPunct="1">
              <a:spcAft>
                <a:spcPts val="0"/>
              </a:spcAft>
              <a:buFont typeface="Symbol" pitchFamily="18" charset="2"/>
              <a:buChar char="·"/>
              <a:defRPr/>
            </a:pPr>
            <a:r>
              <a:rPr lang="en-US" dirty="0" smtClean="0">
                <a:latin typeface="Helvetica" pitchFamily="34" charset="0"/>
                <a:ea typeface="+mn-ea"/>
              </a:rPr>
              <a:t>Writing Name/Writing</a:t>
            </a:r>
          </a:p>
          <a:p>
            <a:pPr lvl="1" eaLnBrk="1" fontAlgn="auto" hangingPunct="1">
              <a:spcAft>
                <a:spcPts val="0"/>
              </a:spcAft>
              <a:buFont typeface="Symbol" pitchFamily="18" charset="2"/>
              <a:buChar char="·"/>
              <a:defRPr/>
            </a:pPr>
            <a:r>
              <a:rPr lang="en-US" dirty="0" smtClean="0">
                <a:latin typeface="Helvetica" pitchFamily="34" charset="0"/>
                <a:ea typeface="+mn-ea"/>
              </a:rPr>
              <a:t>RAN (Rapid Automatic Naming/Lexical Access)</a:t>
            </a:r>
            <a:endParaRPr lang="en-US" b="1" dirty="0" smtClean="0">
              <a:solidFill>
                <a:srgbClr val="FFFFFF"/>
              </a:solidFill>
              <a:effectLst>
                <a:outerShdw blurRad="38100" dist="38100" dir="2700000" algn="tl">
                  <a:srgbClr val="C0C0C0"/>
                </a:outerShdw>
              </a:effectLst>
              <a:latin typeface="Helvetica" pitchFamily="34" charset="0"/>
              <a:ea typeface="+mn-ea"/>
            </a:endParaRPr>
          </a:p>
          <a:p>
            <a:pPr eaLnBrk="1" fontAlgn="auto" hangingPunct="1">
              <a:spcAft>
                <a:spcPts val="0"/>
              </a:spcAft>
              <a:buFont typeface="Arial" pitchFamily="34" charset="0"/>
              <a:buChar char="•"/>
              <a:defRPr/>
            </a:pPr>
            <a:endParaRPr lang="en-US" dirty="0" smtClean="0">
              <a:latin typeface="Helvetica" pitchFamily="34" charset="0"/>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67585" name="Rectangle 3"/>
          <p:cNvSpPr>
            <a:spLocks noGrp="1" noChangeArrowheads="1"/>
          </p:cNvSpPr>
          <p:nvPr>
            <p:ph idx="1"/>
          </p:nvPr>
        </p:nvSpPr>
        <p:spPr>
          <a:xfrm>
            <a:off x="762000" y="1752600"/>
            <a:ext cx="7696200" cy="3886200"/>
          </a:xfrm>
        </p:spPr>
        <p:txBody>
          <a:bodyPr/>
          <a:lstStyle/>
          <a:p>
            <a:pPr eaLnBrk="1" hangingPunct="1"/>
            <a:r>
              <a:rPr lang="en-US" sz="2800">
                <a:latin typeface="Calibri" charset="0"/>
              </a:rPr>
              <a:t>What parts of oral language are examined matters a lot.</a:t>
            </a:r>
          </a:p>
          <a:p>
            <a:pPr eaLnBrk="1" hangingPunct="1"/>
            <a:r>
              <a:rPr lang="en-US" sz="2800">
                <a:latin typeface="Calibri" charset="0"/>
              </a:rPr>
              <a:t>Vocabulary is a weak predictor of later decoding and comprehension.</a:t>
            </a:r>
          </a:p>
          <a:p>
            <a:pPr eaLnBrk="1" hangingPunct="1"/>
            <a:r>
              <a:rPr lang="en-US" sz="2800">
                <a:latin typeface="Calibri" charset="0"/>
              </a:rPr>
              <a:t>More complex aspects of oral language, like grammar and definitional vocabulary, are very strong predictors of decoding and comprehension.</a:t>
            </a:r>
          </a:p>
          <a:p>
            <a:pPr eaLnBrk="1" hangingPunct="1">
              <a:buFontTx/>
              <a:buNone/>
            </a:pPr>
            <a:endParaRPr lang="en-US" sz="2800">
              <a:latin typeface="Calibri" charset="0"/>
            </a:endParaRPr>
          </a:p>
        </p:txBody>
      </p:sp>
      <p:sp>
        <p:nvSpPr>
          <p:cNvPr id="6" name="Title 5"/>
          <p:cNvSpPr>
            <a:spLocks noGrp="1"/>
          </p:cNvSpPr>
          <p:nvPr>
            <p:ph type="title"/>
          </p:nvPr>
        </p:nvSpPr>
        <p:spPr/>
        <p:txBody>
          <a:bodyPr rtlCol="0">
            <a:normAutofit fontScale="90000"/>
          </a:bodyPr>
          <a:lstStyle/>
          <a:p>
            <a:pPr eaLnBrk="1" fontAlgn="auto" hangingPunct="1">
              <a:spcAft>
                <a:spcPts val="0"/>
              </a:spcAft>
              <a:defRPr/>
            </a:pPr>
            <a:r>
              <a:rPr lang="en-US" b="1" dirty="0" smtClean="0">
                <a:ea typeface="+mj-ea"/>
                <a:cs typeface="+mj-cs"/>
              </a:rPr>
              <a:t>Does oral language definition matter?</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Grp="1" noChangeArrowheads="1"/>
          </p:cNvSpPr>
          <p:nvPr>
            <p:ph type="title"/>
          </p:nvPr>
        </p:nvSpPr>
        <p:spPr>
          <a:xfrm>
            <a:off x="533400" y="152400"/>
            <a:ext cx="8610600" cy="685800"/>
          </a:xfrm>
        </p:spPr>
        <p:txBody>
          <a:bodyPr>
            <a:normAutofit/>
          </a:bodyPr>
          <a:lstStyle/>
          <a:p>
            <a:pPr eaLnBrk="1" hangingPunct="1">
              <a:defRPr/>
            </a:pPr>
            <a:r>
              <a:rPr lang="en-US" sz="2000" b="1">
                <a:solidFill>
                  <a:srgbClr val="0D0D0D"/>
                </a:solidFill>
                <a:effectLst>
                  <a:outerShdw blurRad="38100" dist="38100" dir="2700000" algn="tl">
                    <a:srgbClr val="DDDDDD"/>
                  </a:outerShdw>
                </a:effectLst>
                <a:latin typeface="Helvetica" charset="0"/>
                <a:cs typeface="+mj-cs"/>
              </a:rPr>
              <a:t>Oral Language Predictors</a:t>
            </a:r>
          </a:p>
        </p:txBody>
      </p:sp>
      <p:graphicFrame>
        <p:nvGraphicFramePr>
          <p:cNvPr id="69634" name="Object 6"/>
          <p:cNvGraphicFramePr>
            <a:graphicFrameLocks noGrp="1" noChangeAspect="1"/>
          </p:cNvGraphicFramePr>
          <p:nvPr>
            <p:ph type="tbl" idx="1"/>
          </p:nvPr>
        </p:nvGraphicFramePr>
        <p:xfrm>
          <a:off x="609600" y="1066800"/>
          <a:ext cx="8077200" cy="5029200"/>
        </p:xfrm>
        <a:graphic>
          <a:graphicData uri="http://schemas.openxmlformats.org/presentationml/2006/ole">
            <mc:AlternateContent xmlns:mc="http://schemas.openxmlformats.org/markup-compatibility/2006">
              <mc:Choice xmlns:v="urn:schemas-microsoft-com:vml" Requires="v">
                <p:oleObj spid="_x0000_s156683" name="Document" r:id="rId4" imgW="6686550" imgH="4610100" progId="Word.Document.8">
                  <p:embed/>
                </p:oleObj>
              </mc:Choice>
              <mc:Fallback>
                <p:oleObj name="Document" r:id="rId4" imgW="6686550" imgH="461010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066800"/>
                        <a:ext cx="80772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0" y="381000"/>
            <a:ext cx="8991600" cy="762000"/>
          </a:xfrm>
        </p:spPr>
        <p:txBody>
          <a:bodyPr/>
          <a:lstStyle/>
          <a:p>
            <a:pPr eaLnBrk="1" hangingPunct="1"/>
            <a:r>
              <a:rPr lang="en-US" sz="4000" b="1">
                <a:latin typeface="Calibri" charset="0"/>
              </a:rPr>
              <a:t>Do the types of PA differ?</a:t>
            </a:r>
          </a:p>
        </p:txBody>
      </p:sp>
      <p:sp>
        <p:nvSpPr>
          <p:cNvPr id="71682" name="Rectangle 3"/>
          <p:cNvSpPr>
            <a:spLocks noGrp="1" noChangeArrowheads="1"/>
          </p:cNvSpPr>
          <p:nvPr>
            <p:ph idx="1"/>
          </p:nvPr>
        </p:nvSpPr>
        <p:spPr>
          <a:xfrm>
            <a:off x="533400" y="1676400"/>
            <a:ext cx="7924800" cy="4572000"/>
          </a:xfrm>
        </p:spPr>
        <p:txBody>
          <a:bodyPr/>
          <a:lstStyle/>
          <a:p>
            <a:pPr eaLnBrk="1" hangingPunct="1"/>
            <a:r>
              <a:rPr lang="en-US">
                <a:latin typeface="Helvetica" charset="0"/>
              </a:rPr>
              <a:t>Early forms of phonological awareness are strong predictors of later reading skills.</a:t>
            </a:r>
          </a:p>
          <a:p>
            <a:pPr eaLnBrk="1" hangingPunct="1"/>
            <a:r>
              <a:rPr lang="en-US">
                <a:latin typeface="Helvetica" charset="0"/>
              </a:rPr>
              <a:t>Measures of rhyme are not the best indicators of how well children are acquiring phonological awareness.</a:t>
            </a:r>
          </a:p>
          <a:p>
            <a:pPr eaLnBrk="1" hangingPunct="1"/>
            <a:r>
              <a:rPr lang="en-US">
                <a:latin typeface="Helvetica" charset="0"/>
              </a:rPr>
              <a:t>Development moves from larger units to smaller units of sound.</a:t>
            </a:r>
          </a:p>
          <a:p>
            <a:pPr eaLnBrk="1" hangingPunct="1">
              <a:buFontTx/>
              <a:buNone/>
            </a:pPr>
            <a:endParaRPr lang="en-US">
              <a:latin typeface="Helvetica" charset="0"/>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NELP Instructional Studies</a:t>
            </a:r>
            <a:endParaRPr lang="en-US" dirty="0"/>
          </a:p>
        </p:txBody>
      </p:sp>
      <p:sp>
        <p:nvSpPr>
          <p:cNvPr id="3" name="Content Placeholder 2"/>
          <p:cNvSpPr>
            <a:spLocks noGrp="1"/>
          </p:cNvSpPr>
          <p:nvPr>
            <p:ph idx="1"/>
          </p:nvPr>
        </p:nvSpPr>
        <p:spPr/>
        <p:txBody>
          <a:bodyPr>
            <a:normAutofit/>
          </a:bodyPr>
          <a:lstStyle/>
          <a:p>
            <a:r>
              <a:rPr lang="en-US" sz="2400" dirty="0" smtClean="0">
                <a:latin typeface="Helvetica" charset="0"/>
              </a:rPr>
              <a:t>Examined studies that focused on cracking the alphabetic code (67 studies), reading/sharing books with children (16 studies, parent/home programs (20 studies), school-based interventions (16 studies), and language interventions (20 studies)</a:t>
            </a:r>
          </a:p>
          <a:p>
            <a:r>
              <a:rPr lang="en-US" sz="2400" dirty="0" smtClean="0">
                <a:latin typeface="Helvetica" charset="0"/>
              </a:rPr>
              <a:t>Review the most pertinent to the issues raised today</a:t>
            </a:r>
          </a:p>
          <a:p>
            <a:endParaRPr lang="en-US" sz="2400" dirty="0" smtClean="0">
              <a:latin typeface="Helvetica" charset="0"/>
            </a:endParaRPr>
          </a:p>
          <a:p>
            <a:endParaRPr lang="en-US" dirty="0"/>
          </a:p>
        </p:txBody>
      </p:sp>
    </p:spTree>
    <p:extLst>
      <p:ext uri="{BB962C8B-B14F-4D97-AF65-F5344CB8AC3E}">
        <p14:creationId xmlns:p14="http://schemas.microsoft.com/office/powerpoint/2010/main" val="1777151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90113" name="Title 1"/>
          <p:cNvSpPr>
            <a:spLocks noGrp="1"/>
          </p:cNvSpPr>
          <p:nvPr>
            <p:ph type="title"/>
          </p:nvPr>
        </p:nvSpPr>
        <p:spPr/>
        <p:txBody>
          <a:bodyPr/>
          <a:lstStyle/>
          <a:p>
            <a:pPr eaLnBrk="1" hangingPunct="1"/>
            <a:r>
              <a:rPr lang="en-US">
                <a:latin typeface="Calibri" charset="0"/>
              </a:rPr>
              <a:t>Code-Focused Interventions</a:t>
            </a:r>
          </a:p>
        </p:txBody>
      </p:sp>
      <p:sp>
        <p:nvSpPr>
          <p:cNvPr id="90114" name="Content Placeholder 2"/>
          <p:cNvSpPr>
            <a:spLocks noGrp="1"/>
          </p:cNvSpPr>
          <p:nvPr>
            <p:ph idx="1"/>
          </p:nvPr>
        </p:nvSpPr>
        <p:spPr/>
        <p:txBody>
          <a:bodyPr/>
          <a:lstStyle/>
          <a:p>
            <a:pPr eaLnBrk="1" hangingPunct="1"/>
            <a:r>
              <a:rPr lang="en-US" dirty="0">
                <a:latin typeface="Calibri" charset="0"/>
              </a:rPr>
              <a:t>Moderate to large effects on early literacy skills and conventional literacy skills</a:t>
            </a:r>
          </a:p>
          <a:p>
            <a:pPr eaLnBrk="1" hangingPunct="1"/>
            <a:r>
              <a:rPr lang="en-US" dirty="0">
                <a:latin typeface="Calibri" charset="0"/>
              </a:rPr>
              <a:t>Most the studies examined some form of phonological awareness training</a:t>
            </a:r>
          </a:p>
          <a:p>
            <a:pPr eaLnBrk="1" hangingPunct="1"/>
            <a:r>
              <a:rPr lang="en-US" dirty="0">
                <a:latin typeface="Calibri" charset="0"/>
              </a:rPr>
              <a:t>There was no point along the learning continuum that code-focused learning </a:t>
            </a:r>
            <a:r>
              <a:rPr lang="en-US" dirty="0" smtClean="0">
                <a:latin typeface="Calibri" charset="0"/>
              </a:rPr>
              <a:t>wasn’</a:t>
            </a:r>
            <a:r>
              <a:rPr lang="en-US" altLang="ja-JP" dirty="0" smtClean="0">
                <a:latin typeface="Calibri" charset="0"/>
              </a:rPr>
              <a:t>t </a:t>
            </a:r>
            <a:r>
              <a:rPr lang="en-US" altLang="ja-JP" dirty="0">
                <a:latin typeface="Calibri" charset="0"/>
              </a:rPr>
              <a:t>important</a:t>
            </a:r>
            <a:endParaRPr lang="en-US" dirty="0">
              <a:latin typeface="Calibri"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88065" name="Title 1"/>
          <p:cNvSpPr>
            <a:spLocks noGrp="1"/>
          </p:cNvSpPr>
          <p:nvPr>
            <p:ph type="title"/>
          </p:nvPr>
        </p:nvSpPr>
        <p:spPr/>
        <p:txBody>
          <a:bodyPr/>
          <a:lstStyle/>
          <a:p>
            <a:pPr eaLnBrk="1" hangingPunct="1"/>
            <a:r>
              <a:rPr lang="en-US">
                <a:latin typeface="Calibri" charset="0"/>
              </a:rPr>
              <a:t>Code-Focused Interventions</a:t>
            </a:r>
          </a:p>
        </p:txBody>
      </p:sp>
      <p:sp>
        <p:nvSpPr>
          <p:cNvPr id="3" name="Content Placeholder 2"/>
          <p:cNvSpPr>
            <a:spLocks noGrp="1"/>
          </p:cNvSpPr>
          <p:nvPr>
            <p:ph idx="1"/>
          </p:nvPr>
        </p:nvSpPr>
        <p:spPr/>
        <p:txBody>
          <a:bodyPr rtlCol="0">
            <a:normAutofit fontScale="92500"/>
          </a:bodyPr>
          <a:lstStyle/>
          <a:p>
            <a:pPr eaLnBrk="1" fontAlgn="auto" hangingPunct="1">
              <a:spcAft>
                <a:spcPts val="0"/>
              </a:spcAft>
              <a:buFont typeface="Arial" pitchFamily="34" charset="0"/>
              <a:buChar char="•"/>
              <a:defRPr/>
            </a:pPr>
            <a:r>
              <a:rPr lang="en-US" dirty="0" smtClean="0">
                <a:ea typeface="+mn-ea"/>
                <a:cs typeface="+mn-cs"/>
              </a:rPr>
              <a:t>All of this work was done individually or in small group</a:t>
            </a:r>
          </a:p>
          <a:p>
            <a:pPr eaLnBrk="1" fontAlgn="auto" hangingPunct="1">
              <a:spcAft>
                <a:spcPts val="0"/>
              </a:spcAft>
              <a:buFont typeface="Arial" pitchFamily="34" charset="0"/>
              <a:buChar char="•"/>
              <a:defRPr/>
            </a:pPr>
            <a:r>
              <a:rPr lang="en-US" dirty="0" smtClean="0">
                <a:ea typeface="+mn-ea"/>
                <a:cs typeface="+mn-cs"/>
              </a:rPr>
              <a:t>PA training included analysis or synthesis of words, syllables, onset-rimes, phonemes (with feedback)—important to combine with letter learning</a:t>
            </a:r>
          </a:p>
          <a:p>
            <a:pPr eaLnBrk="1" fontAlgn="auto" hangingPunct="1">
              <a:spcAft>
                <a:spcPts val="0"/>
              </a:spcAft>
              <a:buFont typeface="Arial" pitchFamily="34" charset="0"/>
              <a:buChar char="•"/>
              <a:defRPr/>
            </a:pPr>
            <a:r>
              <a:rPr lang="en-US" dirty="0" smtClean="0">
                <a:ea typeface="+mn-ea"/>
                <a:cs typeface="+mn-cs"/>
              </a:rPr>
              <a:t>Age/developmental level made no difference in the benefits of this kind of teaching, but what was taught varied (larger to smaller units)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93185" name="Title 1"/>
          <p:cNvSpPr>
            <a:spLocks noGrp="1"/>
          </p:cNvSpPr>
          <p:nvPr>
            <p:ph type="title"/>
          </p:nvPr>
        </p:nvSpPr>
        <p:spPr/>
        <p:txBody>
          <a:bodyPr/>
          <a:lstStyle/>
          <a:p>
            <a:pPr eaLnBrk="1" hangingPunct="1"/>
            <a:r>
              <a:rPr lang="en-US">
                <a:latin typeface="Calibri" charset="0"/>
              </a:rPr>
              <a:t>Reading to Children</a:t>
            </a:r>
          </a:p>
        </p:txBody>
      </p:sp>
      <p:sp>
        <p:nvSpPr>
          <p:cNvPr id="93186" name="Content Placeholder 2"/>
          <p:cNvSpPr>
            <a:spLocks noGrp="1"/>
          </p:cNvSpPr>
          <p:nvPr>
            <p:ph idx="1"/>
          </p:nvPr>
        </p:nvSpPr>
        <p:spPr/>
        <p:txBody>
          <a:bodyPr/>
          <a:lstStyle/>
          <a:p>
            <a:pPr eaLnBrk="1" hangingPunct="1"/>
            <a:r>
              <a:rPr lang="en-US">
                <a:latin typeface="Calibri" charset="0"/>
              </a:rPr>
              <a:t>Moderate effects on oral language skills and print knowledge</a:t>
            </a:r>
          </a:p>
          <a:p>
            <a:pPr eaLnBrk="1" hangingPunct="1"/>
            <a:r>
              <a:rPr lang="en-US">
                <a:latin typeface="Calibri" charset="0"/>
              </a:rPr>
              <a:t>Oral language effects were evident across demographic groups, types of interventions, and student risk factors</a:t>
            </a:r>
          </a:p>
          <a:p>
            <a:pPr eaLnBrk="1" hangingPunct="1"/>
            <a:r>
              <a:rPr lang="en-US">
                <a:latin typeface="Calibri" charset="0"/>
              </a:rPr>
              <a:t>Almost no studies looked at the impact of reading to children on reading or on other emergent literacy skills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94209" name="Title 1"/>
          <p:cNvSpPr>
            <a:spLocks noGrp="1"/>
          </p:cNvSpPr>
          <p:nvPr>
            <p:ph type="title"/>
          </p:nvPr>
        </p:nvSpPr>
        <p:spPr/>
        <p:txBody>
          <a:bodyPr/>
          <a:lstStyle/>
          <a:p>
            <a:pPr eaLnBrk="1" hangingPunct="1"/>
            <a:r>
              <a:rPr lang="en-US">
                <a:latin typeface="Calibri" charset="0"/>
              </a:rPr>
              <a:t>Reading to Children</a:t>
            </a:r>
          </a:p>
        </p:txBody>
      </p:sp>
      <p:sp>
        <p:nvSpPr>
          <p:cNvPr id="94210" name="Content Placeholder 2"/>
          <p:cNvSpPr>
            <a:spLocks noGrp="1"/>
          </p:cNvSpPr>
          <p:nvPr>
            <p:ph idx="1"/>
          </p:nvPr>
        </p:nvSpPr>
        <p:spPr/>
        <p:txBody>
          <a:bodyPr/>
          <a:lstStyle/>
          <a:p>
            <a:pPr eaLnBrk="1" hangingPunct="1"/>
            <a:r>
              <a:rPr lang="en-US" dirty="0">
                <a:latin typeface="Calibri" charset="0"/>
              </a:rPr>
              <a:t>Biggest </a:t>
            </a:r>
            <a:r>
              <a:rPr lang="en-US" dirty="0" smtClean="0">
                <a:latin typeface="Calibri" charset="0"/>
              </a:rPr>
              <a:t>impacts </a:t>
            </a:r>
            <a:r>
              <a:rPr lang="en-US" dirty="0">
                <a:latin typeface="Calibri" charset="0"/>
              </a:rPr>
              <a:t>were derived from dialogic reading as opposed to just reading</a:t>
            </a:r>
          </a:p>
          <a:p>
            <a:pPr eaLnBrk="1" hangingPunct="1"/>
            <a:r>
              <a:rPr lang="en-US" dirty="0">
                <a:latin typeface="Calibri" charset="0"/>
              </a:rPr>
              <a:t>Biggest payoff on the simplest measures of oral language</a:t>
            </a:r>
          </a:p>
          <a:p>
            <a:pPr eaLnBrk="1" hangingPunct="1"/>
            <a:r>
              <a:rPr lang="en-US" dirty="0">
                <a:latin typeface="Calibri" charset="0"/>
              </a:rPr>
              <a:t>Given the lack of evidence on other literacy outcomes, it would be imprudent to make reading to children a program in and of itself</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106497" name="Title 1"/>
          <p:cNvSpPr>
            <a:spLocks noGrp="1"/>
          </p:cNvSpPr>
          <p:nvPr>
            <p:ph type="title"/>
          </p:nvPr>
        </p:nvSpPr>
        <p:spPr/>
        <p:txBody>
          <a:bodyPr/>
          <a:lstStyle/>
          <a:p>
            <a:pPr eaLnBrk="1" hangingPunct="1"/>
            <a:r>
              <a:rPr lang="en-US" dirty="0">
                <a:latin typeface="Calibri" charset="0"/>
              </a:rPr>
              <a:t>Language Intervention Programs</a:t>
            </a:r>
          </a:p>
        </p:txBody>
      </p:sp>
      <p:sp>
        <p:nvSpPr>
          <p:cNvPr id="106498" name="Content Placeholder 2"/>
          <p:cNvSpPr>
            <a:spLocks noGrp="1"/>
          </p:cNvSpPr>
          <p:nvPr>
            <p:ph idx="1"/>
          </p:nvPr>
        </p:nvSpPr>
        <p:spPr/>
        <p:txBody>
          <a:bodyPr/>
          <a:lstStyle/>
          <a:p>
            <a:pPr eaLnBrk="1" hangingPunct="1"/>
            <a:r>
              <a:rPr lang="en-US" dirty="0">
                <a:latin typeface="Calibri" charset="0"/>
              </a:rPr>
              <a:t>Interventions designed to improve young children</a:t>
            </a:r>
            <a:r>
              <a:rPr lang="ja-JP" altLang="en-US" dirty="0">
                <a:latin typeface="Calibri" charset="0"/>
              </a:rPr>
              <a:t>’</a:t>
            </a:r>
            <a:r>
              <a:rPr lang="en-US" altLang="ja-JP" dirty="0">
                <a:latin typeface="Calibri" charset="0"/>
              </a:rPr>
              <a:t>s oral language skills were effective, with moderate to large effects on a variety of outcomes</a:t>
            </a:r>
          </a:p>
          <a:p>
            <a:pPr eaLnBrk="1" hangingPunct="1"/>
            <a:r>
              <a:rPr lang="en-US" dirty="0">
                <a:latin typeface="Calibri" charset="0"/>
              </a:rPr>
              <a:t>Interventions often focused </a:t>
            </a:r>
            <a:r>
              <a:rPr lang="en-US" dirty="0" smtClean="0">
                <a:latin typeface="Calibri" charset="0"/>
              </a:rPr>
              <a:t>children’</a:t>
            </a:r>
            <a:r>
              <a:rPr lang="en-US" altLang="ja-JP" dirty="0" smtClean="0">
                <a:latin typeface="Calibri" charset="0"/>
              </a:rPr>
              <a:t>s </a:t>
            </a:r>
            <a:r>
              <a:rPr lang="en-US" altLang="ja-JP" dirty="0">
                <a:latin typeface="Calibri" charset="0"/>
              </a:rPr>
              <a:t>attention on particular aspects of language or got them to interact with language in particular ways </a:t>
            </a:r>
          </a:p>
          <a:p>
            <a:pPr eaLnBrk="1" hangingPunct="1">
              <a:buFont typeface="Arial" charset="0"/>
              <a:buNone/>
            </a:pPr>
            <a:endParaRPr lang="en-US" dirty="0">
              <a:latin typeface="Calibri"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2529" name="Group 3"/>
          <p:cNvGrpSpPr>
            <a:grpSpLocks/>
          </p:cNvGrpSpPr>
          <p:nvPr/>
        </p:nvGrpSpPr>
        <p:grpSpPr bwMode="auto">
          <a:xfrm>
            <a:off x="1219200" y="1905000"/>
            <a:ext cx="7315200" cy="4262438"/>
            <a:chOff x="960" y="1008"/>
            <a:chExt cx="4560" cy="2685"/>
          </a:xfrm>
        </p:grpSpPr>
        <p:sp>
          <p:nvSpPr>
            <p:cNvPr id="22537" name="Freeform 4"/>
            <p:cNvSpPr>
              <a:spLocks/>
            </p:cNvSpPr>
            <p:nvPr/>
          </p:nvSpPr>
          <p:spPr bwMode="auto">
            <a:xfrm rot="101830">
              <a:off x="1680" y="3024"/>
              <a:ext cx="672" cy="56"/>
            </a:xfrm>
            <a:custGeom>
              <a:avLst/>
              <a:gdLst>
                <a:gd name="T0" fmla="*/ 0 w 672"/>
                <a:gd name="T1" fmla="*/ 48 h 56"/>
                <a:gd name="T2" fmla="*/ 432 w 672"/>
                <a:gd name="T3" fmla="*/ 48 h 56"/>
                <a:gd name="T4" fmla="*/ 672 w 672"/>
                <a:gd name="T5" fmla="*/ 0 h 56"/>
                <a:gd name="T6" fmla="*/ 0 60000 65536"/>
                <a:gd name="T7" fmla="*/ 0 60000 65536"/>
                <a:gd name="T8" fmla="*/ 0 60000 65536"/>
                <a:gd name="T9" fmla="*/ 0 w 672"/>
                <a:gd name="T10" fmla="*/ 0 h 56"/>
                <a:gd name="T11" fmla="*/ 672 w 672"/>
                <a:gd name="T12" fmla="*/ 56 h 56"/>
              </a:gdLst>
              <a:ahLst/>
              <a:cxnLst>
                <a:cxn ang="T6">
                  <a:pos x="T0" y="T1"/>
                </a:cxn>
                <a:cxn ang="T7">
                  <a:pos x="T2" y="T3"/>
                </a:cxn>
                <a:cxn ang="T8">
                  <a:pos x="T4" y="T5"/>
                </a:cxn>
              </a:cxnLst>
              <a:rect l="T9" t="T10" r="T11" b="T12"/>
              <a:pathLst>
                <a:path w="672" h="56">
                  <a:moveTo>
                    <a:pt x="0" y="48"/>
                  </a:moveTo>
                  <a:cubicBezTo>
                    <a:pt x="160" y="52"/>
                    <a:pt x="320" y="56"/>
                    <a:pt x="432" y="48"/>
                  </a:cubicBezTo>
                  <a:cubicBezTo>
                    <a:pt x="544" y="40"/>
                    <a:pt x="608" y="20"/>
                    <a:pt x="672" y="0"/>
                  </a:cubicBezTo>
                </a:path>
              </a:pathLst>
            </a:custGeom>
            <a:noFill/>
            <a:ln w="6350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38" name="Freeform 5"/>
            <p:cNvSpPr>
              <a:spLocks/>
            </p:cNvSpPr>
            <p:nvPr/>
          </p:nvSpPr>
          <p:spPr bwMode="auto">
            <a:xfrm>
              <a:off x="3168" y="1104"/>
              <a:ext cx="1248" cy="1248"/>
            </a:xfrm>
            <a:custGeom>
              <a:avLst/>
              <a:gdLst>
                <a:gd name="T0" fmla="*/ 0 w 1248"/>
                <a:gd name="T1" fmla="*/ 1248 h 1248"/>
                <a:gd name="T2" fmla="*/ 288 w 1248"/>
                <a:gd name="T3" fmla="*/ 960 h 1248"/>
                <a:gd name="T4" fmla="*/ 480 w 1248"/>
                <a:gd name="T5" fmla="*/ 768 h 1248"/>
                <a:gd name="T6" fmla="*/ 624 w 1248"/>
                <a:gd name="T7" fmla="*/ 624 h 1248"/>
                <a:gd name="T8" fmla="*/ 816 w 1248"/>
                <a:gd name="T9" fmla="*/ 384 h 1248"/>
                <a:gd name="T10" fmla="*/ 1056 w 1248"/>
                <a:gd name="T11" fmla="*/ 192 h 1248"/>
                <a:gd name="T12" fmla="*/ 1152 w 1248"/>
                <a:gd name="T13" fmla="*/ 48 h 1248"/>
                <a:gd name="T14" fmla="*/ 1248 w 1248"/>
                <a:gd name="T15" fmla="*/ 0 h 1248"/>
                <a:gd name="T16" fmla="*/ 0 60000 65536"/>
                <a:gd name="T17" fmla="*/ 0 60000 65536"/>
                <a:gd name="T18" fmla="*/ 0 60000 65536"/>
                <a:gd name="T19" fmla="*/ 0 60000 65536"/>
                <a:gd name="T20" fmla="*/ 0 60000 65536"/>
                <a:gd name="T21" fmla="*/ 0 60000 65536"/>
                <a:gd name="T22" fmla="*/ 0 60000 65536"/>
                <a:gd name="T23" fmla="*/ 0 60000 65536"/>
                <a:gd name="T24" fmla="*/ 0 w 1248"/>
                <a:gd name="T25" fmla="*/ 0 h 1248"/>
                <a:gd name="T26" fmla="*/ 1248 w 1248"/>
                <a:gd name="T27" fmla="*/ 1248 h 124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48" h="1248">
                  <a:moveTo>
                    <a:pt x="0" y="1248"/>
                  </a:moveTo>
                  <a:cubicBezTo>
                    <a:pt x="104" y="1144"/>
                    <a:pt x="208" y="1040"/>
                    <a:pt x="288" y="960"/>
                  </a:cubicBezTo>
                  <a:cubicBezTo>
                    <a:pt x="368" y="880"/>
                    <a:pt x="424" y="824"/>
                    <a:pt x="480" y="768"/>
                  </a:cubicBezTo>
                  <a:cubicBezTo>
                    <a:pt x="536" y="712"/>
                    <a:pt x="568" y="688"/>
                    <a:pt x="624" y="624"/>
                  </a:cubicBezTo>
                  <a:cubicBezTo>
                    <a:pt x="680" y="560"/>
                    <a:pt x="744" y="456"/>
                    <a:pt x="816" y="384"/>
                  </a:cubicBezTo>
                  <a:cubicBezTo>
                    <a:pt x="888" y="312"/>
                    <a:pt x="1000" y="248"/>
                    <a:pt x="1056" y="192"/>
                  </a:cubicBezTo>
                  <a:cubicBezTo>
                    <a:pt x="1112" y="136"/>
                    <a:pt x="1120" y="80"/>
                    <a:pt x="1152" y="48"/>
                  </a:cubicBezTo>
                  <a:cubicBezTo>
                    <a:pt x="1184" y="16"/>
                    <a:pt x="1232" y="8"/>
                    <a:pt x="1248" y="0"/>
                  </a:cubicBezTo>
                </a:path>
              </a:pathLst>
            </a:custGeom>
            <a:noFill/>
            <a:ln w="6350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39" name="Freeform 6"/>
            <p:cNvSpPr>
              <a:spLocks/>
            </p:cNvSpPr>
            <p:nvPr/>
          </p:nvSpPr>
          <p:spPr bwMode="auto">
            <a:xfrm>
              <a:off x="2400" y="2654"/>
              <a:ext cx="816" cy="384"/>
            </a:xfrm>
            <a:custGeom>
              <a:avLst/>
              <a:gdLst>
                <a:gd name="T0" fmla="*/ 0 w 816"/>
                <a:gd name="T1" fmla="*/ 384 h 384"/>
                <a:gd name="T2" fmla="*/ 576 w 816"/>
                <a:gd name="T3" fmla="*/ 144 h 384"/>
                <a:gd name="T4" fmla="*/ 816 w 816"/>
                <a:gd name="T5" fmla="*/ 0 h 384"/>
                <a:gd name="T6" fmla="*/ 0 60000 65536"/>
                <a:gd name="T7" fmla="*/ 0 60000 65536"/>
                <a:gd name="T8" fmla="*/ 0 60000 65536"/>
                <a:gd name="T9" fmla="*/ 0 w 816"/>
                <a:gd name="T10" fmla="*/ 0 h 384"/>
                <a:gd name="T11" fmla="*/ 816 w 816"/>
                <a:gd name="T12" fmla="*/ 384 h 384"/>
              </a:gdLst>
              <a:ahLst/>
              <a:cxnLst>
                <a:cxn ang="T6">
                  <a:pos x="T0" y="T1"/>
                </a:cxn>
                <a:cxn ang="T7">
                  <a:pos x="T2" y="T3"/>
                </a:cxn>
                <a:cxn ang="T8">
                  <a:pos x="T4" y="T5"/>
                </a:cxn>
              </a:cxnLst>
              <a:rect l="T9" t="T10" r="T11" b="T12"/>
              <a:pathLst>
                <a:path w="816" h="384">
                  <a:moveTo>
                    <a:pt x="0" y="384"/>
                  </a:moveTo>
                  <a:cubicBezTo>
                    <a:pt x="220" y="296"/>
                    <a:pt x="440" y="208"/>
                    <a:pt x="576" y="144"/>
                  </a:cubicBezTo>
                  <a:cubicBezTo>
                    <a:pt x="712" y="80"/>
                    <a:pt x="764" y="40"/>
                    <a:pt x="816" y="0"/>
                  </a:cubicBezTo>
                </a:path>
              </a:pathLst>
            </a:custGeom>
            <a:noFill/>
            <a:ln w="635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40" name="Freeform 7"/>
            <p:cNvSpPr>
              <a:spLocks/>
            </p:cNvSpPr>
            <p:nvPr/>
          </p:nvSpPr>
          <p:spPr bwMode="auto">
            <a:xfrm rot="69552">
              <a:off x="3216" y="1905"/>
              <a:ext cx="1200" cy="768"/>
            </a:xfrm>
            <a:custGeom>
              <a:avLst/>
              <a:gdLst>
                <a:gd name="T0" fmla="*/ 0 w 1200"/>
                <a:gd name="T1" fmla="*/ 768 h 768"/>
                <a:gd name="T2" fmla="*/ 288 w 1200"/>
                <a:gd name="T3" fmla="*/ 576 h 768"/>
                <a:gd name="T4" fmla="*/ 480 w 1200"/>
                <a:gd name="T5" fmla="*/ 480 h 768"/>
                <a:gd name="T6" fmla="*/ 720 w 1200"/>
                <a:gd name="T7" fmla="*/ 240 h 768"/>
                <a:gd name="T8" fmla="*/ 960 w 1200"/>
                <a:gd name="T9" fmla="*/ 144 h 768"/>
                <a:gd name="T10" fmla="*/ 1200 w 1200"/>
                <a:gd name="T11" fmla="*/ 0 h 768"/>
                <a:gd name="T12" fmla="*/ 0 60000 65536"/>
                <a:gd name="T13" fmla="*/ 0 60000 65536"/>
                <a:gd name="T14" fmla="*/ 0 60000 65536"/>
                <a:gd name="T15" fmla="*/ 0 60000 65536"/>
                <a:gd name="T16" fmla="*/ 0 60000 65536"/>
                <a:gd name="T17" fmla="*/ 0 60000 65536"/>
                <a:gd name="T18" fmla="*/ 0 w 1200"/>
                <a:gd name="T19" fmla="*/ 0 h 768"/>
                <a:gd name="T20" fmla="*/ 1200 w 1200"/>
                <a:gd name="T21" fmla="*/ 768 h 768"/>
              </a:gdLst>
              <a:ahLst/>
              <a:cxnLst>
                <a:cxn ang="T12">
                  <a:pos x="T0" y="T1"/>
                </a:cxn>
                <a:cxn ang="T13">
                  <a:pos x="T2" y="T3"/>
                </a:cxn>
                <a:cxn ang="T14">
                  <a:pos x="T4" y="T5"/>
                </a:cxn>
                <a:cxn ang="T15">
                  <a:pos x="T6" y="T7"/>
                </a:cxn>
                <a:cxn ang="T16">
                  <a:pos x="T8" y="T9"/>
                </a:cxn>
                <a:cxn ang="T17">
                  <a:pos x="T10" y="T11"/>
                </a:cxn>
              </a:cxnLst>
              <a:rect l="T18" t="T19" r="T20" b="T21"/>
              <a:pathLst>
                <a:path w="1200" h="768">
                  <a:moveTo>
                    <a:pt x="0" y="768"/>
                  </a:moveTo>
                  <a:cubicBezTo>
                    <a:pt x="104" y="696"/>
                    <a:pt x="208" y="624"/>
                    <a:pt x="288" y="576"/>
                  </a:cubicBezTo>
                  <a:cubicBezTo>
                    <a:pt x="368" y="528"/>
                    <a:pt x="408" y="536"/>
                    <a:pt x="480" y="480"/>
                  </a:cubicBezTo>
                  <a:cubicBezTo>
                    <a:pt x="552" y="424"/>
                    <a:pt x="640" y="296"/>
                    <a:pt x="720" y="240"/>
                  </a:cubicBezTo>
                  <a:cubicBezTo>
                    <a:pt x="800" y="184"/>
                    <a:pt x="880" y="184"/>
                    <a:pt x="960" y="144"/>
                  </a:cubicBezTo>
                  <a:cubicBezTo>
                    <a:pt x="1040" y="104"/>
                    <a:pt x="1120" y="52"/>
                    <a:pt x="1200" y="0"/>
                  </a:cubicBezTo>
                </a:path>
              </a:pathLst>
            </a:custGeom>
            <a:noFill/>
            <a:ln w="635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41" name="Freeform 8"/>
            <p:cNvSpPr>
              <a:spLocks/>
            </p:cNvSpPr>
            <p:nvPr/>
          </p:nvSpPr>
          <p:spPr bwMode="auto">
            <a:xfrm>
              <a:off x="3216" y="2240"/>
              <a:ext cx="1152" cy="496"/>
            </a:xfrm>
            <a:custGeom>
              <a:avLst/>
              <a:gdLst>
                <a:gd name="T0" fmla="*/ 0 w 1152"/>
                <a:gd name="T1" fmla="*/ 496 h 496"/>
                <a:gd name="T2" fmla="*/ 288 w 1152"/>
                <a:gd name="T3" fmla="*/ 400 h 496"/>
                <a:gd name="T4" fmla="*/ 432 w 1152"/>
                <a:gd name="T5" fmla="*/ 304 h 496"/>
                <a:gd name="T6" fmla="*/ 576 w 1152"/>
                <a:gd name="T7" fmla="*/ 208 h 496"/>
                <a:gd name="T8" fmla="*/ 816 w 1152"/>
                <a:gd name="T9" fmla="*/ 112 h 496"/>
                <a:gd name="T10" fmla="*/ 1056 w 1152"/>
                <a:gd name="T11" fmla="*/ 16 h 496"/>
                <a:gd name="T12" fmla="*/ 1152 w 1152"/>
                <a:gd name="T13" fmla="*/ 16 h 496"/>
                <a:gd name="T14" fmla="*/ 0 60000 65536"/>
                <a:gd name="T15" fmla="*/ 0 60000 65536"/>
                <a:gd name="T16" fmla="*/ 0 60000 65536"/>
                <a:gd name="T17" fmla="*/ 0 60000 65536"/>
                <a:gd name="T18" fmla="*/ 0 60000 65536"/>
                <a:gd name="T19" fmla="*/ 0 60000 65536"/>
                <a:gd name="T20" fmla="*/ 0 60000 65536"/>
                <a:gd name="T21" fmla="*/ 0 w 1152"/>
                <a:gd name="T22" fmla="*/ 0 h 496"/>
                <a:gd name="T23" fmla="*/ 1152 w 1152"/>
                <a:gd name="T24" fmla="*/ 496 h 49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52" h="496">
                  <a:moveTo>
                    <a:pt x="0" y="496"/>
                  </a:moveTo>
                  <a:cubicBezTo>
                    <a:pt x="108" y="464"/>
                    <a:pt x="216" y="432"/>
                    <a:pt x="288" y="400"/>
                  </a:cubicBezTo>
                  <a:cubicBezTo>
                    <a:pt x="360" y="368"/>
                    <a:pt x="384" y="336"/>
                    <a:pt x="432" y="304"/>
                  </a:cubicBezTo>
                  <a:cubicBezTo>
                    <a:pt x="480" y="272"/>
                    <a:pt x="512" y="240"/>
                    <a:pt x="576" y="208"/>
                  </a:cubicBezTo>
                  <a:cubicBezTo>
                    <a:pt x="640" y="176"/>
                    <a:pt x="736" y="144"/>
                    <a:pt x="816" y="112"/>
                  </a:cubicBezTo>
                  <a:cubicBezTo>
                    <a:pt x="896" y="80"/>
                    <a:pt x="1000" y="32"/>
                    <a:pt x="1056" y="16"/>
                  </a:cubicBezTo>
                  <a:cubicBezTo>
                    <a:pt x="1112" y="0"/>
                    <a:pt x="1136" y="16"/>
                    <a:pt x="1152" y="16"/>
                  </a:cubicBezTo>
                </a:path>
              </a:pathLst>
            </a:custGeom>
            <a:noFill/>
            <a:ln w="6350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42" name="Line 9"/>
            <p:cNvSpPr>
              <a:spLocks noChangeShapeType="1"/>
            </p:cNvSpPr>
            <p:nvPr/>
          </p:nvSpPr>
          <p:spPr bwMode="auto">
            <a:xfrm>
              <a:off x="1680" y="1008"/>
              <a:ext cx="0" cy="216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3" name="Line 10"/>
            <p:cNvSpPr>
              <a:spLocks noChangeShapeType="1"/>
            </p:cNvSpPr>
            <p:nvPr/>
          </p:nvSpPr>
          <p:spPr bwMode="auto">
            <a:xfrm rot="5400000">
              <a:off x="3072" y="1776"/>
              <a:ext cx="0" cy="278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4" name="Line 11"/>
            <p:cNvSpPr>
              <a:spLocks noChangeShapeType="1"/>
            </p:cNvSpPr>
            <p:nvPr/>
          </p:nvSpPr>
          <p:spPr bwMode="auto">
            <a:xfrm flipV="1">
              <a:off x="2352" y="3168"/>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5" name="Line 12"/>
            <p:cNvSpPr>
              <a:spLocks noChangeShapeType="1"/>
            </p:cNvSpPr>
            <p:nvPr/>
          </p:nvSpPr>
          <p:spPr bwMode="auto">
            <a:xfrm flipV="1">
              <a:off x="3216" y="3168"/>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6" name="Line 13"/>
            <p:cNvSpPr>
              <a:spLocks noChangeShapeType="1"/>
            </p:cNvSpPr>
            <p:nvPr/>
          </p:nvSpPr>
          <p:spPr bwMode="auto">
            <a:xfrm flipV="1">
              <a:off x="4368" y="3168"/>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7" name="Text Box 14"/>
            <p:cNvSpPr txBox="1">
              <a:spLocks noChangeArrowheads="1"/>
            </p:cNvSpPr>
            <p:nvPr/>
          </p:nvSpPr>
          <p:spPr bwMode="auto">
            <a:xfrm>
              <a:off x="2064" y="3251"/>
              <a:ext cx="53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400" b="1">
                  <a:cs typeface="Arial" charset="0"/>
                </a:rPr>
                <a:t>16 mos.</a:t>
              </a:r>
            </a:p>
          </p:txBody>
        </p:sp>
        <p:sp>
          <p:nvSpPr>
            <p:cNvPr id="22548" name="Text Box 15"/>
            <p:cNvSpPr txBox="1">
              <a:spLocks noChangeArrowheads="1"/>
            </p:cNvSpPr>
            <p:nvPr/>
          </p:nvSpPr>
          <p:spPr bwMode="auto">
            <a:xfrm>
              <a:off x="2928" y="3251"/>
              <a:ext cx="53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400" b="1">
                  <a:cs typeface="Arial" charset="0"/>
                </a:rPr>
                <a:t>24 mos.</a:t>
              </a:r>
            </a:p>
          </p:txBody>
        </p:sp>
        <p:sp>
          <p:nvSpPr>
            <p:cNvPr id="22549" name="Text Box 16"/>
            <p:cNvSpPr txBox="1">
              <a:spLocks noChangeArrowheads="1"/>
            </p:cNvSpPr>
            <p:nvPr/>
          </p:nvSpPr>
          <p:spPr bwMode="auto">
            <a:xfrm>
              <a:off x="4032" y="3251"/>
              <a:ext cx="53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400" b="1">
                  <a:cs typeface="Arial" charset="0"/>
                </a:rPr>
                <a:t>36 mos.</a:t>
              </a:r>
            </a:p>
          </p:txBody>
        </p:sp>
        <p:sp>
          <p:nvSpPr>
            <p:cNvPr id="22550" name="Text Box 17"/>
            <p:cNvSpPr txBox="1">
              <a:spLocks noChangeArrowheads="1"/>
            </p:cNvSpPr>
            <p:nvPr/>
          </p:nvSpPr>
          <p:spPr bwMode="auto">
            <a:xfrm rot="-5400000">
              <a:off x="169" y="1943"/>
              <a:ext cx="1907"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1400" b="1">
                  <a:cs typeface="Arial" charset="0"/>
                </a:rPr>
                <a:t>Child</a:t>
              </a:r>
              <a:r>
                <a:rPr lang="ja-JP" altLang="en-US" sz="1400" b="1">
                  <a:cs typeface="Arial" charset="0"/>
                </a:rPr>
                <a:t>’</a:t>
              </a:r>
              <a:r>
                <a:rPr lang="en-US" altLang="ja-JP" sz="1400" b="1">
                  <a:cs typeface="Arial" charset="0"/>
                </a:rPr>
                <a:t>s Cumulative Vocabulary (Words)</a:t>
              </a:r>
              <a:endParaRPr lang="en-US" sz="1400">
                <a:cs typeface="Arial" charset="0"/>
              </a:endParaRPr>
            </a:p>
          </p:txBody>
        </p:sp>
        <p:sp>
          <p:nvSpPr>
            <p:cNvPr id="22551" name="Text Box 18"/>
            <p:cNvSpPr txBox="1">
              <a:spLocks noChangeArrowheads="1"/>
            </p:cNvSpPr>
            <p:nvPr/>
          </p:nvSpPr>
          <p:spPr bwMode="auto">
            <a:xfrm>
              <a:off x="4416" y="1008"/>
              <a:ext cx="1104"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400" b="1">
                  <a:solidFill>
                    <a:srgbClr val="0033CC"/>
                  </a:solidFill>
                  <a:cs typeface="Arial" charset="0"/>
                </a:rPr>
                <a:t>Professional  Families</a:t>
              </a:r>
            </a:p>
          </p:txBody>
        </p:sp>
        <p:sp>
          <p:nvSpPr>
            <p:cNvPr id="22552" name="Text Box 19"/>
            <p:cNvSpPr txBox="1">
              <a:spLocks noChangeArrowheads="1"/>
            </p:cNvSpPr>
            <p:nvPr/>
          </p:nvSpPr>
          <p:spPr bwMode="auto">
            <a:xfrm>
              <a:off x="4416" y="1728"/>
              <a:ext cx="1104"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400" b="1">
                  <a:solidFill>
                    <a:srgbClr val="FF0000"/>
                  </a:solidFill>
                  <a:cs typeface="Arial" charset="0"/>
                </a:rPr>
                <a:t>Working Class Families</a:t>
              </a:r>
              <a:endParaRPr lang="en-US" sz="1400">
                <a:solidFill>
                  <a:srgbClr val="FF0000"/>
                </a:solidFill>
                <a:cs typeface="Arial" charset="0"/>
              </a:endParaRPr>
            </a:p>
          </p:txBody>
        </p:sp>
        <p:sp>
          <p:nvSpPr>
            <p:cNvPr id="22553" name="Text Box 20"/>
            <p:cNvSpPr txBox="1">
              <a:spLocks noChangeArrowheads="1"/>
            </p:cNvSpPr>
            <p:nvPr/>
          </p:nvSpPr>
          <p:spPr bwMode="auto">
            <a:xfrm>
              <a:off x="4368" y="2160"/>
              <a:ext cx="1104" cy="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400" b="1">
                  <a:solidFill>
                    <a:srgbClr val="008000"/>
                  </a:solidFill>
                  <a:cs typeface="Arial" charset="0"/>
                </a:rPr>
                <a:t>Welfare </a:t>
              </a:r>
              <a:br>
                <a:rPr lang="en-US" sz="1400" b="1">
                  <a:solidFill>
                    <a:srgbClr val="008000"/>
                  </a:solidFill>
                  <a:cs typeface="Arial" charset="0"/>
                </a:rPr>
              </a:br>
              <a:r>
                <a:rPr lang="en-US" sz="1400" b="1">
                  <a:solidFill>
                    <a:srgbClr val="008000"/>
                  </a:solidFill>
                  <a:cs typeface="Arial" charset="0"/>
                </a:rPr>
                <a:t>Families</a:t>
              </a:r>
            </a:p>
            <a:p>
              <a:pPr>
                <a:spcBef>
                  <a:spcPct val="50000"/>
                </a:spcBef>
              </a:pPr>
              <a:endParaRPr lang="en-US" sz="1400">
                <a:solidFill>
                  <a:srgbClr val="008000"/>
                </a:solidFill>
                <a:cs typeface="Arial" charset="0"/>
              </a:endParaRPr>
            </a:p>
          </p:txBody>
        </p:sp>
        <p:sp>
          <p:nvSpPr>
            <p:cNvPr id="22554" name="Text Box 21"/>
            <p:cNvSpPr txBox="1">
              <a:spLocks noChangeArrowheads="1"/>
            </p:cNvSpPr>
            <p:nvPr/>
          </p:nvSpPr>
          <p:spPr bwMode="auto">
            <a:xfrm>
              <a:off x="2438" y="3501"/>
              <a:ext cx="123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400" b="1">
                  <a:cs typeface="Arial" charset="0"/>
                </a:rPr>
                <a:t>Child</a:t>
              </a:r>
              <a:r>
                <a:rPr lang="ja-JP" altLang="en-US" sz="1400" b="1">
                  <a:cs typeface="Arial" charset="0"/>
                </a:rPr>
                <a:t>’</a:t>
              </a:r>
              <a:r>
                <a:rPr lang="en-US" altLang="ja-JP" sz="1400" b="1">
                  <a:cs typeface="Arial" charset="0"/>
                </a:rPr>
                <a:t>s Age (Months)</a:t>
              </a:r>
              <a:endParaRPr lang="en-US" sz="1800">
                <a:cs typeface="Arial" charset="0"/>
              </a:endParaRPr>
            </a:p>
          </p:txBody>
        </p:sp>
        <p:sp>
          <p:nvSpPr>
            <p:cNvPr id="22555" name="Line 22"/>
            <p:cNvSpPr>
              <a:spLocks noChangeShapeType="1"/>
            </p:cNvSpPr>
            <p:nvPr/>
          </p:nvSpPr>
          <p:spPr bwMode="auto">
            <a:xfrm flipH="1">
              <a:off x="1536" y="2544"/>
              <a:ext cx="14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56" name="Line 23"/>
            <p:cNvSpPr>
              <a:spLocks noChangeShapeType="1"/>
            </p:cNvSpPr>
            <p:nvPr/>
          </p:nvSpPr>
          <p:spPr bwMode="auto">
            <a:xfrm flipH="1">
              <a:off x="1536" y="1872"/>
              <a:ext cx="14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57" name="Line 24"/>
            <p:cNvSpPr>
              <a:spLocks noChangeShapeType="1"/>
            </p:cNvSpPr>
            <p:nvPr/>
          </p:nvSpPr>
          <p:spPr bwMode="auto">
            <a:xfrm flipH="1">
              <a:off x="1536" y="1123"/>
              <a:ext cx="14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58" name="Text Box 25"/>
            <p:cNvSpPr txBox="1">
              <a:spLocks noChangeArrowheads="1"/>
            </p:cNvSpPr>
            <p:nvPr/>
          </p:nvSpPr>
          <p:spPr bwMode="auto">
            <a:xfrm>
              <a:off x="1215" y="2435"/>
              <a:ext cx="30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400" b="1">
                  <a:cs typeface="Arial" charset="0"/>
                </a:rPr>
                <a:t>200</a:t>
              </a:r>
            </a:p>
          </p:txBody>
        </p:sp>
        <p:sp>
          <p:nvSpPr>
            <p:cNvPr id="22559" name="Text Box 26"/>
            <p:cNvSpPr txBox="1">
              <a:spLocks noChangeArrowheads="1"/>
            </p:cNvSpPr>
            <p:nvPr/>
          </p:nvSpPr>
          <p:spPr bwMode="auto">
            <a:xfrm>
              <a:off x="1215" y="1763"/>
              <a:ext cx="30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400" b="1">
                  <a:cs typeface="Arial" charset="0"/>
                </a:rPr>
                <a:t>600</a:t>
              </a:r>
            </a:p>
          </p:txBody>
        </p:sp>
        <p:sp>
          <p:nvSpPr>
            <p:cNvPr id="22560" name="Text Box 27"/>
            <p:cNvSpPr txBox="1">
              <a:spLocks noChangeArrowheads="1"/>
            </p:cNvSpPr>
            <p:nvPr/>
          </p:nvSpPr>
          <p:spPr bwMode="auto">
            <a:xfrm>
              <a:off x="1147" y="1014"/>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400" b="1">
                  <a:cs typeface="Arial" charset="0"/>
                </a:rPr>
                <a:t>1200</a:t>
              </a:r>
            </a:p>
          </p:txBody>
        </p:sp>
        <p:grpSp>
          <p:nvGrpSpPr>
            <p:cNvPr id="22561" name="Group 28"/>
            <p:cNvGrpSpPr>
              <a:grpSpLocks/>
            </p:cNvGrpSpPr>
            <p:nvPr/>
          </p:nvGrpSpPr>
          <p:grpSpPr bwMode="auto">
            <a:xfrm>
              <a:off x="2327" y="2352"/>
              <a:ext cx="841" cy="694"/>
              <a:chOff x="2183" y="2784"/>
              <a:chExt cx="841" cy="694"/>
            </a:xfrm>
          </p:grpSpPr>
          <p:sp>
            <p:nvSpPr>
              <p:cNvPr id="22565" name="Freeform 29"/>
              <p:cNvSpPr>
                <a:spLocks/>
              </p:cNvSpPr>
              <p:nvPr/>
            </p:nvSpPr>
            <p:spPr bwMode="auto">
              <a:xfrm>
                <a:off x="2208" y="2784"/>
                <a:ext cx="816" cy="672"/>
              </a:xfrm>
              <a:custGeom>
                <a:avLst/>
                <a:gdLst>
                  <a:gd name="T0" fmla="*/ 0 w 816"/>
                  <a:gd name="T1" fmla="*/ 672 h 672"/>
                  <a:gd name="T2" fmla="*/ 336 w 816"/>
                  <a:gd name="T3" fmla="*/ 480 h 672"/>
                  <a:gd name="T4" fmla="*/ 576 w 816"/>
                  <a:gd name="T5" fmla="*/ 240 h 672"/>
                  <a:gd name="T6" fmla="*/ 816 w 816"/>
                  <a:gd name="T7" fmla="*/ 0 h 672"/>
                  <a:gd name="T8" fmla="*/ 0 60000 65536"/>
                  <a:gd name="T9" fmla="*/ 0 60000 65536"/>
                  <a:gd name="T10" fmla="*/ 0 60000 65536"/>
                  <a:gd name="T11" fmla="*/ 0 60000 65536"/>
                  <a:gd name="T12" fmla="*/ 0 w 816"/>
                  <a:gd name="T13" fmla="*/ 0 h 672"/>
                  <a:gd name="T14" fmla="*/ 816 w 816"/>
                  <a:gd name="T15" fmla="*/ 672 h 672"/>
                </a:gdLst>
                <a:ahLst/>
                <a:cxnLst>
                  <a:cxn ang="T8">
                    <a:pos x="T0" y="T1"/>
                  </a:cxn>
                  <a:cxn ang="T9">
                    <a:pos x="T2" y="T3"/>
                  </a:cxn>
                  <a:cxn ang="T10">
                    <a:pos x="T4" y="T5"/>
                  </a:cxn>
                  <a:cxn ang="T11">
                    <a:pos x="T6" y="T7"/>
                  </a:cxn>
                </a:cxnLst>
                <a:rect l="T12" t="T13" r="T14" b="T15"/>
                <a:pathLst>
                  <a:path w="816" h="672">
                    <a:moveTo>
                      <a:pt x="0" y="672"/>
                    </a:moveTo>
                    <a:cubicBezTo>
                      <a:pt x="120" y="612"/>
                      <a:pt x="240" y="552"/>
                      <a:pt x="336" y="480"/>
                    </a:cubicBezTo>
                    <a:cubicBezTo>
                      <a:pt x="432" y="408"/>
                      <a:pt x="496" y="320"/>
                      <a:pt x="576" y="240"/>
                    </a:cubicBezTo>
                    <a:cubicBezTo>
                      <a:pt x="656" y="160"/>
                      <a:pt x="776" y="40"/>
                      <a:pt x="816" y="0"/>
                    </a:cubicBezTo>
                  </a:path>
                </a:pathLst>
              </a:custGeom>
              <a:noFill/>
              <a:ln w="6350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66" name="Rectangle 30"/>
              <p:cNvSpPr>
                <a:spLocks noChangeArrowheads="1"/>
              </p:cNvSpPr>
              <p:nvPr/>
            </p:nvSpPr>
            <p:spPr bwMode="auto">
              <a:xfrm rot="3852372">
                <a:off x="2183" y="3443"/>
                <a:ext cx="35" cy="35"/>
              </a:xfrm>
              <a:prstGeom prst="rect">
                <a:avLst/>
              </a:prstGeom>
              <a:solidFill>
                <a:srgbClr val="BF2F37"/>
              </a:solidFill>
              <a:ln w="9525">
                <a:solidFill>
                  <a:schemeClr val="hlink"/>
                </a:solidFill>
                <a:miter lim="800000"/>
                <a:headEnd/>
                <a:tailEnd/>
              </a:ln>
            </p:spPr>
            <p:txBody>
              <a:bodyPr wrap="none" anchor="ctr"/>
              <a:lstStyle/>
              <a:p>
                <a:endParaRPr lang="en-US">
                  <a:latin typeface="Calibri" charset="0"/>
                </a:endParaRPr>
              </a:p>
            </p:txBody>
          </p:sp>
        </p:grpSp>
        <p:sp>
          <p:nvSpPr>
            <p:cNvPr id="22562" name="Freeform 31"/>
            <p:cNvSpPr>
              <a:spLocks/>
            </p:cNvSpPr>
            <p:nvPr/>
          </p:nvSpPr>
          <p:spPr bwMode="auto">
            <a:xfrm>
              <a:off x="1680" y="3045"/>
              <a:ext cx="720" cy="48"/>
            </a:xfrm>
            <a:custGeom>
              <a:avLst/>
              <a:gdLst>
                <a:gd name="T0" fmla="*/ 0 w 672"/>
                <a:gd name="T1" fmla="*/ 19 h 56"/>
                <a:gd name="T2" fmla="*/ 654 w 672"/>
                <a:gd name="T3" fmla="*/ 19 h 56"/>
                <a:gd name="T4" fmla="*/ 1016 w 672"/>
                <a:gd name="T5" fmla="*/ 0 h 56"/>
                <a:gd name="T6" fmla="*/ 0 60000 65536"/>
                <a:gd name="T7" fmla="*/ 0 60000 65536"/>
                <a:gd name="T8" fmla="*/ 0 60000 65536"/>
                <a:gd name="T9" fmla="*/ 0 w 672"/>
                <a:gd name="T10" fmla="*/ 0 h 56"/>
                <a:gd name="T11" fmla="*/ 672 w 672"/>
                <a:gd name="T12" fmla="*/ 56 h 56"/>
              </a:gdLst>
              <a:ahLst/>
              <a:cxnLst>
                <a:cxn ang="T6">
                  <a:pos x="T0" y="T1"/>
                </a:cxn>
                <a:cxn ang="T7">
                  <a:pos x="T2" y="T3"/>
                </a:cxn>
                <a:cxn ang="T8">
                  <a:pos x="T4" y="T5"/>
                </a:cxn>
              </a:cxnLst>
              <a:rect l="T9" t="T10" r="T11" b="T12"/>
              <a:pathLst>
                <a:path w="672" h="56">
                  <a:moveTo>
                    <a:pt x="0" y="48"/>
                  </a:moveTo>
                  <a:cubicBezTo>
                    <a:pt x="160" y="52"/>
                    <a:pt x="320" y="56"/>
                    <a:pt x="432" y="48"/>
                  </a:cubicBezTo>
                  <a:cubicBezTo>
                    <a:pt x="544" y="40"/>
                    <a:pt x="608" y="20"/>
                    <a:pt x="672" y="0"/>
                  </a:cubicBezTo>
                </a:path>
              </a:pathLst>
            </a:custGeom>
            <a:noFill/>
            <a:ln w="635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63" name="Freeform 32"/>
            <p:cNvSpPr>
              <a:spLocks/>
            </p:cNvSpPr>
            <p:nvPr/>
          </p:nvSpPr>
          <p:spPr bwMode="auto">
            <a:xfrm>
              <a:off x="1680" y="3072"/>
              <a:ext cx="720" cy="48"/>
            </a:xfrm>
            <a:custGeom>
              <a:avLst/>
              <a:gdLst>
                <a:gd name="T0" fmla="*/ 0 w 672"/>
                <a:gd name="T1" fmla="*/ 19 h 56"/>
                <a:gd name="T2" fmla="*/ 654 w 672"/>
                <a:gd name="T3" fmla="*/ 19 h 56"/>
                <a:gd name="T4" fmla="*/ 1016 w 672"/>
                <a:gd name="T5" fmla="*/ 0 h 56"/>
                <a:gd name="T6" fmla="*/ 0 60000 65536"/>
                <a:gd name="T7" fmla="*/ 0 60000 65536"/>
                <a:gd name="T8" fmla="*/ 0 60000 65536"/>
                <a:gd name="T9" fmla="*/ 0 w 672"/>
                <a:gd name="T10" fmla="*/ 0 h 56"/>
                <a:gd name="T11" fmla="*/ 672 w 672"/>
                <a:gd name="T12" fmla="*/ 56 h 56"/>
              </a:gdLst>
              <a:ahLst/>
              <a:cxnLst>
                <a:cxn ang="T6">
                  <a:pos x="T0" y="T1"/>
                </a:cxn>
                <a:cxn ang="T7">
                  <a:pos x="T2" y="T3"/>
                </a:cxn>
                <a:cxn ang="T8">
                  <a:pos x="T4" y="T5"/>
                </a:cxn>
              </a:cxnLst>
              <a:rect l="T9" t="T10" r="T11" b="T12"/>
              <a:pathLst>
                <a:path w="672" h="56">
                  <a:moveTo>
                    <a:pt x="0" y="48"/>
                  </a:moveTo>
                  <a:cubicBezTo>
                    <a:pt x="160" y="52"/>
                    <a:pt x="320" y="56"/>
                    <a:pt x="432" y="48"/>
                  </a:cubicBezTo>
                  <a:cubicBezTo>
                    <a:pt x="544" y="40"/>
                    <a:pt x="608" y="20"/>
                    <a:pt x="672" y="0"/>
                  </a:cubicBezTo>
                </a:path>
              </a:pathLst>
            </a:custGeom>
            <a:noFill/>
            <a:ln w="6350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64" name="Freeform 33"/>
            <p:cNvSpPr>
              <a:spLocks/>
            </p:cNvSpPr>
            <p:nvPr/>
          </p:nvSpPr>
          <p:spPr bwMode="auto">
            <a:xfrm>
              <a:off x="2400" y="2736"/>
              <a:ext cx="816" cy="336"/>
            </a:xfrm>
            <a:custGeom>
              <a:avLst/>
              <a:gdLst>
                <a:gd name="T0" fmla="*/ 0 w 816"/>
                <a:gd name="T1" fmla="*/ 336 h 336"/>
                <a:gd name="T2" fmla="*/ 384 w 816"/>
                <a:gd name="T3" fmla="*/ 192 h 336"/>
                <a:gd name="T4" fmla="*/ 624 w 816"/>
                <a:gd name="T5" fmla="*/ 96 h 336"/>
                <a:gd name="T6" fmla="*/ 816 w 816"/>
                <a:gd name="T7" fmla="*/ 0 h 336"/>
                <a:gd name="T8" fmla="*/ 0 60000 65536"/>
                <a:gd name="T9" fmla="*/ 0 60000 65536"/>
                <a:gd name="T10" fmla="*/ 0 60000 65536"/>
                <a:gd name="T11" fmla="*/ 0 60000 65536"/>
                <a:gd name="T12" fmla="*/ 0 w 816"/>
                <a:gd name="T13" fmla="*/ 0 h 336"/>
                <a:gd name="T14" fmla="*/ 816 w 816"/>
                <a:gd name="T15" fmla="*/ 336 h 336"/>
              </a:gdLst>
              <a:ahLst/>
              <a:cxnLst>
                <a:cxn ang="T8">
                  <a:pos x="T0" y="T1"/>
                </a:cxn>
                <a:cxn ang="T9">
                  <a:pos x="T2" y="T3"/>
                </a:cxn>
                <a:cxn ang="T10">
                  <a:pos x="T4" y="T5"/>
                </a:cxn>
                <a:cxn ang="T11">
                  <a:pos x="T6" y="T7"/>
                </a:cxn>
              </a:cxnLst>
              <a:rect l="T12" t="T13" r="T14" b="T15"/>
              <a:pathLst>
                <a:path w="816" h="336">
                  <a:moveTo>
                    <a:pt x="0" y="336"/>
                  </a:moveTo>
                  <a:cubicBezTo>
                    <a:pt x="140" y="284"/>
                    <a:pt x="280" y="232"/>
                    <a:pt x="384" y="192"/>
                  </a:cubicBezTo>
                  <a:cubicBezTo>
                    <a:pt x="488" y="152"/>
                    <a:pt x="552" y="128"/>
                    <a:pt x="624" y="96"/>
                  </a:cubicBezTo>
                  <a:cubicBezTo>
                    <a:pt x="696" y="64"/>
                    <a:pt x="784" y="16"/>
                    <a:pt x="816" y="0"/>
                  </a:cubicBezTo>
                </a:path>
              </a:pathLst>
            </a:custGeom>
            <a:noFill/>
            <a:ln w="6350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30723" name="Rectangle 34"/>
          <p:cNvSpPr>
            <a:spLocks noChangeArrowheads="1"/>
          </p:cNvSpPr>
          <p:nvPr/>
        </p:nvSpPr>
        <p:spPr bwMode="auto">
          <a:xfrm>
            <a:off x="381000" y="228600"/>
            <a:ext cx="8458200" cy="1066800"/>
          </a:xfrm>
          <a:prstGeom prst="rect">
            <a:avLst/>
          </a:prstGeom>
          <a:noFill/>
          <a:ln w="9525">
            <a:noFill/>
            <a:miter lim="800000"/>
            <a:headEnd/>
            <a:tailEnd/>
          </a:ln>
        </p:spPr>
        <p:txBody>
          <a:bodyPr anchor="ctr"/>
          <a:lstStyle/>
          <a:p>
            <a:pPr algn="ctr" fontAlgn="auto">
              <a:lnSpc>
                <a:spcPct val="95000"/>
              </a:lnSpc>
              <a:spcBef>
                <a:spcPts val="0"/>
              </a:spcBef>
              <a:spcAft>
                <a:spcPts val="0"/>
              </a:spcAft>
              <a:defRPr/>
            </a:pPr>
            <a:r>
              <a:rPr lang="en-US" sz="4000" b="1" dirty="0">
                <a:solidFill>
                  <a:schemeClr val="tx2"/>
                </a:solidFill>
                <a:latin typeface="Calibri"/>
                <a:ea typeface="+mn-ea"/>
                <a:cs typeface="Calibri"/>
              </a:rPr>
              <a:t>Disparities in Early                      Vocabulary Experience</a:t>
            </a:r>
          </a:p>
        </p:txBody>
      </p:sp>
      <p:sp>
        <p:nvSpPr>
          <p:cNvPr id="22531" name="Text Box 35"/>
          <p:cNvSpPr txBox="1">
            <a:spLocks noChangeArrowheads="1"/>
          </p:cNvSpPr>
          <p:nvPr/>
        </p:nvSpPr>
        <p:spPr bwMode="auto">
          <a:xfrm>
            <a:off x="5867400" y="62484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200">
                <a:cs typeface="Arial" charset="0"/>
              </a:rPr>
              <a:t>Source: Hart &amp; Risley (2003)</a:t>
            </a:r>
            <a:r>
              <a:rPr lang="en-US" sz="1000">
                <a:latin typeface="Verdana" charset="0"/>
                <a:cs typeface="Arial" charset="0"/>
              </a:rPr>
              <a:t> </a:t>
            </a:r>
          </a:p>
        </p:txBody>
      </p:sp>
      <p:sp>
        <p:nvSpPr>
          <p:cNvPr id="231460" name="Oval 36"/>
          <p:cNvSpPr>
            <a:spLocks noChangeArrowheads="1"/>
          </p:cNvSpPr>
          <p:nvPr/>
        </p:nvSpPr>
        <p:spPr bwMode="auto">
          <a:xfrm>
            <a:off x="3352800" y="4876800"/>
            <a:ext cx="304800" cy="457200"/>
          </a:xfrm>
          <a:prstGeom prst="ellipse">
            <a:avLst/>
          </a:prstGeom>
          <a:noFill/>
          <a:ln w="28575">
            <a:solidFill>
              <a:srgbClr val="8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charset="0"/>
            </a:endParaRPr>
          </a:p>
        </p:txBody>
      </p:sp>
      <p:sp>
        <p:nvSpPr>
          <p:cNvPr id="231461" name="Oval 37"/>
          <p:cNvSpPr>
            <a:spLocks noChangeArrowheads="1"/>
          </p:cNvSpPr>
          <p:nvPr/>
        </p:nvSpPr>
        <p:spPr bwMode="auto">
          <a:xfrm>
            <a:off x="4724400" y="3657600"/>
            <a:ext cx="381000" cy="1295400"/>
          </a:xfrm>
          <a:prstGeom prst="ellipse">
            <a:avLst/>
          </a:prstGeom>
          <a:noFill/>
          <a:ln w="28575">
            <a:solidFill>
              <a:srgbClr val="8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charset="0"/>
            </a:endParaRPr>
          </a:p>
        </p:txBody>
      </p:sp>
      <p:grpSp>
        <p:nvGrpSpPr>
          <p:cNvPr id="4" name="Group 38"/>
          <p:cNvGrpSpPr>
            <a:grpSpLocks/>
          </p:cNvGrpSpPr>
          <p:nvPr/>
        </p:nvGrpSpPr>
        <p:grpSpPr bwMode="auto">
          <a:xfrm>
            <a:off x="5486400" y="1447800"/>
            <a:ext cx="2362200" cy="2743200"/>
            <a:chOff x="3456" y="912"/>
            <a:chExt cx="1488" cy="1728"/>
          </a:xfrm>
        </p:grpSpPr>
        <p:sp>
          <p:nvSpPr>
            <p:cNvPr id="22535" name="Oval 39"/>
            <p:cNvSpPr>
              <a:spLocks noChangeArrowheads="1"/>
            </p:cNvSpPr>
            <p:nvPr/>
          </p:nvSpPr>
          <p:spPr bwMode="auto">
            <a:xfrm>
              <a:off x="4032" y="1104"/>
              <a:ext cx="288" cy="1536"/>
            </a:xfrm>
            <a:prstGeom prst="ellipse">
              <a:avLst/>
            </a:prstGeom>
            <a:noFill/>
            <a:ln w="28575">
              <a:solidFill>
                <a:srgbClr val="8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charset="0"/>
              </a:endParaRPr>
            </a:p>
          </p:txBody>
        </p:sp>
        <p:sp>
          <p:nvSpPr>
            <p:cNvPr id="22536" name="Text Box 40"/>
            <p:cNvSpPr txBox="1">
              <a:spLocks noChangeArrowheads="1"/>
            </p:cNvSpPr>
            <p:nvPr/>
          </p:nvSpPr>
          <p:spPr bwMode="auto">
            <a:xfrm>
              <a:off x="3456" y="912"/>
              <a:ext cx="14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n-US" sz="1800" b="1">
                  <a:solidFill>
                    <a:srgbClr val="800000"/>
                  </a:solidFill>
                  <a:cs typeface="Arial" charset="0"/>
                </a:rPr>
                <a:t>30 million word gap</a:t>
              </a:r>
            </a:p>
          </p:txBody>
        </p:sp>
      </p:gr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1460"/>
                                        </p:tgtEl>
                                        <p:attrNameLst>
                                          <p:attrName>style.visibility</p:attrName>
                                        </p:attrNameLst>
                                      </p:cBhvr>
                                      <p:to>
                                        <p:strVal val="visible"/>
                                      </p:to>
                                    </p:set>
                                    <p:anim calcmode="lin" valueType="num">
                                      <p:cBhvr additive="base">
                                        <p:cTn id="7" dur="500" fill="hold"/>
                                        <p:tgtEl>
                                          <p:spTgt spid="231460"/>
                                        </p:tgtEl>
                                        <p:attrNameLst>
                                          <p:attrName>ppt_x</p:attrName>
                                        </p:attrNameLst>
                                      </p:cBhvr>
                                      <p:tavLst>
                                        <p:tav tm="0">
                                          <p:val>
                                            <p:strVal val="1+#ppt_w/2"/>
                                          </p:val>
                                        </p:tav>
                                        <p:tav tm="100000">
                                          <p:val>
                                            <p:strVal val="#ppt_x"/>
                                          </p:val>
                                        </p:tav>
                                      </p:tavLst>
                                    </p:anim>
                                    <p:anim calcmode="lin" valueType="num">
                                      <p:cBhvr additive="base">
                                        <p:cTn id="8" dur="500" fill="hold"/>
                                        <p:tgtEl>
                                          <p:spTgt spid="23146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31461"/>
                                        </p:tgtEl>
                                        <p:attrNameLst>
                                          <p:attrName>style.visibility</p:attrName>
                                        </p:attrNameLst>
                                      </p:cBhvr>
                                      <p:to>
                                        <p:strVal val="visible"/>
                                      </p:to>
                                    </p:set>
                                    <p:anim calcmode="lin" valueType="num">
                                      <p:cBhvr additive="base">
                                        <p:cTn id="13" dur="500" fill="hold"/>
                                        <p:tgtEl>
                                          <p:spTgt spid="231461"/>
                                        </p:tgtEl>
                                        <p:attrNameLst>
                                          <p:attrName>ppt_x</p:attrName>
                                        </p:attrNameLst>
                                      </p:cBhvr>
                                      <p:tavLst>
                                        <p:tav tm="0">
                                          <p:val>
                                            <p:strVal val="1+#ppt_w/2"/>
                                          </p:val>
                                        </p:tav>
                                        <p:tav tm="100000">
                                          <p:val>
                                            <p:strVal val="#ppt_x"/>
                                          </p:val>
                                        </p:tav>
                                      </p:tavLst>
                                    </p:anim>
                                    <p:anim calcmode="lin" valueType="num">
                                      <p:cBhvr additive="base">
                                        <p:cTn id="14" dur="500" fill="hold"/>
                                        <p:tgtEl>
                                          <p:spTgt spid="23146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1+#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60" grpId="0" animBg="1"/>
      <p:bldP spid="23146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107521" name="Title 1"/>
          <p:cNvSpPr>
            <a:spLocks noGrp="1"/>
          </p:cNvSpPr>
          <p:nvPr>
            <p:ph type="title"/>
          </p:nvPr>
        </p:nvSpPr>
        <p:spPr/>
        <p:txBody>
          <a:bodyPr/>
          <a:lstStyle/>
          <a:p>
            <a:pPr eaLnBrk="1" hangingPunct="1"/>
            <a:r>
              <a:rPr lang="en-US">
                <a:latin typeface="Calibri" charset="0"/>
              </a:rPr>
              <a:t>Language Intervention Programs</a:t>
            </a:r>
          </a:p>
        </p:txBody>
      </p:sp>
      <p:sp>
        <p:nvSpPr>
          <p:cNvPr id="107522" name="Content Placeholder 2"/>
          <p:cNvSpPr>
            <a:spLocks noGrp="1"/>
          </p:cNvSpPr>
          <p:nvPr>
            <p:ph idx="1"/>
          </p:nvPr>
        </p:nvSpPr>
        <p:spPr/>
        <p:txBody>
          <a:bodyPr/>
          <a:lstStyle/>
          <a:p>
            <a:pPr eaLnBrk="1" hangingPunct="1"/>
            <a:r>
              <a:rPr lang="en-US">
                <a:latin typeface="Calibri" charset="0"/>
              </a:rPr>
              <a:t>New vocabulary or question types may be introduced to children in a natural context (daily routines, play); or this may take place within a learning setting (teacher asking children to compare pictures)</a:t>
            </a:r>
          </a:p>
          <a:p>
            <a:pPr eaLnBrk="1" hangingPunct="1"/>
            <a:r>
              <a:rPr lang="en-US">
                <a:latin typeface="Calibri" charset="0"/>
              </a:rPr>
              <a:t>Play-based interventions (e.g., toys, children in control of activity) were as effective as learning-based ones</a:t>
            </a:r>
          </a:p>
          <a:p>
            <a:pPr eaLnBrk="1" hangingPunct="1">
              <a:buFont typeface="Arial" charset="0"/>
              <a:buNone/>
            </a:pPr>
            <a:endParaRPr lang="en-US">
              <a:latin typeface="Calibri"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108545" name="Title 1"/>
          <p:cNvSpPr>
            <a:spLocks noGrp="1"/>
          </p:cNvSpPr>
          <p:nvPr>
            <p:ph type="title"/>
          </p:nvPr>
        </p:nvSpPr>
        <p:spPr/>
        <p:txBody>
          <a:bodyPr/>
          <a:lstStyle/>
          <a:p>
            <a:pPr eaLnBrk="1" hangingPunct="1"/>
            <a:r>
              <a:rPr lang="en-US">
                <a:latin typeface="Calibri" charset="0"/>
              </a:rPr>
              <a:t>Language Intervention Programs</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ea typeface="+mn-ea"/>
                <a:cs typeface="+mn-cs"/>
              </a:rPr>
              <a:t>Most interventions were evaluated with vocabulary measures (19), but there were positive effects for cognitive ability, phonemic awareness, print knowledge</a:t>
            </a:r>
          </a:p>
          <a:p>
            <a:pPr eaLnBrk="1" fontAlgn="auto" hangingPunct="1">
              <a:spcAft>
                <a:spcPts val="0"/>
              </a:spcAft>
              <a:buFont typeface="Arial" pitchFamily="34" charset="0"/>
              <a:buChar char="•"/>
              <a:defRPr/>
            </a:pPr>
            <a:r>
              <a:rPr lang="en-US" dirty="0" smtClean="0">
                <a:ea typeface="+mn-ea"/>
                <a:cs typeface="+mn-cs"/>
              </a:rPr>
              <a:t>Effects were biggest for children with language problems, but effective with everyone</a:t>
            </a:r>
          </a:p>
          <a:p>
            <a:pPr eaLnBrk="1" fontAlgn="auto" hangingPunct="1">
              <a:spcAft>
                <a:spcPts val="0"/>
              </a:spcAft>
              <a:buFont typeface="Arial" pitchFamily="34" charset="0"/>
              <a:buChar char="•"/>
              <a:defRPr/>
            </a:pPr>
            <a:r>
              <a:rPr lang="en-US" dirty="0" smtClean="0">
                <a:ea typeface="+mn-ea"/>
                <a:cs typeface="+mn-cs"/>
              </a:rPr>
              <a:t>Programs were most effective with younger children (3 and younger)</a:t>
            </a:r>
          </a:p>
          <a:p>
            <a:pPr eaLnBrk="1" fontAlgn="auto" hangingPunct="1">
              <a:spcAft>
                <a:spcPts val="0"/>
              </a:spcAft>
              <a:buFont typeface="Arial" pitchFamily="34" charset="0"/>
              <a:buNone/>
              <a:defRPr/>
            </a:pPr>
            <a:endParaRPr lang="en-US" dirty="0" smtClean="0">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Head Start Impact Study (2010)</a:t>
            </a:r>
          </a:p>
          <a:p>
            <a:r>
              <a:rPr lang="en-US" dirty="0" smtClean="0"/>
              <a:t>Head Start increased the amount of literacy instruction provided to 3- and 4-year-old children</a:t>
            </a:r>
          </a:p>
          <a:p>
            <a:r>
              <a:rPr lang="en-US" dirty="0" smtClean="0"/>
              <a:t>Clear gains were made in increasing performance on early literacy skills (including ABC knowledge)</a:t>
            </a:r>
          </a:p>
          <a:p>
            <a:r>
              <a:rPr lang="en-US" dirty="0" smtClean="0"/>
              <a:t>Simultaneously, these children improved in their social-emotional functioning</a:t>
            </a:r>
            <a:endParaRPr lang="en-US" dirty="0"/>
          </a:p>
        </p:txBody>
      </p:sp>
      <p:sp>
        <p:nvSpPr>
          <p:cNvPr id="4" name="Title 3"/>
          <p:cNvSpPr>
            <a:spLocks noGrp="1"/>
          </p:cNvSpPr>
          <p:nvPr>
            <p:ph type="title"/>
          </p:nvPr>
        </p:nvSpPr>
        <p:spPr/>
        <p:txBody>
          <a:bodyPr/>
          <a:lstStyle/>
          <a:p>
            <a:r>
              <a:rPr lang="en-US" dirty="0" smtClean="0"/>
              <a:t>Some Additional Studies</a:t>
            </a:r>
            <a:endParaRPr lang="en-US" dirty="0"/>
          </a:p>
        </p:txBody>
      </p:sp>
    </p:spTree>
    <p:extLst>
      <p:ext uri="{BB962C8B-B14F-4D97-AF65-F5344CB8AC3E}">
        <p14:creationId xmlns:p14="http://schemas.microsoft.com/office/powerpoint/2010/main" val="25258048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Additional Studies (cont.)</a:t>
            </a:r>
            <a:endParaRPr lang="en-US" dirty="0"/>
          </a:p>
        </p:txBody>
      </p:sp>
      <p:sp>
        <p:nvSpPr>
          <p:cNvPr id="3" name="Content Placeholder 2"/>
          <p:cNvSpPr>
            <a:spLocks noGrp="1"/>
          </p:cNvSpPr>
          <p:nvPr>
            <p:ph idx="1"/>
          </p:nvPr>
        </p:nvSpPr>
        <p:spPr/>
        <p:txBody>
          <a:bodyPr/>
          <a:lstStyle/>
          <a:p>
            <a:r>
              <a:rPr lang="en-US" dirty="0" err="1" smtClean="0"/>
              <a:t>Neuman</a:t>
            </a:r>
            <a:r>
              <a:rPr lang="en-US" dirty="0" smtClean="0"/>
              <a:t> and </a:t>
            </a:r>
            <a:r>
              <a:rPr lang="en-US" dirty="0" err="1" smtClean="0"/>
              <a:t>Roskos</a:t>
            </a:r>
            <a:r>
              <a:rPr lang="en-US" dirty="0" smtClean="0"/>
              <a:t> (1992): extensive study of early instruction in Philadelphia</a:t>
            </a:r>
          </a:p>
          <a:p>
            <a:r>
              <a:rPr lang="en-US" dirty="0" smtClean="0"/>
              <a:t>A major focus of the study was to create opportunities for preschoolers to engage in literacy play (e.g., restaurant, library, post office)</a:t>
            </a:r>
          </a:p>
          <a:p>
            <a:r>
              <a:rPr lang="en-US" dirty="0" smtClean="0"/>
              <a:t>Clear improvements in literacy learning that took place in this play environment</a:t>
            </a:r>
            <a:endParaRPr lang="en-US" dirty="0"/>
          </a:p>
        </p:txBody>
      </p:sp>
    </p:spTree>
    <p:extLst>
      <p:ext uri="{BB962C8B-B14F-4D97-AF65-F5344CB8AC3E}">
        <p14:creationId xmlns:p14="http://schemas.microsoft.com/office/powerpoint/2010/main" val="1502977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Additional Studies (cont.)</a:t>
            </a:r>
            <a:endParaRPr lang="en-US" dirty="0"/>
          </a:p>
        </p:txBody>
      </p:sp>
      <p:sp>
        <p:nvSpPr>
          <p:cNvPr id="3" name="Content Placeholder 2"/>
          <p:cNvSpPr>
            <a:spLocks noGrp="1"/>
          </p:cNvSpPr>
          <p:nvPr>
            <p:ph idx="1"/>
          </p:nvPr>
        </p:nvSpPr>
        <p:spPr/>
        <p:txBody>
          <a:bodyPr/>
          <a:lstStyle/>
          <a:p>
            <a:r>
              <a:rPr lang="en-US" dirty="0" smtClean="0"/>
              <a:t>Head Start Impact Study (2010): Found no lasting benefit from early Head Start literacy improvement</a:t>
            </a:r>
          </a:p>
          <a:p>
            <a:r>
              <a:rPr lang="en-US" dirty="0" smtClean="0"/>
              <a:t>Durkin (1974-75): followed early readers from preschool through Grade 2; found their advantages decreased each year</a:t>
            </a:r>
          </a:p>
          <a:p>
            <a:endParaRPr lang="en-US" dirty="0"/>
          </a:p>
        </p:txBody>
      </p:sp>
    </p:spTree>
    <p:extLst>
      <p:ext uri="{BB962C8B-B14F-4D97-AF65-F5344CB8AC3E}">
        <p14:creationId xmlns:p14="http://schemas.microsoft.com/office/powerpoint/2010/main" val="33925905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It is beneficial to teach early literacy</a:t>
            </a:r>
          </a:p>
          <a:p>
            <a:r>
              <a:rPr lang="en-US" dirty="0" smtClean="0"/>
              <a:t>That instruction should focus on phonological awareness, letter names and sounds, oral language, and book sharing</a:t>
            </a:r>
          </a:p>
          <a:p>
            <a:r>
              <a:rPr lang="en-US" dirty="0" smtClean="0"/>
              <a:t>Not only doesn’t literacy instruction harm students, but it has positive cognitive and social-emotional outcomes</a:t>
            </a:r>
          </a:p>
          <a:p>
            <a:r>
              <a:rPr lang="en-US" dirty="0" smtClean="0"/>
              <a:t>Successful early literacy instruction can be play-based</a:t>
            </a:r>
          </a:p>
          <a:p>
            <a:r>
              <a:rPr lang="en-US" dirty="0" smtClean="0"/>
              <a:t>Not enough to give students a good start—you have to build on that start if it is going to have long term benefits</a:t>
            </a:r>
            <a:endParaRPr lang="en-US" dirty="0"/>
          </a:p>
        </p:txBody>
      </p:sp>
    </p:spTree>
    <p:extLst>
      <p:ext uri="{BB962C8B-B14F-4D97-AF65-F5344CB8AC3E}">
        <p14:creationId xmlns:p14="http://schemas.microsoft.com/office/powerpoint/2010/main" val="40610639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5400" b="1" dirty="0" smtClean="0"/>
              <a:t>Early Childhood Literacy</a:t>
            </a:r>
          </a:p>
          <a:p>
            <a:pPr marL="0" indent="0" algn="ctr">
              <a:buNone/>
            </a:pPr>
            <a:endParaRPr lang="en-US" dirty="0" smtClean="0"/>
          </a:p>
          <a:p>
            <a:pPr marL="0" indent="0" algn="ctr">
              <a:buNone/>
            </a:pPr>
            <a:r>
              <a:rPr lang="en-US" dirty="0" smtClean="0"/>
              <a:t>Timothy Shanahan</a:t>
            </a:r>
          </a:p>
          <a:p>
            <a:pPr marL="0" indent="0" algn="ctr">
              <a:buNone/>
            </a:pPr>
            <a:r>
              <a:rPr lang="en-US" dirty="0" smtClean="0"/>
              <a:t>University of Illinois at Chicago</a:t>
            </a:r>
          </a:p>
          <a:p>
            <a:pPr marL="0" indent="0" algn="ctr">
              <a:buNone/>
            </a:pPr>
            <a:endParaRPr lang="en-US" dirty="0" smtClean="0">
              <a:hlinkClick r:id="rId2"/>
            </a:endParaRPr>
          </a:p>
          <a:p>
            <a:pPr marL="0" indent="0" algn="ctr">
              <a:buNone/>
            </a:pPr>
            <a:r>
              <a:rPr lang="en-US" dirty="0" smtClean="0">
                <a:hlinkClick r:id="rId2"/>
              </a:rPr>
              <a:t>www.shanahanonliteracy.com</a:t>
            </a:r>
            <a:endParaRPr lang="en-US" dirty="0" smtClean="0"/>
          </a:p>
          <a:p>
            <a:endParaRPr lang="en-US" dirty="0"/>
          </a:p>
        </p:txBody>
      </p:sp>
    </p:spTree>
    <p:extLst>
      <p:ext uri="{BB962C8B-B14F-4D97-AF65-F5344CB8AC3E}">
        <p14:creationId xmlns:p14="http://schemas.microsoft.com/office/powerpoint/2010/main" val="2414315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Reasons for Concerns (cont.)</a:t>
            </a:r>
            <a:endParaRPr lang="en-US" dirty="0"/>
          </a:p>
        </p:txBody>
      </p:sp>
      <p:sp>
        <p:nvSpPr>
          <p:cNvPr id="3" name="Content Placeholder 2"/>
          <p:cNvSpPr>
            <a:spLocks noGrp="1"/>
          </p:cNvSpPr>
          <p:nvPr>
            <p:ph idx="1"/>
          </p:nvPr>
        </p:nvSpPr>
        <p:spPr/>
        <p:txBody>
          <a:bodyPr/>
          <a:lstStyle/>
          <a:p>
            <a:r>
              <a:rPr lang="en-US" dirty="0" smtClean="0"/>
              <a:t>Approximately 1/3 of American 4</a:t>
            </a:r>
            <a:r>
              <a:rPr lang="en-US" baseline="30000" dirty="0" smtClean="0"/>
              <a:t>th</a:t>
            </a:r>
            <a:r>
              <a:rPr lang="en-US" dirty="0" smtClean="0"/>
              <a:t> graders read “below basic”, and this is true of more than 50% of African American and Latino 4</a:t>
            </a:r>
            <a:r>
              <a:rPr lang="en-US" baseline="30000" dirty="0" smtClean="0"/>
              <a:t>th</a:t>
            </a:r>
            <a:r>
              <a:rPr lang="en-US" dirty="0" smtClean="0"/>
              <a:t> graders (NAEP, 2013)</a:t>
            </a:r>
          </a:p>
          <a:p>
            <a:r>
              <a:rPr lang="en-US" dirty="0" smtClean="0"/>
              <a:t>Literacy plays important role in civic participation, health care/wellness, economic success, social success</a:t>
            </a:r>
          </a:p>
          <a:p>
            <a:endParaRPr lang="en-US" dirty="0"/>
          </a:p>
        </p:txBody>
      </p:sp>
    </p:spTree>
    <p:extLst>
      <p:ext uri="{BB962C8B-B14F-4D97-AF65-F5344CB8AC3E}">
        <p14:creationId xmlns:p14="http://schemas.microsoft.com/office/powerpoint/2010/main" val="3600068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Solution</a:t>
            </a:r>
            <a:endParaRPr lang="en-US" dirty="0"/>
          </a:p>
        </p:txBody>
      </p:sp>
      <p:sp>
        <p:nvSpPr>
          <p:cNvPr id="3" name="Content Placeholder 2"/>
          <p:cNvSpPr>
            <a:spLocks noGrp="1"/>
          </p:cNvSpPr>
          <p:nvPr>
            <p:ph idx="1"/>
          </p:nvPr>
        </p:nvSpPr>
        <p:spPr/>
        <p:txBody>
          <a:bodyPr/>
          <a:lstStyle/>
          <a:p>
            <a:r>
              <a:rPr lang="en-US" dirty="0" smtClean="0"/>
              <a:t>How can we address these literacy needs?</a:t>
            </a:r>
          </a:p>
          <a:p>
            <a:r>
              <a:rPr lang="en-US" dirty="0" smtClean="0"/>
              <a:t>One idea is to teach literacy earlier</a:t>
            </a:r>
          </a:p>
          <a:p>
            <a:r>
              <a:rPr lang="en-US" dirty="0" smtClean="0"/>
              <a:t>If kids were more advanced academically when they entered school, we’d have more reading success</a:t>
            </a:r>
            <a:endParaRPr lang="en-US" dirty="0"/>
          </a:p>
        </p:txBody>
      </p:sp>
    </p:spTree>
    <p:extLst>
      <p:ext uri="{BB962C8B-B14F-4D97-AF65-F5344CB8AC3E}">
        <p14:creationId xmlns:p14="http://schemas.microsoft.com/office/powerpoint/2010/main" val="4164985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Controversial Suggestion</a:t>
            </a:r>
            <a:endParaRPr lang="en-US" dirty="0"/>
          </a:p>
        </p:txBody>
      </p:sp>
      <p:sp>
        <p:nvSpPr>
          <p:cNvPr id="3" name="Content Placeholder 2"/>
          <p:cNvSpPr>
            <a:spLocks noGrp="1"/>
          </p:cNvSpPr>
          <p:nvPr>
            <p:ph idx="1"/>
          </p:nvPr>
        </p:nvSpPr>
        <p:spPr/>
        <p:txBody>
          <a:bodyPr/>
          <a:lstStyle/>
          <a:p>
            <a:r>
              <a:rPr lang="en-US" dirty="0" smtClean="0"/>
              <a:t>Americans have been conflicted about the idea of early reading instruction for over 100 years</a:t>
            </a:r>
          </a:p>
          <a:p>
            <a:r>
              <a:rPr lang="en-US" dirty="0" smtClean="0"/>
              <a:t>It has long been claimed that early reading instruction doesn’t work and that it is even harmful to children</a:t>
            </a:r>
            <a:endParaRPr lang="en-US" dirty="0"/>
          </a:p>
        </p:txBody>
      </p:sp>
    </p:spTree>
    <p:extLst>
      <p:ext uri="{BB962C8B-B14F-4D97-AF65-F5344CB8AC3E}">
        <p14:creationId xmlns:p14="http://schemas.microsoft.com/office/powerpoint/2010/main" val="788289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Opposition</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G. Stanley Hall, pioneer psychologist, proposes a stage model of development and a rigid concept of “readiness”</a:t>
            </a:r>
          </a:p>
          <a:p>
            <a:r>
              <a:rPr lang="en-US" dirty="0" smtClean="0"/>
              <a:t>Arnold </a:t>
            </a:r>
            <a:r>
              <a:rPr lang="en-US" dirty="0" err="1" smtClean="0"/>
              <a:t>Gessell</a:t>
            </a:r>
            <a:r>
              <a:rPr lang="en-US" dirty="0" smtClean="0"/>
              <a:t> argues that young students can’t learn to read and attempts to teach them will cause mental problems </a:t>
            </a:r>
            <a:endParaRPr lang="en-US" dirty="0"/>
          </a:p>
        </p:txBody>
      </p:sp>
      <p:pic>
        <p:nvPicPr>
          <p:cNvPr id="5" name="Content Placeholder 4" descr="g stanley hall.jpeg"/>
          <p:cNvPicPr>
            <a:picLocks noGrp="1" noChangeAspect="1"/>
          </p:cNvPicPr>
          <p:nvPr>
            <p:ph sz="half" idx="2"/>
          </p:nvPr>
        </p:nvPicPr>
        <p:blipFill>
          <a:blip r:embed="rId2">
            <a:extLst>
              <a:ext uri="{28A0092B-C50C-407E-A947-70E740481C1C}">
                <a14:useLocalDpi xmlns:a14="http://schemas.microsoft.com/office/drawing/2010/main" val="0"/>
              </a:ext>
            </a:extLst>
          </a:blip>
          <a:srcRect t="11952" b="11952"/>
          <a:stretch>
            <a:fillRect/>
          </a:stretch>
        </p:blipFill>
        <p:spPr>
          <a:xfrm>
            <a:off x="4840184" y="1600200"/>
            <a:ext cx="2282782" cy="2558259"/>
          </a:xfrm>
        </p:spPr>
      </p:pic>
      <p:pic>
        <p:nvPicPr>
          <p:cNvPr id="6" name="Picture 5" descr="gessell.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2717" y="3944077"/>
            <a:ext cx="1903522" cy="2182086"/>
          </a:xfrm>
          <a:prstGeom prst="rect">
            <a:avLst/>
          </a:prstGeom>
        </p:spPr>
      </p:pic>
    </p:spTree>
    <p:extLst>
      <p:ext uri="{BB962C8B-B14F-4D97-AF65-F5344CB8AC3E}">
        <p14:creationId xmlns:p14="http://schemas.microsoft.com/office/powerpoint/2010/main" val="3064185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Readiness</a:t>
            </a:r>
            <a:endParaRPr lang="en-US" dirty="0"/>
          </a:p>
        </p:txBody>
      </p:sp>
      <p:sp>
        <p:nvSpPr>
          <p:cNvPr id="3" name="Content Placeholder 2"/>
          <p:cNvSpPr>
            <a:spLocks noGrp="1"/>
          </p:cNvSpPr>
          <p:nvPr>
            <p:ph idx="1"/>
          </p:nvPr>
        </p:nvSpPr>
        <p:spPr/>
        <p:txBody>
          <a:bodyPr>
            <a:normAutofit lnSpcReduction="10000"/>
          </a:bodyPr>
          <a:lstStyle/>
          <a:p>
            <a:r>
              <a:rPr lang="en-US" dirty="0" smtClean="0"/>
              <a:t>Reading Readiness refers to the prerequisite levels of maturation that are needed to allow reading development to take place</a:t>
            </a:r>
          </a:p>
          <a:p>
            <a:r>
              <a:rPr lang="en-US" dirty="0" smtClean="0"/>
              <a:t>Intrinsic maturation: development takes place in a fixed sequence and cannot be altered in any way</a:t>
            </a:r>
          </a:p>
          <a:p>
            <a:r>
              <a:rPr lang="en-US" dirty="0" smtClean="0"/>
              <a:t>Extrinsic maturation: the idea that readiness can be influenced by environmental enhancement</a:t>
            </a:r>
            <a:endParaRPr lang="en-US" dirty="0"/>
          </a:p>
        </p:txBody>
      </p:sp>
    </p:spTree>
    <p:extLst>
      <p:ext uri="{BB962C8B-B14F-4D97-AF65-F5344CB8AC3E}">
        <p14:creationId xmlns:p14="http://schemas.microsoft.com/office/powerpoint/2010/main" val="199173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Early Examples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Morphett &amp; </a:t>
            </a:r>
            <a:r>
              <a:rPr lang="en-US" dirty="0" err="1" smtClean="0"/>
              <a:t>Washburne</a:t>
            </a:r>
            <a:r>
              <a:rPr lang="en-US" dirty="0" smtClean="0"/>
              <a:t> (1931) found that students weren’t ready to read until they reached a mental age of 6.5</a:t>
            </a:r>
          </a:p>
          <a:p>
            <a:r>
              <a:rPr lang="en-US" dirty="0" smtClean="0"/>
              <a:t>Led school districts to delay teaching reading until second semester grade 1 (when most kids would have reached that time)</a:t>
            </a:r>
          </a:p>
          <a:p>
            <a:r>
              <a:rPr lang="en-US" dirty="0" smtClean="0"/>
              <a:t>However, many programs started “teaching readiness” (visual discrimination, auditory perception, language learning, ability to learn concepts)</a:t>
            </a:r>
            <a:endParaRPr lang="en-US" dirty="0"/>
          </a:p>
        </p:txBody>
      </p:sp>
    </p:spTree>
    <p:extLst>
      <p:ext uri="{BB962C8B-B14F-4D97-AF65-F5344CB8AC3E}">
        <p14:creationId xmlns:p14="http://schemas.microsoft.com/office/powerpoint/2010/main" val="26390354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246</TotalTime>
  <Words>1902</Words>
  <Application>Microsoft Macintosh PowerPoint</Application>
  <PresentationFormat>On-screen Show (4:3)</PresentationFormat>
  <Paragraphs>321</Paragraphs>
  <Slides>36</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38" baseType="lpstr">
      <vt:lpstr>Office Theme</vt:lpstr>
      <vt:lpstr>Document</vt:lpstr>
      <vt:lpstr>PowerPoint Presentation</vt:lpstr>
      <vt:lpstr>Some Reasons for Concern</vt:lpstr>
      <vt:lpstr>PowerPoint Presentation</vt:lpstr>
      <vt:lpstr>Some Reasons for Concerns (cont.)</vt:lpstr>
      <vt:lpstr>Potential Solution</vt:lpstr>
      <vt:lpstr>Controversial Suggestion</vt:lpstr>
      <vt:lpstr>Early Opposition</vt:lpstr>
      <vt:lpstr>Reading Readiness</vt:lpstr>
      <vt:lpstr>Some Early Examples</vt:lpstr>
      <vt:lpstr>PowerPoint Presentation</vt:lpstr>
      <vt:lpstr>PowerPoint Presentation</vt:lpstr>
      <vt:lpstr>Controversy Continues</vt:lpstr>
      <vt:lpstr>PowerPoint Presentation</vt:lpstr>
      <vt:lpstr>PowerPoint Presentation</vt:lpstr>
      <vt:lpstr>National Early Literacy Panel</vt:lpstr>
      <vt:lpstr>Decoding</vt:lpstr>
      <vt:lpstr>Decoding (cont).</vt:lpstr>
      <vt:lpstr>Comprehension</vt:lpstr>
      <vt:lpstr>Comprehension (cont).</vt:lpstr>
      <vt:lpstr>PowerPoint Presentation</vt:lpstr>
      <vt:lpstr>Does oral language definition matter?</vt:lpstr>
      <vt:lpstr>Oral Language Predictors</vt:lpstr>
      <vt:lpstr>Do the types of PA differ?</vt:lpstr>
      <vt:lpstr>NELP Instructional Studies</vt:lpstr>
      <vt:lpstr>Code-Focused Interventions</vt:lpstr>
      <vt:lpstr>Code-Focused Interventions</vt:lpstr>
      <vt:lpstr>Reading to Children</vt:lpstr>
      <vt:lpstr>Reading to Children</vt:lpstr>
      <vt:lpstr>Language Intervention Programs</vt:lpstr>
      <vt:lpstr>Language Intervention Programs</vt:lpstr>
      <vt:lpstr>Language Intervention Programs</vt:lpstr>
      <vt:lpstr>Some Additional Studies</vt:lpstr>
      <vt:lpstr>Some Additional Studies (cont.)</vt:lpstr>
      <vt:lpstr>Some Additional Studies (cont.)</vt:lpstr>
      <vt:lpstr>Conclusions</vt:lpstr>
      <vt:lpstr>PowerPoint Presentation</vt:lpstr>
    </vt:vector>
  </TitlesOfParts>
  <Company>Univ of Illinois-Chicago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Childhood Literacy</dc:title>
  <dc:creator>Timothy Shanahan</dc:creator>
  <cp:lastModifiedBy>Timothy Shanahan</cp:lastModifiedBy>
  <cp:revision>18</cp:revision>
  <dcterms:created xsi:type="dcterms:W3CDTF">2015-04-06T19:56:39Z</dcterms:created>
  <dcterms:modified xsi:type="dcterms:W3CDTF">2017-01-04T19:43:38Z</dcterms:modified>
</cp:coreProperties>
</file>