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1" r:id="rId4"/>
    <p:sldId id="262" r:id="rId5"/>
    <p:sldId id="263" r:id="rId6"/>
    <p:sldId id="258" r:id="rId7"/>
    <p:sldId id="257" r:id="rId8"/>
    <p:sldId id="264" r:id="rId9"/>
    <p:sldId id="266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0"/>
    <p:restoredTop sz="91667"/>
  </p:normalViewPr>
  <p:slideViewPr>
    <p:cSldViewPr snapToGrid="0" snapToObjects="1">
      <p:cViewPr varScale="1">
        <p:scale>
          <a:sx n="52" d="100"/>
          <a:sy n="52" d="100"/>
        </p:scale>
        <p:origin x="12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4/30/18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4/30/18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hanahanonliteracy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E0D33-406D-E945-AEA0-0A76C2A211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Listening and reading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DD9996-E944-E84E-AF0E-701EDEA333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3531204"/>
            <a:ext cx="8637073" cy="160685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Timothy shanahan</a:t>
            </a:r>
          </a:p>
          <a:p>
            <a:pPr algn="ctr"/>
            <a:r>
              <a:rPr lang="en-US" dirty="0"/>
              <a:t>University of Illinois at Chicago</a:t>
            </a:r>
          </a:p>
          <a:p>
            <a:pPr algn="ctr"/>
            <a:r>
              <a:rPr lang="en-US" dirty="0">
                <a:hlinkClick r:id="rId2"/>
              </a:rPr>
              <a:t>www.shanahanonliteracy.com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485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B4ECF-AE47-7146-8AC4-4FCA43299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FBDE2-3DDE-1C45-B452-492632A2B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Listening plays critical role in communication in learning</a:t>
            </a:r>
          </a:p>
          <a:p>
            <a:r>
              <a:rPr lang="en-US" dirty="0"/>
              <a:t>Reading and listening ability are related</a:t>
            </a:r>
          </a:p>
          <a:p>
            <a:r>
              <a:rPr lang="en-US" dirty="0"/>
              <a:t>Listening contributes to reading achievement by being a source of world knowledge and vocabulary that describes that knowledge and by being a helpful analogy</a:t>
            </a:r>
          </a:p>
          <a:p>
            <a:r>
              <a:rPr lang="en-US" dirty="0"/>
              <a:t>The impact of listening on reading increases as students progress up the grades </a:t>
            </a:r>
          </a:p>
        </p:txBody>
      </p:sp>
    </p:spTree>
    <p:extLst>
      <p:ext uri="{BB962C8B-B14F-4D97-AF65-F5344CB8AC3E}">
        <p14:creationId xmlns:p14="http://schemas.microsoft.com/office/powerpoint/2010/main" val="1266100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A5A89-431E-3043-A502-3948022B5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Listening comprehension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0E20A-529F-034B-95C9-E8674A184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ability to understand spoken information by ear</a:t>
            </a:r>
          </a:p>
          <a:p>
            <a:r>
              <a:rPr lang="en-US" dirty="0"/>
              <a:t>Listening comprehension is essential to communication (</a:t>
            </a:r>
            <a:r>
              <a:rPr lang="en-US" dirty="0" err="1"/>
              <a:t>Galikjani</a:t>
            </a:r>
            <a:r>
              <a:rPr lang="en-US" dirty="0"/>
              <a:t> &amp; Ahmadi, 2011) estimate that 40-50% of communication time is devoted to listening, compared to 11-16% of that time spent on reading</a:t>
            </a:r>
          </a:p>
          <a:p>
            <a:r>
              <a:rPr lang="en-US" dirty="0"/>
              <a:t>Listening comprehension is essential to college learning, too--52% of learning time is focused on listening, compared to 17% on reading</a:t>
            </a:r>
          </a:p>
          <a:p>
            <a:r>
              <a:rPr lang="en-US" dirty="0"/>
              <a:t>In other words, listening is important</a:t>
            </a:r>
          </a:p>
        </p:txBody>
      </p:sp>
    </p:spTree>
    <p:extLst>
      <p:ext uri="{BB962C8B-B14F-4D97-AF65-F5344CB8AC3E}">
        <p14:creationId xmlns:p14="http://schemas.microsoft.com/office/powerpoint/2010/main" val="280209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23E58-15B5-5344-8F02-F1745BEE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relationship of listening comprehension and reading?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15463-C382-F24C-988A-DA47623CB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Despite the obvious importance of listening, there is a lot of interest in the impact of listening on reading comprehension</a:t>
            </a:r>
          </a:p>
          <a:p>
            <a:r>
              <a:rPr lang="en-US" dirty="0"/>
              <a:t>Do the best listeners read the best?</a:t>
            </a:r>
          </a:p>
          <a:p>
            <a:r>
              <a:rPr lang="en-US" dirty="0"/>
              <a:t>Does teaching listening improve reading comprehension?</a:t>
            </a:r>
          </a:p>
        </p:txBody>
      </p:sp>
    </p:spTree>
    <p:extLst>
      <p:ext uri="{BB962C8B-B14F-4D97-AF65-F5344CB8AC3E}">
        <p14:creationId xmlns:p14="http://schemas.microsoft.com/office/powerpoint/2010/main" val="2887955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8CB28-E69C-D042-A93F-003CF5E9C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between listening and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947D9-FD9A-3644-82A7-6A0F1B52B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Studies show a clear relationship between listening and reading comprehension</a:t>
            </a:r>
          </a:p>
          <a:p>
            <a:r>
              <a:rPr lang="en-US" dirty="0"/>
              <a:t>For example, listening comprehension was found to explain unique variation in reading achievement at grades 1, 3, 5, &amp; 7 (</a:t>
            </a:r>
            <a:r>
              <a:rPr lang="en-US" dirty="0" err="1"/>
              <a:t>Berninger</a:t>
            </a:r>
            <a:r>
              <a:rPr lang="en-US" dirty="0"/>
              <a:t> &amp; Abbott, 2010)</a:t>
            </a:r>
          </a:p>
          <a:p>
            <a:r>
              <a:rPr lang="en-US" dirty="0"/>
              <a:t>Listening comprehension has been found to explain variance in reading comprehension beyond what is explained by decoding (Garcia &amp; Cain, 2014)</a:t>
            </a:r>
          </a:p>
          <a:p>
            <a:r>
              <a:rPr lang="en-US" dirty="0"/>
              <a:t>Correlations between listening and reading comprehension are significant with young children (National Early Literacy Panel, 2008) and with adults, too (</a:t>
            </a:r>
            <a:r>
              <a:rPr lang="en-US" dirty="0" err="1"/>
              <a:t>Sticht</a:t>
            </a:r>
            <a:r>
              <a:rPr lang="en-US" dirty="0"/>
              <a:t>, 1972)</a:t>
            </a:r>
          </a:p>
          <a:p>
            <a:r>
              <a:rPr lang="en-US" dirty="0"/>
              <a:t>The problem with correlations just mean that better listeners are better readers,  but they don’t reveal the reasons for that—relations could be causal, but not necessarily so</a:t>
            </a:r>
          </a:p>
        </p:txBody>
      </p:sp>
    </p:spTree>
    <p:extLst>
      <p:ext uri="{BB962C8B-B14F-4D97-AF65-F5344CB8AC3E}">
        <p14:creationId xmlns:p14="http://schemas.microsoft.com/office/powerpoint/2010/main" val="2812338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06D55-A9A7-1843-93D9-3FAE1E450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 view of reading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1114A1-23C0-A243-8EBD-495E08CFA47A}"/>
              </a:ext>
            </a:extLst>
          </p:cNvPr>
          <p:cNvSpPr txBox="1"/>
          <p:nvPr/>
        </p:nvSpPr>
        <p:spPr>
          <a:xfrm>
            <a:off x="6001657" y="3759200"/>
            <a:ext cx="16909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Reading Comprehension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42E118-C94F-7744-9E62-4E49A82FB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77A073C-0996-A045-B5DE-863377258417}"/>
              </a:ext>
            </a:extLst>
          </p:cNvPr>
          <p:cNvSpPr/>
          <p:nvPr/>
        </p:nvSpPr>
        <p:spPr>
          <a:xfrm>
            <a:off x="5500913" y="2423885"/>
            <a:ext cx="2852057" cy="28157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D57DF1-247E-6140-A810-BE5CE2AE916D}"/>
              </a:ext>
            </a:extLst>
          </p:cNvPr>
          <p:cNvSpPr txBox="1"/>
          <p:nvPr/>
        </p:nvSpPr>
        <p:spPr>
          <a:xfrm>
            <a:off x="6001657" y="3302000"/>
            <a:ext cx="16909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Reading Comprehension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427AD7F-FAED-4F4D-9CEA-C0C515BE2655}"/>
              </a:ext>
            </a:extLst>
          </p:cNvPr>
          <p:cNvSpPr/>
          <p:nvPr/>
        </p:nvSpPr>
        <p:spPr>
          <a:xfrm>
            <a:off x="2097315" y="2162629"/>
            <a:ext cx="2445656" cy="15385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Decoding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9061EC0-B9B7-1845-9A75-C094CA190565}"/>
              </a:ext>
            </a:extLst>
          </p:cNvPr>
          <p:cNvSpPr/>
          <p:nvPr/>
        </p:nvSpPr>
        <p:spPr>
          <a:xfrm>
            <a:off x="2097314" y="3807250"/>
            <a:ext cx="2387599" cy="14904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Listening </a:t>
            </a:r>
          </a:p>
          <a:p>
            <a:pPr algn="ctr"/>
            <a:r>
              <a:rPr lang="en-US" dirty="0"/>
              <a:t>Comprehension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E2EB6E4-DC03-A24D-8D3A-E0AF2D20C068}"/>
              </a:ext>
            </a:extLst>
          </p:cNvPr>
          <p:cNvCxnSpPr/>
          <p:nvPr/>
        </p:nvCxnSpPr>
        <p:spPr>
          <a:xfrm>
            <a:off x="4064000" y="2960914"/>
            <a:ext cx="1436914" cy="4934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93EA93B-1A9C-6941-95F9-D8FD56242889}"/>
              </a:ext>
            </a:extLst>
          </p:cNvPr>
          <p:cNvCxnSpPr/>
          <p:nvPr/>
        </p:nvCxnSpPr>
        <p:spPr>
          <a:xfrm flipV="1">
            <a:off x="4005943" y="4027714"/>
            <a:ext cx="1494971" cy="5297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044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69601-94E9-1E42-9416-AA109AA20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listening comprehension? Doesn’t that help?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F0E9D-4284-EB40-8A87-C35D7E63A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is little evidence showing that teaching listening comprehension improves reading</a:t>
            </a:r>
          </a:p>
          <a:p>
            <a:r>
              <a:rPr lang="en-US" dirty="0"/>
              <a:t>Only one randomized trial in which training in oral language had a clear positive impact on reading comprehension—and this study did not emphasize listening comprehension separate from other language components (Clarke, et al., 2010)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786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69601-94E9-1E42-9416-AA109AA20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raises reading achievement?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F0E9D-4284-EB40-8A87-C35D7E63A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National Reading Panel conducted a review of the scientific research for the U.S. Congress to identify what kinds of instruction improves reading achievement</a:t>
            </a:r>
          </a:p>
          <a:p>
            <a:r>
              <a:rPr lang="en-US" dirty="0"/>
              <a:t>That panel concluded that it is important to provide students with explicit instruction in the following things: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/>
              <a:t>             Phonemic awareness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/>
              <a:t>             Phonics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/>
              <a:t>             Oral reading fluency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/>
              <a:t>             Vocabulary 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/>
              <a:t>             Reading comprehension</a:t>
            </a:r>
          </a:p>
        </p:txBody>
      </p:sp>
    </p:spTree>
    <p:extLst>
      <p:ext uri="{BB962C8B-B14F-4D97-AF65-F5344CB8AC3E}">
        <p14:creationId xmlns:p14="http://schemas.microsoft.com/office/powerpoint/2010/main" val="981330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5C00F-DF6B-0F44-BFCC-1AD2EC717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evidence of the impact of listening comprehension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437CC-7341-5A4E-ABC1-02C944C10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Studies of reading to young children show clear impacts of such reading experiences on children’s vocabulary growth (NELP, 2008)</a:t>
            </a:r>
          </a:p>
          <a:p>
            <a:r>
              <a:rPr lang="en-US" dirty="0"/>
              <a:t>There are studies showing that experimental efforts to improve vocabulary improve reading achievement (NRP, 2000), so it is possible that listening experiences that expand vocabulary would have a positive impact on reading</a:t>
            </a:r>
          </a:p>
          <a:p>
            <a:r>
              <a:rPr lang="en-US" dirty="0"/>
              <a:t>Similarly, research is clear that a basic aspect of reading comprehension is using prior knowledge to interpret text meaning</a:t>
            </a:r>
          </a:p>
          <a:p>
            <a:r>
              <a:rPr lang="en-US" dirty="0"/>
              <a:t>It is clear that students can gain knowledge of science, social studies, and the arts from listening and this knowledge could then impact reading</a:t>
            </a:r>
          </a:p>
        </p:txBody>
      </p:sp>
    </p:spTree>
    <p:extLst>
      <p:ext uri="{BB962C8B-B14F-4D97-AF65-F5344CB8AC3E}">
        <p14:creationId xmlns:p14="http://schemas.microsoft.com/office/powerpoint/2010/main" val="1234195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7C540-A994-C046-8DF2-7D9A6E655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Listening comprehension as analogy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3C830-8FAB-9345-BAEE-8A0A9EA3B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difficult for teachers to explain the mental processes of reading comprehension</a:t>
            </a:r>
          </a:p>
          <a:p>
            <a:r>
              <a:rPr lang="en-US" dirty="0"/>
              <a:t>To facilitate instruction, teachers often depend upon listening comprehension as an analogy for what it is that students need to do when reading</a:t>
            </a:r>
          </a:p>
          <a:p>
            <a:r>
              <a:rPr lang="en-US" dirty="0"/>
              <a:t>Various instructional approaches start with listening comprehension (focusing on vocabulary, structure, or other thinking strategies or “text” features</a:t>
            </a:r>
          </a:p>
        </p:txBody>
      </p:sp>
    </p:spTree>
    <p:extLst>
      <p:ext uri="{BB962C8B-B14F-4D97-AF65-F5344CB8AC3E}">
        <p14:creationId xmlns:p14="http://schemas.microsoft.com/office/powerpoint/2010/main" val="354967475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1245</TotalTime>
  <Words>632</Words>
  <Application>Microsoft Macintosh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Listening and reading</vt:lpstr>
      <vt:lpstr>Listening comprehension</vt:lpstr>
      <vt:lpstr>What is the relationship of listening comprehension and reading?</vt:lpstr>
      <vt:lpstr>Relationship between listening and reading</vt:lpstr>
      <vt:lpstr>Simple  view of reading</vt:lpstr>
      <vt:lpstr>Where is listening comprehension? Doesn’t that help?</vt:lpstr>
      <vt:lpstr>What raises reading achievement?</vt:lpstr>
      <vt:lpstr>Indirect evidence of the impact of listening comprehension</vt:lpstr>
      <vt:lpstr>Listening comprehension as analogy</vt:lpstr>
      <vt:lpstr>Conclusions</vt:lpstr>
    </vt:vector>
  </TitlesOfParts>
  <Company/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Listening and reading</dc:title>
  <dc:creator>Shanahan, Timothy E</dc:creator>
  <cp:lastModifiedBy>Shanahan, Timothy E</cp:lastModifiedBy>
  <cp:revision>13</cp:revision>
  <dcterms:created xsi:type="dcterms:W3CDTF">2018-04-19T20:23:41Z</dcterms:created>
  <dcterms:modified xsi:type="dcterms:W3CDTF">2018-04-30T22:44:56Z</dcterms:modified>
</cp:coreProperties>
</file>