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674" r:id="rId2"/>
    <p:sldId id="731" r:id="rId3"/>
    <p:sldId id="763" r:id="rId4"/>
    <p:sldId id="779" r:id="rId5"/>
    <p:sldId id="803" r:id="rId6"/>
    <p:sldId id="780" r:id="rId7"/>
    <p:sldId id="663" r:id="rId8"/>
    <p:sldId id="664" r:id="rId9"/>
    <p:sldId id="278" r:id="rId10"/>
    <p:sldId id="765" r:id="rId11"/>
    <p:sldId id="764" r:id="rId12"/>
    <p:sldId id="788" r:id="rId13"/>
    <p:sldId id="766" r:id="rId14"/>
    <p:sldId id="767" r:id="rId15"/>
    <p:sldId id="777" r:id="rId16"/>
    <p:sldId id="778" r:id="rId17"/>
    <p:sldId id="800" r:id="rId18"/>
    <p:sldId id="769" r:id="rId19"/>
    <p:sldId id="806" r:id="rId20"/>
    <p:sldId id="804" r:id="rId21"/>
    <p:sldId id="772" r:id="rId22"/>
    <p:sldId id="807" r:id="rId23"/>
    <p:sldId id="805" r:id="rId24"/>
    <p:sldId id="774" r:id="rId25"/>
    <p:sldId id="782" r:id="rId26"/>
    <p:sldId id="783" r:id="rId27"/>
    <p:sldId id="784" r:id="rId28"/>
    <p:sldId id="785" r:id="rId29"/>
    <p:sldId id="786" r:id="rId30"/>
    <p:sldId id="787" r:id="rId31"/>
    <p:sldId id="775" r:id="rId32"/>
    <p:sldId id="776" r:id="rId33"/>
    <p:sldId id="808" r:id="rId34"/>
    <p:sldId id="51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74" autoAdjust="0"/>
    <p:restoredTop sz="91717"/>
  </p:normalViewPr>
  <p:slideViewPr>
    <p:cSldViewPr>
      <p:cViewPr varScale="1">
        <p:scale>
          <a:sx n="160" d="100"/>
          <a:sy n="160" d="100"/>
        </p:scale>
        <p:origin x="156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AB85C-D165-47D7-AAC7-F85BD25FBC7A}" type="datetimeFigureOut">
              <a:rPr lang="en-US" smtClean="0"/>
              <a:t>2/25/18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800C1-72A4-4F8A-8C40-450B19EE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3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90726-1D7A-48F6-9E34-D0B7E20AAAE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90726-1D7A-48F6-9E34-D0B7E20AAAE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718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90726-1D7A-48F6-9E34-D0B7E20AAAE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674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90726-1D7A-48F6-9E34-D0B7E20AAAE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320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90726-1D7A-48F6-9E34-D0B7E20AAAE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90726-1D7A-48F6-9E34-D0B7E20AAAE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5929330"/>
            <a:ext cx="9144000" cy="928670"/>
          </a:xfrm>
          <a:prstGeom prst="rect">
            <a:avLst/>
          </a:prstGeom>
          <a:solidFill>
            <a:srgbClr val="3B4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bs_05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79697" y="1928802"/>
            <a:ext cx="3164335" cy="4735629"/>
          </a:xfrm>
          <a:prstGeom prst="rect">
            <a:avLst/>
          </a:prstGeom>
        </p:spPr>
      </p:pic>
      <p:pic>
        <p:nvPicPr>
          <p:cNvPr id="13" name="图片 12" descr="sb_06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57818" y="5143512"/>
            <a:ext cx="1013080" cy="1329992"/>
          </a:xfrm>
          <a:prstGeom prst="rect">
            <a:avLst/>
          </a:prstGeom>
        </p:spPr>
      </p:pic>
      <p:sp>
        <p:nvSpPr>
          <p:cNvPr id="15" name="文本占位符 14"/>
          <p:cNvSpPr>
            <a:spLocks noGrp="1"/>
          </p:cNvSpPr>
          <p:nvPr>
            <p:ph type="body" sz="quarter" idx="10"/>
          </p:nvPr>
        </p:nvSpPr>
        <p:spPr>
          <a:xfrm>
            <a:off x="1071538" y="428604"/>
            <a:ext cx="4643437" cy="1785937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 userDrawn="1"/>
        </p:nvSpPr>
        <p:spPr>
          <a:xfrm>
            <a:off x="0" y="0"/>
            <a:ext cx="9144000" cy="5929330"/>
          </a:xfrm>
          <a:prstGeom prst="rect">
            <a:avLst/>
          </a:prstGeom>
          <a:solidFill>
            <a:srgbClr val="73CBCF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5929330"/>
            <a:ext cx="9144000" cy="928670"/>
          </a:xfrm>
          <a:prstGeom prst="rect">
            <a:avLst/>
          </a:prstGeom>
          <a:solidFill>
            <a:srgbClr val="3B4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 descr="{DF512866-3CB9-4A0D-A54D-82A1C76D83BE}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13021" y="4429132"/>
            <a:ext cx="2831011" cy="21072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9" name="文本占位符 18"/>
          <p:cNvSpPr>
            <a:spLocks noGrp="1"/>
          </p:cNvSpPr>
          <p:nvPr>
            <p:ph type="body" sz="quarter" idx="11"/>
          </p:nvPr>
        </p:nvSpPr>
        <p:spPr>
          <a:xfrm>
            <a:off x="3500430" y="714356"/>
            <a:ext cx="4643444" cy="214314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12"/>
          </p:nvPr>
        </p:nvSpPr>
        <p:spPr>
          <a:xfrm>
            <a:off x="857224" y="714356"/>
            <a:ext cx="2500330" cy="2143125"/>
          </a:xfrm>
        </p:spPr>
        <p:txBody>
          <a:bodyPr/>
          <a:lstStyle/>
          <a:p>
            <a:r>
              <a:rPr lang="en-US" altLang="zh-CN"/>
              <a:t>Drag picture to placeholder or click icon to add</a:t>
            </a:r>
            <a:endParaRPr lang="zh-CN" altLang="en-US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13"/>
          </p:nvPr>
        </p:nvSpPr>
        <p:spPr>
          <a:xfrm>
            <a:off x="857224" y="3000372"/>
            <a:ext cx="2500330" cy="2143125"/>
          </a:xfrm>
        </p:spPr>
        <p:txBody>
          <a:bodyPr/>
          <a:lstStyle/>
          <a:p>
            <a:r>
              <a:rPr lang="en-US" altLang="zh-CN"/>
              <a:t>Drag picture to placeholder or click icon to add</a:t>
            </a:r>
            <a:endParaRPr lang="zh-CN" altLang="en-US"/>
          </a:p>
        </p:txBody>
      </p:sp>
      <p:sp>
        <p:nvSpPr>
          <p:cNvPr id="24" name="文本占位符 18"/>
          <p:cNvSpPr>
            <a:spLocks noGrp="1"/>
          </p:cNvSpPr>
          <p:nvPr>
            <p:ph type="body" sz="quarter" idx="14"/>
          </p:nvPr>
        </p:nvSpPr>
        <p:spPr>
          <a:xfrm>
            <a:off x="3500430" y="3000372"/>
            <a:ext cx="4643444" cy="214314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A98A8A3-7174-4BCC-8A51-7D6396C83E7E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6EC8F7-B98D-4348-9664-B11A0C9F49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anahanonliteracy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81000" y="1066800"/>
            <a:ext cx="73914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Planning Complex </a:t>
            </a:r>
            <a:r>
              <a:rPr lang="en-US" sz="5400"/>
              <a:t>Text Instruction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3581401"/>
            <a:ext cx="4724400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Timothy Shanahan</a:t>
            </a:r>
          </a:p>
          <a:p>
            <a:r>
              <a:rPr lang="en-US" sz="2400" dirty="0"/>
              <a:t>University of Illinois at Chicago</a:t>
            </a:r>
          </a:p>
          <a:p>
            <a:r>
              <a:rPr lang="en-US" sz="2400" dirty="0">
                <a:hlinkClick r:id="rId2"/>
              </a:rPr>
              <a:t>www.shanahanonliteracy.com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0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Princess and the Pizza</a:t>
            </a:r>
            <a:br>
              <a:rPr lang="en-US" sz="3200" dirty="0"/>
            </a:br>
            <a:r>
              <a:rPr lang="en-US" sz="2400" dirty="0"/>
              <a:t>   by Mary Jane and Herm </a:t>
            </a:r>
            <a:r>
              <a:rPr lang="en-US" sz="2400" dirty="0" err="1"/>
              <a:t>Auch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Fact or fiction?</a:t>
            </a:r>
          </a:p>
          <a:p>
            <a:pPr lvl="0"/>
            <a:r>
              <a:rPr lang="en-US" dirty="0"/>
              <a:t>Narrative or expository?</a:t>
            </a:r>
          </a:p>
          <a:p>
            <a:pPr lvl="0"/>
            <a:r>
              <a:rPr lang="en-US" dirty="0"/>
              <a:t>Literary or informational?</a:t>
            </a:r>
          </a:p>
          <a:p>
            <a:pPr lvl="0"/>
            <a:r>
              <a:rPr lang="en-US" dirty="0"/>
              <a:t>Tone?</a:t>
            </a:r>
          </a:p>
          <a:p>
            <a:pPr lvl="0"/>
            <a:r>
              <a:rPr lang="en-US" dirty="0"/>
              <a:t>Literary devices?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7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60198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Princess and the Pizza</a:t>
            </a:r>
            <a:endParaRPr lang="en-US" dirty="0"/>
          </a:p>
          <a:p>
            <a:r>
              <a:rPr lang="en-US" dirty="0"/>
              <a:t>	Paulina needed a job. Her father had given up his throne to become a wood-carver and moved them to a humble shack in a neighboring kingdom. Since the king was still learning, his carvings didn’t sell, and Paulina’s garden barely kept enough on the table.</a:t>
            </a:r>
          </a:p>
          <a:p>
            <a:r>
              <a:rPr lang="en-US" dirty="0"/>
              <a:t>	Paulina missed </a:t>
            </a:r>
            <a:r>
              <a:rPr lang="en-US" dirty="0" err="1"/>
              <a:t>princessing</a:t>
            </a:r>
            <a:r>
              <a:rPr lang="en-US" dirty="0"/>
              <a:t>. She missed walking the peacock in the royal garden, surveying the kingdom from the castle tower, and doing the princess wave in royal processions.</a:t>
            </a:r>
          </a:p>
          <a:p>
            <a:r>
              <a:rPr lang="en-US" dirty="0"/>
              <a:t>	Paulina tried walking a stray chicken around her shack, but it only pecked at her bare toes. Surveying the kingdom from the shack’s leaky roof made even more holes. She tried princess-waving to the townspeople from her father’s cart, but nobody bothered to wave back. They just thought she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65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Is the author presuming particular knowledge on the readers’ part?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the reader likely to be able to bridge the gap?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Difference between comprehension and full appreciation</a:t>
            </a:r>
          </a:p>
        </p:txBody>
      </p:sp>
    </p:spTree>
    <p:extLst>
      <p:ext uri="{BB962C8B-B14F-4D97-AF65-F5344CB8AC3E}">
        <p14:creationId xmlns:p14="http://schemas.microsoft.com/office/powerpoint/2010/main" val="234010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Vocabulary/Concepts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746073"/>
              </p:ext>
            </p:extLst>
          </p:nvPr>
        </p:nvGraphicFramePr>
        <p:xfrm>
          <a:off x="381000" y="1600200"/>
          <a:ext cx="83058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0">
                <a:tc>
                  <a:txBody>
                    <a:bodyPr/>
                    <a:lstStyle/>
                    <a:p>
                      <a:r>
                        <a:rPr lang="en-US" sz="2400" dirty="0"/>
                        <a:t>1. Needed a job?</a:t>
                      </a:r>
                    </a:p>
                    <a:p>
                      <a:r>
                        <a:rPr lang="en-US" sz="2400" dirty="0"/>
                        <a:t>2. Throne?</a:t>
                      </a:r>
                    </a:p>
                    <a:p>
                      <a:r>
                        <a:rPr lang="en-US" sz="2400" dirty="0"/>
                        <a:t>3. Given up his throne?</a:t>
                      </a:r>
                    </a:p>
                    <a:p>
                      <a:r>
                        <a:rPr lang="en-US" sz="2400" dirty="0"/>
                        <a:t>4. Wood-carver?</a:t>
                      </a:r>
                    </a:p>
                    <a:p>
                      <a:r>
                        <a:rPr lang="en-US" sz="2400" dirty="0"/>
                        <a:t>5. Shack?</a:t>
                      </a:r>
                    </a:p>
                    <a:p>
                      <a:r>
                        <a:rPr lang="en-US" sz="2400" dirty="0"/>
                        <a:t>6. Humble shack?</a:t>
                      </a:r>
                    </a:p>
                    <a:p>
                      <a:r>
                        <a:rPr lang="en-US" sz="2400" dirty="0"/>
                        <a:t>7. Kingdom?</a:t>
                      </a:r>
                    </a:p>
                    <a:p>
                      <a:r>
                        <a:rPr lang="en-US" sz="2400" dirty="0"/>
                        <a:t>8. Neighboring kingdom?</a:t>
                      </a:r>
                    </a:p>
                    <a:p>
                      <a:r>
                        <a:rPr lang="en-US" sz="2400" dirty="0"/>
                        <a:t>9. Learning?</a:t>
                      </a:r>
                    </a:p>
                    <a:p>
                      <a:r>
                        <a:rPr lang="en-US" sz="2400" dirty="0"/>
                        <a:t>10. Carvings?</a:t>
                      </a:r>
                    </a:p>
                    <a:p>
                      <a:r>
                        <a:rPr lang="en-US" sz="2400" dirty="0"/>
                        <a:t>11. Didn’t sell?</a:t>
                      </a:r>
                    </a:p>
                    <a:p>
                      <a:r>
                        <a:rPr lang="en-US" sz="2400" dirty="0"/>
                        <a:t>12. Garden?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13. Garden barely</a:t>
                      </a:r>
                      <a:r>
                        <a:rPr lang="en-US" sz="2400" baseline="0" dirty="0"/>
                        <a:t> kept </a:t>
                      </a:r>
                    </a:p>
                    <a:p>
                      <a:r>
                        <a:rPr lang="en-US" sz="2400" baseline="0" dirty="0"/>
                        <a:t>      enough on the table?</a:t>
                      </a:r>
                      <a:endParaRPr lang="en-US" sz="2400" dirty="0"/>
                    </a:p>
                    <a:p>
                      <a:r>
                        <a:rPr lang="en-US" sz="2400" dirty="0"/>
                        <a:t>14. Missed?</a:t>
                      </a:r>
                    </a:p>
                    <a:p>
                      <a:r>
                        <a:rPr lang="en-US" sz="2400" dirty="0"/>
                        <a:t>15. </a:t>
                      </a:r>
                      <a:r>
                        <a:rPr lang="en-US" sz="2400" dirty="0" err="1"/>
                        <a:t>Princessing</a:t>
                      </a:r>
                      <a:r>
                        <a:rPr lang="en-US" sz="2400" dirty="0"/>
                        <a:t>?</a:t>
                      </a:r>
                    </a:p>
                    <a:p>
                      <a:r>
                        <a:rPr lang="en-US" sz="2400" dirty="0"/>
                        <a:t>16. Peacock?</a:t>
                      </a:r>
                    </a:p>
                    <a:p>
                      <a:r>
                        <a:rPr lang="en-US" sz="2400" dirty="0"/>
                        <a:t>17. Walking a peacock?</a:t>
                      </a:r>
                    </a:p>
                    <a:p>
                      <a:r>
                        <a:rPr lang="en-US" sz="2400" dirty="0"/>
                        <a:t>18. Royal garden?</a:t>
                      </a:r>
                    </a:p>
                    <a:p>
                      <a:r>
                        <a:rPr lang="en-US" sz="2400" dirty="0"/>
                        <a:t>19. Surveying the </a:t>
                      </a:r>
                    </a:p>
                    <a:p>
                      <a:r>
                        <a:rPr lang="en-US" sz="2400" dirty="0"/>
                        <a:t>      kingdom?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Castle tower?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Wave?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Princess wave?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13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Vocabulary/Concepts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171336"/>
              </p:ext>
            </p:extLst>
          </p:nvPr>
        </p:nvGraphicFramePr>
        <p:xfrm>
          <a:off x="381000" y="1600200"/>
          <a:ext cx="83058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 Royal processions?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Chicken?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Pecked?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 Bare toes?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 Leaky roof?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 Even more holes?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Princess-waving?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 Townspeople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Cart?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Nobody bothered to    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wave back?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 Swatting flies?</a:t>
                      </a:r>
                    </a:p>
                    <a:p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262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Vocabulary/Concepts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497164"/>
              </p:ext>
            </p:extLst>
          </p:nvPr>
        </p:nvGraphicFramePr>
        <p:xfrm>
          <a:off x="381000" y="1600200"/>
          <a:ext cx="83058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0">
                <a:tc>
                  <a:txBody>
                    <a:bodyPr/>
                    <a:lstStyle/>
                    <a:p>
                      <a:r>
                        <a:rPr lang="en-US" sz="2400" dirty="0"/>
                        <a:t>1. Needed a job?</a:t>
                      </a:r>
                    </a:p>
                    <a:p>
                      <a:r>
                        <a:rPr lang="en-US" sz="2400" dirty="0"/>
                        <a:t>2. Throne?</a:t>
                      </a:r>
                    </a:p>
                    <a:p>
                      <a:r>
                        <a:rPr lang="en-US" sz="2400" dirty="0"/>
                        <a:t>3.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Given up his throne?</a:t>
                      </a:r>
                    </a:p>
                    <a:p>
                      <a:r>
                        <a:rPr lang="en-US" sz="2400" dirty="0"/>
                        <a:t>4. Wood-carver?</a:t>
                      </a:r>
                    </a:p>
                    <a:p>
                      <a:r>
                        <a:rPr lang="en-US" sz="2400" dirty="0"/>
                        <a:t>5. Shack?</a:t>
                      </a:r>
                    </a:p>
                    <a:p>
                      <a:r>
                        <a:rPr lang="en-US" sz="2400" dirty="0"/>
                        <a:t>6. Humble shack?</a:t>
                      </a:r>
                    </a:p>
                    <a:p>
                      <a:r>
                        <a:rPr lang="en-US" sz="2400" dirty="0"/>
                        <a:t>7. Kingdom?</a:t>
                      </a:r>
                    </a:p>
                    <a:p>
                      <a:r>
                        <a:rPr lang="en-US" sz="2400" dirty="0"/>
                        <a:t>8.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Neighboring kingdom?</a:t>
                      </a:r>
                    </a:p>
                    <a:p>
                      <a:r>
                        <a:rPr lang="en-US" sz="2400" dirty="0"/>
                        <a:t>9. Learning?</a:t>
                      </a:r>
                    </a:p>
                    <a:p>
                      <a:r>
                        <a:rPr lang="en-US" sz="2400" dirty="0"/>
                        <a:t>10. Carvings?</a:t>
                      </a:r>
                    </a:p>
                    <a:p>
                      <a:r>
                        <a:rPr lang="en-US" sz="2400" dirty="0"/>
                        <a:t>11. Didn’t sell?</a:t>
                      </a:r>
                    </a:p>
                    <a:p>
                      <a:r>
                        <a:rPr lang="en-US" sz="2400" dirty="0"/>
                        <a:t>12. Garden?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13.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Garden barely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kept 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     enough on the table?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400" dirty="0"/>
                        <a:t>14. Missed?</a:t>
                      </a:r>
                    </a:p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15.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</a:rPr>
                        <a:t>Princessing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  <a:p>
                      <a:r>
                        <a:rPr lang="en-US" sz="2400" dirty="0"/>
                        <a:t>16. Peacock?</a:t>
                      </a:r>
                    </a:p>
                    <a:p>
                      <a:r>
                        <a:rPr lang="en-US" sz="2400" dirty="0"/>
                        <a:t>17. Walking a peacock?</a:t>
                      </a:r>
                    </a:p>
                    <a:p>
                      <a:r>
                        <a:rPr lang="en-US" sz="2400" dirty="0"/>
                        <a:t>18. Royal garden?</a:t>
                      </a:r>
                    </a:p>
                    <a:p>
                      <a:r>
                        <a:rPr lang="en-US" sz="2400" dirty="0"/>
                        <a:t>19.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Surveying the </a:t>
                      </a:r>
                    </a:p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     kingdom?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Castle tower?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Wave?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Princess wave?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872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Vocabulary/Concepts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3861"/>
              </p:ext>
            </p:extLst>
          </p:nvPr>
        </p:nvGraphicFramePr>
        <p:xfrm>
          <a:off x="381000" y="1600200"/>
          <a:ext cx="83058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 Royal processions?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Chicken?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Pecked?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 Bare toes?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 Leaky roof?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 Even more holes?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Princess-waving?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 Townspeople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Cart?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Nobody bothered to    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wave back?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 Swatting flies?</a:t>
                      </a:r>
                    </a:p>
                    <a:p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76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Princess and the Pizza</a:t>
            </a:r>
            <a:br>
              <a:rPr lang="en-US" sz="3200" dirty="0"/>
            </a:br>
            <a:r>
              <a:rPr lang="en-US" sz="2400" dirty="0"/>
              <a:t>   by Mary Jane and Herm </a:t>
            </a:r>
            <a:r>
              <a:rPr lang="en-US" sz="2400" dirty="0" err="1"/>
              <a:t>Auch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Text structure (organization)</a:t>
            </a:r>
          </a:p>
          <a:p>
            <a:pPr lvl="0"/>
            <a:r>
              <a:rPr lang="en-US" dirty="0"/>
              <a:t>Story map?</a:t>
            </a:r>
          </a:p>
          <a:p>
            <a:pPr lvl="1"/>
            <a:r>
              <a:rPr lang="en-US" dirty="0"/>
              <a:t>Setting</a:t>
            </a:r>
          </a:p>
          <a:p>
            <a:pPr lvl="1"/>
            <a:r>
              <a:rPr lang="en-US" dirty="0"/>
              <a:t>Main character</a:t>
            </a:r>
          </a:p>
          <a:p>
            <a:pPr lvl="1"/>
            <a:r>
              <a:rPr lang="en-US" dirty="0"/>
              <a:t>Problem</a:t>
            </a:r>
          </a:p>
          <a:p>
            <a:pPr lvl="1"/>
            <a:r>
              <a:rPr lang="en-US" dirty="0"/>
              <a:t>Attempt </a:t>
            </a:r>
          </a:p>
          <a:p>
            <a:pPr lvl="1"/>
            <a:r>
              <a:rPr lang="en-US" dirty="0"/>
              <a:t>Outcome</a:t>
            </a:r>
          </a:p>
          <a:p>
            <a:pPr lvl="0"/>
            <a:r>
              <a:rPr lang="en-US" dirty="0"/>
              <a:t>Fairy tale structure?</a:t>
            </a:r>
          </a:p>
          <a:p>
            <a:pPr lvl="1"/>
            <a:r>
              <a:rPr lang="en-US" dirty="0"/>
              <a:t>Challenge posed: You can marry prince(</a:t>
            </a:r>
            <a:r>
              <a:rPr lang="en-US" dirty="0" err="1"/>
              <a:t>ss</a:t>
            </a:r>
            <a:r>
              <a:rPr lang="en-US" dirty="0"/>
              <a:t>) if you…</a:t>
            </a:r>
          </a:p>
          <a:p>
            <a:pPr lvl="1"/>
            <a:r>
              <a:rPr lang="en-US" dirty="0"/>
              <a:t>Three problems… beheading if not accomplished…</a:t>
            </a:r>
          </a:p>
          <a:p>
            <a:pPr lvl="1"/>
            <a:r>
              <a:rPr lang="en-US" dirty="0"/>
              <a:t>All fail but the hero…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67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the king was still learning, his carvings didn’t sell, and Paulina’s garden barely kept enough on the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1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the king was still learning, his carvings didn’t sell, and Paulina’s garden barely kept enough on the table.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were they so poor?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31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685800"/>
            <a:ext cx="8153400" cy="101500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3600" dirty="0">
                <a:solidFill>
                  <a:srgbClr val="292934"/>
                </a:solidFill>
                <a:ea typeface="宋体" charset="-122"/>
              </a:rPr>
              <a:t>Common Core Requires Complex Text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ea typeface="宋体" charset="-122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700808"/>
            <a:ext cx="7543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Students are leaving high school without the skills required to read texts that they need to able to read in college, workplace, and military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The reading demands of post-high school texts tend to be much higher than of high school texts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CCSS wrote standards that for the first time required that students at particular grade levels be able to read texts of particular levels of difficulty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The text readability standards that they set for each grade level are somewhat higher than the text levels                       that have been characteristic of grade level                 textbooks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Other states have followed</a:t>
            </a:r>
          </a:p>
        </p:txBody>
      </p:sp>
    </p:spTree>
    <p:extLst>
      <p:ext uri="{BB962C8B-B14F-4D97-AF65-F5344CB8AC3E}">
        <p14:creationId xmlns:p14="http://schemas.microsoft.com/office/powerpoint/2010/main" val="1298065629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the king was still learning, </a:t>
            </a:r>
          </a:p>
          <a:p>
            <a:r>
              <a:rPr lang="en-US" dirty="0"/>
              <a:t>his carvings didn’t sell, </a:t>
            </a:r>
          </a:p>
          <a:p>
            <a:r>
              <a:rPr lang="en-US" dirty="0"/>
              <a:t>and </a:t>
            </a:r>
          </a:p>
          <a:p>
            <a:r>
              <a:rPr lang="en-US" dirty="0"/>
              <a:t>Paulina’s garden </a:t>
            </a:r>
          </a:p>
          <a:p>
            <a:r>
              <a:rPr lang="en-US" dirty="0"/>
              <a:t>barely kept enough on the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76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Paulina started for the table, the long-haired princess tripped her, then loaded up with food.</a:t>
            </a:r>
          </a:p>
        </p:txBody>
      </p:sp>
    </p:spTree>
    <p:extLst>
      <p:ext uri="{BB962C8B-B14F-4D97-AF65-F5344CB8AC3E}">
        <p14:creationId xmlns:p14="http://schemas.microsoft.com/office/powerpoint/2010/main" val="1444428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Paulina started for the table, the long-haired princess tripped her, then loaded up with food.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did the long-haired princess trick Paulina?</a:t>
            </a:r>
          </a:p>
        </p:txBody>
      </p:sp>
    </p:spTree>
    <p:extLst>
      <p:ext uri="{BB962C8B-B14F-4D97-AF65-F5344CB8AC3E}">
        <p14:creationId xmlns:p14="http://schemas.microsoft.com/office/powerpoint/2010/main" val="3622606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Paulina started for the table, </a:t>
            </a:r>
          </a:p>
          <a:p>
            <a:r>
              <a:rPr lang="en-US" dirty="0"/>
              <a:t>the long-haired princess tripped her, </a:t>
            </a:r>
          </a:p>
          <a:p>
            <a:r>
              <a:rPr lang="en-US" dirty="0"/>
              <a:t>then loaded up with food.</a:t>
            </a:r>
          </a:p>
        </p:txBody>
      </p:sp>
    </p:spTree>
    <p:extLst>
      <p:ext uri="{BB962C8B-B14F-4D97-AF65-F5344CB8AC3E}">
        <p14:creationId xmlns:p14="http://schemas.microsoft.com/office/powerpoint/2010/main" val="1168902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Paulina needed a job. Her father had given up his throne to become a wood-carver and moved them to a humble shack in a neighboring kingdom. Since the king was still learning, his carvings didn’t sell, and Paulina’s garden barely kept enough on the table.</a:t>
            </a:r>
          </a:p>
          <a:p>
            <a:pPr marL="0" indent="0">
              <a:buNone/>
            </a:pPr>
            <a:r>
              <a:rPr lang="en-US" dirty="0"/>
              <a:t>	Paulina missed </a:t>
            </a:r>
            <a:r>
              <a:rPr lang="en-US" dirty="0" err="1"/>
              <a:t>princessing</a:t>
            </a:r>
            <a:r>
              <a:rPr lang="en-US" dirty="0"/>
              <a:t>. She missed walking the peacock in the royal garden, surveying the kingdom from the castle tower, and doing the princess wave in royal processions.</a:t>
            </a:r>
          </a:p>
          <a:p>
            <a:pPr marL="0" indent="0">
              <a:buNone/>
            </a:pPr>
            <a:r>
              <a:rPr lang="en-US" dirty="0"/>
              <a:t>            Paulina tried walking a stray chicken around her shack, but it only pecked at her bare toes. Surveying the kingdom from the shack’s leaky roof made even more holes.  She tried princess-waving to the townspeople from her father’s cart, but nobody bothered to wave back.  They  just thought she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454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 Paulina </a:t>
            </a:r>
            <a:r>
              <a:rPr lang="en-US" dirty="0"/>
              <a:t>needed a job. </a:t>
            </a:r>
            <a:r>
              <a:rPr lang="en-US" dirty="0">
                <a:solidFill>
                  <a:srgbClr val="FF0000"/>
                </a:solidFill>
              </a:rPr>
              <a:t>Her father </a:t>
            </a:r>
            <a:r>
              <a:rPr lang="en-US" dirty="0"/>
              <a:t>had given up his throne to become a wood-carver and moved</a:t>
            </a:r>
            <a:r>
              <a:rPr lang="en-US" dirty="0">
                <a:solidFill>
                  <a:srgbClr val="FF0000"/>
                </a:solidFill>
              </a:rPr>
              <a:t> them </a:t>
            </a:r>
            <a:r>
              <a:rPr lang="en-US" dirty="0"/>
              <a:t>to a humble shack in a neighboring kingdom. Since the king was still learning, his carvings didn’t sell, and </a:t>
            </a:r>
            <a:r>
              <a:rPr lang="en-US" dirty="0">
                <a:solidFill>
                  <a:srgbClr val="FF0000"/>
                </a:solidFill>
              </a:rPr>
              <a:t>Paulina’s garden </a:t>
            </a:r>
            <a:r>
              <a:rPr lang="en-US" dirty="0"/>
              <a:t>barely kept enough on the table.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Paulina </a:t>
            </a:r>
            <a:r>
              <a:rPr lang="en-US" dirty="0"/>
              <a:t>missed </a:t>
            </a:r>
            <a:r>
              <a:rPr lang="en-US" dirty="0" err="1">
                <a:solidFill>
                  <a:srgbClr val="FF0000"/>
                </a:solidFill>
              </a:rPr>
              <a:t>princessing</a:t>
            </a:r>
            <a:r>
              <a:rPr lang="en-US" dirty="0">
                <a:solidFill>
                  <a:srgbClr val="FF0000"/>
                </a:solidFill>
              </a:rPr>
              <a:t>. She</a:t>
            </a:r>
            <a:r>
              <a:rPr lang="en-US" dirty="0"/>
              <a:t> missed walking the peacock in the royal garden, surveying the kingdom from the castle tower, and doing the </a:t>
            </a:r>
            <a:r>
              <a:rPr lang="en-US" dirty="0">
                <a:solidFill>
                  <a:srgbClr val="FF0000"/>
                </a:solidFill>
              </a:rPr>
              <a:t>princess wave </a:t>
            </a:r>
            <a:r>
              <a:rPr lang="en-US" dirty="0"/>
              <a:t>in royal processions.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Paulina </a:t>
            </a:r>
            <a:r>
              <a:rPr lang="en-US" dirty="0"/>
              <a:t>tried walking a stray chicken around </a:t>
            </a:r>
            <a:r>
              <a:rPr lang="en-US" dirty="0">
                <a:solidFill>
                  <a:srgbClr val="FF0000"/>
                </a:solidFill>
              </a:rPr>
              <a:t>her shack</a:t>
            </a:r>
            <a:r>
              <a:rPr lang="en-US" dirty="0"/>
              <a:t>, but it only pecked at </a:t>
            </a:r>
            <a:r>
              <a:rPr lang="en-US" dirty="0">
                <a:solidFill>
                  <a:srgbClr val="FF0000"/>
                </a:solidFill>
              </a:rPr>
              <a:t>her bare toes. </a:t>
            </a:r>
            <a:r>
              <a:rPr lang="en-US" dirty="0"/>
              <a:t>Surveying the kingdom from the shack’s leaky roof made even more holes. </a:t>
            </a:r>
            <a:r>
              <a:rPr lang="en-US" dirty="0">
                <a:solidFill>
                  <a:srgbClr val="FF0000"/>
                </a:solidFill>
              </a:rPr>
              <a:t> She </a:t>
            </a:r>
            <a:r>
              <a:rPr lang="en-US" dirty="0"/>
              <a:t>tried </a:t>
            </a:r>
            <a:r>
              <a:rPr lang="en-US" dirty="0">
                <a:solidFill>
                  <a:srgbClr val="FF0000"/>
                </a:solidFill>
              </a:rPr>
              <a:t>princess-waving</a:t>
            </a:r>
            <a:r>
              <a:rPr lang="en-US" dirty="0"/>
              <a:t> to the townspeople from </a:t>
            </a:r>
            <a:r>
              <a:rPr lang="en-US" dirty="0">
                <a:solidFill>
                  <a:srgbClr val="FF0000"/>
                </a:solidFill>
              </a:rPr>
              <a:t>her father’s cart, </a:t>
            </a:r>
            <a:r>
              <a:rPr lang="en-US" dirty="0"/>
              <a:t>but nobody bothered to wave back.  They  just thought </a:t>
            </a:r>
            <a:r>
              <a:rPr lang="en-US" dirty="0">
                <a:solidFill>
                  <a:srgbClr val="FF0000"/>
                </a:solidFill>
              </a:rPr>
              <a:t>she</a:t>
            </a:r>
            <a:r>
              <a:rPr lang="en-US" dirty="0"/>
              <a:t>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92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Paulina needed a job. Her</a:t>
            </a:r>
            <a:r>
              <a:rPr lang="en-US" dirty="0">
                <a:solidFill>
                  <a:srgbClr val="FF0000"/>
                </a:solidFill>
              </a:rPr>
              <a:t> father </a:t>
            </a:r>
            <a:r>
              <a:rPr lang="en-US" dirty="0"/>
              <a:t>had given up </a:t>
            </a:r>
            <a:r>
              <a:rPr lang="en-US" dirty="0">
                <a:solidFill>
                  <a:srgbClr val="FF0000"/>
                </a:solidFill>
              </a:rPr>
              <a:t>his throne </a:t>
            </a:r>
            <a:r>
              <a:rPr lang="en-US" dirty="0"/>
              <a:t>to become </a:t>
            </a:r>
            <a:r>
              <a:rPr lang="en-US" dirty="0">
                <a:solidFill>
                  <a:srgbClr val="FF0000"/>
                </a:solidFill>
              </a:rPr>
              <a:t>a wood-carver </a:t>
            </a:r>
            <a:r>
              <a:rPr lang="en-US" dirty="0"/>
              <a:t>and moved them to a humble shack in a neighboring kingdom. Since </a:t>
            </a:r>
            <a:r>
              <a:rPr lang="en-US" dirty="0">
                <a:solidFill>
                  <a:srgbClr val="FF0000"/>
                </a:solidFill>
              </a:rPr>
              <a:t>the king </a:t>
            </a:r>
            <a:r>
              <a:rPr lang="en-US" dirty="0"/>
              <a:t>was still learning, </a:t>
            </a:r>
            <a:r>
              <a:rPr lang="en-US" dirty="0">
                <a:solidFill>
                  <a:srgbClr val="FF0000"/>
                </a:solidFill>
              </a:rPr>
              <a:t>his carvings </a:t>
            </a:r>
            <a:r>
              <a:rPr lang="en-US" dirty="0"/>
              <a:t>didn’t sell, and Paulina’s garden barely kept enough on the table.</a:t>
            </a:r>
          </a:p>
          <a:p>
            <a:pPr marL="0" indent="0">
              <a:buNone/>
            </a:pPr>
            <a:r>
              <a:rPr lang="en-US" dirty="0"/>
              <a:t>	Paulina missed </a:t>
            </a:r>
            <a:r>
              <a:rPr lang="en-US" dirty="0" err="1"/>
              <a:t>princessing</a:t>
            </a:r>
            <a:r>
              <a:rPr lang="en-US" dirty="0"/>
              <a:t>. She missed walking the peacock in the royal garden, surveying the kingdom from the castle tower, and doing the princess wave in royal processions.</a:t>
            </a:r>
          </a:p>
          <a:p>
            <a:pPr marL="0" indent="0">
              <a:buNone/>
            </a:pPr>
            <a:r>
              <a:rPr lang="en-US" dirty="0"/>
              <a:t>            Paulina tried walking a stray chicken around her shack, but it only pecked at her bare toes. Surveying the kingdom from the shack’s leaky roof made even more holes.  She tried princess-waving to the townspeople from her father’s cart, but nobody bothered to wave back.  They  just thought she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8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Paulina needed a job. Her father had given up his throne to become a wood-carver and moved them to a humble shack in a neighboring kingdom. Since the king was still learning, his carvings didn’t sell, and Paulina’s garden barely kept enough on the table.</a:t>
            </a:r>
          </a:p>
          <a:p>
            <a:pPr marL="0" indent="0">
              <a:buNone/>
            </a:pPr>
            <a:r>
              <a:rPr lang="en-US" dirty="0"/>
              <a:t>	Paulina missed </a:t>
            </a:r>
            <a:r>
              <a:rPr lang="en-US" dirty="0" err="1">
                <a:solidFill>
                  <a:srgbClr val="FF0000"/>
                </a:solidFill>
              </a:rPr>
              <a:t>princessing</a:t>
            </a:r>
            <a:r>
              <a:rPr lang="en-US" dirty="0"/>
              <a:t>. She missed </a:t>
            </a:r>
            <a:r>
              <a:rPr lang="en-US" dirty="0">
                <a:solidFill>
                  <a:srgbClr val="FF0000"/>
                </a:solidFill>
              </a:rPr>
              <a:t>walking the peacock in the royal garden, surveying the kingdom from the castle tower,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doing the princess wave in royal processions.</a:t>
            </a:r>
          </a:p>
          <a:p>
            <a:pPr marL="0" indent="0">
              <a:buNone/>
            </a:pPr>
            <a:r>
              <a:rPr lang="en-US" dirty="0"/>
              <a:t>            Paulina tried walking a stray chicken around her shack, but it only pecked at her bare toes. Surveying the kingdom from the shack’s leaky roof made even more holes.  She tried princess-waving to the townspeople from her father’s cart, but nobody bothered to wave back.  They  just thought she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94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Paulina needed a job. Her father had given up his throne to become a wood-carver and moved them to a humble shack in a neighboring kingdom. Since the king was still learning, his carvings didn’t sell, and Paulina’s garden barely kept enough on the table.</a:t>
            </a:r>
          </a:p>
          <a:p>
            <a:pPr marL="0" indent="0">
              <a:buNone/>
            </a:pPr>
            <a:r>
              <a:rPr lang="en-US" dirty="0"/>
              <a:t>	Paulina missed </a:t>
            </a:r>
            <a:r>
              <a:rPr lang="en-US" dirty="0" err="1"/>
              <a:t>princessing</a:t>
            </a:r>
            <a:r>
              <a:rPr lang="en-US" dirty="0"/>
              <a:t>. She missed </a:t>
            </a:r>
            <a:r>
              <a:rPr lang="en-US" dirty="0">
                <a:solidFill>
                  <a:srgbClr val="FF0000"/>
                </a:solidFill>
              </a:rPr>
              <a:t>walking the peacock in the royal garden, </a:t>
            </a:r>
            <a:r>
              <a:rPr lang="en-US" dirty="0">
                <a:solidFill>
                  <a:srgbClr val="00B0F0"/>
                </a:solidFill>
              </a:rPr>
              <a:t>surveying the kingdom from the castle tower,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doing the princess wave in royal processions.</a:t>
            </a:r>
          </a:p>
          <a:p>
            <a:pPr marL="0" indent="0">
              <a:buNone/>
            </a:pPr>
            <a:r>
              <a:rPr lang="en-US" dirty="0"/>
              <a:t>            Paulina tried </a:t>
            </a:r>
            <a:r>
              <a:rPr lang="en-US" dirty="0">
                <a:solidFill>
                  <a:srgbClr val="FF0000"/>
                </a:solidFill>
              </a:rPr>
              <a:t>walking a stray chicken around her shack, </a:t>
            </a:r>
            <a:r>
              <a:rPr lang="en-US" dirty="0"/>
              <a:t>but it only pecked at her bare toes. </a:t>
            </a:r>
            <a:r>
              <a:rPr lang="en-US" dirty="0">
                <a:solidFill>
                  <a:srgbClr val="00B0F0"/>
                </a:solidFill>
              </a:rPr>
              <a:t>Surveying the kingdom from the shack’s leaky roof </a:t>
            </a:r>
            <a:r>
              <a:rPr lang="en-US" dirty="0"/>
              <a:t>made even more holes.  She tried </a:t>
            </a:r>
            <a:r>
              <a:rPr lang="en-US" dirty="0">
                <a:solidFill>
                  <a:srgbClr val="00B050"/>
                </a:solidFill>
              </a:rPr>
              <a:t>princess-waving to the townspeople from her father’s cart, </a:t>
            </a:r>
            <a:r>
              <a:rPr lang="en-US" dirty="0"/>
              <a:t>but nobody bothered to wave back.  They  just thought she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98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Paulina needed a job. Her father had given up his throne to become a wood-carver and moved them to a humble shack in a neighboring kingdom. Since the king was still learning, his carvings didn’t sell, and Paulina’s garden barely kept enough on the table.</a:t>
            </a:r>
          </a:p>
          <a:p>
            <a:pPr marL="0" indent="0">
              <a:buNone/>
            </a:pPr>
            <a:r>
              <a:rPr lang="en-US" dirty="0"/>
              <a:t>	Paulina missed </a:t>
            </a:r>
            <a:r>
              <a:rPr lang="en-US" dirty="0" err="1"/>
              <a:t>princessing</a:t>
            </a:r>
            <a:r>
              <a:rPr lang="en-US" dirty="0"/>
              <a:t>. She missed walking the peacock in the royal garden, surveying the kingdom from the castle tower, and doing the princess wave in royal processions.</a:t>
            </a:r>
          </a:p>
          <a:p>
            <a:pPr marL="0" indent="0">
              <a:buNone/>
            </a:pPr>
            <a:r>
              <a:rPr lang="en-US" dirty="0"/>
              <a:t>            Paulina tried </a:t>
            </a:r>
            <a:r>
              <a:rPr lang="en-US" dirty="0">
                <a:solidFill>
                  <a:srgbClr val="FF0000"/>
                </a:solidFill>
              </a:rPr>
              <a:t>walking a stray chicken around her shack, </a:t>
            </a:r>
            <a:r>
              <a:rPr lang="en-US" dirty="0"/>
              <a:t>but </a:t>
            </a:r>
            <a:r>
              <a:rPr lang="en-US" dirty="0">
                <a:solidFill>
                  <a:srgbClr val="FF0000"/>
                </a:solidFill>
              </a:rPr>
              <a:t>it only pecked at her bare toes</a:t>
            </a:r>
            <a:r>
              <a:rPr lang="en-US" dirty="0"/>
              <a:t>. </a:t>
            </a:r>
            <a:r>
              <a:rPr lang="en-US" dirty="0">
                <a:solidFill>
                  <a:srgbClr val="00B0F0"/>
                </a:solidFill>
              </a:rPr>
              <a:t>Surveying the kingdom from the shack’s leaky roof </a:t>
            </a:r>
            <a:r>
              <a:rPr lang="en-US" dirty="0"/>
              <a:t>made </a:t>
            </a:r>
            <a:r>
              <a:rPr lang="en-US" dirty="0">
                <a:solidFill>
                  <a:srgbClr val="00B0F0"/>
                </a:solidFill>
              </a:rPr>
              <a:t>even more holes</a:t>
            </a:r>
            <a:r>
              <a:rPr lang="en-US" dirty="0"/>
              <a:t>.  She tried </a:t>
            </a:r>
            <a:r>
              <a:rPr lang="en-US" dirty="0">
                <a:solidFill>
                  <a:srgbClr val="00B050"/>
                </a:solidFill>
              </a:rPr>
              <a:t>princess-waving to the townspeople from her father’s cart, </a:t>
            </a:r>
            <a:r>
              <a:rPr lang="en-US" dirty="0"/>
              <a:t>but </a:t>
            </a:r>
            <a:r>
              <a:rPr lang="en-US" dirty="0">
                <a:solidFill>
                  <a:srgbClr val="00B050"/>
                </a:solidFill>
              </a:rPr>
              <a:t>nobody bothered to wave back</a:t>
            </a:r>
            <a:r>
              <a:rPr lang="en-US" dirty="0"/>
              <a:t>.  They  just thought she was 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25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Standards set text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sz="2200" b="0" dirty="0"/>
          </a:p>
          <a:p>
            <a:endParaRPr lang="en-US" sz="2000" dirty="0">
              <a:latin typeface="Times"/>
              <a:ea typeface="ＭＳ 明朝"/>
            </a:endParaRPr>
          </a:p>
          <a:p>
            <a:endParaRPr lang="en-US" sz="2000" dirty="0">
              <a:latin typeface="Times"/>
              <a:ea typeface="ＭＳ 明朝"/>
            </a:endParaRPr>
          </a:p>
          <a:p>
            <a:endParaRPr lang="en-US" sz="3600" dirty="0">
              <a:latin typeface="Times New Roman"/>
              <a:ea typeface="ＭＳ 明朝"/>
            </a:endParaRPr>
          </a:p>
          <a:p>
            <a:pPr>
              <a:buFont typeface="Arial" pitchFamily="34" charset="0"/>
              <a:buChar char="•"/>
            </a:pPr>
            <a:endParaRPr lang="en-US" sz="2200" b="0" dirty="0"/>
          </a:p>
          <a:p>
            <a:pPr marL="0" indent="0"/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595540"/>
              </p:ext>
            </p:extLst>
          </p:nvPr>
        </p:nvGraphicFramePr>
        <p:xfrm>
          <a:off x="838200" y="2133600"/>
          <a:ext cx="6705600" cy="360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Lexile</a:t>
                      </a:r>
                      <a:r>
                        <a:rPr lang="en-US" dirty="0"/>
                        <a:t> Bands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</a:t>
                      </a:r>
                      <a:r>
                        <a:rPr lang="en-US" baseline="0" dirty="0"/>
                        <a:t> Standards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450L-730L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420L-820L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640L-850L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740L-1010L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860L-1010L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925L-1185L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960L-1120L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1050L-1335L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11-CCR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1070L-1220L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1185L-1385L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232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Paulina needed a job. Her father had given up his throne to become a wood-carver and moved them to a humble shack in a neighboring kingdom. Since the king was still learning, his carvings didn’t sell, and Paulina’s garden barely kept enough on the table.</a:t>
            </a:r>
          </a:p>
          <a:p>
            <a:pPr marL="0" indent="0">
              <a:buNone/>
            </a:pPr>
            <a:r>
              <a:rPr lang="en-US" dirty="0"/>
              <a:t>	Paulina missed </a:t>
            </a:r>
            <a:r>
              <a:rPr lang="en-US" dirty="0" err="1"/>
              <a:t>princessing</a:t>
            </a:r>
            <a:r>
              <a:rPr lang="en-US" dirty="0"/>
              <a:t>. She missed walking the peacock in the royal garden, surveying the kingdom from the castle tower, and doing the princess wave in royal processions.</a:t>
            </a:r>
          </a:p>
          <a:p>
            <a:pPr marL="0" indent="0">
              <a:buNone/>
            </a:pPr>
            <a:r>
              <a:rPr lang="en-US" dirty="0"/>
              <a:t>            Paulina tried walking a stray </a:t>
            </a:r>
            <a:r>
              <a:rPr lang="en-US" dirty="0">
                <a:solidFill>
                  <a:srgbClr val="FF0000"/>
                </a:solidFill>
              </a:rPr>
              <a:t>chicken</a:t>
            </a:r>
            <a:r>
              <a:rPr lang="en-US" dirty="0"/>
              <a:t> around her shack, but</a:t>
            </a:r>
            <a:r>
              <a:rPr lang="en-US" dirty="0">
                <a:solidFill>
                  <a:srgbClr val="FF0000"/>
                </a:solidFill>
              </a:rPr>
              <a:t> it </a:t>
            </a:r>
            <a:r>
              <a:rPr lang="en-US" dirty="0"/>
              <a:t>only </a:t>
            </a:r>
            <a:r>
              <a:rPr lang="en-US" dirty="0">
                <a:solidFill>
                  <a:srgbClr val="FF0000"/>
                </a:solidFill>
              </a:rPr>
              <a:t>pecked</a:t>
            </a:r>
            <a:r>
              <a:rPr lang="en-US" dirty="0"/>
              <a:t> at her bare toes. Surveying the kingdom from the shack’s leaky roof made even more holes.  She tried </a:t>
            </a:r>
            <a:r>
              <a:rPr lang="en-US" dirty="0">
                <a:solidFill>
                  <a:srgbClr val="00B050"/>
                </a:solidFill>
              </a:rPr>
              <a:t>princess-waving</a:t>
            </a:r>
            <a:r>
              <a:rPr lang="en-US" dirty="0"/>
              <a:t> to the </a:t>
            </a:r>
            <a:r>
              <a:rPr lang="en-US" dirty="0">
                <a:solidFill>
                  <a:srgbClr val="00B0F0"/>
                </a:solidFill>
              </a:rPr>
              <a:t>townspeople</a:t>
            </a:r>
            <a:r>
              <a:rPr lang="en-US" dirty="0"/>
              <a:t> from her father’s cart, but </a:t>
            </a:r>
            <a:r>
              <a:rPr lang="en-US" dirty="0">
                <a:solidFill>
                  <a:srgbClr val="00B0F0"/>
                </a:solidFill>
              </a:rPr>
              <a:t>nobody </a:t>
            </a:r>
            <a:r>
              <a:rPr lang="en-US" dirty="0"/>
              <a:t>bothered to </a:t>
            </a:r>
            <a:r>
              <a:rPr lang="en-US" dirty="0">
                <a:solidFill>
                  <a:srgbClr val="00B0F0"/>
                </a:solidFill>
              </a:rPr>
              <a:t>wave back.  They</a:t>
            </a:r>
            <a:r>
              <a:rPr lang="en-US" dirty="0"/>
              <a:t>  just </a:t>
            </a:r>
            <a:r>
              <a:rPr lang="en-US" dirty="0">
                <a:solidFill>
                  <a:srgbClr val="00B0F0"/>
                </a:solidFill>
              </a:rPr>
              <a:t>thought</a:t>
            </a:r>
            <a:r>
              <a:rPr lang="en-US" dirty="0"/>
              <a:t> she was </a:t>
            </a:r>
            <a:r>
              <a:rPr lang="en-US" dirty="0">
                <a:solidFill>
                  <a:srgbClr val="00B050"/>
                </a:solidFill>
              </a:rPr>
              <a:t>swatting at flies.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260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Cohesion: Synonyms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Paulina = her = princess = she</a:t>
            </a:r>
          </a:p>
          <a:p>
            <a:r>
              <a:rPr lang="en-US" dirty="0">
                <a:solidFill>
                  <a:srgbClr val="FF0000"/>
                </a:solidFill>
              </a:rPr>
              <a:t> Father = his = wood-carver</a:t>
            </a:r>
          </a:p>
          <a:p>
            <a:r>
              <a:rPr lang="en-US" dirty="0">
                <a:solidFill>
                  <a:srgbClr val="FF0000"/>
                </a:solidFill>
              </a:rPr>
              <a:t> Paulina and father = them</a:t>
            </a:r>
          </a:p>
          <a:p>
            <a:r>
              <a:rPr lang="en-US" dirty="0">
                <a:solidFill>
                  <a:srgbClr val="FF0000"/>
                </a:solidFill>
              </a:rPr>
              <a:t> Chicken = it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Princessing</a:t>
            </a:r>
            <a:r>
              <a:rPr lang="en-US" dirty="0">
                <a:solidFill>
                  <a:srgbClr val="FF0000"/>
                </a:solidFill>
              </a:rPr>
              <a:t> = walking the peacock in the royal garden =  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surveying the </a:t>
            </a:r>
            <a:r>
              <a:rPr lang="en-US" u="sng" dirty="0">
                <a:solidFill>
                  <a:srgbClr val="FF0000"/>
                </a:solidFill>
              </a:rPr>
              <a:t>kingdom</a:t>
            </a:r>
            <a:r>
              <a:rPr lang="en-US" dirty="0">
                <a:solidFill>
                  <a:srgbClr val="FF0000"/>
                </a:solidFill>
              </a:rPr>
              <a:t> from the castle tower = doing the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princess wave in royal processions</a:t>
            </a:r>
          </a:p>
          <a:p>
            <a:r>
              <a:rPr lang="en-US" dirty="0">
                <a:solidFill>
                  <a:srgbClr val="FF0000"/>
                </a:solidFill>
              </a:rPr>
              <a:t> Townspeople = they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38403257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Cohesion: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.walking the peacock in the royal garden </a:t>
            </a:r>
            <a:r>
              <a:rPr lang="en-US" dirty="0">
                <a:solidFill>
                  <a:srgbClr val="292934"/>
                </a:solidFill>
              </a:rPr>
              <a:t>=</a:t>
            </a:r>
            <a:r>
              <a:rPr lang="en-US" dirty="0">
                <a:solidFill>
                  <a:srgbClr val="FF0000"/>
                </a:solidFill>
              </a:rPr>
              <a:t> walking a stray chicken around her shack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surveying the kingdom from the castle tower 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 surveying the kingdom from the shack’s leaky roof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doing the princess wave in royal processions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tried princess-waving to the townspeople from her father’s cart, but nobody bothered to wave back.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80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E650F-8C32-FC4F-BCE1-DE06E5B6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I decided some students would have decoding problems with this text?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A2241-79BE-D144-A97B-6BCF583C2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572000"/>
          </a:xfrm>
        </p:spPr>
        <p:txBody>
          <a:bodyPr/>
          <a:lstStyle/>
          <a:p>
            <a:r>
              <a:rPr lang="en-US" dirty="0"/>
              <a:t>Most 4</a:t>
            </a:r>
            <a:r>
              <a:rPr lang="en-US" baseline="30000" dirty="0"/>
              <a:t>th</a:t>
            </a:r>
            <a:r>
              <a:rPr lang="en-US" dirty="0"/>
              <a:t> graders would be likely to be able to “read” this text, though possibly with poor comprehension</a:t>
            </a:r>
          </a:p>
          <a:p>
            <a:r>
              <a:rPr lang="en-US" dirty="0"/>
              <a:t>However, if some of my students were likely to struggle to read the words to such an extent that it would undermine comprehension (or participation)… then I would have some pre-comprehension fluency work…</a:t>
            </a:r>
          </a:p>
        </p:txBody>
      </p:sp>
    </p:spTree>
    <p:extLst>
      <p:ext uri="{BB962C8B-B14F-4D97-AF65-F5344CB8AC3E}">
        <p14:creationId xmlns:p14="http://schemas.microsoft.com/office/powerpoint/2010/main" val="1930464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0" dirty="0">
                <a:latin typeface="Calibri" pitchFamily="34" charset="0"/>
                <a:cs typeface="Calibri" pitchFamily="34" charset="0"/>
              </a:rPr>
              <a:t>Shanahan, T., Fisher, D., &amp; Frey, N. (2012), March.  The challenge of challenging text.</a:t>
            </a:r>
            <a:r>
              <a:rPr lang="en-US" sz="2800" b="0" i="1" dirty="0">
                <a:latin typeface="Calibri" pitchFamily="34" charset="0"/>
                <a:cs typeface="Calibri" pitchFamily="34" charset="0"/>
              </a:rPr>
              <a:t> Educational Leadership.</a:t>
            </a:r>
          </a:p>
          <a:p>
            <a:pPr marL="0" indent="0">
              <a:buNone/>
            </a:pPr>
            <a:endParaRPr lang="en-US" sz="2800" i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800" b="0" dirty="0">
                <a:latin typeface="Calibri" pitchFamily="34" charset="0"/>
                <a:cs typeface="Calibri" pitchFamily="34" charset="0"/>
              </a:rPr>
              <a:t>Shanahan, T. (2013). Letting the text take center stage. </a:t>
            </a:r>
            <a:r>
              <a:rPr lang="en-US" sz="2800" b="0" i="1" dirty="0">
                <a:latin typeface="Calibri" pitchFamily="34" charset="0"/>
                <a:cs typeface="Calibri" pitchFamily="34" charset="0"/>
              </a:rPr>
              <a:t>American Educator, </a:t>
            </a:r>
            <a:r>
              <a:rPr lang="en-US" sz="2800" b="0" dirty="0">
                <a:latin typeface="Calibri" pitchFamily="34" charset="0"/>
                <a:cs typeface="Calibri" pitchFamily="34" charset="0"/>
              </a:rPr>
              <a:t>4-11, 43.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8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90600" y="500042"/>
            <a:ext cx="7181800" cy="9477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宋体" charset="-122"/>
              </a:rPr>
              <a:t>How schools have responded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EF59D-42D3-6942-A59C-D81882AA6ECF}"/>
              </a:ext>
            </a:extLst>
          </p:cNvPr>
          <p:cNvSpPr txBox="1"/>
          <p:nvPr/>
        </p:nvSpPr>
        <p:spPr>
          <a:xfrm>
            <a:off x="685800" y="1295400"/>
            <a:ext cx="7391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Purchased new textbooks that are written at higher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But haven’t adjusted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Many teachers continue to teach students at their “instructional levels”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instructional level has been an idea in reading education since the 1940s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basic idea is that students learn more when they are matched to texts in particular ways (95% accuracy and 75% comprehension)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texts are easier or harder than that—then it is assumed that the students won’t learn to read very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56213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00100" y="500042"/>
            <a:ext cx="7172300" cy="1200766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3600" dirty="0">
                <a:solidFill>
                  <a:srgbClr val="292934"/>
                </a:solidFill>
                <a:ea typeface="宋体" charset="-122"/>
              </a:rPr>
              <a:t>Matching texts to student levels doesn’t improve achievement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ea typeface="宋体" charset="-122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620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Powell (1968): same methodology as Killgallon, but more grade levels and different results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Dunkeld</a:t>
            </a:r>
            <a:r>
              <a:rPr lang="en-US" sz="2000" dirty="0"/>
              <a:t> (1970) 2</a:t>
            </a:r>
            <a:r>
              <a:rPr lang="en-US" sz="2000" baseline="30000" dirty="0"/>
              <a:t>nd</a:t>
            </a:r>
            <a:r>
              <a:rPr lang="en-US" sz="2000" dirty="0"/>
              <a:t>: 85.5-95%; 3</a:t>
            </a:r>
            <a:r>
              <a:rPr lang="en-US" sz="2000" baseline="30000" dirty="0"/>
              <a:t>rd</a:t>
            </a:r>
            <a:r>
              <a:rPr lang="en-US" sz="2000" dirty="0"/>
              <a:t>: 89-97%; 4-6</a:t>
            </a:r>
            <a:r>
              <a:rPr lang="en-US" sz="2000" baseline="30000" dirty="0"/>
              <a:t>th</a:t>
            </a:r>
            <a:r>
              <a:rPr lang="en-US" sz="2000" dirty="0"/>
              <a:t>: 91.5-96.8% and comprehension 60-90%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Jorgensen, et al.  (1977): no relation between placement and achievement gains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Morgan, et al. (2000): frustration level placements led to greater learning gains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O’Connor et al (2002, 2010): only benefit was for students reading at grade 1 level, but this benefit went                       away if scaffolding was equated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Kuhn et al (2006): frustration level placement                          led to greater learning gains</a:t>
            </a:r>
          </a:p>
        </p:txBody>
      </p:sp>
    </p:spTree>
    <p:extLst>
      <p:ext uri="{BB962C8B-B14F-4D97-AF65-F5344CB8AC3E}">
        <p14:creationId xmlns:p14="http://schemas.microsoft.com/office/powerpoint/2010/main" val="953293024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66800" y="803082"/>
            <a:ext cx="7105600" cy="897726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3600" dirty="0" err="1">
                <a:solidFill>
                  <a:srgbClr val="292934"/>
                </a:solidFill>
                <a:ea typeface="宋体" charset="-122"/>
              </a:rPr>
              <a:t>Reconceptualize</a:t>
            </a:r>
            <a:r>
              <a:rPr lang="en-US" altLang="zh-CN" sz="3600" dirty="0">
                <a:solidFill>
                  <a:srgbClr val="292934"/>
                </a:solidFill>
                <a:ea typeface="宋体" charset="-122"/>
              </a:rPr>
              <a:t> Reading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Texts are an attempt to communicate meaning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Reading is not the ability to answer particular kinds of questions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Authors structure their meanings through written language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Every feature that may facilitate the grasp of meaning for some readers will serve as a barrier for other readers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Reading is the ability to negotiate these barriers to meaning that are embedded in text to gain the author’s meaning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0489188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292934"/>
                </a:solidFill>
              </a:rPr>
              <a:t>Scaffolding an Instructional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412777"/>
            <a:ext cx="51845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Bonfiglio</a:t>
            </a:r>
            <a:r>
              <a:rPr lang="en-US" dirty="0"/>
              <a:t>, Daly, </a:t>
            </a:r>
            <a:r>
              <a:rPr lang="en-US" dirty="0" err="1"/>
              <a:t>Persampieri</a:t>
            </a:r>
            <a:r>
              <a:rPr lang="en-US" dirty="0"/>
              <a:t>, &amp; Andersen, 2006 </a:t>
            </a:r>
          </a:p>
          <a:p>
            <a:r>
              <a:rPr lang="en-US" dirty="0"/>
              <a:t>Burns, 2007</a:t>
            </a:r>
          </a:p>
          <a:p>
            <a:r>
              <a:rPr lang="en-US" dirty="0"/>
              <a:t>Burns, Dean, &amp; Foley, 2004</a:t>
            </a:r>
          </a:p>
          <a:p>
            <a:r>
              <a:rPr lang="en-US" dirty="0"/>
              <a:t>Carney, Anderson, Blackburn, &amp; Blessings, 1984</a:t>
            </a:r>
          </a:p>
          <a:p>
            <a:r>
              <a:rPr lang="en-US" dirty="0"/>
              <a:t>Daly &amp; Martens, 1994</a:t>
            </a:r>
          </a:p>
          <a:p>
            <a:r>
              <a:rPr lang="en-US" dirty="0"/>
              <a:t>Eckert, </a:t>
            </a:r>
            <a:r>
              <a:rPr lang="en-US" dirty="0" err="1"/>
              <a:t>Ardoin</a:t>
            </a:r>
            <a:r>
              <a:rPr lang="en-US" dirty="0"/>
              <a:t>, </a:t>
            </a:r>
            <a:r>
              <a:rPr lang="en-US" dirty="0" err="1"/>
              <a:t>Daisey</a:t>
            </a:r>
            <a:r>
              <a:rPr lang="en-US" dirty="0"/>
              <a:t>, &amp; </a:t>
            </a:r>
            <a:r>
              <a:rPr lang="en-US" dirty="0" err="1"/>
              <a:t>Scarola</a:t>
            </a:r>
            <a:r>
              <a:rPr lang="en-US" dirty="0"/>
              <a:t>, 2000</a:t>
            </a:r>
          </a:p>
          <a:p>
            <a:r>
              <a:rPr lang="cs-CZ" dirty="0" err="1"/>
              <a:t>Faulkner</a:t>
            </a:r>
            <a:r>
              <a:rPr lang="cs-CZ" dirty="0"/>
              <a:t> &amp; </a:t>
            </a:r>
            <a:r>
              <a:rPr lang="cs-CZ" dirty="0" err="1"/>
              <a:t>Levy</a:t>
            </a:r>
            <a:r>
              <a:rPr lang="cs-CZ" dirty="0"/>
              <a:t>, 1999</a:t>
            </a:r>
            <a:endParaRPr lang="en-US" dirty="0"/>
          </a:p>
          <a:p>
            <a:r>
              <a:rPr lang="en-US" dirty="0" err="1"/>
              <a:t>Gickling</a:t>
            </a:r>
            <a:r>
              <a:rPr lang="en-US" dirty="0"/>
              <a:t> &amp; Armstrong, 1978 </a:t>
            </a:r>
          </a:p>
          <a:p>
            <a:r>
              <a:rPr lang="en-US" dirty="0"/>
              <a:t>Hall, </a:t>
            </a:r>
            <a:r>
              <a:rPr lang="en-US" dirty="0" err="1"/>
              <a:t>Sabey</a:t>
            </a:r>
            <a:r>
              <a:rPr lang="en-US" dirty="0"/>
              <a:t>, &amp; McClellan, 2005</a:t>
            </a:r>
          </a:p>
          <a:p>
            <a:r>
              <a:rPr lang="cs-CZ" dirty="0" err="1"/>
              <a:t>Levy</a:t>
            </a:r>
            <a:r>
              <a:rPr lang="cs-CZ" dirty="0"/>
              <a:t>, </a:t>
            </a:r>
            <a:r>
              <a:rPr lang="cs-CZ" dirty="0" err="1"/>
              <a:t>Nicholls</a:t>
            </a:r>
            <a:r>
              <a:rPr lang="cs-CZ" dirty="0"/>
              <a:t>, &amp; </a:t>
            </a:r>
            <a:r>
              <a:rPr lang="cs-CZ" dirty="0" err="1"/>
              <a:t>Kohen</a:t>
            </a:r>
            <a:r>
              <a:rPr lang="cs-CZ" dirty="0"/>
              <a:t>, 1993</a:t>
            </a:r>
            <a:endParaRPr lang="en-US" dirty="0"/>
          </a:p>
          <a:p>
            <a:r>
              <a:rPr lang="en-US" dirty="0" err="1"/>
              <a:t>McComas</a:t>
            </a:r>
            <a:r>
              <a:rPr lang="en-US" dirty="0"/>
              <a:t>, </a:t>
            </a:r>
            <a:r>
              <a:rPr lang="en-US" dirty="0" err="1"/>
              <a:t>Wacker</a:t>
            </a:r>
            <a:r>
              <a:rPr lang="en-US" dirty="0"/>
              <a:t>, &amp; Cooper, 1996</a:t>
            </a:r>
          </a:p>
          <a:p>
            <a:r>
              <a:rPr lang="fi-FI" dirty="0" err="1"/>
              <a:t>Neill</a:t>
            </a:r>
            <a:r>
              <a:rPr lang="fi-FI" dirty="0"/>
              <a:t>, 1979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0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B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292934"/>
                </a:solidFill>
              </a:rPr>
              <a:t>Scaffolding an Instructional Level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267019"/>
            <a:ext cx="51125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O’Shea</a:t>
            </a:r>
            <a:r>
              <a:rPr lang="sv-SE" dirty="0"/>
              <a:t>, </a:t>
            </a:r>
            <a:r>
              <a:rPr lang="sv-SE" dirty="0" err="1"/>
              <a:t>Sindelar</a:t>
            </a:r>
            <a:r>
              <a:rPr lang="sv-SE" dirty="0"/>
              <a:t>, &amp; </a:t>
            </a:r>
            <a:r>
              <a:rPr lang="sv-SE" dirty="0" err="1"/>
              <a:t>O’Shea</a:t>
            </a:r>
            <a:r>
              <a:rPr lang="sv-SE" dirty="0"/>
              <a:t>, 1985</a:t>
            </a:r>
          </a:p>
          <a:p>
            <a:r>
              <a:rPr lang="sv-SE" dirty="0" err="1"/>
              <a:t>Pany</a:t>
            </a:r>
            <a:r>
              <a:rPr lang="sv-SE" dirty="0"/>
              <a:t> &amp; McCoy, 1988</a:t>
            </a:r>
            <a:endParaRPr lang="en-US" dirty="0"/>
          </a:p>
          <a:p>
            <a:r>
              <a:rPr lang="hr-HR" dirty="0"/>
              <a:t>Rasinski, 1990</a:t>
            </a:r>
          </a:p>
          <a:p>
            <a:r>
              <a:rPr lang="de-DE" dirty="0" err="1"/>
              <a:t>Reitsma</a:t>
            </a:r>
            <a:r>
              <a:rPr lang="de-DE" dirty="0"/>
              <a:t>, 1988</a:t>
            </a:r>
          </a:p>
          <a:p>
            <a:r>
              <a:rPr lang="fi-FI" dirty="0" err="1"/>
              <a:t>Rose</a:t>
            </a:r>
            <a:r>
              <a:rPr lang="fi-FI" dirty="0"/>
              <a:t> &amp; Beattie, 1986</a:t>
            </a:r>
            <a:endParaRPr lang="en-US" dirty="0"/>
          </a:p>
          <a:p>
            <a:r>
              <a:rPr lang="en-US" dirty="0"/>
              <a:t>Sanford  &amp; Horner, 2013</a:t>
            </a:r>
          </a:p>
          <a:p>
            <a:r>
              <a:rPr lang="sv-SE" dirty="0" err="1"/>
              <a:t>Sindelar</a:t>
            </a:r>
            <a:r>
              <a:rPr lang="sv-SE" dirty="0"/>
              <a:t>, </a:t>
            </a:r>
            <a:r>
              <a:rPr lang="sv-SE" dirty="0" err="1"/>
              <a:t>Monda</a:t>
            </a:r>
            <a:r>
              <a:rPr lang="sv-SE" dirty="0"/>
              <a:t>, &amp; </a:t>
            </a:r>
            <a:r>
              <a:rPr lang="sv-SE" dirty="0" err="1"/>
              <a:t>O’Shea</a:t>
            </a:r>
            <a:r>
              <a:rPr lang="sv-SE" dirty="0"/>
              <a:t>,  1990</a:t>
            </a:r>
          </a:p>
          <a:p>
            <a:r>
              <a:rPr lang="en-US" dirty="0"/>
              <a:t>Smith, 1979</a:t>
            </a:r>
          </a:p>
          <a:p>
            <a:r>
              <a:rPr lang="en-US" dirty="0"/>
              <a:t>Stoddard, </a:t>
            </a:r>
            <a:r>
              <a:rPr lang="en-US" dirty="0" err="1"/>
              <a:t>Valcante</a:t>
            </a:r>
            <a:r>
              <a:rPr lang="en-US" dirty="0"/>
              <a:t>, </a:t>
            </a:r>
            <a:r>
              <a:rPr lang="en-US" dirty="0" err="1"/>
              <a:t>Sindelar</a:t>
            </a:r>
            <a:r>
              <a:rPr lang="en-US" dirty="0"/>
              <a:t>, O’Shea, et al.,  1993</a:t>
            </a:r>
          </a:p>
          <a:p>
            <a:r>
              <a:rPr lang="tr-TR" dirty="0"/>
              <a:t>Taylor, </a:t>
            </a:r>
            <a:r>
              <a:rPr lang="tr-TR" dirty="0" err="1"/>
              <a:t>Wade</a:t>
            </a:r>
            <a:r>
              <a:rPr lang="tr-TR" dirty="0"/>
              <a:t>, &amp; </a:t>
            </a:r>
            <a:r>
              <a:rPr lang="tr-TR" dirty="0" err="1"/>
              <a:t>Yekovich</a:t>
            </a:r>
            <a:r>
              <a:rPr lang="tr-TR" dirty="0"/>
              <a:t>, 1985</a:t>
            </a:r>
          </a:p>
          <a:p>
            <a:r>
              <a:rPr lang="it-IT" dirty="0" err="1"/>
              <a:t>Turpie</a:t>
            </a:r>
            <a:r>
              <a:rPr lang="it-IT" dirty="0"/>
              <a:t> &amp; Paratore, 1995</a:t>
            </a:r>
          </a:p>
          <a:p>
            <a:r>
              <a:rPr lang="it-IT" dirty="0" err="1"/>
              <a:t>VanWagenen</a:t>
            </a:r>
            <a:r>
              <a:rPr lang="it-IT" dirty="0"/>
              <a:t>, Williams, &amp; </a:t>
            </a:r>
            <a:r>
              <a:rPr lang="it-IT" dirty="0" err="1"/>
              <a:t>McLaughlin</a:t>
            </a:r>
            <a:r>
              <a:rPr lang="it-IT" dirty="0"/>
              <a:t>, 1994</a:t>
            </a:r>
          </a:p>
          <a:p>
            <a:r>
              <a:rPr lang="it-IT" dirty="0" err="1"/>
              <a:t>Weinstein</a:t>
            </a:r>
            <a:r>
              <a:rPr lang="it-IT" dirty="0"/>
              <a:t> &amp; </a:t>
            </a:r>
            <a:r>
              <a:rPr lang="it-IT" dirty="0" err="1"/>
              <a:t>Cooke</a:t>
            </a:r>
            <a:r>
              <a:rPr lang="it-IT" dirty="0"/>
              <a:t>, 1992</a:t>
            </a:r>
          </a:p>
          <a:p>
            <a:r>
              <a:rPr lang="it-IT" dirty="0" err="1"/>
              <a:t>Wixson</a:t>
            </a:r>
            <a:r>
              <a:rPr lang="it-IT" dirty="0"/>
              <a:t>, 1986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48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Scaffolding Challenging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Scaffolding Text Features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Complexity of ideas/content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Match of text and reader prior knowledge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Complexity of vocabulary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Complexity of syntax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Complexity of coherence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Familiarity of genre demands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Complexity of text organization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Subtlety of author’s tone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Sophistication of literary devices or data-presentation devices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Other Approaches</a:t>
            </a:r>
          </a:p>
          <a:p>
            <a:r>
              <a:rPr lang="en-US" sz="1800" dirty="0"/>
              <a:t>Provide sufficient fluency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Use stair-steps or apprentice texts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Teach comprehension strategies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746741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2474</TotalTime>
  <Words>1868</Words>
  <Application>Microsoft Macintosh PowerPoint</Application>
  <PresentationFormat>On-screen Show (4:3)</PresentationFormat>
  <Paragraphs>296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ＭＳ 明朝</vt:lpstr>
      <vt:lpstr>宋体</vt:lpstr>
      <vt:lpstr>Arial</vt:lpstr>
      <vt:lpstr>Calibri</vt:lpstr>
      <vt:lpstr>方正舒体</vt:lpstr>
      <vt:lpstr>Times</vt:lpstr>
      <vt:lpstr>Times New Roman</vt:lpstr>
      <vt:lpstr>Clarity</vt:lpstr>
      <vt:lpstr>PowerPoint Presentation</vt:lpstr>
      <vt:lpstr>PowerPoint Presentation</vt:lpstr>
      <vt:lpstr>Standards set text levels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Scaffolding Challenging Text</vt:lpstr>
      <vt:lpstr>The Princess and the Pizza    by Mary Jane and Herm Auch</vt:lpstr>
      <vt:lpstr>PowerPoint Presentation</vt:lpstr>
      <vt:lpstr>Background information</vt:lpstr>
      <vt:lpstr>Vocabulary/Concepts</vt:lpstr>
      <vt:lpstr>Vocabulary/Concepts</vt:lpstr>
      <vt:lpstr>Vocabulary/Concepts</vt:lpstr>
      <vt:lpstr>Vocabulary/Concepts</vt:lpstr>
      <vt:lpstr>The Princess and the Pizza    by Mary Jane and Herm Auch</vt:lpstr>
      <vt:lpstr>Syntax 1</vt:lpstr>
      <vt:lpstr>Syntax 1</vt:lpstr>
      <vt:lpstr>Syntax 1</vt:lpstr>
      <vt:lpstr>Syntax 2</vt:lpstr>
      <vt:lpstr>Syntax 2</vt:lpstr>
      <vt:lpstr>Syntax 2</vt:lpstr>
      <vt:lpstr>Cohesion</vt:lpstr>
      <vt:lpstr>Cohesion</vt:lpstr>
      <vt:lpstr>Cohesion</vt:lpstr>
      <vt:lpstr>Cohesion</vt:lpstr>
      <vt:lpstr>Cohesion</vt:lpstr>
      <vt:lpstr>Cohesion</vt:lpstr>
      <vt:lpstr>Cohesion</vt:lpstr>
      <vt:lpstr>Cohesion: Synonyms</vt:lpstr>
      <vt:lpstr>Cohesion: Comparisons</vt:lpstr>
      <vt:lpstr>What if I decided some students would have decoding problems with this text?</vt:lpstr>
      <vt:lpstr>Resources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from Challenging Text</dc:title>
  <dc:creator>Shanahan</dc:creator>
  <cp:lastModifiedBy>Shanahan, Timothy E</cp:lastModifiedBy>
  <cp:revision>168</cp:revision>
  <dcterms:created xsi:type="dcterms:W3CDTF">2012-06-17T22:50:28Z</dcterms:created>
  <dcterms:modified xsi:type="dcterms:W3CDTF">2018-02-25T22:09:51Z</dcterms:modified>
</cp:coreProperties>
</file>