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sldIdLst>
    <p:sldId id="543" r:id="rId2"/>
    <p:sldId id="630" r:id="rId3"/>
    <p:sldId id="619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628" r:id="rId15"/>
    <p:sldId id="404" r:id="rId16"/>
    <p:sldId id="409" r:id="rId17"/>
    <p:sldId id="430" r:id="rId18"/>
    <p:sldId id="353" r:id="rId19"/>
    <p:sldId id="354" r:id="rId20"/>
    <p:sldId id="355" r:id="rId21"/>
    <p:sldId id="357" r:id="rId22"/>
    <p:sldId id="356" r:id="rId23"/>
    <p:sldId id="434" r:id="rId24"/>
    <p:sldId id="351" r:id="rId25"/>
    <p:sldId id="352" r:id="rId26"/>
    <p:sldId id="358" r:id="rId27"/>
    <p:sldId id="359" r:id="rId28"/>
    <p:sldId id="360" r:id="rId29"/>
    <p:sldId id="361" r:id="rId30"/>
    <p:sldId id="363" r:id="rId31"/>
    <p:sldId id="364" r:id="rId32"/>
    <p:sldId id="365" r:id="rId33"/>
    <p:sldId id="366" r:id="rId34"/>
    <p:sldId id="367" r:id="rId35"/>
    <p:sldId id="368" r:id="rId36"/>
    <p:sldId id="369" r:id="rId37"/>
    <p:sldId id="370" r:id="rId38"/>
    <p:sldId id="371" r:id="rId39"/>
    <p:sldId id="372" r:id="rId40"/>
    <p:sldId id="373" r:id="rId41"/>
    <p:sldId id="620" r:id="rId42"/>
    <p:sldId id="621" r:id="rId43"/>
    <p:sldId id="622" r:id="rId44"/>
    <p:sldId id="623" r:id="rId45"/>
    <p:sldId id="380" r:id="rId46"/>
    <p:sldId id="381" r:id="rId47"/>
    <p:sldId id="557" r:id="rId48"/>
    <p:sldId id="624" r:id="rId49"/>
    <p:sldId id="625" r:id="rId50"/>
    <p:sldId id="626" r:id="rId51"/>
    <p:sldId id="627" r:id="rId52"/>
    <p:sldId id="426" r:id="rId53"/>
    <p:sldId id="629" r:id="rId54"/>
    <p:sldId id="427" r:id="rId55"/>
    <p:sldId id="428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1705"/>
  </p:normalViewPr>
  <p:slideViewPr>
    <p:cSldViewPr snapToGrid="0" snapToObjects="1">
      <p:cViewPr varScale="1">
        <p:scale>
          <a:sx n="100" d="100"/>
          <a:sy n="100" d="100"/>
        </p:scale>
        <p:origin x="22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27ED3-8260-9F40-A9FD-33C69FED7D35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284C6-39C2-9541-A02E-EDFF41B96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52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A37446-15C5-5F43-B198-CA596FF708E0}" type="slidenum">
              <a:rPr lang="en-US" sz="1200">
                <a:latin typeface="Times New Roman" charset="0"/>
              </a:rPr>
              <a:pPr eaLnBrk="1" hangingPunct="1"/>
              <a:t>4</a:t>
            </a:fld>
            <a:endParaRPr lang="en-US" sz="120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B17D75-AC07-CF48-BB5B-8A1430FAA566}" type="slidenum">
              <a:rPr lang="en-US" sz="1200">
                <a:latin typeface="Times New Roman" charset="0"/>
              </a:rPr>
              <a:pPr eaLnBrk="1" hangingPunct="1"/>
              <a:t>5</a:t>
            </a:fld>
            <a:endParaRPr lang="en-US" sz="120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2B4EF9C-92B3-3140-9B7D-A544735CD327}" type="slidenum">
              <a:rPr lang="en-US" sz="1200">
                <a:latin typeface="Calibri" charset="0"/>
              </a:rPr>
              <a:pPr eaLnBrk="1" hangingPunct="1"/>
              <a:t>7</a:t>
            </a:fld>
            <a:endParaRPr lang="en-US" sz="12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51175" y="685800"/>
            <a:ext cx="682625" cy="512763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4763"/>
            <a:ext cx="5943600" cy="7720012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66688" indent="-166688" eaLnBrk="1" hangingPunct="1">
              <a:spcBef>
                <a:spcPct val="0"/>
              </a:spcBef>
            </a:pPr>
            <a:endParaRPr lang="en-US" b="1" i="1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E4188E-1E5F-6147-A063-816BCED57512}" type="slidenum">
              <a:rPr lang="en-US" sz="1200">
                <a:latin typeface="Calibri" charset="0"/>
              </a:rPr>
              <a:pPr eaLnBrk="1" hangingPunct="1"/>
              <a:t>9</a:t>
            </a:fld>
            <a:endParaRPr lang="en-US" sz="1200">
              <a:latin typeface="Calibri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B32AAE-2B13-AB4F-8090-4B987B289567}" type="slidenum">
              <a:rPr lang="en-US" sz="1200">
                <a:latin typeface="Times New Roman" charset="0"/>
              </a:rPr>
              <a:pPr eaLnBrk="1" hangingPunct="1"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DD90D4-7E04-E647-978A-66F78F4A55E4}" type="slidenum">
              <a:rPr lang="en-US" sz="1200">
                <a:latin typeface="Times New Roman" charset="0"/>
              </a:rPr>
              <a:pPr eaLnBrk="1" hangingPunct="1"/>
              <a:t>52</a:t>
            </a:fld>
            <a:endParaRPr lang="en-US" sz="1200">
              <a:latin typeface="Times New Roman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B50B5B-8702-BE43-8667-8B61CAC51B86}" type="slidenum">
              <a:rPr lang="en-US" sz="1200">
                <a:latin typeface="Times New Roman" charset="0"/>
              </a:rPr>
              <a:pPr eaLnBrk="1" hangingPunct="1"/>
              <a:t>54</a:t>
            </a:fld>
            <a:endParaRPr lang="en-US" sz="1200">
              <a:latin typeface="Times New Roman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8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1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7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9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9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9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3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0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7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7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9ADD-F13F-F349-A8AA-8A2B4176F69E}" type="datetimeFigureOut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02BAD-DEFE-A544-AED9-A47537DE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shanahanonliterac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779" y="3886199"/>
            <a:ext cx="7327689" cy="255365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Improving Early Literacy</a:t>
            </a:r>
          </a:p>
          <a:p>
            <a:r>
              <a:rPr lang="en-US" dirty="0" smtClean="0"/>
              <a:t>Timothy Shanahan</a:t>
            </a:r>
          </a:p>
          <a:p>
            <a:r>
              <a:rPr lang="en-US" dirty="0" smtClean="0"/>
              <a:t>University of Illinois at Chicago</a:t>
            </a:r>
            <a:endParaRPr lang="en-US" dirty="0"/>
          </a:p>
          <a:p>
            <a:r>
              <a:rPr lang="en-US" dirty="0" smtClean="0">
                <a:hlinkClick r:id="rId3"/>
              </a:rPr>
              <a:t>www.shanahanonliteracy.com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7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>
                <a:latin typeface="Calibri" charset="0"/>
                <a:cs typeface="Calibri" charset="0"/>
              </a:rPr>
              <a:t>Extended school year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In a study in Chicago, extending the school </a:t>
            </a:r>
            <a:r>
              <a:rPr lang="en-US" sz="2400" dirty="0" smtClean="0">
                <a:latin typeface="Calibri" charset="0"/>
                <a:cs typeface="Calibri" charset="0"/>
              </a:rPr>
              <a:t>year </a:t>
            </a:r>
            <a:r>
              <a:rPr lang="en-US" sz="2400" dirty="0">
                <a:latin typeface="Calibri" charset="0"/>
                <a:cs typeface="Calibri" charset="0"/>
              </a:rPr>
              <a:t>by </a:t>
            </a:r>
            <a:r>
              <a:rPr lang="en-US" sz="2400" dirty="0" smtClean="0">
                <a:latin typeface="Calibri" charset="0"/>
                <a:cs typeface="Calibri" charset="0"/>
              </a:rPr>
              <a:t>                 30 </a:t>
            </a:r>
            <a:r>
              <a:rPr lang="en-US" sz="2400" dirty="0">
                <a:latin typeface="Calibri" charset="0"/>
                <a:cs typeface="Calibri" charset="0"/>
              </a:rPr>
              <a:t>days led to increases in student learning in reading and math (Frazier &amp; Morrison, 1998)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This study increased kindergarten by 30 days and raised reading achievement by about 1 full year in reading over comparison children</a:t>
            </a:r>
          </a:p>
        </p:txBody>
      </p:sp>
      <p:pic>
        <p:nvPicPr>
          <p:cNvPr id="27651" name="Picture 5" descr="C:\Users\Timothy Shanahan\AppData\Local\Microsoft\Windows\Temporary Internet Files\Content.IE5\I1HKNXGJ\MCj0434791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1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>
                <a:latin typeface="Calibri" charset="0"/>
                <a:cs typeface="Calibri" charset="0"/>
              </a:rPr>
              <a:t>Use of School Day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Concept of Academic Learning Time (Fisher, </a:t>
            </a:r>
            <a:r>
              <a:rPr lang="en-US" sz="2400" dirty="0" err="1">
                <a:latin typeface="Calibri" charset="0"/>
                <a:cs typeface="Calibri" charset="0"/>
              </a:rPr>
              <a:t>Marliave</a:t>
            </a:r>
            <a:r>
              <a:rPr lang="en-US" sz="2400" dirty="0">
                <a:latin typeface="Calibri" charset="0"/>
                <a:cs typeface="Calibri" charset="0"/>
              </a:rPr>
              <a:t>, </a:t>
            </a:r>
            <a:r>
              <a:rPr lang="en-US" sz="2400" dirty="0" err="1">
                <a:latin typeface="Calibri" charset="0"/>
                <a:cs typeface="Calibri" charset="0"/>
              </a:rPr>
              <a:t>Filby</a:t>
            </a:r>
            <a:r>
              <a:rPr lang="en-US" sz="2400" dirty="0">
                <a:latin typeface="Calibri" charset="0"/>
                <a:cs typeface="Calibri" charset="0"/>
              </a:rPr>
              <a:t>, 1978</a:t>
            </a:r>
            <a:r>
              <a:rPr lang="en-US" sz="2400" dirty="0" smtClean="0">
                <a:latin typeface="Calibri" charset="0"/>
                <a:cs typeface="Calibri" charset="0"/>
              </a:rPr>
              <a:t>)—big differences in the use of time from class to class</a:t>
            </a:r>
            <a:endParaRPr lang="en-US" sz="2400" dirty="0">
              <a:latin typeface="Calibri" charset="0"/>
              <a:cs typeface="Calibri" charset="0"/>
            </a:endParaRP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Beat the odds comparisons showed that effective teachers in grades K-3 keep students on task/engaged 96% of the time, students of less effective teachers only 63% (Taylor, 1999, 2006).</a:t>
            </a:r>
          </a:p>
          <a:p>
            <a:pPr eaLnBrk="1" hangingPunct="1"/>
            <a:r>
              <a:rPr lang="ja-JP" altLang="en-US" sz="2400" dirty="0">
                <a:latin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cs typeface="Calibri" charset="0"/>
              </a:rPr>
              <a:t>Bell to bell</a:t>
            </a:r>
            <a:r>
              <a:rPr lang="ja-JP" altLang="en-US" sz="2400" dirty="0">
                <a:latin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cs typeface="Calibri" charset="0"/>
              </a:rPr>
              <a:t> teaching (Mel Riddle)</a:t>
            </a:r>
          </a:p>
          <a:p>
            <a:pPr eaLnBrk="1" hangingPunct="1"/>
            <a:endParaRPr lang="en-US" dirty="0">
              <a:latin typeface="Arial" charset="0"/>
            </a:endParaRPr>
          </a:p>
        </p:txBody>
      </p:sp>
      <p:pic>
        <p:nvPicPr>
          <p:cNvPr id="28675" name="Picture 5" descr="C:\Users\Timothy Shanahan\AppData\Local\Microsoft\Windows\Temporary Internet Files\Content.IE5\XRMF1Y7H\MCj0441468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76800"/>
            <a:ext cx="2743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>
                <a:latin typeface="Calibri" charset="0"/>
                <a:cs typeface="Calibri" charset="0"/>
              </a:rPr>
              <a:t>Kennewick School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latin typeface="Calibri" charset="0"/>
                <a:cs typeface="Calibri" charset="0"/>
              </a:rPr>
              <a:t>Annual Growth for All Students… Catch-up Growth for Those Who are Behind </a:t>
            </a:r>
            <a:r>
              <a:rPr lang="en-US" sz="2400" dirty="0">
                <a:latin typeface="Calibri" charset="0"/>
                <a:cs typeface="Calibri" charset="0"/>
              </a:rPr>
              <a:t>by Lynn Fielding, Nancy Kerr, and Paul Rosier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cs typeface="Calibri" charset="0"/>
              </a:rPr>
              <a:t>Tells of experiences in Kennewick, WA school that successfully raised reading achievement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cs typeface="Calibri" charset="0"/>
              </a:rPr>
              <a:t>They estimate that 60-80 minutes of reading instruction (per day/per year) will raise achievement one year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cs typeface="Calibri" charset="0"/>
              </a:rPr>
              <a:t>So, a youngster who enters 3</a:t>
            </a:r>
            <a:r>
              <a:rPr lang="en-US" sz="2400" baseline="30000" dirty="0">
                <a:latin typeface="Calibri" charset="0"/>
                <a:cs typeface="Calibri" charset="0"/>
              </a:rPr>
              <a:t>rd</a:t>
            </a:r>
            <a:r>
              <a:rPr lang="en-US" sz="2400" dirty="0">
                <a:latin typeface="Calibri" charset="0"/>
                <a:cs typeface="Calibri" charset="0"/>
              </a:rPr>
              <a:t> grade 2 years behind in reading, will need about 240 minutes of instruction daily to catch up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53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Calibri" charset="0"/>
                <a:cs typeface="Arial" charset="0"/>
              </a:rPr>
              <a:t>Washington Elementary School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76200" y="1066800"/>
            <a:ext cx="891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Calibri" charset="0"/>
                <a:cs typeface="Arial" charset="0"/>
              </a:rPr>
              <a:t>Growth in % of 3</a:t>
            </a:r>
            <a:r>
              <a:rPr lang="en-US" baseline="30000">
                <a:solidFill>
                  <a:schemeClr val="tx2"/>
                </a:solidFill>
                <a:latin typeface="Calibri" charset="0"/>
                <a:cs typeface="Arial" charset="0"/>
              </a:rPr>
              <a:t>rd</a:t>
            </a:r>
            <a:r>
              <a:rPr lang="en-US">
                <a:solidFill>
                  <a:schemeClr val="tx2"/>
                </a:solidFill>
                <a:latin typeface="Calibri" charset="0"/>
                <a:cs typeface="Arial" charset="0"/>
              </a:rPr>
              <a:t> grade students meeting grade level standards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91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30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0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0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0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0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0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0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0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0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Calibri" charset="0"/>
                <a:cs typeface="Arial" charset="0"/>
              </a:rPr>
              <a:t>95     96	    97	    98	    99 	   00 	   01	    02	    03	    04	    05	    06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52400" y="3352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3302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	</a:t>
            </a:r>
            <a:r>
              <a:rPr lang="en-US" sz="2400" dirty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57	    72	     72	     68	     78	     94	     96	     99	     94	     98	     99	     98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276600" y="16002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Calibri" charset="0"/>
                <a:cs typeface="Arial" charset="0"/>
              </a:rPr>
              <a:t>School Year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2743200" y="2743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Calibri" charset="0"/>
                <a:cs typeface="Arial" charset="0"/>
              </a:rPr>
              <a:t>Percent at Grade level</a:t>
            </a:r>
          </a:p>
        </p:txBody>
      </p:sp>
      <p:grpSp>
        <p:nvGrpSpPr>
          <p:cNvPr id="30727" name="Group 8"/>
          <p:cNvGrpSpPr>
            <a:grpSpLocks/>
          </p:cNvGrpSpPr>
          <p:nvPr/>
        </p:nvGrpSpPr>
        <p:grpSpPr bwMode="auto">
          <a:xfrm>
            <a:off x="1143000" y="3276600"/>
            <a:ext cx="2514600" cy="2159000"/>
            <a:chOff x="720" y="2064"/>
            <a:chExt cx="1584" cy="1360"/>
          </a:xfrm>
        </p:grpSpPr>
        <p:sp>
          <p:nvSpPr>
            <p:cNvPr id="30740" name="Rectangle 9"/>
            <p:cNvSpPr>
              <a:spLocks noChangeArrowheads="1"/>
            </p:cNvSpPr>
            <p:nvPr/>
          </p:nvSpPr>
          <p:spPr bwMode="auto">
            <a:xfrm>
              <a:off x="720" y="2064"/>
              <a:ext cx="1152" cy="336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30741" name="Line 10"/>
            <p:cNvSpPr>
              <a:spLocks noChangeShapeType="1"/>
            </p:cNvSpPr>
            <p:nvPr/>
          </p:nvSpPr>
          <p:spPr bwMode="auto">
            <a:xfrm flipH="1" flipV="1">
              <a:off x="1248" y="2400"/>
              <a:ext cx="96" cy="432"/>
            </a:xfrm>
            <a:prstGeom prst="line">
              <a:avLst/>
            </a:prstGeom>
            <a:noFill/>
            <a:ln w="38100">
              <a:solidFill>
                <a:srgbClr val="CCE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Text Box 11"/>
            <p:cNvSpPr txBox="1">
              <a:spLocks noChangeArrowheads="1"/>
            </p:cNvSpPr>
            <p:nvPr/>
          </p:nvSpPr>
          <p:spPr bwMode="auto">
            <a:xfrm>
              <a:off x="768" y="2784"/>
              <a:ext cx="1536" cy="640"/>
            </a:xfrm>
            <a:prstGeom prst="rect">
              <a:avLst/>
            </a:prstGeom>
            <a:noFill/>
            <a:ln w="9525">
              <a:solidFill>
                <a:srgbClr val="CCE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chemeClr val="tx2"/>
                  </a:solidFill>
                  <a:latin typeface="Calibri" charset="0"/>
                  <a:cs typeface="Arial" charset="0"/>
                </a:rPr>
                <a:t>Working harder and more effectively at 3</a:t>
              </a:r>
              <a:r>
                <a:rPr lang="en-US" sz="2000" baseline="30000" dirty="0">
                  <a:solidFill>
                    <a:schemeClr val="tx2"/>
                  </a:solidFill>
                  <a:latin typeface="Calibri" charset="0"/>
                  <a:cs typeface="Arial" charset="0"/>
                </a:rPr>
                <a:t>rd</a:t>
              </a:r>
              <a:r>
                <a:rPr lang="en-US" sz="2000" dirty="0">
                  <a:solidFill>
                    <a:schemeClr val="tx2"/>
                  </a:solidFill>
                  <a:latin typeface="Calibri" charset="0"/>
                  <a:cs typeface="Arial" charset="0"/>
                </a:rPr>
                <a:t> grade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209800" y="3810000"/>
            <a:ext cx="2743200" cy="2911475"/>
            <a:chOff x="1392" y="2400"/>
            <a:chExt cx="1728" cy="1834"/>
          </a:xfrm>
        </p:grpSpPr>
        <p:sp>
          <p:nvSpPr>
            <p:cNvPr id="30738" name="Line 13"/>
            <p:cNvSpPr>
              <a:spLocks noChangeShapeType="1"/>
            </p:cNvSpPr>
            <p:nvPr/>
          </p:nvSpPr>
          <p:spPr bwMode="auto">
            <a:xfrm flipH="1" flipV="1">
              <a:off x="1728" y="2400"/>
              <a:ext cx="240" cy="115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Text Box 14"/>
            <p:cNvSpPr txBox="1">
              <a:spLocks noChangeArrowheads="1"/>
            </p:cNvSpPr>
            <p:nvPr/>
          </p:nvSpPr>
          <p:spPr bwMode="auto">
            <a:xfrm>
              <a:off x="1392" y="3600"/>
              <a:ext cx="1728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Began testing in 2</a:t>
              </a:r>
              <a:r>
                <a:rPr lang="en-US" sz="2000" baseline="30000">
                  <a:solidFill>
                    <a:schemeClr val="tx2"/>
                  </a:solidFill>
                  <a:latin typeface="Calibri" charset="0"/>
                  <a:cs typeface="Arial" charset="0"/>
                </a:rPr>
                <a:t>nd</a:t>
              </a: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 grade and focusing on earlier improvement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429000" y="3810000"/>
            <a:ext cx="5334000" cy="1778000"/>
            <a:chOff x="2160" y="2400"/>
            <a:chExt cx="3360" cy="1120"/>
          </a:xfrm>
        </p:grpSpPr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192" cy="76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352" y="3072"/>
              <a:ext cx="3168" cy="448"/>
            </a:xfrm>
            <a:prstGeom prst="rect">
              <a:avLst/>
            </a:prstGeom>
            <a:noFill/>
            <a:ln w="9525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Result of improvement at both 2</a:t>
              </a:r>
              <a:r>
                <a:rPr lang="en-US" sz="2000" baseline="30000">
                  <a:solidFill>
                    <a:schemeClr val="tx2"/>
                  </a:solidFill>
                  <a:latin typeface="Calibri" charset="0"/>
                  <a:cs typeface="Arial" charset="0"/>
                </a:rPr>
                <a:t>nd</a:t>
              </a: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 and 3</a:t>
              </a:r>
              <a:r>
                <a:rPr lang="en-US" sz="2000" baseline="30000">
                  <a:solidFill>
                    <a:schemeClr val="tx2"/>
                  </a:solidFill>
                  <a:latin typeface="Calibri" charset="0"/>
                  <a:cs typeface="Arial" charset="0"/>
                </a:rPr>
                <a:t>rd</a:t>
              </a: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 Grade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038600" y="3810000"/>
            <a:ext cx="5105400" cy="863600"/>
            <a:chOff x="2544" y="2400"/>
            <a:chExt cx="3216" cy="544"/>
          </a:xfrm>
        </p:grpSpPr>
        <p:sp>
          <p:nvSpPr>
            <p:cNvPr id="30734" name="Line 19"/>
            <p:cNvSpPr>
              <a:spLocks noChangeShapeType="1"/>
            </p:cNvSpPr>
            <p:nvPr/>
          </p:nvSpPr>
          <p:spPr bwMode="auto">
            <a:xfrm flipH="1" flipV="1">
              <a:off x="2544" y="2400"/>
              <a:ext cx="48" cy="24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Text Box 20"/>
            <p:cNvSpPr txBox="1">
              <a:spLocks noChangeArrowheads="1"/>
            </p:cNvSpPr>
            <p:nvPr/>
          </p:nvSpPr>
          <p:spPr bwMode="auto">
            <a:xfrm>
              <a:off x="2592" y="2496"/>
              <a:ext cx="3168" cy="448"/>
            </a:xfrm>
            <a:prstGeom prst="rect">
              <a:avLst/>
            </a:prstGeom>
            <a:noFill/>
            <a:ln w="9525">
              <a:solidFill>
                <a:srgbClr val="FF66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Began providing intensive interventions in the afternoon to many students</a:t>
              </a:r>
            </a:p>
          </p:txBody>
        </p:sp>
      </p:grpSp>
      <p:grpSp>
        <p:nvGrpSpPr>
          <p:cNvPr id="30731" name="Group 21"/>
          <p:cNvGrpSpPr>
            <a:grpSpLocks/>
          </p:cNvGrpSpPr>
          <p:nvPr/>
        </p:nvGrpSpPr>
        <p:grpSpPr bwMode="auto">
          <a:xfrm>
            <a:off x="228600" y="3733800"/>
            <a:ext cx="2057400" cy="2295525"/>
            <a:chOff x="144" y="2352"/>
            <a:chExt cx="1296" cy="1446"/>
          </a:xfrm>
        </p:grpSpPr>
        <p:sp>
          <p:nvSpPr>
            <p:cNvPr id="30732" name="Text Box 22"/>
            <p:cNvSpPr txBox="1">
              <a:spLocks noChangeArrowheads="1"/>
            </p:cNvSpPr>
            <p:nvPr/>
          </p:nvSpPr>
          <p:spPr bwMode="auto">
            <a:xfrm>
              <a:off x="144" y="3542"/>
              <a:ext cx="1296" cy="256"/>
            </a:xfrm>
            <a:prstGeom prst="rect">
              <a:avLst/>
            </a:prstGeom>
            <a:noFill/>
            <a:ln w="952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charset="0"/>
                  <a:cs typeface="Arial" charset="0"/>
                </a:rPr>
                <a:t>Baseline year</a:t>
              </a:r>
            </a:p>
          </p:txBody>
        </p:sp>
        <p:sp>
          <p:nvSpPr>
            <p:cNvPr id="30733" name="Line 23"/>
            <p:cNvSpPr>
              <a:spLocks noChangeShapeType="1"/>
            </p:cNvSpPr>
            <p:nvPr/>
          </p:nvSpPr>
          <p:spPr bwMode="auto">
            <a:xfrm flipH="1" flipV="1">
              <a:off x="432" y="2352"/>
              <a:ext cx="240" cy="1152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Carroll Model of Learning (1963)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Aptitude: how much time needed</a:t>
            </a:r>
          </a:p>
          <a:p>
            <a:r>
              <a:rPr lang="en-US" sz="2400" dirty="0" smtClean="0"/>
              <a:t>Opportunity: how much time is provided</a:t>
            </a:r>
          </a:p>
          <a:p>
            <a:r>
              <a:rPr lang="en-US" sz="2400" dirty="0" smtClean="0"/>
              <a:t>Perseverance: amount of time student is willing to devote to learning</a:t>
            </a:r>
          </a:p>
          <a:p>
            <a:r>
              <a:rPr lang="en-US" sz="2400" dirty="0" smtClean="0"/>
              <a:t>Quality of instruction: lower the quality, the more time that is needed</a:t>
            </a:r>
          </a:p>
          <a:p>
            <a:r>
              <a:rPr lang="en-US" sz="2400" dirty="0" smtClean="0"/>
              <a:t>Ability to understand: the harder instruction is to understand the more time that is needed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0957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Calibri"/>
                <a:ea typeface="+mj-ea"/>
                <a:cs typeface="Calibri"/>
              </a:rPr>
              <a:t>Other time data</a:t>
            </a:r>
            <a:endParaRPr lang="en-US" b="1" dirty="0">
              <a:latin typeface="Calibri"/>
              <a:ea typeface="+mj-ea"/>
              <a:cs typeface="Calibri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Preschool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Absenteeism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After-school programs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Summer school programs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Snow days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Days with unplanned teacher absences</a:t>
            </a: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Calibri" charset="0"/>
                <a:cs typeface="Calibri" charset="0"/>
              </a:rPr>
              <a:t>Content </a:t>
            </a:r>
            <a:r>
              <a:rPr lang="en-US" sz="4000" b="1" dirty="0">
                <a:latin typeface="Calibri" charset="0"/>
                <a:cs typeface="Calibri" charset="0"/>
              </a:rPr>
              <a:t>of Instruction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1675"/>
            <a:ext cx="5405438" cy="415448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sz="2400" dirty="0">
                <a:latin typeface="Calibri" charset="0"/>
                <a:cs typeface="Calibri" charset="0"/>
              </a:rPr>
              <a:t>The second biggest determinant of school learning is content coverage—what we teach</a:t>
            </a:r>
          </a:p>
        </p:txBody>
      </p:sp>
      <p:pic>
        <p:nvPicPr>
          <p:cNvPr id="40963" name="Picture 5" descr="j02991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3" y="1981200"/>
            <a:ext cx="2379662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taught?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Teach those things that research has supported</a:t>
            </a:r>
            <a:r>
              <a:rPr lang="is-IS" sz="2400" dirty="0" smtClean="0"/>
              <a:t>… what needs to be learned to make someone a reader?</a:t>
            </a:r>
            <a:endParaRPr lang="en-US" sz="2400" dirty="0" smtClean="0"/>
          </a:p>
          <a:p>
            <a:r>
              <a:rPr lang="en-US" sz="2400" dirty="0" smtClean="0"/>
              <a:t>Long lists of skills and standards</a:t>
            </a:r>
            <a:r>
              <a:rPr lang="is-IS" sz="2400" dirty="0" smtClean="0"/>
              <a:t>…. </a:t>
            </a:r>
            <a:r>
              <a:rPr lang="en-US" sz="2400" dirty="0" smtClean="0"/>
              <a:t>U</a:t>
            </a:r>
            <a:r>
              <a:rPr lang="is-IS" sz="2400" dirty="0" smtClean="0"/>
              <a:t>nwieldy, unmanageable...</a:t>
            </a:r>
          </a:p>
          <a:p>
            <a:r>
              <a:rPr lang="is-IS" sz="2400" dirty="0" smtClean="0"/>
              <a:t>Organize into clusters and divide the time roughly equally among them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87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Phonological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Phonological Awareness refers to the ability to hear and manipulate language sounds including word and syllable separations and the sounds within spoken words</a:t>
            </a:r>
          </a:p>
          <a:p>
            <a:r>
              <a:rPr lang="en-US" sz="2400" dirty="0" smtClean="0"/>
              <a:t>Phonemic Awareness refers to the ability to hear and manipulate the smallest sounds within words (it is a part of Phonological Awareness)</a:t>
            </a:r>
          </a:p>
          <a:p>
            <a:r>
              <a:rPr lang="en-US" sz="2400" dirty="0" smtClean="0"/>
              <a:t>PA is not phonics</a:t>
            </a:r>
          </a:p>
          <a:p>
            <a:r>
              <a:rPr lang="en-US" sz="2400" dirty="0" smtClean="0"/>
              <a:t>Development of PA progresses from gross sounds (words, syllables) to finer-grained sounds (phonemes)</a:t>
            </a:r>
          </a:p>
          <a:p>
            <a:r>
              <a:rPr lang="en-US" sz="2400" dirty="0" smtClean="0"/>
              <a:t>The instructional goal is to enable children to be able to easily and quickly fully segment the phonemes within words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62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Phonological Awareness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169" y="1287972"/>
            <a:ext cx="8400631" cy="4838192"/>
          </a:xfrm>
        </p:spPr>
        <p:txBody>
          <a:bodyPr>
            <a:noAutofit/>
          </a:bodyPr>
          <a:lstStyle/>
          <a:p>
            <a:r>
              <a:rPr lang="en-US" sz="2400" dirty="0" smtClean="0"/>
              <a:t>National Early Literacy Panel (2008) reviewed nearly 70 studies showing that phonological awareness was a strong predictor of later reading achievement</a:t>
            </a:r>
          </a:p>
          <a:p>
            <a:r>
              <a:rPr lang="en-US" sz="2400" dirty="0" smtClean="0"/>
              <a:t>PA remains a significant predictor even controlling for age, SES, alphabet knowledge, oral language, IQ, or prior decoding ability  </a:t>
            </a:r>
          </a:p>
          <a:p>
            <a:r>
              <a:rPr lang="en-US" sz="2400" dirty="0" smtClean="0"/>
              <a:t>NELP meta-analyzed approximately 50 studies finding that instruction in PA in pre-K and/or K (alone, combined with AK, combined with phonics) led to significant impacts on PA, AK, Reading, Spelling</a:t>
            </a:r>
          </a:p>
          <a:p>
            <a:r>
              <a:rPr lang="en-US" sz="2400" dirty="0"/>
              <a:t>Age/developmental level made no difference in the benefits of this kind of teaching, but what was taught varied (larger to smaller units</a:t>
            </a:r>
            <a:r>
              <a:rPr lang="en-US" sz="2200" dirty="0"/>
              <a:t>)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407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provide a framework for thinking about the improvement of early literacy (PreK-3)</a:t>
            </a:r>
          </a:p>
          <a:p>
            <a:r>
              <a:rPr lang="en-US" sz="2400" dirty="0" smtClean="0"/>
              <a:t>To provide a review of the major </a:t>
            </a:r>
            <a:r>
              <a:rPr lang="en-US" sz="2400" dirty="0" smtClean="0"/>
              <a:t>evidence-based </a:t>
            </a:r>
            <a:r>
              <a:rPr lang="en-US" sz="2400" dirty="0" smtClean="0"/>
              <a:t>findings from the public research reports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6221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Phonological Awareness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NRP meta-analyzed more than 51 studies finding that phonemic awareness instruction in K, 1, and remediation led to significant improvements in phonemic awareness, decoding, reading comprehension, and spelling (NICHD, 2000)</a:t>
            </a:r>
          </a:p>
          <a:p>
            <a:r>
              <a:rPr lang="en-US" sz="2400" dirty="0" smtClean="0"/>
              <a:t>NLP (2008) found that phonemic awareness instruction was beneficial for second-language students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146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of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Has to be done orally; students have to hear the sounds (not with text clues)</a:t>
            </a:r>
          </a:p>
          <a:p>
            <a:r>
              <a:rPr lang="en-US" sz="2400" dirty="0" smtClean="0"/>
              <a:t>Brief intensive instruction </a:t>
            </a:r>
          </a:p>
          <a:p>
            <a:r>
              <a:rPr lang="en-US" sz="2400" dirty="0" smtClean="0"/>
              <a:t>Instruction should emphasize 1-2 skills at a time</a:t>
            </a:r>
          </a:p>
          <a:p>
            <a:r>
              <a:rPr lang="en-US" sz="2400" dirty="0" smtClean="0"/>
              <a:t>Progression is from grosser sounds to smaller sounds (words-syllables-phonemes)</a:t>
            </a:r>
          </a:p>
          <a:p>
            <a:r>
              <a:rPr lang="en-US" sz="2400" dirty="0" smtClean="0"/>
              <a:t>Should be combined with alphabet instruction</a:t>
            </a:r>
          </a:p>
          <a:p>
            <a:r>
              <a:rPr lang="en-US" sz="2400" dirty="0" smtClean="0"/>
              <a:t>Individual or small group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7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505" y="1257574"/>
            <a:ext cx="8308975" cy="1143000"/>
          </a:xfrm>
        </p:spPr>
        <p:txBody>
          <a:bodyPr/>
          <a:lstStyle/>
          <a:p>
            <a:r>
              <a:rPr lang="en-US" dirty="0" smtClean="0"/>
              <a:t>Phonological Awareness Skills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505" y="2678477"/>
            <a:ext cx="4057883" cy="3447686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Word </a:t>
            </a:r>
            <a:r>
              <a:rPr lang="en-US" sz="2400" dirty="0"/>
              <a:t>separation</a:t>
            </a:r>
          </a:p>
          <a:p>
            <a:r>
              <a:rPr lang="en-US" sz="2400" dirty="0"/>
              <a:t>Syllable segmentation</a:t>
            </a:r>
          </a:p>
          <a:p>
            <a:r>
              <a:rPr lang="en-US" sz="2400" dirty="0"/>
              <a:t>Onset/rime</a:t>
            </a:r>
          </a:p>
          <a:p>
            <a:r>
              <a:rPr lang="en-US" sz="2400" dirty="0"/>
              <a:t>Phoneme </a:t>
            </a:r>
            <a:r>
              <a:rPr lang="en-US" sz="2400" dirty="0" smtClean="0"/>
              <a:t>identity</a:t>
            </a:r>
          </a:p>
          <a:p>
            <a:r>
              <a:rPr lang="en-US" sz="2400" dirty="0" smtClean="0"/>
              <a:t>Phoneme </a:t>
            </a:r>
            <a:r>
              <a:rPr lang="en-US" sz="2400" dirty="0"/>
              <a:t>isolation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142529"/>
            <a:ext cx="3840480" cy="3104656"/>
          </a:xfrm>
        </p:spPr>
        <p:txBody>
          <a:bodyPr>
            <a:normAutofit/>
          </a:bodyPr>
          <a:lstStyle/>
          <a:p>
            <a:r>
              <a:rPr lang="en-US" sz="2400" dirty="0"/>
              <a:t>Phoneme blending</a:t>
            </a:r>
          </a:p>
          <a:p>
            <a:r>
              <a:rPr lang="en-US" sz="2400" dirty="0"/>
              <a:t>Phoneme segmentation</a:t>
            </a:r>
          </a:p>
          <a:p>
            <a:r>
              <a:rPr lang="en-US" sz="2400" dirty="0"/>
              <a:t>Phoneme addition</a:t>
            </a:r>
          </a:p>
          <a:p>
            <a:r>
              <a:rPr lang="en-US" sz="2400" dirty="0"/>
              <a:t>Phoneme substitution</a:t>
            </a:r>
          </a:p>
          <a:p>
            <a:r>
              <a:rPr lang="en-US" sz="2400" dirty="0"/>
              <a:t>Phoneme deletion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97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PA Skills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754544"/>
              </p:ext>
            </p:extLst>
          </p:nvPr>
        </p:nvGraphicFramePr>
        <p:xfrm>
          <a:off x="457200" y="1609968"/>
          <a:ext cx="8229600" cy="446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536"/>
                <a:gridCol w="5056064"/>
              </a:tblGrid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 PA Skill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Word separation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The---man---</a:t>
                      </a:r>
                      <a:r>
                        <a:rPr lang="en-US" baseline="0" dirty="0" smtClean="0"/>
                        <a:t>ran---up---the---hill.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Syllabic segmentation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Ti--</a:t>
                      </a:r>
                      <a:r>
                        <a:rPr lang="en-US" dirty="0" err="1" smtClean="0"/>
                        <a:t>mo</a:t>
                      </a:r>
                      <a:r>
                        <a:rPr lang="en-US" dirty="0" smtClean="0"/>
                        <a:t>--thy--Shan--a--</a:t>
                      </a:r>
                      <a:r>
                        <a:rPr lang="en-US" dirty="0" err="1" smtClean="0"/>
                        <a:t>han</a:t>
                      </a:r>
                      <a:endParaRPr lang="en-US" dirty="0" smtClean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Onset/rime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b—</a:t>
                      </a:r>
                      <a:r>
                        <a:rPr lang="en-US" dirty="0" err="1" smtClean="0"/>
                        <a:t>ig</a:t>
                      </a:r>
                      <a:r>
                        <a:rPr lang="en-US" dirty="0" smtClean="0"/>
                        <a:t>; m—an; r—</a:t>
                      </a:r>
                      <a:r>
                        <a:rPr lang="en-US" dirty="0" err="1" smtClean="0"/>
                        <a:t>ug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l--</a:t>
                      </a:r>
                      <a:r>
                        <a:rPr lang="en-US" baseline="0" dirty="0" err="1" smtClean="0"/>
                        <a:t>amb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 identity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ball, game, baby, bat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</a:t>
                      </a:r>
                      <a:r>
                        <a:rPr lang="en-US" baseline="0" dirty="0" smtClean="0"/>
                        <a:t> 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p—an, pa—n</a:t>
                      </a:r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 blending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/p/-/a/-/n/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 segmentation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m/a/p</a:t>
                      </a:r>
                      <a:r>
                        <a:rPr lang="en-US" baseline="0" dirty="0" smtClean="0"/>
                        <a:t>, t/a/</a:t>
                      </a:r>
                      <a:r>
                        <a:rPr lang="en-US" baseline="0" dirty="0" err="1" smtClean="0"/>
                        <a:t>b/l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 addition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r>
                        <a:rPr lang="en-US" baseline="0" dirty="0" smtClean="0"/>
                        <a:t>, red, </a:t>
                      </a:r>
                      <a:r>
                        <a:rPr lang="en-US" baseline="0" dirty="0" err="1" smtClean="0"/>
                        <a:t>redea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redeam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redeams</a:t>
                      </a:r>
                      <a:endParaRPr lang="en-US" baseline="0" dirty="0" smtClean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</a:t>
                      </a:r>
                      <a:r>
                        <a:rPr lang="en-US" baseline="0" dirty="0" smtClean="0"/>
                        <a:t> substitution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map,</a:t>
                      </a:r>
                      <a:r>
                        <a:rPr lang="en-US" baseline="0" dirty="0" smtClean="0"/>
                        <a:t> cap, pap, rap, sap—</a:t>
                      </a:r>
                      <a:r>
                        <a:rPr lang="en-US" baseline="0" dirty="0" err="1" smtClean="0"/>
                        <a:t>sam</a:t>
                      </a:r>
                      <a:r>
                        <a:rPr lang="en-US" baseline="0" dirty="0" smtClean="0"/>
                        <a:t>, sad, </a:t>
                      </a:r>
                      <a:r>
                        <a:rPr lang="en-US" baseline="0" dirty="0" err="1" smtClean="0"/>
                        <a:t>saf</a:t>
                      </a:r>
                      <a:r>
                        <a:rPr lang="en-US" baseline="0" dirty="0" smtClean="0"/>
                        <a:t>, sag</a:t>
                      </a:r>
                      <a:endParaRPr lang="en-US" dirty="0"/>
                    </a:p>
                  </a:txBody>
                  <a:tcPr/>
                </a:tc>
              </a:tr>
              <a:tr h="405729">
                <a:tc>
                  <a:txBody>
                    <a:bodyPr/>
                    <a:lstStyle/>
                    <a:p>
                      <a:r>
                        <a:rPr lang="en-US" dirty="0" smtClean="0"/>
                        <a:t>Phoneme deletion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Ready, read, re, 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6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Letter name knowledge is one of best predictors of later reading achievement (Adams, 1990; </a:t>
            </a:r>
            <a:r>
              <a:rPr lang="en-US" sz="2400" dirty="0" err="1" smtClean="0"/>
              <a:t>Hammill</a:t>
            </a:r>
            <a:r>
              <a:rPr lang="en-US" sz="2400" dirty="0" smtClean="0"/>
              <a:t>, 2004; Scarborough, 1998; </a:t>
            </a:r>
            <a:r>
              <a:rPr lang="en-US" sz="2400" dirty="0" err="1" smtClean="0"/>
              <a:t>Schatschneider</a:t>
            </a:r>
            <a:r>
              <a:rPr lang="en-US" sz="2400" dirty="0" smtClean="0"/>
              <a:t>, et al., 2004; National Early Literacy Panel, 2008)</a:t>
            </a:r>
          </a:p>
          <a:p>
            <a:r>
              <a:rPr lang="en-US" sz="2400" dirty="0" smtClean="0"/>
              <a:t>Letter name knowledge is an important indicator of later reading disability (Gallagher, et al., 2000; O’Connor &amp; Jenkins, 1999; </a:t>
            </a:r>
            <a:r>
              <a:rPr lang="en-US" sz="2400" dirty="0" err="1" smtClean="0"/>
              <a:t>Torppa</a:t>
            </a:r>
            <a:r>
              <a:rPr lang="en-US" sz="2400" dirty="0" smtClean="0"/>
              <a:t>, et al., 2006)</a:t>
            </a:r>
          </a:p>
          <a:p>
            <a:r>
              <a:rPr lang="en-US" sz="2400" dirty="0"/>
              <a:t>Alphabet knowledge remains significant even when controlling for age, SES, oral language, phonological awareness, </a:t>
            </a:r>
            <a:r>
              <a:rPr lang="en-US" sz="2400" dirty="0" smtClean="0"/>
              <a:t>or IQ (NELP, 2008)</a:t>
            </a:r>
            <a:endParaRPr lang="en-US" sz="24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0929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Calibri" charset="0"/>
              </a:rPr>
              <a:t>There are studies of the teaching of alphabet knowledge, but none of these studies have reading outcomes</a:t>
            </a:r>
          </a:p>
          <a:p>
            <a:r>
              <a:rPr lang="en-US" sz="2400" dirty="0" smtClean="0">
                <a:latin typeface="Calibri" charset="0"/>
              </a:rPr>
              <a:t>However, studies suggest that letter name teaching </a:t>
            </a:r>
            <a:r>
              <a:rPr lang="en-US" sz="2400" b="1" dirty="0" smtClean="0">
                <a:latin typeface="Calibri" charset="0"/>
              </a:rPr>
              <a:t>in combination </a:t>
            </a:r>
            <a:r>
              <a:rPr lang="en-US" sz="2400" dirty="0" smtClean="0">
                <a:latin typeface="Calibri" charset="0"/>
              </a:rPr>
              <a:t>with phonological awareness or decoding is beneficial to reading achievement—and phonological awareness development is more rapid when letter names known  (Kim et al, 2010)</a:t>
            </a:r>
          </a:p>
          <a:p>
            <a:r>
              <a:rPr lang="en-US" sz="2400" dirty="0" smtClean="0">
                <a:latin typeface="Calibri" charset="0"/>
              </a:rPr>
              <a:t>Studies show the best letter name learning progress occurs when the instruction is combined with letter sounds (</a:t>
            </a:r>
            <a:r>
              <a:rPr lang="en-US" sz="2400" dirty="0" err="1" smtClean="0">
                <a:latin typeface="Calibri" charset="0"/>
              </a:rPr>
              <a:t>Piasta</a:t>
            </a:r>
            <a:r>
              <a:rPr lang="en-US" sz="2400" dirty="0" smtClean="0">
                <a:latin typeface="Calibri" charset="0"/>
              </a:rPr>
              <a:t> &amp; Wagner, 2010) and that it is important to separate similar letters (visual and aural)</a:t>
            </a:r>
            <a:endParaRPr lang="en-US" sz="2400" dirty="0">
              <a:latin typeface="Calibri" charset="0"/>
            </a:endParaRPr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280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Phonics refers to instruction aimed at teaching the alphabetic system of English; includes sound-symbol correspondences and the relationships between spelling patterns and pronunciations of words. Decoding from print to pronunciation.</a:t>
            </a:r>
          </a:p>
          <a:p>
            <a:r>
              <a:rPr lang="en-US" sz="2400" dirty="0" smtClean="0"/>
              <a:t>There has long been controversy over phonics: the controversy is not whether students need to decode or not, just whether such instruction is needed to enable such decoding (Barr, 1972; </a:t>
            </a:r>
            <a:r>
              <a:rPr lang="en-US" sz="2400" dirty="0" err="1" smtClean="0"/>
              <a:t>Biemiller</a:t>
            </a:r>
            <a:r>
              <a:rPr lang="en-US" sz="2400" dirty="0" smtClean="0"/>
              <a:t>, 1970)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5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43" y="675725"/>
            <a:ext cx="8247249" cy="1082789"/>
          </a:xfrm>
        </p:spPr>
        <p:txBody>
          <a:bodyPr/>
          <a:lstStyle/>
          <a:p>
            <a:r>
              <a:rPr lang="en-US" dirty="0" smtClean="0"/>
              <a:t>Phonics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089" y="1880633"/>
            <a:ext cx="8308975" cy="4384927"/>
          </a:xfrm>
        </p:spPr>
        <p:txBody>
          <a:bodyPr>
            <a:noAutofit/>
          </a:bodyPr>
          <a:lstStyle/>
          <a:p>
            <a:r>
              <a:rPr lang="en-US" sz="2400" dirty="0" smtClean="0"/>
              <a:t>NELP examined 70 studies on decoding instruction (includes those PA studies noted earlier); found that such instruction in preschool and kindergarten had moderate to large impacts on </a:t>
            </a:r>
            <a:r>
              <a:rPr lang="en-US" sz="2400" dirty="0"/>
              <a:t> </a:t>
            </a:r>
            <a:r>
              <a:rPr lang="en-US" sz="2400" dirty="0" smtClean="0"/>
              <a:t>students’ reading and spelling development and on various emergent literacy skills</a:t>
            </a:r>
          </a:p>
          <a:p>
            <a:r>
              <a:rPr lang="en-US" sz="2400" dirty="0" smtClean="0"/>
              <a:t>NRP examined 38 studies on phonics instruction and found that such teaching in grades K-2 and with older remedial readers had a positive impact on decoding and fluency and on reading comprehension and spelling as well K-2.</a:t>
            </a:r>
          </a:p>
        </p:txBody>
      </p:sp>
    </p:spTree>
    <p:extLst>
      <p:ext uri="{BB962C8B-B14F-4D97-AF65-F5344CB8AC3E}">
        <p14:creationId xmlns:p14="http://schemas.microsoft.com/office/powerpoint/2010/main" val="52824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NLP found explicit decoding instruction to be beneficial to English learners as well (though there are only a few studies with this population and the effect sizes were smaller than for native English speakers)</a:t>
            </a:r>
          </a:p>
          <a:p>
            <a:r>
              <a:rPr lang="en-US" sz="2400" dirty="0" smtClean="0"/>
              <a:t>No point during these years when code-focused instruction is not beneficial to students (and the benefits appear to be long lasting)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36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Effective phonics instruction was explicit and systematic</a:t>
            </a:r>
          </a:p>
          <a:p>
            <a:r>
              <a:rPr lang="en-US" sz="2400" dirty="0" smtClean="0"/>
              <a:t>Multiple years of phonics instruction were better than single years</a:t>
            </a:r>
          </a:p>
          <a:p>
            <a:r>
              <a:rPr lang="en-US" sz="2400" dirty="0" smtClean="0"/>
              <a:t>Virtually all programs of phonics work with young children (NRP, WWC)—however, thoroughness matters</a:t>
            </a:r>
          </a:p>
          <a:p>
            <a:r>
              <a:rPr lang="en-US" sz="2400" dirty="0" smtClean="0"/>
              <a:t>No single phonics sequence did better than any other</a:t>
            </a:r>
          </a:p>
          <a:p>
            <a:r>
              <a:rPr lang="en-US" sz="2400" dirty="0"/>
              <a:t>Phonics instruction should include lots of opportunity for students to decode and encode words </a:t>
            </a:r>
          </a:p>
          <a:p>
            <a:r>
              <a:rPr lang="en-US" sz="2400" dirty="0"/>
              <a:t>Important to develop a “mental set for diversity”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50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is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learn through our own experiences (and when it comes to academic learning, the only thing that matters is our academic experiences)</a:t>
            </a:r>
          </a:p>
          <a:p>
            <a:r>
              <a:rPr lang="en-US" sz="2400" dirty="0" smtClean="0"/>
              <a:t>The only actions that can enhance learning are actions that alter experiences in some 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76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667355"/>
            <a:ext cx="830897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Phoneme-Grapheme Correspondences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790646"/>
              </p:ext>
            </p:extLst>
          </p:nvPr>
        </p:nvGraphicFramePr>
        <p:xfrm>
          <a:off x="549275" y="1600200"/>
          <a:ext cx="8042275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196"/>
                <a:gridCol w="3916321"/>
                <a:gridCol w="2680758"/>
              </a:tblGrid>
              <a:tr h="33900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Phoneme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Word Examples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Common spellings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/p/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pit, spider, stop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/b/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bit, brat, bubble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/m/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mitt,</a:t>
                      </a:r>
                      <a:r>
                        <a:rPr lang="en-US" baseline="0" dirty="0" smtClean="0"/>
                        <a:t> comb, hymn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mb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mn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/t/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tickle</a:t>
                      </a:r>
                      <a:r>
                        <a:rPr lang="en-US" baseline="0" dirty="0" smtClean="0"/>
                        <a:t> mitt, sipped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tt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ed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/d/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die,</a:t>
                      </a:r>
                      <a:r>
                        <a:rPr lang="en-US" baseline="0" dirty="0" smtClean="0"/>
                        <a:t> loved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ed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/n/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nice, knight,</a:t>
                      </a:r>
                      <a:r>
                        <a:rPr lang="en-US" baseline="0" dirty="0" smtClean="0"/>
                        <a:t> gnat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gn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/k/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cup, kite, duck, chorus, folk,</a:t>
                      </a:r>
                      <a:r>
                        <a:rPr lang="en-US" baseline="0" dirty="0" smtClean="0"/>
                        <a:t> quiet </a:t>
                      </a:r>
                      <a:endParaRPr lang="en-US" dirty="0" smtClean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k,</a:t>
                      </a:r>
                      <a:r>
                        <a:rPr lang="en-US" baseline="0" dirty="0" smtClean="0"/>
                        <a:t> c, </a:t>
                      </a:r>
                      <a:r>
                        <a:rPr lang="en-US" baseline="0" dirty="0" err="1" smtClean="0"/>
                        <a:t>ck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lk</a:t>
                      </a:r>
                      <a:r>
                        <a:rPr lang="en-US" baseline="0" dirty="0" smtClean="0"/>
                        <a:t>, q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/g/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girl, Pittsburgh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g, </a:t>
                      </a:r>
                      <a:r>
                        <a:rPr lang="en-US" dirty="0" err="1" smtClean="0"/>
                        <a:t>gh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sing,</a:t>
                      </a:r>
                      <a:r>
                        <a:rPr lang="en-US" baseline="0" dirty="0" smtClean="0"/>
                        <a:t> bank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n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/f/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fluff,</a:t>
                      </a:r>
                      <a:r>
                        <a:rPr lang="en-US" baseline="0" dirty="0" smtClean="0"/>
                        <a:t> sphere, tough, calf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ff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ph</a:t>
                      </a:r>
                      <a:r>
                        <a:rPr lang="en-US" baseline="0" dirty="0" smtClean="0"/>
                        <a:t>, lf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/v/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van,</a:t>
                      </a:r>
                      <a:r>
                        <a:rPr lang="en-US" baseline="0" dirty="0" smtClean="0"/>
                        <a:t> dove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v, </a:t>
                      </a:r>
                      <a:r>
                        <a:rPr lang="en-US" dirty="0" err="1" smtClean="0"/>
                        <a:t>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9359" marR="89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/s/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sit,</a:t>
                      </a:r>
                      <a:r>
                        <a:rPr lang="en-US" baseline="0" dirty="0" smtClean="0"/>
                        <a:t> pass, science, psychic</a:t>
                      </a:r>
                      <a:endParaRPr lang="en-US" dirty="0"/>
                    </a:p>
                  </a:txBody>
                  <a:tcPr marL="89359" marR="8935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 </a:t>
                      </a:r>
                      <a:r>
                        <a:rPr lang="en-US" dirty="0" err="1" smtClean="0"/>
                        <a:t>ss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ps</a:t>
                      </a:r>
                      <a:endParaRPr lang="en-US" dirty="0"/>
                    </a:p>
                  </a:txBody>
                  <a:tcPr marL="89359" marR="8935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Phoneme-Grapheme Correspondence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937864"/>
              </p:ext>
            </p:extLst>
          </p:nvPr>
        </p:nvGraphicFramePr>
        <p:xfrm>
          <a:off x="549274" y="1497940"/>
          <a:ext cx="8137524" cy="548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105"/>
                <a:gridCol w="4069911"/>
                <a:gridCol w="2712508"/>
              </a:tblGrid>
              <a:tr h="45842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Phoneme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Word Examples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Common spellings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/z/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zoo, jazz,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nose, as, xylophone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z,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zz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, se, s, 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th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thin, breath,</a:t>
                      </a:r>
                      <a:r>
                        <a:rPr lang="en-US" baseline="0" dirty="0" smtClean="0"/>
                        <a:t> ether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u="sng" dirty="0" err="1" smtClean="0"/>
                        <a:t>th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this,</a:t>
                      </a:r>
                      <a:r>
                        <a:rPr lang="en-US" baseline="0" dirty="0" smtClean="0"/>
                        <a:t> breathe, either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</a:t>
                      </a:r>
                      <a:endParaRPr lang="en-US" dirty="0"/>
                    </a:p>
                  </a:txBody>
                  <a:tcPr/>
                </a:tc>
              </a:tr>
              <a:tr h="582872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sh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shoe, mission, sure, charade, precious, notion, mission, 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 s, </a:t>
                      </a:r>
                      <a:r>
                        <a:rPr lang="en-US" baseline="0" dirty="0" err="1" smtClean="0"/>
                        <a:t>ch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sc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si</a:t>
                      </a:r>
                      <a:r>
                        <a:rPr lang="en-US" baseline="0" dirty="0" smtClean="0"/>
                        <a:t>, ci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zh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measure,</a:t>
                      </a:r>
                      <a:r>
                        <a:rPr lang="en-US" baseline="0" dirty="0" smtClean="0"/>
                        <a:t> azure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</a:t>
                      </a:r>
                      <a:r>
                        <a:rPr lang="en-US" baseline="0" dirty="0" smtClean="0"/>
                        <a:t> z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cheap, future,</a:t>
                      </a:r>
                      <a:r>
                        <a:rPr lang="en-US" baseline="0" dirty="0" smtClean="0"/>
                        <a:t> etch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tch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/j/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judge, wage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dge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ge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/l/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lamb, call,</a:t>
                      </a:r>
                      <a:r>
                        <a:rPr lang="en-US" baseline="0" dirty="0" smtClean="0"/>
                        <a:t> 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l, </a:t>
                      </a:r>
                      <a:r>
                        <a:rPr lang="en-US" baseline="0" dirty="0" err="1" smtClean="0"/>
                        <a:t>ll</a:t>
                      </a:r>
                      <a:r>
                        <a:rPr lang="en-US" baseline="0" dirty="0" smtClean="0"/>
                        <a:t>, le 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/r/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reach, wrap, her, fur,</a:t>
                      </a:r>
                      <a:r>
                        <a:rPr lang="en-US" baseline="0" dirty="0" smtClean="0"/>
                        <a:t> stir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er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ur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ir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/y/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you,</a:t>
                      </a:r>
                      <a:r>
                        <a:rPr lang="en-US" baseline="0" dirty="0" smtClean="0"/>
                        <a:t> use, feud, onion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r>
                        <a:rPr lang="en-US" baseline="0" dirty="0" smtClean="0"/>
                        <a:t> (u, </a:t>
                      </a:r>
                      <a:r>
                        <a:rPr lang="en-US" baseline="0" dirty="0" err="1" smtClean="0"/>
                        <a:t>eu</a:t>
                      </a:r>
                      <a:r>
                        <a:rPr lang="en-US" baseline="0" dirty="0" smtClean="0"/>
                        <a:t>), </a:t>
                      </a:r>
                      <a:r>
                        <a:rPr lang="en-US" baseline="0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/w/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witch,</a:t>
                      </a:r>
                      <a:r>
                        <a:rPr lang="en-US" baseline="0" dirty="0" smtClean="0"/>
                        <a:t> queen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w, (q)u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wh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337696">
                <a:tc>
                  <a:txBody>
                    <a:bodyPr/>
                    <a:lstStyle/>
                    <a:p>
                      <a:r>
                        <a:rPr lang="en-US" dirty="0" smtClean="0"/>
                        <a:t>/h/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house,</a:t>
                      </a:r>
                      <a:r>
                        <a:rPr lang="en-US" baseline="0" dirty="0" smtClean="0"/>
                        <a:t> whole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h, </a:t>
                      </a:r>
                      <a:r>
                        <a:rPr lang="en-US" dirty="0" err="1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2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Phoneme-Grapheme Correspondence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900459"/>
              </p:ext>
            </p:extLst>
          </p:nvPr>
        </p:nvGraphicFramePr>
        <p:xfrm>
          <a:off x="457200" y="1243940"/>
          <a:ext cx="8229600" cy="535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438"/>
                <a:gridCol w="4115962"/>
                <a:gridCol w="2743200"/>
              </a:tblGrid>
              <a:tr h="36920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Phoneme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Word Examples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Common spellings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ē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see,</a:t>
                      </a:r>
                      <a:r>
                        <a:rPr lang="en-US" baseline="0" dirty="0" smtClean="0"/>
                        <a:t> these me, eat, key, happy, chief, either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e__e</a:t>
                      </a:r>
                      <a:r>
                        <a:rPr lang="en-US" baseline="0" dirty="0" smtClean="0"/>
                        <a:t>, -e, </a:t>
                      </a:r>
                      <a:r>
                        <a:rPr lang="en-US" baseline="0" dirty="0" err="1" smtClean="0"/>
                        <a:t>ea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ey</a:t>
                      </a:r>
                      <a:r>
                        <a:rPr lang="en-US" baseline="0" dirty="0" smtClean="0"/>
                        <a:t>, -y, </a:t>
                      </a:r>
                      <a:r>
                        <a:rPr lang="en-US" baseline="0" dirty="0" err="1" smtClean="0"/>
                        <a:t>ie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ĭ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sit,</a:t>
                      </a:r>
                      <a:r>
                        <a:rPr lang="en-US" baseline="0" dirty="0" smtClean="0"/>
                        <a:t> gym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ā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make,</a:t>
                      </a:r>
                      <a:r>
                        <a:rPr lang="en-US" baseline="0" dirty="0" smtClean="0"/>
                        <a:t> rain, play, great, baby, eight, vein, they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a__e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ai</a:t>
                      </a:r>
                      <a:r>
                        <a:rPr lang="en-US" baseline="0" dirty="0" smtClean="0"/>
                        <a:t>, ay, </a:t>
                      </a:r>
                      <a:r>
                        <a:rPr lang="en-US" baseline="0" dirty="0" err="1" smtClean="0"/>
                        <a:t>ea</a:t>
                      </a:r>
                      <a:r>
                        <a:rPr lang="en-US" baseline="0" dirty="0" smtClean="0"/>
                        <a:t>, -y, </a:t>
                      </a:r>
                      <a:r>
                        <a:rPr lang="en-US" baseline="0" dirty="0" err="1" smtClean="0"/>
                        <a:t>eigh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ě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bed, breath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ă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ī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time,</a:t>
                      </a:r>
                      <a:r>
                        <a:rPr lang="en-US" baseline="0" dirty="0" smtClean="0"/>
                        <a:t> pie, cry, right, rifle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__e,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ie</a:t>
                      </a:r>
                      <a:r>
                        <a:rPr lang="en-US" baseline="0" dirty="0" smtClean="0"/>
                        <a:t>, -y, </a:t>
                      </a:r>
                      <a:r>
                        <a:rPr lang="en-US" baseline="0" dirty="0" err="1" smtClean="0"/>
                        <a:t>igh</a:t>
                      </a:r>
                      <a:r>
                        <a:rPr lang="en-US" baseline="0" dirty="0" smtClean="0"/>
                        <a:t>, -</a:t>
                      </a:r>
                      <a:r>
                        <a:rPr lang="en-US" baseline="0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ŏ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fox,</a:t>
                      </a:r>
                      <a:r>
                        <a:rPr lang="en-US" baseline="0" dirty="0" smtClean="0"/>
                        <a:t> swap, palm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</a:t>
                      </a:r>
                      <a:r>
                        <a:rPr lang="en-US" baseline="0" dirty="0" smtClean="0"/>
                        <a:t>, 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ŭ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cup,</a:t>
                      </a:r>
                      <a:r>
                        <a:rPr lang="en-US" baseline="0" dirty="0" smtClean="0"/>
                        <a:t> cover, flood, tough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u, o, </a:t>
                      </a:r>
                      <a:r>
                        <a:rPr lang="en-US" baseline="0" dirty="0" err="1" smtClean="0"/>
                        <a:t>oo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/aw/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saw</a:t>
                      </a:r>
                      <a:r>
                        <a:rPr lang="en-US" baseline="0" dirty="0" smtClean="0"/>
                        <a:t>, pause, call, water, brought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aw,</a:t>
                      </a:r>
                      <a:r>
                        <a:rPr lang="en-US" baseline="0" dirty="0" smtClean="0"/>
                        <a:t> au, all, w, </a:t>
                      </a:r>
                      <a:r>
                        <a:rPr lang="en-US" baseline="0" dirty="0" err="1" smtClean="0"/>
                        <a:t>ough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ō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vote,</a:t>
                      </a:r>
                      <a:r>
                        <a:rPr lang="en-US" baseline="0" dirty="0" smtClean="0"/>
                        <a:t> boat, toe, snow, open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o_e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oa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oe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ow</a:t>
                      </a:r>
                      <a:r>
                        <a:rPr lang="en-US" baseline="0" dirty="0" smtClean="0"/>
                        <a:t>, o-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ŏŏ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took,</a:t>
                      </a:r>
                      <a:r>
                        <a:rPr lang="en-US" baseline="0" dirty="0" smtClean="0"/>
                        <a:t> put, could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u, </a:t>
                      </a:r>
                      <a:r>
                        <a:rPr lang="en-US" baseline="0" dirty="0" err="1" smtClean="0"/>
                        <a:t>ou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ū</a:t>
                      </a:r>
                      <a:r>
                        <a:rPr lang="en-US" dirty="0" smtClean="0"/>
                        <a:t>/ [</a:t>
                      </a:r>
                      <a:r>
                        <a:rPr lang="en-US" dirty="0" err="1" smtClean="0"/>
                        <a:t>ōō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moo,</a:t>
                      </a:r>
                      <a:r>
                        <a:rPr lang="en-US" baseline="0" dirty="0" smtClean="0"/>
                        <a:t> tube, blue, chew, suit, soup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u_e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ue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ew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ui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5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Phoneme-Grapheme Correspondence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409192"/>
              </p:ext>
            </p:extLst>
          </p:nvPr>
        </p:nvGraphicFramePr>
        <p:xfrm>
          <a:off x="457200" y="1499861"/>
          <a:ext cx="8229600" cy="2612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438"/>
                <a:gridCol w="4115962"/>
                <a:gridCol w="2743200"/>
              </a:tblGrid>
              <a:tr h="3878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Phoneme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Word Examples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Common spellings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/y/ /</a:t>
                      </a:r>
                      <a:r>
                        <a:rPr lang="en-US" dirty="0" err="1" smtClean="0"/>
                        <a:t>ū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use,</a:t>
                      </a:r>
                      <a:r>
                        <a:rPr lang="en-US" baseline="0" dirty="0" smtClean="0"/>
                        <a:t> few, cute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ew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u_e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oi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boil,</a:t>
                      </a:r>
                      <a:r>
                        <a:rPr lang="en-US" baseline="0" dirty="0" smtClean="0"/>
                        <a:t> boy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oi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ow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out,</a:t>
                      </a:r>
                      <a:r>
                        <a:rPr lang="en-US" baseline="0" dirty="0" smtClean="0"/>
                        <a:t> cow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her, fur, sir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ar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/or/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2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Syllable Patterns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464078"/>
              </p:ext>
            </p:extLst>
          </p:nvPr>
        </p:nvGraphicFramePr>
        <p:xfrm>
          <a:off x="457200" y="1219201"/>
          <a:ext cx="8229600" cy="507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788"/>
                <a:gridCol w="3914612"/>
                <a:gridCol w="2743200"/>
              </a:tblGrid>
              <a:tr h="685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Syllable type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Examples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Syllable</a:t>
                      </a:r>
                      <a:r>
                        <a:rPr lang="en-US" baseline="0" dirty="0" smtClean="0"/>
                        <a:t> with short vowel spelled with a single vowel letter ending in one or more consonants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dap-</a:t>
                      </a:r>
                      <a:r>
                        <a:rPr lang="en-US" dirty="0" err="1" smtClean="0"/>
                        <a:t>ple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hos-</a:t>
                      </a:r>
                      <a:r>
                        <a:rPr lang="en-US" baseline="0" dirty="0" err="1" smtClean="0"/>
                        <a:t>tel</a:t>
                      </a:r>
                      <a:r>
                        <a:rPr lang="en-US" baseline="0" dirty="0" smtClean="0"/>
                        <a:t>,            </a:t>
                      </a:r>
                      <a:r>
                        <a:rPr lang="en-US" baseline="0" dirty="0" err="1" smtClean="0"/>
                        <a:t>bev-erage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Vowel-C-e</a:t>
                      </a:r>
                    </a:p>
                    <a:p>
                      <a:r>
                        <a:rPr lang="en-US" dirty="0" smtClean="0"/>
                        <a:t>(Magic</a:t>
                      </a:r>
                      <a:r>
                        <a:rPr lang="en-US" baseline="0" dirty="0" smtClean="0"/>
                        <a:t> 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Syllable</a:t>
                      </a:r>
                      <a:r>
                        <a:rPr lang="en-US" baseline="0" dirty="0" smtClean="0"/>
                        <a:t> with a long vowel spelled with one vowel + one consonant + silent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com-</a:t>
                      </a:r>
                      <a:r>
                        <a:rPr lang="en-US" dirty="0" err="1" smtClean="0"/>
                        <a:t>pete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-des-</a:t>
                      </a:r>
                      <a:r>
                        <a:rPr lang="en-US" baseline="0" dirty="0" err="1" smtClean="0"/>
                        <a:t>pite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Syllable</a:t>
                      </a:r>
                      <a:r>
                        <a:rPr lang="en-US" baseline="0" dirty="0" smtClean="0"/>
                        <a:t> that ends with a long vowel sound, spelled with single vowel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pro-gram, ta-</a:t>
                      </a:r>
                      <a:r>
                        <a:rPr lang="en-US" dirty="0" err="1" smtClean="0"/>
                        <a:t>ble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re-cent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Syllables that use 2-4 letters to spell the vowel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beau-</a:t>
                      </a:r>
                      <a:r>
                        <a:rPr lang="en-US" dirty="0" err="1" smtClean="0"/>
                        <a:t>ti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ful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train-</a:t>
                      </a:r>
                      <a:r>
                        <a:rPr lang="en-US" baseline="0" dirty="0" err="1" smtClean="0"/>
                        <a:t>er</a:t>
                      </a:r>
                      <a:r>
                        <a:rPr lang="en-US" baseline="0" dirty="0" smtClean="0"/>
                        <a:t>,       con-</a:t>
                      </a:r>
                      <a:r>
                        <a:rPr lang="en-US" baseline="0" dirty="0" err="1" smtClean="0"/>
                        <a:t>geal</a:t>
                      </a:r>
                      <a:r>
                        <a:rPr lang="en-US" baseline="0" dirty="0" smtClean="0"/>
                        <a:t>, spoil-age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Vowel-r</a:t>
                      </a:r>
                      <a:r>
                        <a:rPr lang="en-US" baseline="0" dirty="0" smtClean="0"/>
                        <a:t> (r-controlled)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Syllable with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ir</a:t>
                      </a:r>
                      <a:r>
                        <a:rPr lang="en-US" baseline="0" dirty="0" smtClean="0"/>
                        <a:t>, or </a:t>
                      </a:r>
                      <a:r>
                        <a:rPr lang="en-US" baseline="0" dirty="0" err="1" smtClean="0"/>
                        <a:t>ur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</a:t>
                      </a:r>
                      <a:r>
                        <a:rPr lang="en-US" dirty="0" err="1" smtClean="0"/>
                        <a:t>jur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ious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con-sort,     char-</a:t>
                      </a:r>
                      <a:r>
                        <a:rPr lang="en-US" baseline="0" dirty="0" err="1" smtClean="0"/>
                        <a:t>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Consonant-le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Unaccented final syllable containing a consonant before /l/ followed by a silent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drib-</a:t>
                      </a:r>
                      <a:r>
                        <a:rPr lang="en-US" dirty="0" err="1" smtClean="0"/>
                        <a:t>ble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bea-gle</a:t>
                      </a:r>
                      <a:r>
                        <a:rPr lang="en-US" dirty="0" smtClean="0"/>
                        <a:t>, lit-</a:t>
                      </a:r>
                      <a:r>
                        <a:rPr lang="en-US" dirty="0" err="1" smtClean="0"/>
                        <a:t>tle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frequency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Words differ in their frequency in the language (some words are used a lot and others appear rarely)</a:t>
            </a:r>
          </a:p>
          <a:p>
            <a:r>
              <a:rPr lang="en-US" sz="2400" dirty="0" smtClean="0"/>
              <a:t>In English, the 300 most frequent words in the language (and their derivations) make up about 75% of all the words one sees in texts—it can be useful to know these words especially well</a:t>
            </a:r>
          </a:p>
          <a:p>
            <a:r>
              <a:rPr lang="en-US" sz="2400" dirty="0" smtClean="0"/>
              <a:t>Also, the origins of our language are complex: the alphabetic properties of English are complex—this is particularly true of some of the most common words in the language (e.g., the, of, where); can be easier to memorize these rather than decoding them</a:t>
            </a:r>
          </a:p>
        </p:txBody>
      </p:sp>
    </p:spTree>
    <p:extLst>
      <p:ext uri="{BB962C8B-B14F-4D97-AF65-F5344CB8AC3E}">
        <p14:creationId xmlns:p14="http://schemas.microsoft.com/office/powerpoint/2010/main" val="138354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frequency words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Sight vocabulary refers to words that someone can read “as if” they were not decoding—appears like they are effortlessly pulling them back from memory and recognizing them as a whole</a:t>
            </a:r>
          </a:p>
          <a:p>
            <a:r>
              <a:rPr lang="en-US" sz="2400" dirty="0" smtClean="0"/>
              <a:t>Given the value of high frequency words it would make sense that students learn these as “sight words”</a:t>
            </a:r>
          </a:p>
          <a:p>
            <a:r>
              <a:rPr lang="en-US" sz="2400" dirty="0" smtClean="0"/>
              <a:t>However, the story is more complex than that—student memory for words is highly dependent upon decoding (phonics makes words “stickier”); sight vocabulary is to a great degree an outcome of decoding (Ehri, 2005)</a:t>
            </a:r>
          </a:p>
        </p:txBody>
      </p:sp>
    </p:spTree>
    <p:extLst>
      <p:ext uri="{BB962C8B-B14F-4D97-AF65-F5344CB8AC3E}">
        <p14:creationId xmlns:p14="http://schemas.microsoft.com/office/powerpoint/2010/main" val="5715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frequency words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Teaching sight vocabulary can improve fluency and </a:t>
            </a:r>
            <a:r>
              <a:rPr lang="en-US" sz="2400" dirty="0"/>
              <a:t>comprehension (Griffin &amp; </a:t>
            </a:r>
            <a:r>
              <a:rPr lang="en-US" sz="2400" dirty="0" err="1"/>
              <a:t>Murtagh</a:t>
            </a:r>
            <a:r>
              <a:rPr lang="en-US" sz="2400" dirty="0"/>
              <a:t>, </a:t>
            </a:r>
            <a:r>
              <a:rPr lang="en-US" sz="2400" dirty="0" smtClean="0"/>
              <a:t>2015) </a:t>
            </a:r>
          </a:p>
          <a:p>
            <a:r>
              <a:rPr lang="en-US" sz="2400" dirty="0" smtClean="0"/>
              <a:t>Teach words by focusing attention on the order of letters (not mnemonics, pictures, etc.) and work with them both in isolation—interval training—and in context (Browder &amp; </a:t>
            </a:r>
            <a:r>
              <a:rPr lang="en-US" sz="2400" dirty="0" err="1" smtClean="0"/>
              <a:t>Lalli</a:t>
            </a:r>
            <a:r>
              <a:rPr lang="en-US" sz="2400" dirty="0" smtClean="0"/>
              <a:t>, 1991; </a:t>
            </a:r>
            <a:r>
              <a:rPr lang="en-US" sz="2400" dirty="0" err="1" smtClean="0"/>
              <a:t>Fossett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Mirenda</a:t>
            </a:r>
            <a:r>
              <a:rPr lang="en-US" sz="2400" dirty="0" smtClean="0"/>
              <a:t>, 2006)</a:t>
            </a:r>
          </a:p>
        </p:txBody>
      </p:sp>
    </p:spTree>
    <p:extLst>
      <p:ext uri="{BB962C8B-B14F-4D97-AF65-F5344CB8AC3E}">
        <p14:creationId xmlns:p14="http://schemas.microsoft.com/office/powerpoint/2010/main" val="57815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frequency words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Texts used in K-1 should include decodable text along with high frequency words</a:t>
            </a:r>
          </a:p>
          <a:p>
            <a:r>
              <a:rPr lang="en-US" sz="2400" dirty="0" smtClean="0"/>
              <a:t>Direct work on memorizing words should be minimal (lots of programs are overdoing this now)</a:t>
            </a:r>
          </a:p>
          <a:p>
            <a:r>
              <a:rPr lang="en-US" sz="2400" dirty="0" smtClean="0"/>
              <a:t>My goal: 100 most frequent words by end of Grade 1, and 300 most frequent by end of Grade 2</a:t>
            </a:r>
          </a:p>
        </p:txBody>
      </p:sp>
    </p:spTree>
    <p:extLst>
      <p:ext uri="{BB962C8B-B14F-4D97-AF65-F5344CB8AC3E}">
        <p14:creationId xmlns:p14="http://schemas.microsoft.com/office/powerpoint/2010/main" val="9785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63054"/>
              </p:ext>
            </p:extLst>
          </p:nvPr>
        </p:nvGraphicFramePr>
        <p:xfrm>
          <a:off x="415925" y="377434"/>
          <a:ext cx="8455320" cy="582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64"/>
                <a:gridCol w="1691064"/>
                <a:gridCol w="1691064"/>
                <a:gridCol w="1691064"/>
                <a:gridCol w="1691064"/>
              </a:tblGrid>
              <a:tr h="48582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the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for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from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when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their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will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up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about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each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many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which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then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them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these</a:t>
                      </a:r>
                      <a:endParaRPr lang="en-US" sz="2400" dirty="0"/>
                    </a:p>
                  </a:txBody>
                  <a:tcPr/>
                </a:tc>
              </a:tr>
              <a:tr h="4858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9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6192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latin typeface="Calibri" charset="0"/>
                <a:cs typeface="Calibri" charset="0"/>
              </a:rPr>
              <a:t>There are 3 </a:t>
            </a:r>
            <a:r>
              <a:rPr lang="en-US" sz="3600" dirty="0">
                <a:latin typeface="Calibri" charset="0"/>
                <a:cs typeface="Calibri" charset="0"/>
              </a:rPr>
              <a:t>Aspects of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Amount of experience (time)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Content of experience (curriculum)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Quality of experience (teaching)</a:t>
            </a:r>
          </a:p>
          <a:p>
            <a:pPr eaLnBrk="1" hangingPunct="1">
              <a:buFontTx/>
              <a:buNone/>
            </a:pPr>
            <a:endParaRPr lang="en-US" sz="4400" dirty="0">
              <a:latin typeface="Arabic Typesetting" charset="0"/>
              <a:cs typeface="Arabic Typesetting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069189"/>
              </p:ext>
            </p:extLst>
          </p:nvPr>
        </p:nvGraphicFramePr>
        <p:xfrm>
          <a:off x="348939" y="339884"/>
          <a:ext cx="8308975" cy="681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795"/>
                <a:gridCol w="1661795"/>
                <a:gridCol w="1661795"/>
                <a:gridCol w="1661795"/>
                <a:gridCol w="1661795"/>
              </a:tblGrid>
              <a:tr h="567501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some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write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been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made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call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would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part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make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oil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over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like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could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people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down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has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look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did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two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first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6750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water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51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Reading Fluency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Oral reading fluency refers to the ability to read text accurately, quickly, and with proper expression</a:t>
            </a:r>
          </a:p>
          <a:p>
            <a:r>
              <a:rPr lang="en-US" sz="2400" dirty="0" smtClean="0"/>
              <a:t>National Reading Panel reviewed 52 studies and found that oral reading fluency instruction improved decoding, word reading, fluency, and reading comprehension in Grades 1-4 and with remedial students Grades 1-12</a:t>
            </a:r>
          </a:p>
          <a:p>
            <a:r>
              <a:rPr lang="en-US" sz="2400" dirty="0" smtClean="0"/>
              <a:t>Fluency is best predictor of reading comprehension in lower grades (2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: 73% of comprehension variance explained by fluency; this declines to 25% by grade 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392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Reading Fluency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NLP found that oral reading fluency was important with second-language learners, too</a:t>
            </a:r>
          </a:p>
          <a:p>
            <a:r>
              <a:rPr lang="en-US" sz="2400" dirty="0" smtClean="0"/>
              <a:t>Effective instruction engaged kids in oral reading with feedback and repetition and with texts that were relatively difficult</a:t>
            </a:r>
          </a:p>
          <a:p>
            <a:r>
              <a:rPr lang="en-US" sz="2400" dirty="0" smtClean="0"/>
              <a:t>Instructional approaches like paired reading, repeated reading, reading while listening, neurological impress, etc. worked</a:t>
            </a:r>
          </a:p>
          <a:p>
            <a:r>
              <a:rPr lang="en-US" sz="2400" dirty="0" smtClean="0"/>
              <a:t>ORF is a bit of a mash up of fast decoding and initial reading comprehension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82214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National Reading Panel reviewed 45 studies and found that direct instruction in words and/or the meaningful parts of words (morphology) has a positive impact on reading comprehension (studies from grades 1-12)</a:t>
            </a:r>
          </a:p>
          <a:p>
            <a:r>
              <a:rPr lang="en-US" sz="2400" dirty="0" smtClean="0"/>
              <a:t>NLP studies showed the special importance of vocabulary to second-language learners: effect size is bigger</a:t>
            </a:r>
          </a:p>
          <a:p>
            <a:r>
              <a:rPr lang="en-US" sz="2400" dirty="0" smtClean="0"/>
              <a:t>Vocabulary has the opposite relationship with reading comprehension as fluency (vocabulary explains a small amount of comprehension in the early grades, but this increases as students progress)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09085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Effective instruction is explicit, implicates oral and written language, rich/thorough, focused on relationships among words, personalization, and with adequate ongoing review</a:t>
            </a:r>
          </a:p>
          <a:p>
            <a:r>
              <a:rPr lang="en-US" sz="2400" dirty="0" smtClean="0"/>
              <a:t>Kids learn a lot of words indirectly too (from reading, listening to reading, media, etc.)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74823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National Reading Panel reviewed 204 studies of reading comprehension strategy instruction (K-12)</a:t>
            </a:r>
          </a:p>
          <a:p>
            <a:r>
              <a:rPr lang="en-US" sz="2400" dirty="0" smtClean="0"/>
              <a:t>What Works Clearinghouse (Shanahan, Carlson, </a:t>
            </a:r>
            <a:r>
              <a:rPr lang="en-US" sz="2400" dirty="0" err="1" smtClean="0"/>
              <a:t>Carriere</a:t>
            </a:r>
            <a:r>
              <a:rPr lang="en-US" sz="2400" dirty="0" smtClean="0"/>
              <a:t>, Duke, et al., 2010) concluded that reading comprehension strategy instruction was effective with students in the primary grades</a:t>
            </a:r>
          </a:p>
          <a:p>
            <a:r>
              <a:rPr lang="en-US" sz="2400" dirty="0" smtClean="0"/>
              <a:t>WWC also determined that “gradual release of responsibility” instruction was an effective method for improving reading comprehension with primary grade students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42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Effective instruction focuses on summarization, questioning, monitoring, visualization, and/or story mapping</a:t>
            </a:r>
          </a:p>
          <a:p>
            <a:r>
              <a:rPr lang="en-US" sz="2400" dirty="0" smtClean="0"/>
              <a:t>Multiple strategies are most effective (such as in reciprocal teaching)</a:t>
            </a:r>
          </a:p>
          <a:p>
            <a:r>
              <a:rPr lang="en-US" sz="2400" dirty="0" smtClean="0"/>
              <a:t>Gradual release of responsibility has strong supporting research evidence (WWC)</a:t>
            </a:r>
          </a:p>
          <a:p>
            <a:r>
              <a:rPr lang="en-US" sz="2400" dirty="0" smtClean="0"/>
              <a:t>Moderate evidence (WWC) supporting the role of motivation in comprehension instruction (choice, collaboration, challenge, control)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05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Writing—the ability to communicate one’s ideas effectively through written/printed words </a:t>
            </a:r>
          </a:p>
          <a:p>
            <a:r>
              <a:rPr lang="en-US" sz="2400" dirty="0" smtClean="0"/>
              <a:t>Writing is important in its own right</a:t>
            </a:r>
          </a:p>
          <a:p>
            <a:r>
              <a:rPr lang="en-US" sz="2400" dirty="0" smtClean="0"/>
              <a:t>Emphasis here is on the value that writing has to reading achievement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623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Writing and reading are closely correlated (Shanahan, 2016) </a:t>
            </a:r>
          </a:p>
          <a:p>
            <a:r>
              <a:rPr lang="en-US" sz="2400" dirty="0" smtClean="0"/>
              <a:t>Reading and writing can explain about 75% of the variation in each other</a:t>
            </a:r>
          </a:p>
          <a:p>
            <a:r>
              <a:rPr lang="en-US" sz="2400" dirty="0" smtClean="0"/>
              <a:t>Magnitude of relationships are consistent from grade level to grade level, but the nature of relations change (decoding and spelling overlap more in the early grades, and writing structure/vocabulary and reading comprehension connect more later on)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28491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Graham &amp; Hebert, 2010 meta-analyzed more than 100 studies that looked at impact of writing on reading comprehension and learning from text</a:t>
            </a:r>
          </a:p>
          <a:p>
            <a:r>
              <a:rPr lang="en-US" sz="2400" dirty="0" smtClean="0"/>
              <a:t>93% of the effects were positive and statistically significant</a:t>
            </a:r>
          </a:p>
          <a:p>
            <a:r>
              <a:rPr lang="en-US" sz="2400" dirty="0" smtClean="0"/>
              <a:t>Writing about text had a bigger impact on learning than reading, reading and rereading, reading and discussing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606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3820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Calibri" charset="0"/>
                <a:cs typeface="Calibri" charset="0"/>
              </a:rPr>
              <a:t>Amount </a:t>
            </a:r>
            <a:r>
              <a:rPr lang="en-US" sz="4000" b="1" dirty="0">
                <a:latin typeface="Calibri" charset="0"/>
                <a:cs typeface="Calibri" charset="0"/>
              </a:rPr>
              <a:t>of Instruction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4813"/>
            <a:ext cx="7342188" cy="445135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latin typeface="Calibri"/>
                <a:cs typeface="Calibri"/>
              </a:rPr>
              <a:t>Research suggests that amount of instruction is the single most </a:t>
            </a:r>
            <a:r>
              <a:rPr lang="en-US" sz="2400" dirty="0">
                <a:latin typeface="Calibri"/>
                <a:cs typeface="Calibri"/>
              </a:rPr>
              <a:t>important </a:t>
            </a:r>
            <a:r>
              <a:rPr lang="en-US" sz="2400" dirty="0" smtClean="0">
                <a:latin typeface="Calibri"/>
                <a:cs typeface="Calibri"/>
              </a:rPr>
              <a:t>alterable </a:t>
            </a:r>
            <a:r>
              <a:rPr lang="en-US" sz="2400" dirty="0">
                <a:latin typeface="Calibri"/>
                <a:cs typeface="Calibri"/>
              </a:rPr>
              <a:t>determinant </a:t>
            </a:r>
            <a:r>
              <a:rPr lang="en-US" sz="2400" dirty="0" smtClean="0">
                <a:latin typeface="Calibri"/>
                <a:cs typeface="Calibri"/>
              </a:rPr>
              <a:t>of learning</a:t>
            </a:r>
            <a:endParaRPr lang="en-US" sz="2400" dirty="0">
              <a:latin typeface="Calibri"/>
              <a:cs typeface="Calibri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latin typeface="Arial" charset="0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latin typeface="Arial" charset="0"/>
              <a:cs typeface="+mn-cs"/>
            </a:endParaRPr>
          </a:p>
          <a:p>
            <a:pPr eaLnBrk="1" hangingPunct="1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pic>
        <p:nvPicPr>
          <p:cNvPr id="19459" name="Picture 4" descr="hh00924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438400"/>
            <a:ext cx="3271837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Research shows clear causal relationship between teaching the following and reading achievement: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Phonological awareness (including letters)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Phonics (including sight words)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Oral Reading Fluency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Vocabulary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Reading comprehension strategies</a:t>
            </a:r>
          </a:p>
          <a:p>
            <a:pPr defTabSz="914400">
              <a:spcBef>
                <a:spcPts val="0"/>
              </a:spcBef>
            </a:pPr>
            <a:r>
              <a:rPr lang="en-US" sz="2400" dirty="0" smtClean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7777930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Anything Else?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other content has this kind of evidence (large numbers of experimental studies showing clear benefits from being taught this information/skill)</a:t>
            </a:r>
          </a:p>
          <a:p>
            <a:r>
              <a:rPr lang="en-US" sz="2400" dirty="0" smtClean="0"/>
              <a:t>However, there are two other areas that seem very promising: oral language development, content/world/domain knowledge</a:t>
            </a:r>
          </a:p>
        </p:txBody>
      </p:sp>
    </p:spTree>
    <p:extLst>
      <p:ext uri="{BB962C8B-B14F-4D97-AF65-F5344CB8AC3E}">
        <p14:creationId xmlns:p14="http://schemas.microsoft.com/office/powerpoint/2010/main" val="3856161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Calibri" charset="0"/>
                <a:cs typeface="Calibri" charset="0"/>
              </a:rPr>
              <a:t>  </a:t>
            </a:r>
            <a:r>
              <a:rPr lang="en-US" sz="3600" b="1" dirty="0" smtClean="0">
                <a:latin typeface="Calibri" charset="0"/>
                <a:cs typeface="Calibri" charset="0"/>
              </a:rPr>
              <a:t>Quality </a:t>
            </a:r>
            <a:r>
              <a:rPr lang="en-US" sz="3600" b="1" dirty="0">
                <a:latin typeface="Calibri" charset="0"/>
                <a:cs typeface="Calibri" charset="0"/>
              </a:rPr>
              <a:t>of Instruction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1675"/>
            <a:ext cx="5405438" cy="415448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sz="2400" dirty="0" smtClean="0">
                <a:latin typeface="Calibri" charset="0"/>
                <a:cs typeface="Calibri" charset="0"/>
              </a:rPr>
              <a:t>There are quality factors in teaching as well—and they too can have an impact on achievement</a:t>
            </a:r>
            <a:endParaRPr lang="en-US" sz="2400" dirty="0">
              <a:latin typeface="Calibri" charset="0"/>
              <a:cs typeface="Calibri" charset="0"/>
            </a:endParaRPr>
          </a:p>
        </p:txBody>
      </p:sp>
      <p:pic>
        <p:nvPicPr>
          <p:cNvPr id="73731" name="Picture 5" descr="j00902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908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Only a negative definition of this</a:t>
            </a:r>
          </a:p>
          <a:p>
            <a:r>
              <a:rPr lang="en-US" sz="2400" dirty="0" smtClean="0"/>
              <a:t>Instructional features that influence learning without increasing amount of instruction or altering the content to be taught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1874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772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latin typeface="Calibri" charset="0"/>
                <a:cs typeface="Calibri" charset="0"/>
              </a:rPr>
              <a:t>Quality of </a:t>
            </a:r>
            <a:r>
              <a:rPr lang="en-US" sz="3600" b="1" dirty="0" smtClean="0">
                <a:latin typeface="Calibri" charset="0"/>
                <a:cs typeface="Calibri" charset="0"/>
              </a:rPr>
              <a:t>Instruction (cont.)</a:t>
            </a:r>
            <a:endParaRPr lang="en-US" sz="3600" b="1" dirty="0">
              <a:latin typeface="Calibri" charset="0"/>
              <a:cs typeface="Calibri" charset="0"/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5889625" cy="4876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charset="0"/>
                <a:cs typeface="Calibri" charset="0"/>
              </a:rPr>
              <a:t>Clear purposes</a:t>
            </a:r>
          </a:p>
          <a:p>
            <a:pPr eaLnBrk="1" hangingPunct="1"/>
            <a:r>
              <a:rPr lang="en-US" sz="2400" dirty="0" smtClean="0">
                <a:latin typeface="Calibri" charset="0"/>
                <a:cs typeface="Calibri" charset="0"/>
              </a:rPr>
              <a:t>Amount of reading/language use within lessons</a:t>
            </a:r>
            <a:endParaRPr lang="en-US" sz="2400" dirty="0">
              <a:latin typeface="Calibri" charset="0"/>
              <a:cs typeface="Calibri" charset="0"/>
            </a:endParaRP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Thoroughness/intensity of </a:t>
            </a:r>
            <a:r>
              <a:rPr lang="en-US" sz="2400" dirty="0" smtClean="0">
                <a:latin typeface="Calibri" charset="0"/>
                <a:cs typeface="Calibri" charset="0"/>
              </a:rPr>
              <a:t>instruction</a:t>
            </a:r>
          </a:p>
          <a:p>
            <a:pPr eaLnBrk="1" hangingPunct="1"/>
            <a:r>
              <a:rPr lang="en-US" sz="2400" dirty="0" smtClean="0">
                <a:latin typeface="Calibri" charset="0"/>
                <a:cs typeface="Calibri" charset="0"/>
              </a:rPr>
              <a:t>Amount </a:t>
            </a:r>
            <a:r>
              <a:rPr lang="en-US" sz="2400" dirty="0">
                <a:latin typeface="Calibri" charset="0"/>
                <a:cs typeface="Calibri" charset="0"/>
              </a:rPr>
              <a:t>of interaction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Depth of information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Quality of explanation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Motivation</a:t>
            </a:r>
          </a:p>
          <a:p>
            <a:pPr eaLnBrk="1" hangingPunct="1"/>
            <a:endParaRPr lang="en-US" sz="2800" dirty="0">
              <a:latin typeface="Calibri" charset="0"/>
              <a:cs typeface="Calibri" charset="0"/>
            </a:endParaRPr>
          </a:p>
        </p:txBody>
      </p:sp>
      <p:pic>
        <p:nvPicPr>
          <p:cNvPr id="75779" name="Picture 5" descr="j01996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14600"/>
            <a:ext cx="1751013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want to improve reading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Make sure kids get a lot of teaching and experience</a:t>
            </a:r>
          </a:p>
          <a:p>
            <a:r>
              <a:rPr lang="en-US" sz="2400" dirty="0" smtClean="0"/>
              <a:t>Make sure the right things are being taught</a:t>
            </a:r>
          </a:p>
          <a:p>
            <a:r>
              <a:rPr lang="en-US" sz="2400" dirty="0" smtClean="0"/>
              <a:t>Make sure the instruction is good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42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>
                <a:latin typeface="Calibri" charset="0"/>
                <a:cs typeface="Calibri" charset="0"/>
              </a:rPr>
              <a:t>Amount of Teaching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What evidence is there that amount of teaching/experience makes a difference?</a:t>
            </a:r>
          </a:p>
          <a:p>
            <a:pPr eaLnBrk="1" hangingPunct="1"/>
            <a:r>
              <a:rPr lang="en-US" sz="2400" dirty="0">
                <a:latin typeface="Calibri" charset="0"/>
                <a:cs typeface="Calibri" charset="0"/>
              </a:rPr>
              <a:t>Evidence of increases in learning due to increases in amount of instruction/academic experience is extensive, consistent, and overwhelming</a:t>
            </a:r>
          </a:p>
        </p:txBody>
      </p:sp>
      <p:pic>
        <p:nvPicPr>
          <p:cNvPr id="21507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19526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3"/>
          <p:cNvGrpSpPr>
            <a:grpSpLocks/>
          </p:cNvGrpSpPr>
          <p:nvPr/>
        </p:nvGrpSpPr>
        <p:grpSpPr bwMode="auto">
          <a:xfrm>
            <a:off x="1219200" y="1905000"/>
            <a:ext cx="7315200" cy="4262438"/>
            <a:chOff x="960" y="1008"/>
            <a:chExt cx="4560" cy="2685"/>
          </a:xfrm>
        </p:grpSpPr>
        <p:sp>
          <p:nvSpPr>
            <p:cNvPr id="22537" name="Freeform 4"/>
            <p:cNvSpPr>
              <a:spLocks/>
            </p:cNvSpPr>
            <p:nvPr/>
          </p:nvSpPr>
          <p:spPr bwMode="auto">
            <a:xfrm rot="101830">
              <a:off x="1680" y="3024"/>
              <a:ext cx="672" cy="56"/>
            </a:xfrm>
            <a:custGeom>
              <a:avLst/>
              <a:gdLst>
                <a:gd name="T0" fmla="*/ 0 w 672"/>
                <a:gd name="T1" fmla="*/ 48 h 56"/>
                <a:gd name="T2" fmla="*/ 432 w 672"/>
                <a:gd name="T3" fmla="*/ 48 h 56"/>
                <a:gd name="T4" fmla="*/ 672 w 672"/>
                <a:gd name="T5" fmla="*/ 0 h 56"/>
                <a:gd name="T6" fmla="*/ 0 60000 65536"/>
                <a:gd name="T7" fmla="*/ 0 60000 65536"/>
                <a:gd name="T8" fmla="*/ 0 60000 65536"/>
                <a:gd name="T9" fmla="*/ 0 w 672"/>
                <a:gd name="T10" fmla="*/ 0 h 56"/>
                <a:gd name="T11" fmla="*/ 672 w 672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56">
                  <a:moveTo>
                    <a:pt x="0" y="48"/>
                  </a:moveTo>
                  <a:cubicBezTo>
                    <a:pt x="160" y="52"/>
                    <a:pt x="320" y="56"/>
                    <a:pt x="432" y="48"/>
                  </a:cubicBezTo>
                  <a:cubicBezTo>
                    <a:pt x="544" y="40"/>
                    <a:pt x="608" y="20"/>
                    <a:pt x="672" y="0"/>
                  </a:cubicBezTo>
                </a:path>
              </a:pathLst>
            </a:custGeom>
            <a:noFill/>
            <a:ln w="635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Freeform 5"/>
            <p:cNvSpPr>
              <a:spLocks/>
            </p:cNvSpPr>
            <p:nvPr/>
          </p:nvSpPr>
          <p:spPr bwMode="auto">
            <a:xfrm>
              <a:off x="3168" y="1104"/>
              <a:ext cx="1248" cy="1248"/>
            </a:xfrm>
            <a:custGeom>
              <a:avLst/>
              <a:gdLst>
                <a:gd name="T0" fmla="*/ 0 w 1248"/>
                <a:gd name="T1" fmla="*/ 1248 h 1248"/>
                <a:gd name="T2" fmla="*/ 288 w 1248"/>
                <a:gd name="T3" fmla="*/ 960 h 1248"/>
                <a:gd name="T4" fmla="*/ 480 w 1248"/>
                <a:gd name="T5" fmla="*/ 768 h 1248"/>
                <a:gd name="T6" fmla="*/ 624 w 1248"/>
                <a:gd name="T7" fmla="*/ 624 h 1248"/>
                <a:gd name="T8" fmla="*/ 816 w 1248"/>
                <a:gd name="T9" fmla="*/ 384 h 1248"/>
                <a:gd name="T10" fmla="*/ 1056 w 1248"/>
                <a:gd name="T11" fmla="*/ 192 h 1248"/>
                <a:gd name="T12" fmla="*/ 1152 w 1248"/>
                <a:gd name="T13" fmla="*/ 48 h 1248"/>
                <a:gd name="T14" fmla="*/ 1248 w 1248"/>
                <a:gd name="T15" fmla="*/ 0 h 1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48"/>
                <a:gd name="T25" fmla="*/ 0 h 1248"/>
                <a:gd name="T26" fmla="*/ 1248 w 1248"/>
                <a:gd name="T27" fmla="*/ 1248 h 12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48" h="1248">
                  <a:moveTo>
                    <a:pt x="0" y="1248"/>
                  </a:moveTo>
                  <a:cubicBezTo>
                    <a:pt x="104" y="1144"/>
                    <a:pt x="208" y="1040"/>
                    <a:pt x="288" y="960"/>
                  </a:cubicBezTo>
                  <a:cubicBezTo>
                    <a:pt x="368" y="880"/>
                    <a:pt x="424" y="824"/>
                    <a:pt x="480" y="768"/>
                  </a:cubicBezTo>
                  <a:cubicBezTo>
                    <a:pt x="536" y="712"/>
                    <a:pt x="568" y="688"/>
                    <a:pt x="624" y="624"/>
                  </a:cubicBezTo>
                  <a:cubicBezTo>
                    <a:pt x="680" y="560"/>
                    <a:pt x="744" y="456"/>
                    <a:pt x="816" y="384"/>
                  </a:cubicBezTo>
                  <a:cubicBezTo>
                    <a:pt x="888" y="312"/>
                    <a:pt x="1000" y="248"/>
                    <a:pt x="1056" y="192"/>
                  </a:cubicBezTo>
                  <a:cubicBezTo>
                    <a:pt x="1112" y="136"/>
                    <a:pt x="1120" y="80"/>
                    <a:pt x="1152" y="48"/>
                  </a:cubicBezTo>
                  <a:cubicBezTo>
                    <a:pt x="1184" y="16"/>
                    <a:pt x="1232" y="8"/>
                    <a:pt x="1248" y="0"/>
                  </a:cubicBezTo>
                </a:path>
              </a:pathLst>
            </a:custGeom>
            <a:noFill/>
            <a:ln w="635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Freeform 6"/>
            <p:cNvSpPr>
              <a:spLocks/>
            </p:cNvSpPr>
            <p:nvPr/>
          </p:nvSpPr>
          <p:spPr bwMode="auto">
            <a:xfrm>
              <a:off x="2400" y="2654"/>
              <a:ext cx="816" cy="384"/>
            </a:xfrm>
            <a:custGeom>
              <a:avLst/>
              <a:gdLst>
                <a:gd name="T0" fmla="*/ 0 w 816"/>
                <a:gd name="T1" fmla="*/ 384 h 384"/>
                <a:gd name="T2" fmla="*/ 576 w 816"/>
                <a:gd name="T3" fmla="*/ 144 h 384"/>
                <a:gd name="T4" fmla="*/ 816 w 816"/>
                <a:gd name="T5" fmla="*/ 0 h 384"/>
                <a:gd name="T6" fmla="*/ 0 60000 65536"/>
                <a:gd name="T7" fmla="*/ 0 60000 65536"/>
                <a:gd name="T8" fmla="*/ 0 60000 65536"/>
                <a:gd name="T9" fmla="*/ 0 w 816"/>
                <a:gd name="T10" fmla="*/ 0 h 384"/>
                <a:gd name="T11" fmla="*/ 816 w 81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384">
                  <a:moveTo>
                    <a:pt x="0" y="384"/>
                  </a:moveTo>
                  <a:cubicBezTo>
                    <a:pt x="220" y="296"/>
                    <a:pt x="440" y="208"/>
                    <a:pt x="576" y="144"/>
                  </a:cubicBezTo>
                  <a:cubicBezTo>
                    <a:pt x="712" y="80"/>
                    <a:pt x="764" y="40"/>
                    <a:pt x="816" y="0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Freeform 7"/>
            <p:cNvSpPr>
              <a:spLocks/>
            </p:cNvSpPr>
            <p:nvPr/>
          </p:nvSpPr>
          <p:spPr bwMode="auto">
            <a:xfrm rot="69552">
              <a:off x="3216" y="1905"/>
              <a:ext cx="1200" cy="768"/>
            </a:xfrm>
            <a:custGeom>
              <a:avLst/>
              <a:gdLst>
                <a:gd name="T0" fmla="*/ 0 w 1200"/>
                <a:gd name="T1" fmla="*/ 768 h 768"/>
                <a:gd name="T2" fmla="*/ 288 w 1200"/>
                <a:gd name="T3" fmla="*/ 576 h 768"/>
                <a:gd name="T4" fmla="*/ 480 w 1200"/>
                <a:gd name="T5" fmla="*/ 480 h 768"/>
                <a:gd name="T6" fmla="*/ 720 w 1200"/>
                <a:gd name="T7" fmla="*/ 240 h 768"/>
                <a:gd name="T8" fmla="*/ 960 w 1200"/>
                <a:gd name="T9" fmla="*/ 144 h 768"/>
                <a:gd name="T10" fmla="*/ 1200 w 1200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00"/>
                <a:gd name="T19" fmla="*/ 0 h 768"/>
                <a:gd name="T20" fmla="*/ 1200 w 1200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00" h="768">
                  <a:moveTo>
                    <a:pt x="0" y="768"/>
                  </a:moveTo>
                  <a:cubicBezTo>
                    <a:pt x="104" y="696"/>
                    <a:pt x="208" y="624"/>
                    <a:pt x="288" y="576"/>
                  </a:cubicBezTo>
                  <a:cubicBezTo>
                    <a:pt x="368" y="528"/>
                    <a:pt x="408" y="536"/>
                    <a:pt x="480" y="480"/>
                  </a:cubicBezTo>
                  <a:cubicBezTo>
                    <a:pt x="552" y="424"/>
                    <a:pt x="640" y="296"/>
                    <a:pt x="720" y="240"/>
                  </a:cubicBezTo>
                  <a:cubicBezTo>
                    <a:pt x="800" y="184"/>
                    <a:pt x="880" y="184"/>
                    <a:pt x="960" y="144"/>
                  </a:cubicBezTo>
                  <a:cubicBezTo>
                    <a:pt x="1040" y="104"/>
                    <a:pt x="1120" y="52"/>
                    <a:pt x="1200" y="0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Freeform 8"/>
            <p:cNvSpPr>
              <a:spLocks/>
            </p:cNvSpPr>
            <p:nvPr/>
          </p:nvSpPr>
          <p:spPr bwMode="auto">
            <a:xfrm>
              <a:off x="3216" y="2240"/>
              <a:ext cx="1152" cy="496"/>
            </a:xfrm>
            <a:custGeom>
              <a:avLst/>
              <a:gdLst>
                <a:gd name="T0" fmla="*/ 0 w 1152"/>
                <a:gd name="T1" fmla="*/ 496 h 496"/>
                <a:gd name="T2" fmla="*/ 288 w 1152"/>
                <a:gd name="T3" fmla="*/ 400 h 496"/>
                <a:gd name="T4" fmla="*/ 432 w 1152"/>
                <a:gd name="T5" fmla="*/ 304 h 496"/>
                <a:gd name="T6" fmla="*/ 576 w 1152"/>
                <a:gd name="T7" fmla="*/ 208 h 496"/>
                <a:gd name="T8" fmla="*/ 816 w 1152"/>
                <a:gd name="T9" fmla="*/ 112 h 496"/>
                <a:gd name="T10" fmla="*/ 1056 w 1152"/>
                <a:gd name="T11" fmla="*/ 16 h 496"/>
                <a:gd name="T12" fmla="*/ 1152 w 1152"/>
                <a:gd name="T13" fmla="*/ 16 h 4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2"/>
                <a:gd name="T22" fmla="*/ 0 h 496"/>
                <a:gd name="T23" fmla="*/ 1152 w 1152"/>
                <a:gd name="T24" fmla="*/ 496 h 4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2" h="496">
                  <a:moveTo>
                    <a:pt x="0" y="496"/>
                  </a:moveTo>
                  <a:cubicBezTo>
                    <a:pt x="108" y="464"/>
                    <a:pt x="216" y="432"/>
                    <a:pt x="288" y="400"/>
                  </a:cubicBezTo>
                  <a:cubicBezTo>
                    <a:pt x="360" y="368"/>
                    <a:pt x="384" y="336"/>
                    <a:pt x="432" y="304"/>
                  </a:cubicBezTo>
                  <a:cubicBezTo>
                    <a:pt x="480" y="272"/>
                    <a:pt x="512" y="240"/>
                    <a:pt x="576" y="208"/>
                  </a:cubicBezTo>
                  <a:cubicBezTo>
                    <a:pt x="640" y="176"/>
                    <a:pt x="736" y="144"/>
                    <a:pt x="816" y="112"/>
                  </a:cubicBezTo>
                  <a:cubicBezTo>
                    <a:pt x="896" y="80"/>
                    <a:pt x="1000" y="32"/>
                    <a:pt x="1056" y="16"/>
                  </a:cubicBezTo>
                  <a:cubicBezTo>
                    <a:pt x="1112" y="0"/>
                    <a:pt x="1136" y="16"/>
                    <a:pt x="1152" y="16"/>
                  </a:cubicBezTo>
                </a:path>
              </a:pathLst>
            </a:custGeom>
            <a:noFill/>
            <a:ln w="635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Line 9"/>
            <p:cNvSpPr>
              <a:spLocks noChangeShapeType="1"/>
            </p:cNvSpPr>
            <p:nvPr/>
          </p:nvSpPr>
          <p:spPr bwMode="auto">
            <a:xfrm>
              <a:off x="1680" y="1008"/>
              <a:ext cx="0" cy="21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Line 10"/>
            <p:cNvSpPr>
              <a:spLocks noChangeShapeType="1"/>
            </p:cNvSpPr>
            <p:nvPr/>
          </p:nvSpPr>
          <p:spPr bwMode="auto">
            <a:xfrm rot="5400000">
              <a:off x="3072" y="1776"/>
              <a:ext cx="0" cy="27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Line 11"/>
            <p:cNvSpPr>
              <a:spLocks noChangeShapeType="1"/>
            </p:cNvSpPr>
            <p:nvPr/>
          </p:nvSpPr>
          <p:spPr bwMode="auto">
            <a:xfrm flipV="1">
              <a:off x="2352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Line 12"/>
            <p:cNvSpPr>
              <a:spLocks noChangeShapeType="1"/>
            </p:cNvSpPr>
            <p:nvPr/>
          </p:nvSpPr>
          <p:spPr bwMode="auto">
            <a:xfrm flipV="1">
              <a:off x="3216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Line 13"/>
            <p:cNvSpPr>
              <a:spLocks noChangeShapeType="1"/>
            </p:cNvSpPr>
            <p:nvPr/>
          </p:nvSpPr>
          <p:spPr bwMode="auto">
            <a:xfrm flipV="1">
              <a:off x="43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Text Box 14"/>
            <p:cNvSpPr txBox="1">
              <a:spLocks noChangeArrowheads="1"/>
            </p:cNvSpPr>
            <p:nvPr/>
          </p:nvSpPr>
          <p:spPr bwMode="auto">
            <a:xfrm>
              <a:off x="2064" y="3251"/>
              <a:ext cx="5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16 mos.</a:t>
              </a:r>
            </a:p>
          </p:txBody>
        </p:sp>
        <p:sp>
          <p:nvSpPr>
            <p:cNvPr id="22548" name="Text Box 15"/>
            <p:cNvSpPr txBox="1">
              <a:spLocks noChangeArrowheads="1"/>
            </p:cNvSpPr>
            <p:nvPr/>
          </p:nvSpPr>
          <p:spPr bwMode="auto">
            <a:xfrm>
              <a:off x="2928" y="3251"/>
              <a:ext cx="5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24 mos.</a:t>
              </a:r>
            </a:p>
          </p:txBody>
        </p:sp>
        <p:sp>
          <p:nvSpPr>
            <p:cNvPr id="22549" name="Text Box 16"/>
            <p:cNvSpPr txBox="1">
              <a:spLocks noChangeArrowheads="1"/>
            </p:cNvSpPr>
            <p:nvPr/>
          </p:nvSpPr>
          <p:spPr bwMode="auto">
            <a:xfrm>
              <a:off x="4032" y="3251"/>
              <a:ext cx="5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36 mos.</a:t>
              </a:r>
            </a:p>
          </p:txBody>
        </p:sp>
        <p:sp>
          <p:nvSpPr>
            <p:cNvPr id="22550" name="Text Box 17"/>
            <p:cNvSpPr txBox="1">
              <a:spLocks noChangeArrowheads="1"/>
            </p:cNvSpPr>
            <p:nvPr/>
          </p:nvSpPr>
          <p:spPr bwMode="auto">
            <a:xfrm rot="-5400000">
              <a:off x="169" y="1943"/>
              <a:ext cx="190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1">
                  <a:cs typeface="Arial" charset="0"/>
                </a:rPr>
                <a:t>Child</a:t>
              </a:r>
              <a:r>
                <a:rPr lang="ja-JP" altLang="en-US" sz="1400" b="1">
                  <a:cs typeface="Arial" charset="0"/>
                </a:rPr>
                <a:t>’</a:t>
              </a:r>
              <a:r>
                <a:rPr lang="en-US" altLang="ja-JP" sz="1400" b="1">
                  <a:cs typeface="Arial" charset="0"/>
                </a:rPr>
                <a:t>s Cumulative Vocabulary (Words)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22551" name="Text Box 18"/>
            <p:cNvSpPr txBox="1">
              <a:spLocks noChangeArrowheads="1"/>
            </p:cNvSpPr>
            <p:nvPr/>
          </p:nvSpPr>
          <p:spPr bwMode="auto">
            <a:xfrm>
              <a:off x="4416" y="1008"/>
              <a:ext cx="110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33CC"/>
                  </a:solidFill>
                  <a:cs typeface="Arial" charset="0"/>
                </a:rPr>
                <a:t>Professional  Families</a:t>
              </a:r>
            </a:p>
          </p:txBody>
        </p:sp>
        <p:sp>
          <p:nvSpPr>
            <p:cNvPr id="22552" name="Text Box 19"/>
            <p:cNvSpPr txBox="1">
              <a:spLocks noChangeArrowheads="1"/>
            </p:cNvSpPr>
            <p:nvPr/>
          </p:nvSpPr>
          <p:spPr bwMode="auto">
            <a:xfrm>
              <a:off x="4416" y="1728"/>
              <a:ext cx="110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  <a:cs typeface="Arial" charset="0"/>
                </a:rPr>
                <a:t>Working Class Families</a:t>
              </a:r>
              <a:endParaRPr lang="en-US" sz="14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2553" name="Text Box 20"/>
            <p:cNvSpPr txBox="1">
              <a:spLocks noChangeArrowheads="1"/>
            </p:cNvSpPr>
            <p:nvPr/>
          </p:nvSpPr>
          <p:spPr bwMode="auto">
            <a:xfrm>
              <a:off x="4368" y="2160"/>
              <a:ext cx="1104" cy="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8000"/>
                  </a:solidFill>
                  <a:cs typeface="Arial" charset="0"/>
                </a:rPr>
                <a:t>Welfare </a:t>
              </a:r>
              <a:br>
                <a:rPr lang="en-US" sz="1400" b="1">
                  <a:solidFill>
                    <a:srgbClr val="008000"/>
                  </a:solidFill>
                  <a:cs typeface="Arial" charset="0"/>
                </a:rPr>
              </a:br>
              <a:r>
                <a:rPr lang="en-US" sz="1400" b="1">
                  <a:solidFill>
                    <a:srgbClr val="008000"/>
                  </a:solidFill>
                  <a:cs typeface="Arial" charset="0"/>
                </a:rPr>
                <a:t>Families</a:t>
              </a:r>
            </a:p>
            <a:p>
              <a:pPr>
                <a:spcBef>
                  <a:spcPct val="50000"/>
                </a:spcBef>
              </a:pPr>
              <a:endParaRPr lang="en-US" sz="1400">
                <a:solidFill>
                  <a:srgbClr val="008000"/>
                </a:solidFill>
                <a:cs typeface="Arial" charset="0"/>
              </a:endParaRPr>
            </a:p>
          </p:txBody>
        </p:sp>
        <p:sp>
          <p:nvSpPr>
            <p:cNvPr id="22554" name="Text Box 21"/>
            <p:cNvSpPr txBox="1">
              <a:spLocks noChangeArrowheads="1"/>
            </p:cNvSpPr>
            <p:nvPr/>
          </p:nvSpPr>
          <p:spPr bwMode="auto">
            <a:xfrm>
              <a:off x="2438" y="3501"/>
              <a:ext cx="123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Child</a:t>
              </a:r>
              <a:r>
                <a:rPr lang="ja-JP" altLang="en-US" sz="1400" b="1">
                  <a:cs typeface="Arial" charset="0"/>
                </a:rPr>
                <a:t>’</a:t>
              </a:r>
              <a:r>
                <a:rPr lang="en-US" altLang="ja-JP" sz="1400" b="1">
                  <a:cs typeface="Arial" charset="0"/>
                </a:rPr>
                <a:t>s Age (Months)</a:t>
              </a:r>
              <a:endParaRPr lang="en-US" sz="1800">
                <a:cs typeface="Arial" charset="0"/>
              </a:endParaRPr>
            </a:p>
          </p:txBody>
        </p:sp>
        <p:sp>
          <p:nvSpPr>
            <p:cNvPr id="22555" name="Line 22"/>
            <p:cNvSpPr>
              <a:spLocks noChangeShapeType="1"/>
            </p:cNvSpPr>
            <p:nvPr/>
          </p:nvSpPr>
          <p:spPr bwMode="auto">
            <a:xfrm flipH="1">
              <a:off x="1536" y="25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Line 23"/>
            <p:cNvSpPr>
              <a:spLocks noChangeShapeType="1"/>
            </p:cNvSpPr>
            <p:nvPr/>
          </p:nvSpPr>
          <p:spPr bwMode="auto">
            <a:xfrm flipH="1">
              <a:off x="1536" y="187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Line 24"/>
            <p:cNvSpPr>
              <a:spLocks noChangeShapeType="1"/>
            </p:cNvSpPr>
            <p:nvPr/>
          </p:nvSpPr>
          <p:spPr bwMode="auto">
            <a:xfrm flipH="1">
              <a:off x="1536" y="1123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Text Box 25"/>
            <p:cNvSpPr txBox="1">
              <a:spLocks noChangeArrowheads="1"/>
            </p:cNvSpPr>
            <p:nvPr/>
          </p:nvSpPr>
          <p:spPr bwMode="auto">
            <a:xfrm>
              <a:off x="1215" y="2435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200</a:t>
              </a:r>
            </a:p>
          </p:txBody>
        </p:sp>
        <p:sp>
          <p:nvSpPr>
            <p:cNvPr id="22559" name="Text Box 26"/>
            <p:cNvSpPr txBox="1">
              <a:spLocks noChangeArrowheads="1"/>
            </p:cNvSpPr>
            <p:nvPr/>
          </p:nvSpPr>
          <p:spPr bwMode="auto">
            <a:xfrm>
              <a:off x="1215" y="1763"/>
              <a:ext cx="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600</a:t>
              </a:r>
            </a:p>
          </p:txBody>
        </p:sp>
        <p:sp>
          <p:nvSpPr>
            <p:cNvPr id="22560" name="Text Box 27"/>
            <p:cNvSpPr txBox="1">
              <a:spLocks noChangeArrowheads="1"/>
            </p:cNvSpPr>
            <p:nvPr/>
          </p:nvSpPr>
          <p:spPr bwMode="auto">
            <a:xfrm>
              <a:off x="1147" y="1014"/>
              <a:ext cx="3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cs typeface="Arial" charset="0"/>
                </a:rPr>
                <a:t>1200</a:t>
              </a:r>
            </a:p>
          </p:txBody>
        </p:sp>
        <p:grpSp>
          <p:nvGrpSpPr>
            <p:cNvPr id="22561" name="Group 28"/>
            <p:cNvGrpSpPr>
              <a:grpSpLocks/>
            </p:cNvGrpSpPr>
            <p:nvPr/>
          </p:nvGrpSpPr>
          <p:grpSpPr bwMode="auto">
            <a:xfrm>
              <a:off x="2327" y="2352"/>
              <a:ext cx="841" cy="694"/>
              <a:chOff x="2183" y="2784"/>
              <a:chExt cx="841" cy="694"/>
            </a:xfrm>
          </p:grpSpPr>
          <p:sp>
            <p:nvSpPr>
              <p:cNvPr id="22565" name="Freeform 29"/>
              <p:cNvSpPr>
                <a:spLocks/>
              </p:cNvSpPr>
              <p:nvPr/>
            </p:nvSpPr>
            <p:spPr bwMode="auto">
              <a:xfrm>
                <a:off x="2208" y="2784"/>
                <a:ext cx="816" cy="672"/>
              </a:xfrm>
              <a:custGeom>
                <a:avLst/>
                <a:gdLst>
                  <a:gd name="T0" fmla="*/ 0 w 816"/>
                  <a:gd name="T1" fmla="*/ 672 h 672"/>
                  <a:gd name="T2" fmla="*/ 336 w 816"/>
                  <a:gd name="T3" fmla="*/ 480 h 672"/>
                  <a:gd name="T4" fmla="*/ 576 w 816"/>
                  <a:gd name="T5" fmla="*/ 240 h 672"/>
                  <a:gd name="T6" fmla="*/ 816 w 816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672"/>
                  <a:gd name="T14" fmla="*/ 816 w 816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672">
                    <a:moveTo>
                      <a:pt x="0" y="672"/>
                    </a:moveTo>
                    <a:cubicBezTo>
                      <a:pt x="120" y="612"/>
                      <a:pt x="240" y="552"/>
                      <a:pt x="336" y="480"/>
                    </a:cubicBezTo>
                    <a:cubicBezTo>
                      <a:pt x="432" y="408"/>
                      <a:pt x="496" y="320"/>
                      <a:pt x="576" y="240"/>
                    </a:cubicBezTo>
                    <a:cubicBezTo>
                      <a:pt x="656" y="160"/>
                      <a:pt x="776" y="40"/>
                      <a:pt x="816" y="0"/>
                    </a:cubicBezTo>
                  </a:path>
                </a:pathLst>
              </a:custGeom>
              <a:noFill/>
              <a:ln w="635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6" name="Rectangle 30"/>
              <p:cNvSpPr>
                <a:spLocks noChangeArrowheads="1"/>
              </p:cNvSpPr>
              <p:nvPr/>
            </p:nvSpPr>
            <p:spPr bwMode="auto">
              <a:xfrm rot="3852372">
                <a:off x="2183" y="3443"/>
                <a:ext cx="35" cy="35"/>
              </a:xfrm>
              <a:prstGeom prst="rect">
                <a:avLst/>
              </a:prstGeom>
              <a:solidFill>
                <a:srgbClr val="BF2F37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charset="0"/>
                </a:endParaRPr>
              </a:p>
            </p:txBody>
          </p:sp>
        </p:grpSp>
        <p:sp>
          <p:nvSpPr>
            <p:cNvPr id="22562" name="Freeform 31"/>
            <p:cNvSpPr>
              <a:spLocks/>
            </p:cNvSpPr>
            <p:nvPr/>
          </p:nvSpPr>
          <p:spPr bwMode="auto">
            <a:xfrm>
              <a:off x="1680" y="3045"/>
              <a:ext cx="720" cy="48"/>
            </a:xfrm>
            <a:custGeom>
              <a:avLst/>
              <a:gdLst>
                <a:gd name="T0" fmla="*/ 0 w 672"/>
                <a:gd name="T1" fmla="*/ 19 h 56"/>
                <a:gd name="T2" fmla="*/ 654 w 672"/>
                <a:gd name="T3" fmla="*/ 19 h 56"/>
                <a:gd name="T4" fmla="*/ 1016 w 672"/>
                <a:gd name="T5" fmla="*/ 0 h 56"/>
                <a:gd name="T6" fmla="*/ 0 60000 65536"/>
                <a:gd name="T7" fmla="*/ 0 60000 65536"/>
                <a:gd name="T8" fmla="*/ 0 60000 65536"/>
                <a:gd name="T9" fmla="*/ 0 w 672"/>
                <a:gd name="T10" fmla="*/ 0 h 56"/>
                <a:gd name="T11" fmla="*/ 672 w 672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56">
                  <a:moveTo>
                    <a:pt x="0" y="48"/>
                  </a:moveTo>
                  <a:cubicBezTo>
                    <a:pt x="160" y="52"/>
                    <a:pt x="320" y="56"/>
                    <a:pt x="432" y="48"/>
                  </a:cubicBezTo>
                  <a:cubicBezTo>
                    <a:pt x="544" y="40"/>
                    <a:pt x="608" y="20"/>
                    <a:pt x="672" y="0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Freeform 32"/>
            <p:cNvSpPr>
              <a:spLocks/>
            </p:cNvSpPr>
            <p:nvPr/>
          </p:nvSpPr>
          <p:spPr bwMode="auto">
            <a:xfrm>
              <a:off x="1680" y="3072"/>
              <a:ext cx="720" cy="48"/>
            </a:xfrm>
            <a:custGeom>
              <a:avLst/>
              <a:gdLst>
                <a:gd name="T0" fmla="*/ 0 w 672"/>
                <a:gd name="T1" fmla="*/ 19 h 56"/>
                <a:gd name="T2" fmla="*/ 654 w 672"/>
                <a:gd name="T3" fmla="*/ 19 h 56"/>
                <a:gd name="T4" fmla="*/ 1016 w 672"/>
                <a:gd name="T5" fmla="*/ 0 h 56"/>
                <a:gd name="T6" fmla="*/ 0 60000 65536"/>
                <a:gd name="T7" fmla="*/ 0 60000 65536"/>
                <a:gd name="T8" fmla="*/ 0 60000 65536"/>
                <a:gd name="T9" fmla="*/ 0 w 672"/>
                <a:gd name="T10" fmla="*/ 0 h 56"/>
                <a:gd name="T11" fmla="*/ 672 w 672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56">
                  <a:moveTo>
                    <a:pt x="0" y="48"/>
                  </a:moveTo>
                  <a:cubicBezTo>
                    <a:pt x="160" y="52"/>
                    <a:pt x="320" y="56"/>
                    <a:pt x="432" y="48"/>
                  </a:cubicBezTo>
                  <a:cubicBezTo>
                    <a:pt x="544" y="40"/>
                    <a:pt x="608" y="20"/>
                    <a:pt x="672" y="0"/>
                  </a:cubicBezTo>
                </a:path>
              </a:pathLst>
            </a:custGeom>
            <a:noFill/>
            <a:ln w="635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Freeform 33"/>
            <p:cNvSpPr>
              <a:spLocks/>
            </p:cNvSpPr>
            <p:nvPr/>
          </p:nvSpPr>
          <p:spPr bwMode="auto">
            <a:xfrm>
              <a:off x="2400" y="2736"/>
              <a:ext cx="816" cy="336"/>
            </a:xfrm>
            <a:custGeom>
              <a:avLst/>
              <a:gdLst>
                <a:gd name="T0" fmla="*/ 0 w 816"/>
                <a:gd name="T1" fmla="*/ 336 h 336"/>
                <a:gd name="T2" fmla="*/ 384 w 816"/>
                <a:gd name="T3" fmla="*/ 192 h 336"/>
                <a:gd name="T4" fmla="*/ 624 w 816"/>
                <a:gd name="T5" fmla="*/ 96 h 336"/>
                <a:gd name="T6" fmla="*/ 816 w 81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36"/>
                <a:gd name="T14" fmla="*/ 816 w 81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36">
                  <a:moveTo>
                    <a:pt x="0" y="336"/>
                  </a:moveTo>
                  <a:cubicBezTo>
                    <a:pt x="140" y="284"/>
                    <a:pt x="280" y="232"/>
                    <a:pt x="384" y="192"/>
                  </a:cubicBezTo>
                  <a:cubicBezTo>
                    <a:pt x="488" y="152"/>
                    <a:pt x="552" y="128"/>
                    <a:pt x="624" y="96"/>
                  </a:cubicBezTo>
                  <a:cubicBezTo>
                    <a:pt x="696" y="64"/>
                    <a:pt x="784" y="16"/>
                    <a:pt x="816" y="0"/>
                  </a:cubicBezTo>
                </a:path>
              </a:pathLst>
            </a:custGeom>
            <a:noFill/>
            <a:ln w="635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3" name="Rectangle 34"/>
          <p:cNvSpPr>
            <a:spLocks noChangeArrowheads="1"/>
          </p:cNvSpPr>
          <p:nvPr/>
        </p:nvSpPr>
        <p:spPr bwMode="auto">
          <a:xfrm>
            <a:off x="381000" y="2286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/>
                </a:solidFill>
                <a:latin typeface="Calibri"/>
                <a:ea typeface="+mn-ea"/>
                <a:cs typeface="Calibri"/>
              </a:rPr>
              <a:t>Disparities in Early                      Vocabulary Experience</a:t>
            </a:r>
          </a:p>
        </p:txBody>
      </p:sp>
      <p:sp>
        <p:nvSpPr>
          <p:cNvPr id="22531" name="Text Box 35"/>
          <p:cNvSpPr txBox="1">
            <a:spLocks noChangeArrowheads="1"/>
          </p:cNvSpPr>
          <p:nvPr/>
        </p:nvSpPr>
        <p:spPr bwMode="auto">
          <a:xfrm>
            <a:off x="5867400" y="6248400"/>
            <a:ext cx="266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cs typeface="Arial" charset="0"/>
              </a:rPr>
              <a:t>Source: Hart &amp; Risley (2003)</a:t>
            </a:r>
            <a:r>
              <a:rPr lang="en-US" sz="1000">
                <a:latin typeface="Verdana" charset="0"/>
                <a:cs typeface="Arial" charset="0"/>
              </a:rPr>
              <a:t> </a:t>
            </a:r>
          </a:p>
        </p:txBody>
      </p:sp>
      <p:sp>
        <p:nvSpPr>
          <p:cNvPr id="231460" name="Oval 36"/>
          <p:cNvSpPr>
            <a:spLocks noChangeArrowheads="1"/>
          </p:cNvSpPr>
          <p:nvPr/>
        </p:nvSpPr>
        <p:spPr bwMode="auto">
          <a:xfrm>
            <a:off x="3352800" y="4876800"/>
            <a:ext cx="304800" cy="4572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31461" name="Oval 37"/>
          <p:cNvSpPr>
            <a:spLocks noChangeArrowheads="1"/>
          </p:cNvSpPr>
          <p:nvPr/>
        </p:nvSpPr>
        <p:spPr bwMode="auto">
          <a:xfrm>
            <a:off x="4724400" y="3657600"/>
            <a:ext cx="381000" cy="12954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486400" y="1447800"/>
            <a:ext cx="2362200" cy="2743200"/>
            <a:chOff x="3456" y="912"/>
            <a:chExt cx="1488" cy="1728"/>
          </a:xfrm>
        </p:grpSpPr>
        <p:sp>
          <p:nvSpPr>
            <p:cNvPr id="22535" name="Oval 39"/>
            <p:cNvSpPr>
              <a:spLocks noChangeArrowheads="1"/>
            </p:cNvSpPr>
            <p:nvPr/>
          </p:nvSpPr>
          <p:spPr bwMode="auto">
            <a:xfrm>
              <a:off x="4032" y="1104"/>
              <a:ext cx="288" cy="1536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536" name="Text Box 40"/>
            <p:cNvSpPr txBox="1">
              <a:spLocks noChangeArrowheads="1"/>
            </p:cNvSpPr>
            <p:nvPr/>
          </p:nvSpPr>
          <p:spPr bwMode="auto">
            <a:xfrm>
              <a:off x="3456" y="912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cs typeface="Arial" charset="0"/>
                </a:rPr>
                <a:t>30 million word gap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60" grpId="0" animBg="1"/>
      <p:bldP spid="2314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latin typeface="Calibri" charset="0"/>
                <a:cs typeface="Calibri" charset="0"/>
              </a:rPr>
              <a:t>Effects of full-day kindergarten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Full-day kindergarten increases academic experience by about one month per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Full-day kindergartens consistently outscore half-day kindergartens on achievement tests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Full-day kindergarten has stronger, longer lasting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    benefits for children from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    low-income families or with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Calibri"/>
                <a:ea typeface="+mn-ea"/>
                <a:cs typeface="Calibri"/>
              </a:rPr>
              <a:t> </a:t>
            </a:r>
            <a:r>
              <a:rPr lang="en-US" sz="2400" dirty="0" smtClean="0">
                <a:latin typeface="Calibri"/>
                <a:ea typeface="+mn-ea"/>
                <a:cs typeface="Calibri"/>
              </a:rPr>
              <a:t>   few educational resources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Calibri"/>
                <a:ea typeface="+mn-ea"/>
                <a:cs typeface="Calibri"/>
              </a:rPr>
              <a:t>    prior to kindergarten.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pic>
        <p:nvPicPr>
          <p:cNvPr id="24579" name="Picture 3" descr="C:\Users\Timothy Shanahan\AppData\Local\Microsoft\Windows\Temporary Internet Files\Content.IE5\I1HKNXGJ\MPj0439441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732213"/>
            <a:ext cx="4184650" cy="312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1" name="Object 2"/>
          <p:cNvGraphicFramePr>
            <a:graphicFrameLocks noChangeAspect="1"/>
          </p:cNvGraphicFramePr>
          <p:nvPr/>
        </p:nvGraphicFramePr>
        <p:xfrm>
          <a:off x="304800" y="1524000"/>
          <a:ext cx="8439150" cy="464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hart" r:id="rId4" imgW="11791859" imgH="5829216" progId="MSGraph.Chart.8">
                  <p:embed followColorScheme="full"/>
                </p:oleObj>
              </mc:Choice>
              <mc:Fallback>
                <p:oleObj name="Chart" r:id="rId4" imgW="11791859" imgH="582921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8439150" cy="464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553200" y="2133600"/>
            <a:ext cx="1371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Book Antiqua" charset="0"/>
                <a:cs typeface="Arial" charset="0"/>
              </a:rPr>
              <a:t>International Average = 193 School Days/Year</a:t>
            </a: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914400" y="3810000"/>
            <a:ext cx="67818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30000"/>
              </a:lnSpc>
              <a:spcAft>
                <a:spcPct val="50000"/>
              </a:spcAft>
            </a:pPr>
            <a:r>
              <a:rPr lang="en-US" sz="3600" dirty="0">
                <a:latin typeface="Arial" charset="0"/>
              </a:rPr>
              <a:t/>
            </a:r>
            <a:br>
              <a:rPr lang="en-US" sz="3600" dirty="0">
                <a:latin typeface="Arial" charset="0"/>
              </a:rPr>
            </a:br>
            <a:r>
              <a:rPr lang="en-US" sz="3600" b="1" dirty="0">
                <a:latin typeface="Calibri" charset="0"/>
                <a:cs typeface="Calibri" charset="0"/>
              </a:rPr>
              <a:t>Number of Instructional Days </a:t>
            </a:r>
            <a:r>
              <a:rPr lang="en-US" sz="3600" b="1" dirty="0" smtClean="0">
                <a:latin typeface="Calibri" charset="0"/>
                <a:cs typeface="Calibri" charset="0"/>
              </a:rPr>
              <a:t>in </a:t>
            </a:r>
            <a:r>
              <a:rPr lang="en-US" sz="3600" b="1" dirty="0">
                <a:latin typeface="Calibri" charset="0"/>
                <a:cs typeface="Calibri" charset="0"/>
              </a:rPr>
              <a:t>School Year by Country</a:t>
            </a:r>
            <a:br>
              <a:rPr lang="en-US" sz="3600" b="1" dirty="0">
                <a:latin typeface="Calibri" charset="0"/>
                <a:cs typeface="Calibri" charset="0"/>
              </a:rPr>
            </a:br>
            <a:endParaRPr lang="en-US" sz="3600" b="1" i="1" dirty="0">
              <a:latin typeface="Calibri" charset="0"/>
              <a:cs typeface="Calibri" charset="0"/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048000" y="62484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Book Antiqua" charset="0"/>
                <a:cs typeface="Arial" charset="0"/>
              </a:rPr>
              <a:t>SOURCE:  Trends in International Mathematics and Science Study (TIMSS)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3601</Words>
  <Application>Microsoft Macintosh PowerPoint</Application>
  <PresentationFormat>On-screen Show (4:3)</PresentationFormat>
  <Paragraphs>527</Paragraphs>
  <Slides>55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Arabic Typesetting</vt:lpstr>
      <vt:lpstr>Arial</vt:lpstr>
      <vt:lpstr>Book Antiqua</vt:lpstr>
      <vt:lpstr>Calibri</vt:lpstr>
      <vt:lpstr>ＭＳ Ｐゴシック</vt:lpstr>
      <vt:lpstr>Times New Roman</vt:lpstr>
      <vt:lpstr>Verdana</vt:lpstr>
      <vt:lpstr>Office Theme</vt:lpstr>
      <vt:lpstr>Chart</vt:lpstr>
      <vt:lpstr>PowerPoint Presentation</vt:lpstr>
      <vt:lpstr>Purpose of Presentation</vt:lpstr>
      <vt:lpstr>Learning is Individual</vt:lpstr>
      <vt:lpstr>There are 3 Aspects of Experience</vt:lpstr>
      <vt:lpstr>Amount of Instruction</vt:lpstr>
      <vt:lpstr>Amount of Teaching</vt:lpstr>
      <vt:lpstr>PowerPoint Presentation</vt:lpstr>
      <vt:lpstr>Effects of full-day kindergarten</vt:lpstr>
      <vt:lpstr> Number of Instructional Days in School Year by Country </vt:lpstr>
      <vt:lpstr>Extended school year</vt:lpstr>
      <vt:lpstr>Use of School Day</vt:lpstr>
      <vt:lpstr>Kennewick School</vt:lpstr>
      <vt:lpstr>PowerPoint Presentation</vt:lpstr>
      <vt:lpstr>Carroll Model of Learning (1963)</vt:lpstr>
      <vt:lpstr>Other time data</vt:lpstr>
      <vt:lpstr>Content of Instruction</vt:lpstr>
      <vt:lpstr>What needs to be taught?</vt:lpstr>
      <vt:lpstr>Phonological Awareness</vt:lpstr>
      <vt:lpstr>Phonological Awareness (cont.)</vt:lpstr>
      <vt:lpstr>Phonological Awareness (cont.)</vt:lpstr>
      <vt:lpstr>Instruction of PA</vt:lpstr>
      <vt:lpstr>Phonological Awareness Skills</vt:lpstr>
      <vt:lpstr>Examples of PA Skills</vt:lpstr>
      <vt:lpstr>Letters</vt:lpstr>
      <vt:lpstr>Letters (cont.)</vt:lpstr>
      <vt:lpstr>Phonics</vt:lpstr>
      <vt:lpstr>Phonics (cont.)</vt:lpstr>
      <vt:lpstr>Phonics (cont.)</vt:lpstr>
      <vt:lpstr>Phonics (cont.)</vt:lpstr>
      <vt:lpstr>Phoneme-Grapheme Correspondences</vt:lpstr>
      <vt:lpstr>Phoneme-Grapheme Correspondence</vt:lpstr>
      <vt:lpstr>Phoneme-Grapheme Correspondence</vt:lpstr>
      <vt:lpstr>Phoneme-Grapheme Correspondence</vt:lpstr>
      <vt:lpstr>Syllable Patterns</vt:lpstr>
      <vt:lpstr>High frequency words</vt:lpstr>
      <vt:lpstr>High frequency words (cont.)</vt:lpstr>
      <vt:lpstr>High frequency words (cont.)</vt:lpstr>
      <vt:lpstr>High frequency words (cont.)</vt:lpstr>
      <vt:lpstr>PowerPoint Presentation</vt:lpstr>
      <vt:lpstr>PowerPoint Presentation</vt:lpstr>
      <vt:lpstr>Oral Reading Fluency</vt:lpstr>
      <vt:lpstr>Oral Reading Fluency (cont.)</vt:lpstr>
      <vt:lpstr>Vocabulary</vt:lpstr>
      <vt:lpstr>Vocabulary (cont.)</vt:lpstr>
      <vt:lpstr>Reading Comprehension</vt:lpstr>
      <vt:lpstr>Reading Comprehension (cont.)</vt:lpstr>
      <vt:lpstr>Writing</vt:lpstr>
      <vt:lpstr>Writing (cont.)</vt:lpstr>
      <vt:lpstr>Writing (cont.)</vt:lpstr>
      <vt:lpstr>Summary of Content</vt:lpstr>
      <vt:lpstr>Anything Else?</vt:lpstr>
      <vt:lpstr>  Quality of Instruction</vt:lpstr>
      <vt:lpstr>Quality of Instruction</vt:lpstr>
      <vt:lpstr>Quality of Instruction (cont.)</vt:lpstr>
      <vt:lpstr>If you want to improve reading…</vt:lpstr>
    </vt:vector>
  </TitlesOfParts>
  <Company>Univ of Illinois-Chicago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Childhood Literacy</dc:title>
  <dc:creator>Timothy Shanahan</dc:creator>
  <cp:lastModifiedBy>Shanahan, Timothy E</cp:lastModifiedBy>
  <cp:revision>81</cp:revision>
  <dcterms:created xsi:type="dcterms:W3CDTF">2015-04-06T19:56:39Z</dcterms:created>
  <dcterms:modified xsi:type="dcterms:W3CDTF">2018-01-18T12:07:12Z</dcterms:modified>
</cp:coreProperties>
</file>