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2"/>
  </p:notesMasterIdLst>
  <p:sldIdLst>
    <p:sldId id="277" r:id="rId2"/>
    <p:sldId id="358" r:id="rId3"/>
    <p:sldId id="359" r:id="rId4"/>
    <p:sldId id="360" r:id="rId5"/>
    <p:sldId id="361" r:id="rId6"/>
    <p:sldId id="362" r:id="rId7"/>
    <p:sldId id="363" r:id="rId8"/>
    <p:sldId id="364" r:id="rId9"/>
    <p:sldId id="365" r:id="rId10"/>
    <p:sldId id="305" r:id="rId11"/>
    <p:sldId id="306" r:id="rId12"/>
    <p:sldId id="308" r:id="rId13"/>
    <p:sldId id="309" r:id="rId14"/>
    <p:sldId id="357" r:id="rId15"/>
    <p:sldId id="310" r:id="rId16"/>
    <p:sldId id="311" r:id="rId17"/>
    <p:sldId id="366" r:id="rId18"/>
    <p:sldId id="368" r:id="rId19"/>
    <p:sldId id="369" r:id="rId20"/>
    <p:sldId id="370" r:id="rId21"/>
    <p:sldId id="452" r:id="rId22"/>
    <p:sldId id="372" r:id="rId23"/>
    <p:sldId id="371" r:id="rId24"/>
    <p:sldId id="373" r:id="rId25"/>
    <p:sldId id="374" r:id="rId26"/>
    <p:sldId id="431" r:id="rId27"/>
    <p:sldId id="379" r:id="rId28"/>
    <p:sldId id="380" r:id="rId29"/>
    <p:sldId id="382" r:id="rId30"/>
    <p:sldId id="381" r:id="rId31"/>
    <p:sldId id="383" r:id="rId32"/>
    <p:sldId id="384" r:id="rId33"/>
    <p:sldId id="385" r:id="rId34"/>
    <p:sldId id="386" r:id="rId35"/>
    <p:sldId id="387" r:id="rId36"/>
    <p:sldId id="388" r:id="rId37"/>
    <p:sldId id="389" r:id="rId38"/>
    <p:sldId id="390" r:id="rId39"/>
    <p:sldId id="447" r:id="rId40"/>
    <p:sldId id="448" r:id="rId41"/>
    <p:sldId id="449" r:id="rId42"/>
    <p:sldId id="450" r:id="rId43"/>
    <p:sldId id="451" r:id="rId44"/>
    <p:sldId id="453" r:id="rId45"/>
    <p:sldId id="454" r:id="rId46"/>
    <p:sldId id="455" r:id="rId47"/>
    <p:sldId id="456" r:id="rId48"/>
    <p:sldId id="458" r:id="rId49"/>
    <p:sldId id="459" r:id="rId50"/>
    <p:sldId id="457"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B6BBEF7-9717-4733-A929-535518E6EBF6}">
          <p14:sldIdLst>
            <p14:sldId id="277"/>
            <p14:sldId id="358"/>
            <p14:sldId id="359"/>
            <p14:sldId id="360"/>
            <p14:sldId id="361"/>
            <p14:sldId id="362"/>
            <p14:sldId id="363"/>
            <p14:sldId id="364"/>
            <p14:sldId id="365"/>
            <p14:sldId id="305"/>
            <p14:sldId id="306"/>
            <p14:sldId id="308"/>
            <p14:sldId id="309"/>
            <p14:sldId id="357"/>
            <p14:sldId id="310"/>
            <p14:sldId id="311"/>
            <p14:sldId id="366"/>
            <p14:sldId id="368"/>
            <p14:sldId id="369"/>
            <p14:sldId id="370"/>
            <p14:sldId id="452"/>
            <p14:sldId id="372"/>
            <p14:sldId id="371"/>
            <p14:sldId id="373"/>
            <p14:sldId id="374"/>
            <p14:sldId id="431"/>
            <p14:sldId id="379"/>
            <p14:sldId id="380"/>
            <p14:sldId id="382"/>
            <p14:sldId id="381"/>
            <p14:sldId id="383"/>
            <p14:sldId id="384"/>
            <p14:sldId id="385"/>
            <p14:sldId id="386"/>
            <p14:sldId id="387"/>
            <p14:sldId id="388"/>
            <p14:sldId id="389"/>
            <p14:sldId id="390"/>
            <p14:sldId id="447"/>
            <p14:sldId id="448"/>
            <p14:sldId id="449"/>
            <p14:sldId id="450"/>
            <p14:sldId id="451"/>
            <p14:sldId id="453"/>
            <p14:sldId id="454"/>
            <p14:sldId id="455"/>
            <p14:sldId id="456"/>
            <p14:sldId id="458"/>
            <p14:sldId id="459"/>
            <p14:sldId id="457"/>
          </p14:sldIdLst>
        </p14:section>
        <p14:section name="Author Your Presentation" id="{16378913-E5ED-4281-BAF5-F1F938CB0BED}">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autoAdjust="0"/>
    <p:restoredTop sz="80568" autoAdjust="0"/>
  </p:normalViewPr>
  <p:slideViewPr>
    <p:cSldViewPr>
      <p:cViewPr varScale="1">
        <p:scale>
          <a:sx n="87" d="100"/>
          <a:sy n="87" d="100"/>
        </p:scale>
        <p:origin x="2616" y="200"/>
      </p:cViewPr>
      <p:guideLst>
        <p:guide orient="horz" pos="2160"/>
        <p:guide pos="2880"/>
      </p:guideLst>
    </p:cSldViewPr>
  </p:slideViewPr>
  <p:outlineViewPr>
    <p:cViewPr>
      <p:scale>
        <a:sx n="33" d="100"/>
        <a:sy n="33" d="100"/>
      </p:scale>
      <p:origin x="0" y="19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Ohio</a:t>
            </a:r>
            <a:r>
              <a:rPr lang="en-US" baseline="0" dirty="0" smtClean="0"/>
              <a:t> Reading Proficiency 2016-2017</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Proficient</c:v>
                </c:pt>
              </c:strCache>
            </c:strRef>
          </c:tx>
          <c:spPr>
            <a:solidFill>
              <a:schemeClr val="accent1"/>
            </a:solidFill>
            <a:ln>
              <a:noFill/>
            </a:ln>
            <a:effectLst/>
          </c:spPr>
          <c:invertIfNegative val="0"/>
          <c:cat>
            <c:strRef>
              <c:f>Sheet1!$A$2:$A$7</c:f>
              <c:strCache>
                <c:ptCount val="6"/>
                <c:pt idx="0">
                  <c:v>Grade 3</c:v>
                </c:pt>
                <c:pt idx="1">
                  <c:v>Grade 4</c:v>
                </c:pt>
                <c:pt idx="2">
                  <c:v>Grade 5</c:v>
                </c:pt>
                <c:pt idx="3">
                  <c:v>Grade 6</c:v>
                </c:pt>
                <c:pt idx="4">
                  <c:v>Grade 7</c:v>
                </c:pt>
                <c:pt idx="5">
                  <c:v>Grade 8</c:v>
                </c:pt>
              </c:strCache>
            </c:strRef>
          </c:cat>
          <c:val>
            <c:numRef>
              <c:f>Sheet1!$B$2:$B$7</c:f>
              <c:numCache>
                <c:formatCode>General</c:formatCode>
                <c:ptCount val="6"/>
                <c:pt idx="0">
                  <c:v>63.8</c:v>
                </c:pt>
                <c:pt idx="1">
                  <c:v>62.7</c:v>
                </c:pt>
                <c:pt idx="2">
                  <c:v>67.7</c:v>
                </c:pt>
                <c:pt idx="3">
                  <c:v>60.2</c:v>
                </c:pt>
                <c:pt idx="4">
                  <c:v>59.3</c:v>
                </c:pt>
                <c:pt idx="5">
                  <c:v>50.2</c:v>
                </c:pt>
              </c:numCache>
            </c:numRef>
          </c:val>
        </c:ser>
        <c:ser>
          <c:idx val="1"/>
          <c:order val="1"/>
          <c:tx>
            <c:strRef>
              <c:f>Sheet1!$C$1</c:f>
              <c:strCache>
                <c:ptCount val="1"/>
                <c:pt idx="0">
                  <c:v>Not Proficient</c:v>
                </c:pt>
              </c:strCache>
            </c:strRef>
          </c:tx>
          <c:spPr>
            <a:solidFill>
              <a:schemeClr val="accent2"/>
            </a:solidFill>
            <a:ln>
              <a:noFill/>
            </a:ln>
            <a:effectLst/>
          </c:spPr>
          <c:invertIfNegative val="0"/>
          <c:cat>
            <c:strRef>
              <c:f>Sheet1!$A$2:$A$7</c:f>
              <c:strCache>
                <c:ptCount val="6"/>
                <c:pt idx="0">
                  <c:v>Grade 3</c:v>
                </c:pt>
                <c:pt idx="1">
                  <c:v>Grade 4</c:v>
                </c:pt>
                <c:pt idx="2">
                  <c:v>Grade 5</c:v>
                </c:pt>
                <c:pt idx="3">
                  <c:v>Grade 6</c:v>
                </c:pt>
                <c:pt idx="4">
                  <c:v>Grade 7</c:v>
                </c:pt>
                <c:pt idx="5">
                  <c:v>Grade 8</c:v>
                </c:pt>
              </c:strCache>
            </c:strRef>
          </c:cat>
          <c:val>
            <c:numRef>
              <c:f>Sheet1!$C$2:$C$7</c:f>
              <c:numCache>
                <c:formatCode>General</c:formatCode>
                <c:ptCount val="6"/>
                <c:pt idx="0">
                  <c:v>36.2</c:v>
                </c:pt>
                <c:pt idx="1">
                  <c:v>37.3</c:v>
                </c:pt>
                <c:pt idx="2">
                  <c:v>32.3</c:v>
                </c:pt>
                <c:pt idx="3">
                  <c:v>39.8</c:v>
                </c:pt>
                <c:pt idx="4">
                  <c:v>40.7</c:v>
                </c:pt>
                <c:pt idx="5">
                  <c:v>49.8</c:v>
                </c:pt>
              </c:numCache>
            </c:numRef>
          </c:val>
        </c:ser>
        <c:dLbls>
          <c:showLegendKey val="0"/>
          <c:showVal val="0"/>
          <c:showCatName val="0"/>
          <c:showSerName val="0"/>
          <c:showPercent val="0"/>
          <c:showBubbleSize val="0"/>
        </c:dLbls>
        <c:gapWidth val="150"/>
        <c:overlap val="100"/>
        <c:axId val="-1453252416"/>
        <c:axId val="-1453256688"/>
      </c:barChart>
      <c:catAx>
        <c:axId val="-1453252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3256688"/>
        <c:crosses val="autoZero"/>
        <c:auto val="1"/>
        <c:lblAlgn val="ctr"/>
        <c:lblOffset val="100"/>
        <c:noMultiLvlLbl val="0"/>
      </c:catAx>
      <c:valAx>
        <c:axId val="-1453256688"/>
        <c:scaling>
          <c:orientation val="minMax"/>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32524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F830A1-3891-4B82-A120-081866556DA0}" type="datetimeFigureOut">
              <a:rPr lang="en-US" smtClean="0"/>
              <a:pPr/>
              <a:t>1/14/18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val="3264173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8CC9574-A819-4FE4-99A7-1E27AD09ADC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38</a:t>
            </a:fld>
            <a:endParaRPr lang="en-US" dirty="0"/>
          </a:p>
        </p:txBody>
      </p:sp>
    </p:spTree>
    <p:extLst>
      <p:ext uri="{BB962C8B-B14F-4D97-AF65-F5344CB8AC3E}">
        <p14:creationId xmlns:p14="http://schemas.microsoft.com/office/powerpoint/2010/main" val="1128056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12</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14</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15</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16</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35</a:t>
            </a:fld>
            <a:endParaRPr lang="en-US" dirty="0"/>
          </a:p>
        </p:txBody>
      </p:sp>
    </p:spTree>
    <p:extLst>
      <p:ext uri="{BB962C8B-B14F-4D97-AF65-F5344CB8AC3E}">
        <p14:creationId xmlns:p14="http://schemas.microsoft.com/office/powerpoint/2010/main" val="343214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1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1/14/18</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smtClean="0"/>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1/14/18</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1/14/18</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09ADD-F13F-F349-A8AA-8A2B4176F69E}" type="datetimeFigureOut">
              <a:rPr lang="en-US" smtClean="0"/>
              <a:t>1/14/18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02BAD-DEFE-A544-AED9-A47537DE25AE}" type="slidenum">
              <a:rPr lang="en-US" smtClean="0"/>
              <a:t>‹#›</a:t>
            </a:fld>
            <a:endParaRPr lang="en-US"/>
          </a:p>
        </p:txBody>
      </p:sp>
    </p:spTree>
    <p:extLst>
      <p:ext uri="{BB962C8B-B14F-4D97-AF65-F5344CB8AC3E}">
        <p14:creationId xmlns:p14="http://schemas.microsoft.com/office/powerpoint/2010/main" val="186589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1/14/18</a:t>
            </a:fld>
            <a:endParaRPr lang="en-US" dirty="0"/>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1/14/18</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1/14/18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1/14/18</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pPr/>
              <a:t>1/14/18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1/14/18</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1/14/18</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050E-B668-4FA7-85AD-C750C80A6E9B}" type="datetimeFigureOut">
              <a:rPr lang="en-US" smtClean="0"/>
              <a:pPr/>
              <a:t>1/14/18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 id="2147483677" r:id="rId1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9.jpe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0.jp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1.gif"/><Relationship Id="rId5" Type="http://schemas.openxmlformats.org/officeDocument/2006/relationships/image" Target="../media/image22.png"/><Relationship Id="rId6" Type="http://schemas.openxmlformats.org/officeDocument/2006/relationships/image" Target="../media/image23.jpg"/><Relationship Id="rId7"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5.jp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6.jp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7.jp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8.jp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5" Type="http://schemas.openxmlformats.org/officeDocument/2006/relationships/image" Target="../media/image36.tiff"/><Relationship Id="rId6" Type="http://schemas.openxmlformats.org/officeDocument/2006/relationships/image" Target="../media/image37.tiff"/><Relationship Id="rId7" Type="http://schemas.openxmlformats.org/officeDocument/2006/relationships/image" Target="../media/image38.tiff"/><Relationship Id="rId1" Type="http://schemas.openxmlformats.org/officeDocument/2006/relationships/slideLayout" Target="../slideLayouts/slideLayout14.xml"/><Relationship Id="rId2" Type="http://schemas.openxmlformats.org/officeDocument/2006/relationships/image" Target="../media/image33.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jpg"/><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jpg"/></Relationships>
</file>

<file path=ppt/slides/_rels/slide45.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47.jpg"/><Relationship Id="rId5" Type="http://schemas.openxmlformats.org/officeDocument/2006/relationships/image" Target="../media/image48.gif"/><Relationship Id="rId6" Type="http://schemas.openxmlformats.org/officeDocument/2006/relationships/image" Target="../media/image49.jpg"/><Relationship Id="rId1" Type="http://schemas.openxmlformats.org/officeDocument/2006/relationships/slideLayout" Target="../slideLayouts/slideLayout3.xml"/><Relationship Id="rId2"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3048000"/>
            <a:ext cx="8077200" cy="1828800"/>
          </a:xfrm>
        </p:spPr>
        <p:txBody>
          <a:bodyPr>
            <a:normAutofit fontScale="90000"/>
          </a:bodyPr>
          <a:lstStyle/>
          <a:p>
            <a:pPr algn="l"/>
            <a:r>
              <a:rPr lang="en-US" sz="4000" b="0" dirty="0" smtClean="0">
                <a:solidFill>
                  <a:srgbClr val="7BCF27"/>
                </a:solidFill>
                <a:latin typeface="Calibri" pitchFamily="34" charset="0"/>
              </a:rPr>
              <a:t>  Evidence-Based Literacy Improvement</a:t>
            </a:r>
            <a:r>
              <a:rPr lang="en-US" b="0" dirty="0" smtClean="0">
                <a:solidFill>
                  <a:srgbClr val="7BCF27"/>
                </a:solidFill>
                <a:latin typeface="Calibri" pitchFamily="34" charset="0"/>
              </a:rPr>
              <a:t/>
            </a:r>
            <a:br>
              <a:rPr lang="en-US" b="0" dirty="0" smtClean="0">
                <a:solidFill>
                  <a:srgbClr val="7BCF27"/>
                </a:solidFill>
                <a:latin typeface="Calibri" pitchFamily="34" charset="0"/>
              </a:rPr>
            </a:br>
            <a:r>
              <a:rPr lang="en-US" b="0" dirty="0" smtClean="0">
                <a:solidFill>
                  <a:srgbClr val="7BCF27"/>
                </a:solidFill>
                <a:latin typeface="Calibri" pitchFamily="34" charset="0"/>
              </a:rPr>
              <a:t>             </a:t>
            </a:r>
            <a:r>
              <a:rPr lang="en-US" sz="2700" b="0" dirty="0" smtClean="0">
                <a:solidFill>
                  <a:srgbClr val="7BCF27"/>
                </a:solidFill>
                <a:latin typeface="Calibri" pitchFamily="34" charset="0"/>
              </a:rPr>
              <a:t>Timothy Shanahan</a:t>
            </a:r>
            <a:br>
              <a:rPr lang="en-US" sz="2700" b="0" dirty="0" smtClean="0">
                <a:solidFill>
                  <a:srgbClr val="7BCF27"/>
                </a:solidFill>
                <a:latin typeface="Calibri" pitchFamily="34" charset="0"/>
              </a:rPr>
            </a:br>
            <a:r>
              <a:rPr lang="en-US" sz="2700" b="0" dirty="0" smtClean="0">
                <a:solidFill>
                  <a:srgbClr val="7BCF27"/>
                </a:solidFill>
                <a:latin typeface="Calibri" pitchFamily="34" charset="0"/>
              </a:rPr>
              <a:t>                  </a:t>
            </a:r>
            <a:r>
              <a:rPr lang="en-US" sz="2700" b="0" dirty="0" err="1" smtClean="0">
                <a:solidFill>
                  <a:srgbClr val="7BCF27"/>
                </a:solidFill>
                <a:latin typeface="Calibri" pitchFamily="34" charset="0"/>
              </a:rPr>
              <a:t>www.shanahanonliteracy.com</a:t>
            </a:r>
            <a:r>
              <a:rPr lang="en-US" sz="2700" b="0" dirty="0" smtClean="0">
                <a:solidFill>
                  <a:srgbClr val="7BCF27"/>
                </a:solidFill>
                <a:latin typeface="Calibri" pitchFamily="34" charset="0"/>
              </a:rPr>
              <a:t/>
            </a:r>
            <a:br>
              <a:rPr lang="en-US" sz="2700" b="0" dirty="0" smtClean="0">
                <a:solidFill>
                  <a:srgbClr val="7BCF27"/>
                </a:solidFill>
                <a:latin typeface="Calibri" pitchFamily="34" charset="0"/>
              </a:rPr>
            </a:br>
            <a:r>
              <a:rPr lang="en-US" sz="2700" b="0" dirty="0" smtClean="0">
                <a:solidFill>
                  <a:srgbClr val="7BCF27"/>
                </a:solidFill>
                <a:latin typeface="Calibri" pitchFamily="34" charset="0"/>
              </a:rPr>
              <a:t>                  @</a:t>
            </a:r>
            <a:r>
              <a:rPr lang="en-US" sz="2700" b="0" dirty="0" err="1" smtClean="0">
                <a:solidFill>
                  <a:srgbClr val="7BCF27"/>
                </a:solidFill>
                <a:latin typeface="Calibri" pitchFamily="34" charset="0"/>
              </a:rPr>
              <a:t>ReadingShanahan</a:t>
            </a:r>
            <a:endParaRPr lang="en-US" sz="2700" b="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4389864" y="3962400"/>
            <a:ext cx="3946416" cy="2286000"/>
          </a:xfrm>
          <a:prstGeom prst="rect">
            <a:avLst/>
          </a:prstGeom>
          <a:noFill/>
        </p:spPr>
        <p:txBody>
          <a:bodyPr wrap="square" rtlCol="0">
            <a:normAutofit/>
          </a:bodyPr>
          <a:lstStyle/>
          <a:p>
            <a:pPr>
              <a:lnSpc>
                <a:spcPct val="114000"/>
              </a:lnSpc>
            </a:pPr>
            <a:r>
              <a:rPr lang="en-US" sz="2000" dirty="0" smtClean="0">
                <a:solidFill>
                  <a:prstClr val="black">
                    <a:lumMod val="85000"/>
                    <a:lumOff val="15000"/>
                  </a:prstClr>
                </a:solidFill>
              </a:rPr>
              <a:t>Use</a:t>
            </a:r>
            <a:endParaRPr lang="en-US" dirty="0">
              <a:solidFill>
                <a:prstClr val="black">
                  <a:lumMod val="85000"/>
                  <a:lumOff val="15000"/>
                </a:prstClr>
              </a:solidFill>
            </a:endParaRPr>
          </a:p>
        </p:txBody>
      </p:sp>
      <p:sp>
        <p:nvSpPr>
          <p:cNvPr id="9" name="Title 8"/>
          <p:cNvSpPr>
            <a:spLocks noGrp="1"/>
          </p:cNvSpPr>
          <p:nvPr>
            <p:ph type="title"/>
          </p:nvPr>
        </p:nvSpPr>
        <p:spPr>
          <a:xfrm>
            <a:off x="228600" y="4423"/>
            <a:ext cx="8403020" cy="685800"/>
          </a:xfrm>
        </p:spPr>
        <p:txBody>
          <a:bodyPr/>
          <a:lstStyle/>
          <a:p>
            <a:pPr lvl="0">
              <a:spcBef>
                <a:spcPts val="0"/>
              </a:spcBef>
            </a:pPr>
            <a:r>
              <a:rPr lang="en-US" sz="2800" b="1" dirty="0" smtClean="0">
                <a:solidFill>
                  <a:prstClr val="black">
                    <a:lumMod val="85000"/>
                    <a:lumOff val="15000"/>
                  </a:prstClr>
                </a:solidFill>
                <a:latin typeface="+mn-lt"/>
                <a:ea typeface="+mn-ea"/>
                <a:cs typeface="+mn-cs"/>
              </a:rPr>
              <a:t>What is the source of our educational practices?</a:t>
            </a:r>
            <a:endParaRPr lang="en-US" dirty="0">
              <a:latin typeface="+mn-lt"/>
            </a:endParaRPr>
          </a:p>
        </p:txBody>
      </p:sp>
      <p:pic>
        <p:nvPicPr>
          <p:cNvPr id="3" name="Picture 2" descr="6d340264a2f083884c0ebd4e47c76726_teaching-lesson-classroom-teacher-teaching-students-in-class-clipart_1287-1300.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990600"/>
            <a:ext cx="9372601" cy="6183082"/>
          </a:xfrm>
          <a:prstGeom prst="rect">
            <a:avLst/>
          </a:prstGeom>
        </p:spPr>
      </p:pic>
    </p:spTree>
    <p:extLst>
      <p:ext uri="{BB962C8B-B14F-4D97-AF65-F5344CB8AC3E}">
        <p14:creationId xmlns:p14="http://schemas.microsoft.com/office/powerpoint/2010/main" val="3598187617"/>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4389864" y="3962400"/>
            <a:ext cx="3946416" cy="2286000"/>
          </a:xfrm>
          <a:prstGeom prst="rect">
            <a:avLst/>
          </a:prstGeom>
          <a:noFill/>
        </p:spPr>
        <p:txBody>
          <a:bodyPr wrap="square" rtlCol="0">
            <a:normAutofit/>
          </a:bodyPr>
          <a:lstStyle/>
          <a:p>
            <a:pPr>
              <a:lnSpc>
                <a:spcPct val="114000"/>
              </a:lnSpc>
            </a:pPr>
            <a:endParaRPr lang="en-US" dirty="0">
              <a:solidFill>
                <a:prstClr val="black">
                  <a:lumMod val="85000"/>
                  <a:lumOff val="15000"/>
                </a:prstClr>
              </a:solidFill>
            </a:endParaRPr>
          </a:p>
        </p:txBody>
      </p:sp>
      <p:sp>
        <p:nvSpPr>
          <p:cNvPr id="9" name="Title 8"/>
          <p:cNvSpPr>
            <a:spLocks noGrp="1"/>
          </p:cNvSpPr>
          <p:nvPr>
            <p:ph type="title"/>
          </p:nvPr>
        </p:nvSpPr>
        <p:spPr>
          <a:xfrm>
            <a:off x="228600" y="4423"/>
            <a:ext cx="8403020" cy="685800"/>
          </a:xfrm>
        </p:spPr>
        <p:txBody>
          <a:bodyPr/>
          <a:lstStyle/>
          <a:p>
            <a:pPr lvl="0">
              <a:spcBef>
                <a:spcPts val="0"/>
              </a:spcBef>
            </a:pPr>
            <a:r>
              <a:rPr lang="en-US" sz="2800" b="1" dirty="0" smtClean="0">
                <a:solidFill>
                  <a:prstClr val="black">
                    <a:lumMod val="85000"/>
                    <a:lumOff val="15000"/>
                  </a:prstClr>
                </a:solidFill>
                <a:latin typeface="+mn-lt"/>
                <a:ea typeface="+mn-ea"/>
                <a:cs typeface="+mn-cs"/>
              </a:rPr>
              <a:t>Tradition</a:t>
            </a:r>
            <a:r>
              <a:rPr lang="mr-IN" sz="2800" b="1" dirty="0" smtClean="0">
                <a:solidFill>
                  <a:prstClr val="black">
                    <a:lumMod val="85000"/>
                    <a:lumOff val="15000"/>
                  </a:prstClr>
                </a:solidFill>
                <a:latin typeface="+mn-lt"/>
                <a:ea typeface="+mn-ea"/>
                <a:cs typeface="+mn-cs"/>
              </a:rPr>
              <a:t>–</a:t>
            </a:r>
            <a:r>
              <a:rPr lang="en-US" sz="2800" b="1" dirty="0" smtClean="0">
                <a:solidFill>
                  <a:prstClr val="black">
                    <a:lumMod val="85000"/>
                    <a:lumOff val="15000"/>
                  </a:prstClr>
                </a:solidFill>
                <a:latin typeface="+mn-lt"/>
                <a:ea typeface="+mn-ea"/>
                <a:cs typeface="+mn-cs"/>
              </a:rPr>
              <a:t> we may do things the way we always have</a:t>
            </a:r>
            <a:endParaRPr lang="en-US" dirty="0">
              <a:latin typeface="+mn-lt"/>
            </a:endParaRPr>
          </a:p>
        </p:txBody>
      </p:sp>
      <p:pic>
        <p:nvPicPr>
          <p:cNvPr id="2" name="Picture 1"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002364"/>
            <a:ext cx="6934200" cy="5802988"/>
          </a:xfrm>
          <a:prstGeom prst="rect">
            <a:avLst/>
          </a:prstGeom>
        </p:spPr>
      </p:pic>
    </p:spTree>
    <p:extLst>
      <p:ext uri="{BB962C8B-B14F-4D97-AF65-F5344CB8AC3E}">
        <p14:creationId xmlns:p14="http://schemas.microsoft.com/office/powerpoint/2010/main" val="478154476"/>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4389864" y="3962400"/>
            <a:ext cx="3946416" cy="2286000"/>
          </a:xfrm>
          <a:prstGeom prst="rect">
            <a:avLst/>
          </a:prstGeom>
          <a:noFill/>
        </p:spPr>
        <p:txBody>
          <a:bodyPr wrap="square" rtlCol="0">
            <a:normAutofit/>
          </a:bodyPr>
          <a:lstStyle/>
          <a:p>
            <a:pPr>
              <a:lnSpc>
                <a:spcPct val="114000"/>
              </a:lnSpc>
            </a:pPr>
            <a:endParaRPr lang="en-US" dirty="0">
              <a:solidFill>
                <a:prstClr val="black">
                  <a:lumMod val="85000"/>
                  <a:lumOff val="15000"/>
                </a:prstClr>
              </a:solidFill>
            </a:endParaRPr>
          </a:p>
        </p:txBody>
      </p:sp>
      <p:sp>
        <p:nvSpPr>
          <p:cNvPr id="9" name="Title 8"/>
          <p:cNvSpPr>
            <a:spLocks noGrp="1"/>
          </p:cNvSpPr>
          <p:nvPr>
            <p:ph type="title"/>
          </p:nvPr>
        </p:nvSpPr>
        <p:spPr>
          <a:xfrm>
            <a:off x="283780" y="4423"/>
            <a:ext cx="8403020" cy="685800"/>
          </a:xfrm>
        </p:spPr>
        <p:txBody>
          <a:bodyPr>
            <a:normAutofit/>
          </a:bodyPr>
          <a:lstStyle/>
          <a:p>
            <a:pPr lvl="0">
              <a:spcBef>
                <a:spcPts val="0"/>
              </a:spcBef>
            </a:pPr>
            <a:r>
              <a:rPr lang="en-US" sz="2800" b="1" dirty="0" smtClean="0">
                <a:solidFill>
                  <a:prstClr val="black">
                    <a:lumMod val="85000"/>
                    <a:lumOff val="15000"/>
                  </a:prstClr>
                </a:solidFill>
                <a:latin typeface="+mn-lt"/>
                <a:ea typeface="+mn-ea"/>
                <a:cs typeface="+mn-cs"/>
              </a:rPr>
              <a:t>Published programs</a:t>
            </a:r>
            <a:r>
              <a:rPr lang="mr-IN" sz="2800" b="1" dirty="0" smtClean="0">
                <a:solidFill>
                  <a:prstClr val="black">
                    <a:lumMod val="85000"/>
                    <a:lumOff val="15000"/>
                  </a:prstClr>
                </a:solidFill>
                <a:latin typeface="+mn-lt"/>
                <a:ea typeface="+mn-ea"/>
                <a:cs typeface="+mn-cs"/>
              </a:rPr>
              <a:t>–</a:t>
            </a:r>
            <a:r>
              <a:rPr lang="en-US" sz="2800" b="1" dirty="0" smtClean="0">
                <a:solidFill>
                  <a:prstClr val="black">
                    <a:lumMod val="85000"/>
                    <a:lumOff val="15000"/>
                  </a:prstClr>
                </a:solidFill>
                <a:latin typeface="+mn-lt"/>
                <a:ea typeface="+mn-ea"/>
                <a:cs typeface="+mn-cs"/>
              </a:rPr>
              <a:t> we do it if our district bought it</a:t>
            </a:r>
            <a:endParaRPr lang="en-US" dirty="0">
              <a:latin typeface="+mn-lt"/>
            </a:endParaRPr>
          </a:p>
        </p:txBody>
      </p:sp>
      <p:pic>
        <p:nvPicPr>
          <p:cNvPr id="3" name="Picture 2" descr="Tresures_sudent_anthologies_img.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990600"/>
            <a:ext cx="6629400" cy="2743200"/>
          </a:xfrm>
          <a:prstGeom prst="rect">
            <a:avLst/>
          </a:prstGeom>
        </p:spPr>
      </p:pic>
      <p:pic>
        <p:nvPicPr>
          <p:cNvPr id="4" name="Picture 3" descr="rs_2011_3D_cov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2971800"/>
            <a:ext cx="1524000" cy="2324100"/>
          </a:xfrm>
          <a:prstGeom prst="rect">
            <a:avLst/>
          </a:prstGeom>
        </p:spPr>
      </p:pic>
      <p:pic>
        <p:nvPicPr>
          <p:cNvPr id="5" name="Picture 4" descr="phonics-w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8929" y="5334000"/>
            <a:ext cx="2857500" cy="1270000"/>
          </a:xfrm>
          <a:prstGeom prst="rect">
            <a:avLst/>
          </a:prstGeom>
        </p:spPr>
      </p:pic>
      <p:pic>
        <p:nvPicPr>
          <p:cNvPr id="6" name="Picture 5" descr="UOS_R_Grade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3200400"/>
            <a:ext cx="6604000" cy="3657600"/>
          </a:xfrm>
          <a:prstGeom prst="rect">
            <a:avLst/>
          </a:prstGeom>
        </p:spPr>
      </p:pic>
    </p:spTree>
    <p:extLst>
      <p:ext uri="{BB962C8B-B14F-4D97-AF65-F5344CB8AC3E}">
        <p14:creationId xmlns:p14="http://schemas.microsoft.com/office/powerpoint/2010/main" val="195489541"/>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4389864" y="3962400"/>
            <a:ext cx="3946416" cy="2286000"/>
          </a:xfrm>
          <a:prstGeom prst="rect">
            <a:avLst/>
          </a:prstGeom>
          <a:noFill/>
        </p:spPr>
        <p:txBody>
          <a:bodyPr wrap="square" rtlCol="0">
            <a:normAutofit/>
          </a:bodyPr>
          <a:lstStyle/>
          <a:p>
            <a:pPr>
              <a:lnSpc>
                <a:spcPct val="114000"/>
              </a:lnSpc>
            </a:pPr>
            <a:endParaRPr lang="en-US" dirty="0">
              <a:solidFill>
                <a:prstClr val="black">
                  <a:lumMod val="85000"/>
                  <a:lumOff val="15000"/>
                </a:prstClr>
              </a:solidFill>
            </a:endParaRPr>
          </a:p>
        </p:txBody>
      </p:sp>
      <p:sp>
        <p:nvSpPr>
          <p:cNvPr id="9" name="Title 8"/>
          <p:cNvSpPr>
            <a:spLocks noGrp="1"/>
          </p:cNvSpPr>
          <p:nvPr>
            <p:ph type="title"/>
          </p:nvPr>
        </p:nvSpPr>
        <p:spPr>
          <a:xfrm>
            <a:off x="283780" y="4423"/>
            <a:ext cx="8403020" cy="685800"/>
          </a:xfrm>
        </p:spPr>
        <p:txBody>
          <a:bodyPr>
            <a:normAutofit/>
          </a:bodyPr>
          <a:lstStyle/>
          <a:p>
            <a:pPr lvl="0">
              <a:spcBef>
                <a:spcPts val="0"/>
              </a:spcBef>
            </a:pPr>
            <a:r>
              <a:rPr lang="en-US" sz="2800" b="1" dirty="0" smtClean="0">
                <a:solidFill>
                  <a:prstClr val="black">
                    <a:lumMod val="85000"/>
                    <a:lumOff val="15000"/>
                  </a:prstClr>
                </a:solidFill>
                <a:latin typeface="+mn-lt"/>
                <a:ea typeface="+mn-ea"/>
                <a:cs typeface="+mn-cs"/>
              </a:rPr>
              <a:t>Authority</a:t>
            </a:r>
            <a:r>
              <a:rPr lang="mr-IN" sz="2800" b="1" dirty="0" smtClean="0">
                <a:solidFill>
                  <a:prstClr val="black">
                    <a:lumMod val="85000"/>
                    <a:lumOff val="15000"/>
                  </a:prstClr>
                </a:solidFill>
                <a:latin typeface="+mn-lt"/>
                <a:ea typeface="+mn-ea"/>
                <a:cs typeface="+mn-cs"/>
              </a:rPr>
              <a:t>–</a:t>
            </a:r>
            <a:r>
              <a:rPr lang="en-US" sz="2800" b="1" dirty="0" smtClean="0">
                <a:solidFill>
                  <a:prstClr val="black">
                    <a:lumMod val="85000"/>
                    <a:lumOff val="15000"/>
                  </a:prstClr>
                </a:solidFill>
                <a:latin typeface="+mn-lt"/>
                <a:ea typeface="+mn-ea"/>
                <a:cs typeface="+mn-cs"/>
              </a:rPr>
              <a:t> we do it if a guru says to do it</a:t>
            </a:r>
            <a:endParaRPr lang="en-US" dirty="0">
              <a:latin typeface="+mn-lt"/>
            </a:endParaRPr>
          </a:p>
        </p:txBody>
      </p:sp>
      <p:pic>
        <p:nvPicPr>
          <p:cNvPr id="7" name="Picture 6" descr="search-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971759"/>
            <a:ext cx="5334000" cy="5567947"/>
          </a:xfrm>
          <a:prstGeom prst="rect">
            <a:avLst/>
          </a:prstGeom>
        </p:spPr>
      </p:pic>
    </p:spTree>
    <p:extLst>
      <p:ext uri="{BB962C8B-B14F-4D97-AF65-F5344CB8AC3E}">
        <p14:creationId xmlns:p14="http://schemas.microsoft.com/office/powerpoint/2010/main" val="2944477474"/>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4389864" y="3962400"/>
            <a:ext cx="3946416" cy="2286000"/>
          </a:xfrm>
          <a:prstGeom prst="rect">
            <a:avLst/>
          </a:prstGeom>
          <a:noFill/>
        </p:spPr>
        <p:txBody>
          <a:bodyPr wrap="square" rtlCol="0">
            <a:normAutofit/>
          </a:bodyPr>
          <a:lstStyle/>
          <a:p>
            <a:pPr>
              <a:lnSpc>
                <a:spcPct val="114000"/>
              </a:lnSpc>
            </a:pPr>
            <a:endParaRPr lang="en-US" dirty="0">
              <a:solidFill>
                <a:prstClr val="black">
                  <a:lumMod val="85000"/>
                  <a:lumOff val="15000"/>
                </a:prstClr>
              </a:solidFill>
            </a:endParaRPr>
          </a:p>
        </p:txBody>
      </p:sp>
      <p:sp>
        <p:nvSpPr>
          <p:cNvPr id="9" name="Title 8"/>
          <p:cNvSpPr>
            <a:spLocks noGrp="1"/>
          </p:cNvSpPr>
          <p:nvPr>
            <p:ph type="title"/>
          </p:nvPr>
        </p:nvSpPr>
        <p:spPr>
          <a:xfrm>
            <a:off x="283780" y="4423"/>
            <a:ext cx="8403020" cy="685800"/>
          </a:xfrm>
        </p:spPr>
        <p:txBody>
          <a:bodyPr>
            <a:normAutofit/>
          </a:bodyPr>
          <a:lstStyle/>
          <a:p>
            <a:pPr lvl="0">
              <a:spcBef>
                <a:spcPts val="0"/>
              </a:spcBef>
            </a:pPr>
            <a:r>
              <a:rPr lang="en-US" sz="2800" b="1" dirty="0" smtClean="0">
                <a:solidFill>
                  <a:prstClr val="black">
                    <a:lumMod val="85000"/>
                    <a:lumOff val="15000"/>
                  </a:prstClr>
                </a:solidFill>
                <a:latin typeface="+mn-lt"/>
                <a:ea typeface="+mn-ea"/>
                <a:cs typeface="+mn-cs"/>
              </a:rPr>
              <a:t>Fads</a:t>
            </a:r>
            <a:r>
              <a:rPr lang="mr-IN" sz="2800" b="1" dirty="0" smtClean="0">
                <a:solidFill>
                  <a:prstClr val="black">
                    <a:lumMod val="85000"/>
                    <a:lumOff val="15000"/>
                  </a:prstClr>
                </a:solidFill>
                <a:latin typeface="+mn-lt"/>
                <a:ea typeface="+mn-ea"/>
                <a:cs typeface="+mn-cs"/>
              </a:rPr>
              <a:t>–</a:t>
            </a:r>
            <a:r>
              <a:rPr lang="en-US" sz="2800" b="1" dirty="0" smtClean="0">
                <a:solidFill>
                  <a:prstClr val="black">
                    <a:lumMod val="85000"/>
                    <a:lumOff val="15000"/>
                  </a:prstClr>
                </a:solidFill>
                <a:latin typeface="+mn-lt"/>
                <a:ea typeface="+mn-ea"/>
                <a:cs typeface="+mn-cs"/>
              </a:rPr>
              <a:t> we do it if everybody else is doing it</a:t>
            </a:r>
            <a:endParaRPr lang="en-US" dirty="0">
              <a:latin typeface="+mn-lt"/>
            </a:endParaRPr>
          </a:p>
        </p:txBody>
      </p:sp>
      <p:pic>
        <p:nvPicPr>
          <p:cNvPr id="2" name="Picture 1" descr="_2010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2111215"/>
            <a:ext cx="6733393" cy="3959574"/>
          </a:xfrm>
          <a:prstGeom prst="rect">
            <a:avLst/>
          </a:prstGeom>
        </p:spPr>
      </p:pic>
    </p:spTree>
    <p:extLst>
      <p:ext uri="{BB962C8B-B14F-4D97-AF65-F5344CB8AC3E}">
        <p14:creationId xmlns:p14="http://schemas.microsoft.com/office/powerpoint/2010/main" val="3091487131"/>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4389864" y="3962400"/>
            <a:ext cx="3946416" cy="2286000"/>
          </a:xfrm>
          <a:prstGeom prst="rect">
            <a:avLst/>
          </a:prstGeom>
          <a:noFill/>
        </p:spPr>
        <p:txBody>
          <a:bodyPr wrap="square" rtlCol="0">
            <a:normAutofit/>
          </a:bodyPr>
          <a:lstStyle/>
          <a:p>
            <a:pPr>
              <a:lnSpc>
                <a:spcPct val="114000"/>
              </a:lnSpc>
            </a:pPr>
            <a:endParaRPr lang="en-US" dirty="0">
              <a:solidFill>
                <a:prstClr val="black">
                  <a:lumMod val="85000"/>
                  <a:lumOff val="15000"/>
                </a:prstClr>
              </a:solidFill>
            </a:endParaRPr>
          </a:p>
        </p:txBody>
      </p:sp>
      <p:sp>
        <p:nvSpPr>
          <p:cNvPr id="9" name="Title 8"/>
          <p:cNvSpPr>
            <a:spLocks noGrp="1"/>
          </p:cNvSpPr>
          <p:nvPr>
            <p:ph type="title"/>
          </p:nvPr>
        </p:nvSpPr>
        <p:spPr>
          <a:xfrm>
            <a:off x="283780" y="4423"/>
            <a:ext cx="8403020" cy="685800"/>
          </a:xfrm>
        </p:spPr>
        <p:txBody>
          <a:bodyPr>
            <a:normAutofit/>
          </a:bodyPr>
          <a:lstStyle/>
          <a:p>
            <a:pPr lvl="0">
              <a:spcBef>
                <a:spcPts val="0"/>
              </a:spcBef>
            </a:pPr>
            <a:r>
              <a:rPr lang="en-US" sz="2800" b="1" dirty="0" smtClean="0">
                <a:solidFill>
                  <a:prstClr val="black">
                    <a:lumMod val="85000"/>
                    <a:lumOff val="15000"/>
                  </a:prstClr>
                </a:solidFill>
                <a:latin typeface="+mn-lt"/>
                <a:ea typeface="+mn-ea"/>
                <a:cs typeface="+mn-cs"/>
              </a:rPr>
              <a:t>Inspiration</a:t>
            </a:r>
            <a:r>
              <a:rPr lang="mr-IN" sz="2800" b="1" dirty="0" smtClean="0">
                <a:solidFill>
                  <a:prstClr val="black">
                    <a:lumMod val="85000"/>
                    <a:lumOff val="15000"/>
                  </a:prstClr>
                </a:solidFill>
                <a:latin typeface="+mn-lt"/>
                <a:ea typeface="+mn-ea"/>
                <a:cs typeface="+mn-cs"/>
              </a:rPr>
              <a:t>–</a:t>
            </a:r>
            <a:r>
              <a:rPr lang="en-US" sz="2800" b="1" dirty="0" smtClean="0">
                <a:solidFill>
                  <a:prstClr val="black">
                    <a:lumMod val="85000"/>
                    <a:lumOff val="15000"/>
                  </a:prstClr>
                </a:solidFill>
                <a:latin typeface="+mn-lt"/>
                <a:ea typeface="+mn-ea"/>
                <a:cs typeface="+mn-cs"/>
              </a:rPr>
              <a:t> we do it if it feels right</a:t>
            </a:r>
            <a:endParaRPr lang="en-US" dirty="0">
              <a:latin typeface="+mn-lt"/>
            </a:endParaRPr>
          </a:p>
        </p:txBody>
      </p:sp>
      <p:pic>
        <p:nvPicPr>
          <p:cNvPr id="2" name="Picture 1" descr="search-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589" y="1291004"/>
            <a:ext cx="8435219" cy="5109796"/>
          </a:xfrm>
          <a:prstGeom prst="rect">
            <a:avLst/>
          </a:prstGeom>
        </p:spPr>
      </p:pic>
    </p:spTree>
    <p:extLst>
      <p:ext uri="{BB962C8B-B14F-4D97-AF65-F5344CB8AC3E}">
        <p14:creationId xmlns:p14="http://schemas.microsoft.com/office/powerpoint/2010/main" val="860736481"/>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4389864" y="3962400"/>
            <a:ext cx="3946416" cy="2286000"/>
          </a:xfrm>
          <a:prstGeom prst="rect">
            <a:avLst/>
          </a:prstGeom>
          <a:noFill/>
        </p:spPr>
        <p:txBody>
          <a:bodyPr wrap="square" rtlCol="0">
            <a:normAutofit/>
          </a:bodyPr>
          <a:lstStyle/>
          <a:p>
            <a:pPr>
              <a:lnSpc>
                <a:spcPct val="114000"/>
              </a:lnSpc>
            </a:pPr>
            <a:endParaRPr lang="en-US" dirty="0">
              <a:solidFill>
                <a:prstClr val="black">
                  <a:lumMod val="85000"/>
                  <a:lumOff val="15000"/>
                </a:prstClr>
              </a:solidFill>
            </a:endParaRPr>
          </a:p>
        </p:txBody>
      </p:sp>
      <p:sp>
        <p:nvSpPr>
          <p:cNvPr id="9" name="Title 8"/>
          <p:cNvSpPr>
            <a:spLocks noGrp="1"/>
          </p:cNvSpPr>
          <p:nvPr>
            <p:ph type="title"/>
          </p:nvPr>
        </p:nvSpPr>
        <p:spPr>
          <a:xfrm>
            <a:off x="283780" y="4423"/>
            <a:ext cx="8403020" cy="685800"/>
          </a:xfrm>
        </p:spPr>
        <p:txBody>
          <a:bodyPr>
            <a:normAutofit/>
          </a:bodyPr>
          <a:lstStyle/>
          <a:p>
            <a:pPr lvl="0">
              <a:spcBef>
                <a:spcPts val="0"/>
              </a:spcBef>
            </a:pPr>
            <a:r>
              <a:rPr lang="en-US" sz="2800" b="1" dirty="0" smtClean="0">
                <a:solidFill>
                  <a:prstClr val="black">
                    <a:lumMod val="85000"/>
                    <a:lumOff val="15000"/>
                  </a:prstClr>
                </a:solidFill>
                <a:latin typeface="+mn-lt"/>
                <a:ea typeface="+mn-ea"/>
                <a:cs typeface="+mn-cs"/>
              </a:rPr>
              <a:t>Research</a:t>
            </a:r>
            <a:r>
              <a:rPr lang="mr-IN" sz="2800" b="1" dirty="0" smtClean="0">
                <a:solidFill>
                  <a:prstClr val="black">
                    <a:lumMod val="85000"/>
                    <a:lumOff val="15000"/>
                  </a:prstClr>
                </a:solidFill>
                <a:latin typeface="+mn-lt"/>
                <a:ea typeface="+mn-ea"/>
                <a:cs typeface="+mn-cs"/>
              </a:rPr>
              <a:t>–</a:t>
            </a:r>
            <a:r>
              <a:rPr lang="en-US" sz="2800" b="1" dirty="0" smtClean="0">
                <a:solidFill>
                  <a:prstClr val="black">
                    <a:lumMod val="85000"/>
                    <a:lumOff val="15000"/>
                  </a:prstClr>
                </a:solidFill>
                <a:latin typeface="+mn-lt"/>
                <a:ea typeface="+mn-ea"/>
                <a:cs typeface="+mn-cs"/>
              </a:rPr>
              <a:t> we do what can be proven to help kids learn</a:t>
            </a:r>
            <a:endParaRPr lang="en-US" dirty="0">
              <a:latin typeface="+mn-lt"/>
            </a:endParaRPr>
          </a:p>
        </p:txBody>
      </p:sp>
      <p:pic>
        <p:nvPicPr>
          <p:cNvPr id="5" name="Picture 4"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03" y="1905000"/>
            <a:ext cx="8204198" cy="3962399"/>
          </a:xfrm>
          <a:prstGeom prst="rect">
            <a:avLst/>
          </a:prstGeom>
        </p:spPr>
      </p:pic>
    </p:spTree>
    <p:extLst>
      <p:ext uri="{BB962C8B-B14F-4D97-AF65-F5344CB8AC3E}">
        <p14:creationId xmlns:p14="http://schemas.microsoft.com/office/powerpoint/2010/main" val="2455241158"/>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research is best?          What Research is best?</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1233040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research?</a:t>
            </a:r>
            <a:endParaRPr lang="en-US" dirty="0"/>
          </a:p>
        </p:txBody>
      </p:sp>
      <p:sp>
        <p:nvSpPr>
          <p:cNvPr id="3" name="Content Placeholder 2"/>
          <p:cNvSpPr>
            <a:spLocks noGrp="1"/>
          </p:cNvSpPr>
          <p:nvPr>
            <p:ph idx="1"/>
          </p:nvPr>
        </p:nvSpPr>
        <p:spPr/>
        <p:txBody>
          <a:bodyPr>
            <a:normAutofit/>
          </a:bodyPr>
          <a:lstStyle/>
          <a:p>
            <a:r>
              <a:rPr lang="en-US" sz="2400" dirty="0" smtClean="0"/>
              <a:t>We are all capable of learning from experience </a:t>
            </a:r>
          </a:p>
          <a:p>
            <a:r>
              <a:rPr lang="en-US" sz="2400" dirty="0" smtClean="0"/>
              <a:t>But we all suffer from narrow perspective, wishful thinking, and opportunity cost</a:t>
            </a:r>
          </a:p>
          <a:p>
            <a:r>
              <a:rPr lang="en-US" sz="2400" dirty="0" smtClean="0"/>
              <a:t>Research provides us with the tools to know things that go beyond our experience</a:t>
            </a:r>
          </a:p>
          <a:p>
            <a:r>
              <a:rPr lang="en-US" sz="2400" dirty="0" smtClean="0"/>
              <a:t>Research allows us to advance in socially acceptable way</a:t>
            </a:r>
            <a:endParaRPr lang="en-US" sz="2400" dirty="0"/>
          </a:p>
        </p:txBody>
      </p:sp>
    </p:spTree>
    <p:extLst>
      <p:ext uri="{BB962C8B-B14F-4D97-AF65-F5344CB8AC3E}">
        <p14:creationId xmlns:p14="http://schemas.microsoft.com/office/powerpoint/2010/main" val="1078345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research?</a:t>
            </a:r>
            <a:endParaRPr lang="en-US" dirty="0"/>
          </a:p>
        </p:txBody>
      </p:sp>
      <p:sp>
        <p:nvSpPr>
          <p:cNvPr id="3" name="Content Placeholder 2"/>
          <p:cNvSpPr>
            <a:spLocks noGrp="1"/>
          </p:cNvSpPr>
          <p:nvPr>
            <p:ph idx="1"/>
          </p:nvPr>
        </p:nvSpPr>
        <p:spPr/>
        <p:txBody>
          <a:bodyPr>
            <a:normAutofit/>
          </a:bodyPr>
          <a:lstStyle/>
          <a:p>
            <a:r>
              <a:rPr lang="en-US" sz="2400" dirty="0" smtClean="0"/>
              <a:t>Reading Wars of 1990s</a:t>
            </a:r>
          </a:p>
          <a:p>
            <a:r>
              <a:rPr lang="en-US" sz="2400" dirty="0" smtClean="0"/>
              <a:t>Not all research is equal</a:t>
            </a:r>
          </a:p>
          <a:p>
            <a:r>
              <a:rPr lang="en-US" sz="2400" dirty="0" smtClean="0"/>
              <a:t>Federal response was to put in place several supports in place for schools to ensure that they could and would use research</a:t>
            </a:r>
          </a:p>
          <a:p>
            <a:r>
              <a:rPr lang="en-US" sz="2400" dirty="0" smtClean="0"/>
              <a:t>Definition of research and evidence-based practice</a:t>
            </a:r>
          </a:p>
          <a:p>
            <a:r>
              <a:rPr lang="en-US" sz="2400" dirty="0" smtClean="0"/>
              <a:t>Research panels</a:t>
            </a:r>
          </a:p>
          <a:p>
            <a:r>
              <a:rPr lang="en-US" sz="2400" dirty="0" smtClean="0"/>
              <a:t>What Works Clearinghouse</a:t>
            </a:r>
            <a:endParaRPr lang="en-US" sz="2400" dirty="0"/>
          </a:p>
        </p:txBody>
      </p:sp>
    </p:spTree>
    <p:extLst>
      <p:ext uri="{BB962C8B-B14F-4D97-AF65-F5344CB8AC3E}">
        <p14:creationId xmlns:p14="http://schemas.microsoft.com/office/powerpoint/2010/main" val="1578874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Literacy is important</a:t>
            </a:r>
            <a:endParaRPr lang="en-US" dirty="0"/>
          </a:p>
        </p:txBody>
      </p:sp>
      <p:sp>
        <p:nvSpPr>
          <p:cNvPr id="3" name="Text Placeholder 2"/>
          <p:cNvSpPr>
            <a:spLocks noGrp="1"/>
          </p:cNvSpPr>
          <p:nvPr>
            <p:ph type="body" idx="1"/>
          </p:nvPr>
        </p:nvSpPr>
        <p:spPr/>
        <p:txBody>
          <a:bodyPr/>
          <a:lstStyle/>
          <a:p>
            <a:r>
              <a:rPr lang="en-US" dirty="0" smtClean="0"/>
              <a:t>It matters that our kids learn to read and write well </a:t>
            </a:r>
            <a:endParaRPr lang="en-US" dirty="0"/>
          </a:p>
        </p:txBody>
      </p:sp>
    </p:spTree>
    <p:extLst>
      <p:ext uri="{BB962C8B-B14F-4D97-AF65-F5344CB8AC3E}">
        <p14:creationId xmlns:p14="http://schemas.microsoft.com/office/powerpoint/2010/main" val="2009254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Evidence-based practice</a:t>
            </a:r>
            <a:endParaRPr lang="en-US" dirty="0"/>
          </a:p>
        </p:txBody>
      </p:sp>
      <p:sp>
        <p:nvSpPr>
          <p:cNvPr id="3" name="Content Placeholder 2"/>
          <p:cNvSpPr>
            <a:spLocks noGrp="1"/>
          </p:cNvSpPr>
          <p:nvPr>
            <p:ph idx="1"/>
          </p:nvPr>
        </p:nvSpPr>
        <p:spPr/>
        <p:txBody>
          <a:bodyPr>
            <a:normAutofit/>
          </a:bodyPr>
          <a:lstStyle/>
          <a:p>
            <a:r>
              <a:rPr lang="en-US" sz="2400" dirty="0" smtClean="0"/>
              <a:t>Evidence-based practices are those “effective educational strategies supported by evidence and research” (ESEA)</a:t>
            </a:r>
          </a:p>
          <a:p>
            <a:r>
              <a:rPr lang="en-US" sz="2400" dirty="0" smtClean="0"/>
              <a:t>Essentially the instructional practice has a sound record of success</a:t>
            </a:r>
          </a:p>
          <a:p>
            <a:r>
              <a:rPr lang="en-US" sz="2400" dirty="0" smtClean="0"/>
              <a:t>This record of success is valid and reliable</a:t>
            </a:r>
          </a:p>
          <a:p>
            <a:r>
              <a:rPr lang="en-US" sz="2400" dirty="0" smtClean="0"/>
              <a:t>Educational practices should be based upon appropriate, sound, accumulation of research</a:t>
            </a:r>
          </a:p>
          <a:p>
            <a:endParaRPr lang="en-US" dirty="0"/>
          </a:p>
        </p:txBody>
      </p:sp>
    </p:spTree>
    <p:extLst>
      <p:ext uri="{BB962C8B-B14F-4D97-AF65-F5344CB8AC3E}">
        <p14:creationId xmlns:p14="http://schemas.microsoft.com/office/powerpoint/2010/main" val="140715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sp>
        <p:nvSpPr>
          <p:cNvPr id="3" name="Content Placeholder 2"/>
          <p:cNvSpPr>
            <a:spLocks noGrp="1"/>
          </p:cNvSpPr>
          <p:nvPr>
            <p:ph idx="1"/>
          </p:nvPr>
        </p:nvSpPr>
        <p:spPr/>
        <p:txBody>
          <a:bodyPr/>
          <a:lstStyle/>
          <a:p>
            <a:r>
              <a:rPr lang="en-US" sz="2400" dirty="0" smtClean="0"/>
              <a:t>Research does not refer to anything that is published</a:t>
            </a:r>
          </a:p>
          <a:p>
            <a:r>
              <a:rPr lang="en-US" sz="2400" dirty="0" smtClean="0"/>
              <a:t>Research requires the collection and analysis of data in a systematic, rule-based way</a:t>
            </a:r>
          </a:p>
          <a:p>
            <a:r>
              <a:rPr lang="en-US" sz="2400" dirty="0" smtClean="0"/>
              <a:t>Research is published through a refereeing system </a:t>
            </a:r>
          </a:p>
          <a:p>
            <a:r>
              <a:rPr lang="en-US" sz="2400" dirty="0" smtClean="0"/>
              <a:t>Nevertheless, not all research is equal—there are differences in appropriateness to particular claims and quality</a:t>
            </a:r>
          </a:p>
          <a:p>
            <a:endParaRPr lang="en-US" dirty="0" smtClean="0"/>
          </a:p>
          <a:p>
            <a:endParaRPr lang="en-US" dirty="0"/>
          </a:p>
        </p:txBody>
      </p:sp>
    </p:spTree>
    <p:extLst>
      <p:ext uri="{BB962C8B-B14F-4D97-AF65-F5344CB8AC3E}">
        <p14:creationId xmlns:p14="http://schemas.microsoft.com/office/powerpoint/2010/main" val="1383934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Appropriateness of Research</a:t>
            </a:r>
            <a:endParaRPr lang="en-US" dirty="0"/>
          </a:p>
        </p:txBody>
      </p:sp>
      <p:sp>
        <p:nvSpPr>
          <p:cNvPr id="3" name="Content Placeholder 2"/>
          <p:cNvSpPr>
            <a:spLocks noGrp="1"/>
          </p:cNvSpPr>
          <p:nvPr>
            <p:ph idx="1"/>
          </p:nvPr>
        </p:nvSpPr>
        <p:spPr/>
        <p:txBody>
          <a:bodyPr>
            <a:normAutofit/>
          </a:bodyPr>
          <a:lstStyle/>
          <a:p>
            <a:r>
              <a:rPr lang="en-US" sz="2400" dirty="0" smtClean="0"/>
              <a:t>There are different kinds of research and they answer different kinds of questions</a:t>
            </a:r>
          </a:p>
          <a:p>
            <a:r>
              <a:rPr lang="en-US" sz="2400" dirty="0" smtClean="0"/>
              <a:t>Descriptive studies describe </a:t>
            </a:r>
          </a:p>
          <a:p>
            <a:r>
              <a:rPr lang="en-US" sz="2400" dirty="0" smtClean="0"/>
              <a:t>Correlational studies relate </a:t>
            </a:r>
          </a:p>
          <a:p>
            <a:r>
              <a:rPr lang="en-US" sz="2400" dirty="0" smtClean="0"/>
              <a:t>Experimental studies identify causal relationships</a:t>
            </a:r>
          </a:p>
          <a:p>
            <a:r>
              <a:rPr lang="en-US" sz="2400" dirty="0" smtClean="0"/>
              <a:t>Claims should match the nature of evidence</a:t>
            </a:r>
          </a:p>
          <a:p>
            <a:endParaRPr lang="en-US" dirty="0"/>
          </a:p>
        </p:txBody>
      </p:sp>
    </p:spTree>
    <p:extLst>
      <p:ext uri="{BB962C8B-B14F-4D97-AF65-F5344CB8AC3E}">
        <p14:creationId xmlns:p14="http://schemas.microsoft.com/office/powerpoint/2010/main" val="946267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Sound Research</a:t>
            </a:r>
            <a:endParaRPr lang="en-US" dirty="0"/>
          </a:p>
        </p:txBody>
      </p:sp>
      <p:sp>
        <p:nvSpPr>
          <p:cNvPr id="3" name="Content Placeholder 2"/>
          <p:cNvSpPr>
            <a:spLocks noGrp="1"/>
          </p:cNvSpPr>
          <p:nvPr>
            <p:ph idx="1"/>
          </p:nvPr>
        </p:nvSpPr>
        <p:spPr/>
        <p:txBody>
          <a:bodyPr>
            <a:normAutofit fontScale="92500"/>
          </a:bodyPr>
          <a:lstStyle/>
          <a:p>
            <a:r>
              <a:rPr lang="en-US" sz="2800" dirty="0" smtClean="0"/>
              <a:t>Objective—data </a:t>
            </a:r>
            <a:r>
              <a:rPr lang="en-US" sz="2800" dirty="0"/>
              <a:t>that any evaluator would identify and interpret similarly </a:t>
            </a:r>
            <a:endParaRPr lang="en-US" sz="2800" dirty="0" smtClean="0"/>
          </a:p>
          <a:p>
            <a:r>
              <a:rPr lang="en-US" sz="2800" dirty="0"/>
              <a:t>V</a:t>
            </a:r>
            <a:r>
              <a:rPr lang="en-US" sz="2800" dirty="0" smtClean="0"/>
              <a:t>alid—data </a:t>
            </a:r>
            <a:r>
              <a:rPr lang="en-US" sz="2800" dirty="0"/>
              <a:t>that adequately represent the tasks that children need to accomplish to be successful readers </a:t>
            </a:r>
            <a:endParaRPr lang="en-US" sz="2800" dirty="0" smtClean="0"/>
          </a:p>
          <a:p>
            <a:r>
              <a:rPr lang="en-US" sz="2800" dirty="0"/>
              <a:t>R</a:t>
            </a:r>
            <a:r>
              <a:rPr lang="en-US" sz="2800" dirty="0" smtClean="0"/>
              <a:t>eliable—data </a:t>
            </a:r>
            <a:r>
              <a:rPr lang="en-US" sz="2800" dirty="0"/>
              <a:t>will remain essentially unchanged if collected on a different day or by a different person </a:t>
            </a:r>
            <a:endParaRPr lang="en-US" sz="2800" dirty="0" smtClean="0"/>
          </a:p>
          <a:p>
            <a:r>
              <a:rPr lang="en-US" sz="2800" dirty="0"/>
              <a:t>S</a:t>
            </a:r>
            <a:r>
              <a:rPr lang="en-US" sz="2800" dirty="0" smtClean="0"/>
              <a:t>ystematic—data </a:t>
            </a:r>
            <a:r>
              <a:rPr lang="en-US" sz="2800" dirty="0"/>
              <a:t>that were collected according to a rigorous design of either experimentation or observation </a:t>
            </a:r>
            <a:endParaRPr lang="en-US" sz="2800" dirty="0" smtClean="0"/>
          </a:p>
          <a:p>
            <a:r>
              <a:rPr lang="en-US" sz="2800" dirty="0"/>
              <a:t>R</a:t>
            </a:r>
            <a:r>
              <a:rPr lang="en-US" sz="2800" dirty="0" smtClean="0"/>
              <a:t>efereed—data </a:t>
            </a:r>
            <a:r>
              <a:rPr lang="en-US" sz="2800" dirty="0"/>
              <a:t>that have been approved for publication by a panel of independent reviewers</a:t>
            </a:r>
          </a:p>
          <a:p>
            <a:endParaRPr lang="en-US" dirty="0"/>
          </a:p>
        </p:txBody>
      </p:sp>
    </p:spTree>
    <p:extLst>
      <p:ext uri="{BB962C8B-B14F-4D97-AF65-F5344CB8AC3E}">
        <p14:creationId xmlns:p14="http://schemas.microsoft.com/office/powerpoint/2010/main" val="1705979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Accumulation of research</a:t>
            </a:r>
            <a:endParaRPr lang="en-US" dirty="0"/>
          </a:p>
        </p:txBody>
      </p:sp>
      <p:sp>
        <p:nvSpPr>
          <p:cNvPr id="3" name="Content Placeholder 2"/>
          <p:cNvSpPr>
            <a:spLocks noGrp="1"/>
          </p:cNvSpPr>
          <p:nvPr>
            <p:ph idx="1"/>
          </p:nvPr>
        </p:nvSpPr>
        <p:spPr/>
        <p:txBody>
          <a:bodyPr>
            <a:normAutofit/>
          </a:bodyPr>
          <a:lstStyle/>
          <a:p>
            <a:r>
              <a:rPr lang="en-US" sz="2400" dirty="0" smtClean="0"/>
              <a:t>Most educational experiments are small</a:t>
            </a:r>
          </a:p>
          <a:p>
            <a:r>
              <a:rPr lang="en-US" sz="2400" dirty="0" smtClean="0"/>
              <a:t>Replication is essential to getting it right</a:t>
            </a:r>
          </a:p>
          <a:p>
            <a:r>
              <a:rPr lang="en-US" sz="2400" dirty="0" smtClean="0"/>
              <a:t>Education studies vary in many ways</a:t>
            </a:r>
          </a:p>
          <a:p>
            <a:r>
              <a:rPr lang="en-US" sz="2400" dirty="0" smtClean="0"/>
              <a:t>Unfortunately, this can encourage cherry-picking (“you can prove anything with research”)</a:t>
            </a:r>
          </a:p>
          <a:p>
            <a:r>
              <a:rPr lang="en-US" sz="2400" dirty="0" smtClean="0"/>
              <a:t>Research synthesis (especially meta-analysis) has become the accepted way to scientifically combine studies </a:t>
            </a:r>
            <a:endParaRPr lang="en-US" sz="2400" dirty="0"/>
          </a:p>
        </p:txBody>
      </p:sp>
    </p:spTree>
    <p:extLst>
      <p:ext uri="{BB962C8B-B14F-4D97-AF65-F5344CB8AC3E}">
        <p14:creationId xmlns:p14="http://schemas.microsoft.com/office/powerpoint/2010/main" val="627021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Meta-analyses</a:t>
            </a:r>
            <a:endParaRPr lang="en-US" dirty="0"/>
          </a:p>
        </p:txBody>
      </p:sp>
      <p:sp>
        <p:nvSpPr>
          <p:cNvPr id="3" name="Content Placeholder 2"/>
          <p:cNvSpPr>
            <a:spLocks noGrp="1"/>
          </p:cNvSpPr>
          <p:nvPr>
            <p:ph idx="1"/>
          </p:nvPr>
        </p:nvSpPr>
        <p:spPr/>
        <p:txBody>
          <a:bodyPr>
            <a:normAutofit/>
          </a:bodyPr>
          <a:lstStyle/>
          <a:p>
            <a:r>
              <a:rPr lang="en-US" sz="2400" dirty="0" smtClean="0"/>
              <a:t>Collection of methods used to identify and combine studies into synthesis</a:t>
            </a:r>
          </a:p>
          <a:p>
            <a:r>
              <a:rPr lang="en-US" sz="2400" dirty="0" smtClean="0"/>
              <a:t>Meta-analysis actually combines the data from multiple studies in a way that properly weights the contribution of each</a:t>
            </a:r>
          </a:p>
          <a:p>
            <a:r>
              <a:rPr lang="en-US" sz="2400" dirty="0" smtClean="0"/>
              <a:t>Allows for a systematic accounting of the differences in findings and for dealing with flaws in original researcher</a:t>
            </a:r>
          </a:p>
          <a:p>
            <a:r>
              <a:rPr lang="en-US" sz="2400" dirty="0" smtClean="0"/>
              <a:t>Leads to consistency of conclusions</a:t>
            </a:r>
            <a:endParaRPr lang="en-US" sz="2400" dirty="0"/>
          </a:p>
        </p:txBody>
      </p:sp>
    </p:spTree>
    <p:extLst>
      <p:ext uri="{BB962C8B-B14F-4D97-AF65-F5344CB8AC3E}">
        <p14:creationId xmlns:p14="http://schemas.microsoft.com/office/powerpoint/2010/main" val="74085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Evidence worth paying attention to</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6162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Preventing Reading Difficulties</a:t>
            </a:r>
            <a:endParaRPr lang="en-US" dirty="0"/>
          </a:p>
        </p:txBody>
      </p:sp>
      <p:sp>
        <p:nvSpPr>
          <p:cNvPr id="3" name="Content Placeholder 2"/>
          <p:cNvSpPr>
            <a:spLocks noGrp="1"/>
          </p:cNvSpPr>
          <p:nvPr>
            <p:ph idx="1"/>
          </p:nvPr>
        </p:nvSpPr>
        <p:spPr/>
        <p:txBody>
          <a:bodyPr>
            <a:normAutofit/>
          </a:bodyPr>
          <a:lstStyle/>
          <a:p>
            <a:r>
              <a:rPr lang="en-US" sz="2400" dirty="0" smtClean="0"/>
              <a:t>National Research Council appointed a group of literacy experts to provide research-based recommendations on how to address early literacy</a:t>
            </a:r>
          </a:p>
          <a:p>
            <a:r>
              <a:rPr lang="en-US" sz="2400" dirty="0" smtClean="0"/>
              <a:t>They issued a report in 1998 focused on preschool, kindergarten, and primary grade reading instruction and support</a:t>
            </a:r>
            <a:endParaRPr lang="en-US" sz="2400" dirty="0"/>
          </a:p>
        </p:txBody>
      </p:sp>
    </p:spTree>
    <p:extLst>
      <p:ext uri="{BB962C8B-B14F-4D97-AF65-F5344CB8AC3E}">
        <p14:creationId xmlns:p14="http://schemas.microsoft.com/office/powerpoint/2010/main" val="267230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t="31571" r="2965" b="652"/>
          <a:stretch/>
        </p:blipFill>
        <p:spPr>
          <a:xfrm>
            <a:off x="1736849" y="139568"/>
            <a:ext cx="5408100" cy="6461977"/>
          </a:xfrm>
        </p:spPr>
      </p:pic>
    </p:spTree>
    <p:extLst>
      <p:ext uri="{BB962C8B-B14F-4D97-AF65-F5344CB8AC3E}">
        <p14:creationId xmlns:p14="http://schemas.microsoft.com/office/powerpoint/2010/main" val="74389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57142"/>
            <a:ext cx="9144000" cy="8032968"/>
          </a:xfrm>
          <a:prstGeom prst="rect">
            <a:avLst/>
          </a:prstGeom>
        </p:spPr>
        <p:txBody>
          <a:bodyPr wrap="square">
            <a:spAutoFit/>
          </a:bodyPr>
          <a:lstStyle/>
          <a:p>
            <a:endParaRPr lang="en-US" b="1" dirty="0" smtClean="0"/>
          </a:p>
          <a:p>
            <a:endParaRPr lang="en-US" b="1" dirty="0"/>
          </a:p>
          <a:p>
            <a:endParaRPr lang="en-US" b="1" dirty="0" smtClean="0"/>
          </a:p>
          <a:p>
            <a:endParaRPr lang="en-US" b="1" dirty="0"/>
          </a:p>
          <a:p>
            <a:endParaRPr lang="en-US" b="1" dirty="0" smtClean="0"/>
          </a:p>
          <a:p>
            <a:endParaRPr lang="en-US" b="1" dirty="0"/>
          </a:p>
          <a:p>
            <a:endParaRPr lang="en-US" b="1" dirty="0" smtClean="0"/>
          </a:p>
          <a:p>
            <a:endParaRPr lang="en-US" b="1" dirty="0"/>
          </a:p>
          <a:p>
            <a:r>
              <a:rPr lang="en-US" sz="2400" b="1" dirty="0" smtClean="0"/>
              <a:t>COMMITTEE </a:t>
            </a:r>
            <a:r>
              <a:rPr lang="en-US" sz="2400" b="1" dirty="0"/>
              <a:t>ON THE PREVENTION OF READING DIFFICULTIES IN YOUNG CHILDREN</a:t>
            </a:r>
            <a:endParaRPr lang="en-US" sz="2400" dirty="0"/>
          </a:p>
          <a:p>
            <a:r>
              <a:rPr lang="en-US" dirty="0"/>
              <a:t>CATHERINE SNOW </a:t>
            </a:r>
            <a:r>
              <a:rPr lang="en-US" i="1" dirty="0"/>
              <a:t>(Chair),</a:t>
            </a:r>
            <a:r>
              <a:rPr lang="en-US" dirty="0"/>
              <a:t> Graduate School of Education, Harvard </a:t>
            </a:r>
            <a:r>
              <a:rPr lang="en-US" dirty="0" smtClean="0"/>
              <a:t>University, Chair</a:t>
            </a:r>
            <a:endParaRPr lang="en-US" dirty="0"/>
          </a:p>
          <a:p>
            <a:r>
              <a:rPr lang="en-US" dirty="0"/>
              <a:t>MARILYN JAGER ADAMS, Bolt, </a:t>
            </a:r>
            <a:r>
              <a:rPr lang="en-US" dirty="0" err="1"/>
              <a:t>Beranek</a:t>
            </a:r>
            <a:r>
              <a:rPr lang="en-US" dirty="0"/>
              <a:t>, and Newman Inc., Cambridge, Massachusetts</a:t>
            </a:r>
          </a:p>
          <a:p>
            <a:r>
              <a:rPr lang="en-US" dirty="0"/>
              <a:t>BARBARA T. BOWMAN, Erikson Institute, Chicago, Illinois</a:t>
            </a:r>
          </a:p>
          <a:p>
            <a:r>
              <a:rPr lang="en-US" dirty="0"/>
              <a:t>BARBARA FOORMAN, </a:t>
            </a:r>
            <a:r>
              <a:rPr lang="en-US" dirty="0" smtClean="0"/>
              <a:t>Depart </a:t>
            </a:r>
            <a:r>
              <a:rPr lang="en-US" dirty="0"/>
              <a:t>of Pediatrics, University of Texas, and Houston Medical School</a:t>
            </a:r>
          </a:p>
          <a:p>
            <a:r>
              <a:rPr lang="en-US" dirty="0"/>
              <a:t>DOROTHY FOWLER, Fairfax County Public Schools, Annandale, Virginia</a:t>
            </a:r>
          </a:p>
          <a:p>
            <a:r>
              <a:rPr lang="en-US" dirty="0"/>
              <a:t>CLAUDE N. GOLDENBERG, Department of Teacher </a:t>
            </a:r>
            <a:r>
              <a:rPr lang="en-US" dirty="0" err="1" smtClean="0"/>
              <a:t>Educ</a:t>
            </a:r>
            <a:r>
              <a:rPr lang="en-US" dirty="0" smtClean="0"/>
              <a:t>, </a:t>
            </a:r>
            <a:r>
              <a:rPr lang="en-US" dirty="0"/>
              <a:t>California State University, Long Beach</a:t>
            </a:r>
          </a:p>
          <a:p>
            <a:r>
              <a:rPr lang="en-US" dirty="0"/>
              <a:t>EDWARD J. KAME'ENUI, College of Education, University of Oregon, Eugene</a:t>
            </a:r>
          </a:p>
          <a:p>
            <a:r>
              <a:rPr lang="en-US" dirty="0"/>
              <a:t>WILLIAM LABOV, Department of Linguistics and Psychology, University of Pennsylvania</a:t>
            </a:r>
          </a:p>
          <a:p>
            <a:r>
              <a:rPr lang="en-US" dirty="0"/>
              <a:t>RICHARD K. OLSON, Department of Psychology, University of Colorado, Boulder</a:t>
            </a:r>
          </a:p>
          <a:p>
            <a:r>
              <a:rPr lang="en-US" dirty="0"/>
              <a:t>ANNEMARIE SULLIVAN PALINCSAR, School of Education, University of Michigan, Ann Arbor</a:t>
            </a:r>
          </a:p>
          <a:p>
            <a:r>
              <a:rPr lang="en-US" dirty="0"/>
              <a:t>CHARLES A. PERFETTI, Department of Psychology, University of Pittsburgh</a:t>
            </a:r>
          </a:p>
          <a:p>
            <a:r>
              <a:rPr lang="en-US" dirty="0"/>
              <a:t>HOLLIS S. SCARBOROUGH, Brooklyn College, City University of New York, and Haskins Laboratories, New Haven, Connecticut</a:t>
            </a:r>
          </a:p>
          <a:p>
            <a:r>
              <a:rPr lang="en-US" dirty="0"/>
              <a:t>SALLY SHAYWITZ, Department of Pediatrics, Yale University</a:t>
            </a:r>
          </a:p>
          <a:p>
            <a:r>
              <a:rPr lang="en-US" dirty="0"/>
              <a:t>KEITH STANOVICH, Ontario Institute for Studies in Education, University of Toronto</a:t>
            </a:r>
          </a:p>
          <a:p>
            <a:r>
              <a:rPr lang="en-US" dirty="0"/>
              <a:t>DOROTHY STRICKLAND, Graduate School of Education, Rutgers University</a:t>
            </a:r>
          </a:p>
          <a:p>
            <a:r>
              <a:rPr lang="en-US" dirty="0"/>
              <a:t>SAM STRINGFIELD, Center for the Social Organization of Schools, Johns Hopkins University</a:t>
            </a:r>
          </a:p>
          <a:p>
            <a:r>
              <a:rPr lang="en-US" dirty="0"/>
              <a:t>ELIZABETH SULZBY, School of Education, University of Michigan, Ann Arbor</a:t>
            </a:r>
          </a:p>
        </p:txBody>
      </p:sp>
    </p:spTree>
    <p:extLst>
      <p:ext uri="{BB962C8B-B14F-4D97-AF65-F5344CB8AC3E}">
        <p14:creationId xmlns:p14="http://schemas.microsoft.com/office/powerpoint/2010/main" val="2329874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Literacy Matters</a:t>
            </a:r>
            <a:endParaRPr lang="en-US" dirty="0"/>
          </a:p>
        </p:txBody>
      </p:sp>
      <p:sp>
        <p:nvSpPr>
          <p:cNvPr id="3" name="Content Placeholder 2"/>
          <p:cNvSpPr>
            <a:spLocks noGrp="1"/>
          </p:cNvSpPr>
          <p:nvPr>
            <p:ph idx="1"/>
          </p:nvPr>
        </p:nvSpPr>
        <p:spPr/>
        <p:txBody>
          <a:bodyPr>
            <a:normAutofit/>
          </a:bodyPr>
          <a:lstStyle/>
          <a:p>
            <a:r>
              <a:rPr lang="en-US" dirty="0" smtClean="0"/>
              <a:t>Economics </a:t>
            </a:r>
          </a:p>
          <a:p>
            <a:pPr lvl="1"/>
            <a:r>
              <a:rPr lang="en-US" dirty="0" smtClean="0"/>
              <a:t>Literacy attainment explains 55% of the economic growth in nations (</a:t>
            </a:r>
            <a:r>
              <a:rPr lang="en-US" dirty="0" err="1" smtClean="0"/>
              <a:t>Coulombe</a:t>
            </a:r>
            <a:r>
              <a:rPr lang="en-US" dirty="0" smtClean="0"/>
              <a:t>, Trembley, &amp; </a:t>
            </a:r>
            <a:r>
              <a:rPr lang="en-US" dirty="0" err="1" smtClean="0"/>
              <a:t>Marchand</a:t>
            </a:r>
            <a:r>
              <a:rPr lang="en-US" dirty="0" smtClean="0"/>
              <a:t>, 2004)</a:t>
            </a:r>
          </a:p>
          <a:p>
            <a:pPr lvl="1"/>
            <a:r>
              <a:rPr lang="en-US" dirty="0" smtClean="0"/>
              <a:t>Second-grade literacy explains economic success of individuals at age of 42 (Ritchie &amp; Bates, 2013) </a:t>
            </a:r>
          </a:p>
          <a:p>
            <a:pPr lvl="1"/>
            <a:endParaRPr lang="en-US" dirty="0" smtClean="0"/>
          </a:p>
        </p:txBody>
      </p:sp>
    </p:spTree>
    <p:extLst>
      <p:ext uri="{BB962C8B-B14F-4D97-AF65-F5344CB8AC3E}">
        <p14:creationId xmlns:p14="http://schemas.microsoft.com/office/powerpoint/2010/main" val="1028549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Reading Panel</a:t>
            </a:r>
            <a:endParaRPr lang="en-US" dirty="0"/>
          </a:p>
        </p:txBody>
      </p:sp>
      <p:sp>
        <p:nvSpPr>
          <p:cNvPr id="3" name="Content Placeholder 2"/>
          <p:cNvSpPr>
            <a:spLocks noGrp="1"/>
          </p:cNvSpPr>
          <p:nvPr>
            <p:ph idx="1"/>
          </p:nvPr>
        </p:nvSpPr>
        <p:spPr/>
        <p:txBody>
          <a:bodyPr>
            <a:normAutofit/>
          </a:bodyPr>
          <a:lstStyle/>
          <a:p>
            <a:r>
              <a:rPr lang="en-US" sz="2400" dirty="0" smtClean="0"/>
              <a:t>In 1998, Congress asked for a review of what works in reading instruction</a:t>
            </a:r>
          </a:p>
          <a:p>
            <a:r>
              <a:rPr lang="en-US" sz="2400" dirty="0" smtClean="0"/>
              <a:t>U.S. Department of Education and the National Institute of Child Health and Human Development appointed a panel</a:t>
            </a:r>
          </a:p>
          <a:p>
            <a:r>
              <a:rPr lang="en-US" sz="2400" dirty="0" smtClean="0"/>
              <a:t>Panel reviewed more than 500 studies on reading instruction (K-12)</a:t>
            </a:r>
            <a:endParaRPr lang="en-US" sz="2400" dirty="0"/>
          </a:p>
        </p:txBody>
      </p:sp>
    </p:spTree>
    <p:extLst>
      <p:ext uri="{BB962C8B-B14F-4D97-AF65-F5344CB8AC3E}">
        <p14:creationId xmlns:p14="http://schemas.microsoft.com/office/powerpoint/2010/main" val="3787644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3300" y="254000"/>
            <a:ext cx="4584700" cy="6337300"/>
          </a:xfrm>
          <a:prstGeom prst="rect">
            <a:avLst/>
          </a:prstGeom>
        </p:spPr>
      </p:pic>
    </p:spTree>
    <p:extLst>
      <p:ext uri="{BB962C8B-B14F-4D97-AF65-F5344CB8AC3E}">
        <p14:creationId xmlns:p14="http://schemas.microsoft.com/office/powerpoint/2010/main" val="24801173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7748" y="205933"/>
            <a:ext cx="8646251" cy="5693865"/>
          </a:xfrm>
          <a:prstGeom prst="rect">
            <a:avLst/>
          </a:prstGeom>
        </p:spPr>
        <p:txBody>
          <a:bodyPr wrap="square">
            <a:spAutoFit/>
          </a:bodyPr>
          <a:lstStyle/>
          <a:p>
            <a:r>
              <a:rPr lang="en-US" sz="2800" b="1" dirty="0" smtClean="0"/>
              <a:t>National Reading Panel</a:t>
            </a:r>
          </a:p>
          <a:p>
            <a:r>
              <a:rPr lang="en-US" sz="2400" dirty="0" smtClean="0"/>
              <a:t>Donald </a:t>
            </a:r>
            <a:r>
              <a:rPr lang="en-US" sz="2400" dirty="0" err="1"/>
              <a:t>Langenberg</a:t>
            </a:r>
            <a:r>
              <a:rPr lang="en-US" sz="2400" dirty="0"/>
              <a:t>, University of </a:t>
            </a:r>
            <a:r>
              <a:rPr lang="en-US" sz="2400" dirty="0" smtClean="0"/>
              <a:t>Maryland, Chair</a:t>
            </a:r>
            <a:endParaRPr lang="en-US" sz="2400" dirty="0"/>
          </a:p>
          <a:p>
            <a:r>
              <a:rPr lang="en-US" sz="2400" dirty="0"/>
              <a:t>Gloria </a:t>
            </a:r>
            <a:r>
              <a:rPr lang="en-US" sz="2400" dirty="0" err="1"/>
              <a:t>Correro</a:t>
            </a:r>
            <a:r>
              <a:rPr lang="en-US" sz="2400" dirty="0"/>
              <a:t>, Mississippi State University </a:t>
            </a:r>
          </a:p>
          <a:p>
            <a:r>
              <a:rPr lang="en-US" sz="2400" dirty="0" err="1"/>
              <a:t>Linnea</a:t>
            </a:r>
            <a:r>
              <a:rPr lang="en-US" sz="2400" dirty="0"/>
              <a:t> Ehri, City University of New York</a:t>
            </a:r>
          </a:p>
          <a:p>
            <a:r>
              <a:rPr lang="en-US" sz="2400" dirty="0" err="1"/>
              <a:t>Gwenette</a:t>
            </a:r>
            <a:r>
              <a:rPr lang="en-US" sz="2400" dirty="0"/>
              <a:t> Ferguson, Houston Public Schools</a:t>
            </a:r>
          </a:p>
          <a:p>
            <a:r>
              <a:rPr lang="en-US" sz="2400" dirty="0"/>
              <a:t>Norma Garza</a:t>
            </a:r>
          </a:p>
          <a:p>
            <a:r>
              <a:rPr lang="en-US" sz="2400" dirty="0"/>
              <a:t>Michael L. </a:t>
            </a:r>
            <a:r>
              <a:rPr lang="en-US" sz="2400" dirty="0" err="1"/>
              <a:t>Kamil</a:t>
            </a:r>
            <a:r>
              <a:rPr lang="en-US" sz="2400" dirty="0"/>
              <a:t>, Stanford University </a:t>
            </a:r>
          </a:p>
          <a:p>
            <a:r>
              <a:rPr lang="en-US" sz="2400" dirty="0"/>
              <a:t>Cora Bagley </a:t>
            </a:r>
            <a:r>
              <a:rPr lang="en-US" sz="2400" dirty="0" err="1"/>
              <a:t>Marrett</a:t>
            </a:r>
            <a:r>
              <a:rPr lang="en-US" sz="2400" dirty="0"/>
              <a:t>, University of </a:t>
            </a:r>
            <a:r>
              <a:rPr lang="en-US" sz="2400" dirty="0" err="1"/>
              <a:t>Massachussetts</a:t>
            </a:r>
            <a:r>
              <a:rPr lang="en-US" sz="2400" dirty="0"/>
              <a:t>-Amherst</a:t>
            </a:r>
          </a:p>
          <a:p>
            <a:r>
              <a:rPr lang="en-US" sz="2400" dirty="0"/>
              <a:t>S.J. Samuels, University of Minnesota </a:t>
            </a:r>
          </a:p>
          <a:p>
            <a:r>
              <a:rPr lang="en-US" sz="2400" dirty="0"/>
              <a:t>Timothy Shanahan, University of Illinois at Chicago</a:t>
            </a:r>
          </a:p>
          <a:p>
            <a:r>
              <a:rPr lang="en-US" sz="2400" dirty="0"/>
              <a:t>Sally E. </a:t>
            </a:r>
            <a:r>
              <a:rPr lang="en-US" sz="2400" dirty="0" err="1"/>
              <a:t>Shaywitz</a:t>
            </a:r>
            <a:r>
              <a:rPr lang="en-US" sz="2400" dirty="0"/>
              <a:t>, Yale University </a:t>
            </a:r>
          </a:p>
          <a:p>
            <a:r>
              <a:rPr lang="en-US" sz="2400" dirty="0"/>
              <a:t>Thomas </a:t>
            </a:r>
            <a:r>
              <a:rPr lang="en-US" sz="2400" dirty="0" err="1"/>
              <a:t>Trabasso</a:t>
            </a:r>
            <a:r>
              <a:rPr lang="en-US" sz="2400" dirty="0"/>
              <a:t>, University of Chicago</a:t>
            </a:r>
          </a:p>
          <a:p>
            <a:r>
              <a:rPr lang="en-US" sz="2400" dirty="0"/>
              <a:t>Joanna Williams, Columbia University</a:t>
            </a:r>
          </a:p>
          <a:p>
            <a:r>
              <a:rPr lang="en-US" sz="2400" dirty="0"/>
              <a:t>Dale Willows, University of Toronto</a:t>
            </a:r>
          </a:p>
          <a:p>
            <a:r>
              <a:rPr lang="en-US" sz="2400" dirty="0"/>
              <a:t>Joanne </a:t>
            </a:r>
            <a:r>
              <a:rPr lang="en-US" sz="2400" dirty="0" err="1"/>
              <a:t>Yatvin</a:t>
            </a:r>
            <a:r>
              <a:rPr lang="en-US" sz="2400" dirty="0"/>
              <a:t>, Portland State University</a:t>
            </a:r>
          </a:p>
        </p:txBody>
      </p:sp>
    </p:spTree>
    <p:extLst>
      <p:ext uri="{BB962C8B-B14F-4D97-AF65-F5344CB8AC3E}">
        <p14:creationId xmlns:p14="http://schemas.microsoft.com/office/powerpoint/2010/main" val="3160705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Early Literacy Panel</a:t>
            </a:r>
            <a:endParaRPr lang="en-US" dirty="0"/>
          </a:p>
        </p:txBody>
      </p:sp>
      <p:sp>
        <p:nvSpPr>
          <p:cNvPr id="3" name="Content Placeholder 2"/>
          <p:cNvSpPr>
            <a:spLocks noGrp="1"/>
          </p:cNvSpPr>
          <p:nvPr>
            <p:ph idx="1"/>
          </p:nvPr>
        </p:nvSpPr>
        <p:spPr/>
        <p:txBody>
          <a:bodyPr>
            <a:normAutofit/>
          </a:bodyPr>
          <a:lstStyle/>
          <a:p>
            <a:r>
              <a:rPr lang="en-US" sz="2400" dirty="0" smtClean="0"/>
              <a:t>National Early Literacy Panel (2003-2008) reviewed research on the teaching of reading in preschool and kindergarten</a:t>
            </a:r>
          </a:p>
          <a:p>
            <a:r>
              <a:rPr lang="en-US" sz="2400" dirty="0" smtClean="0"/>
              <a:t>Largest meta-analysis of research data on the teaching of reading during these years (examined 400-500 studies)</a:t>
            </a:r>
          </a:p>
          <a:p>
            <a:r>
              <a:rPr lang="en-US" sz="2400" dirty="0" smtClean="0"/>
              <a:t>Set out to determine which skills needed to be taught early on and what confers literacy learning advantages to young children</a:t>
            </a:r>
          </a:p>
          <a:p>
            <a:pPr marL="0" indent="0">
              <a:buNone/>
            </a:pPr>
            <a:endParaRPr lang="en-US" dirty="0"/>
          </a:p>
        </p:txBody>
      </p:sp>
    </p:spTree>
    <p:extLst>
      <p:ext uri="{BB962C8B-B14F-4D97-AF65-F5344CB8AC3E}">
        <p14:creationId xmlns:p14="http://schemas.microsoft.com/office/powerpoint/2010/main" val="3814395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ZUipVge-L._SX384_BO1,204,203,200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00" y="133350"/>
            <a:ext cx="5403850" cy="6985806"/>
          </a:xfrm>
          <a:prstGeom prst="rect">
            <a:avLst/>
          </a:prstGeom>
        </p:spPr>
      </p:pic>
    </p:spTree>
    <p:extLst>
      <p:ext uri="{BB962C8B-B14F-4D97-AF65-F5344CB8AC3E}">
        <p14:creationId xmlns:p14="http://schemas.microsoft.com/office/powerpoint/2010/main" val="9615985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4912" y="371594"/>
            <a:ext cx="8476687" cy="4124206"/>
          </a:xfrm>
          <a:prstGeom prst="rect">
            <a:avLst/>
          </a:prstGeom>
        </p:spPr>
        <p:txBody>
          <a:bodyPr wrap="square">
            <a:spAutoFit/>
          </a:bodyPr>
          <a:lstStyle/>
          <a:p>
            <a:endParaRPr lang="en-US" dirty="0" smtClean="0"/>
          </a:p>
          <a:p>
            <a:r>
              <a:rPr lang="en-US" sz="2800" b="1" dirty="0" smtClean="0"/>
              <a:t>National Early Literacy Panel</a:t>
            </a:r>
            <a:endParaRPr lang="en-US" sz="2800" b="1" dirty="0"/>
          </a:p>
          <a:p>
            <a:r>
              <a:rPr lang="en-US" sz="2400" dirty="0" smtClean="0"/>
              <a:t>Timothy </a:t>
            </a:r>
            <a:r>
              <a:rPr lang="en-US" sz="2400" dirty="0"/>
              <a:t>Shanahan, University of Illinois at </a:t>
            </a:r>
            <a:r>
              <a:rPr lang="en-US" sz="2400" dirty="0" smtClean="0"/>
              <a:t>Chicago, Chair</a:t>
            </a:r>
            <a:endParaRPr lang="en-US" sz="2400" dirty="0"/>
          </a:p>
          <a:p>
            <a:r>
              <a:rPr lang="en-US" sz="2400" dirty="0"/>
              <a:t>Anne Cunningham, University of California Berkeley</a:t>
            </a:r>
          </a:p>
          <a:p>
            <a:r>
              <a:rPr lang="en-US" sz="2400" dirty="0"/>
              <a:t>Kathy C. Escamilla, University of Colorado </a:t>
            </a:r>
          </a:p>
          <a:p>
            <a:r>
              <a:rPr lang="en-US" sz="2400" dirty="0"/>
              <a:t>Janet </a:t>
            </a:r>
            <a:r>
              <a:rPr lang="en-US" sz="2400" dirty="0" err="1"/>
              <a:t>Fischel</a:t>
            </a:r>
            <a:r>
              <a:rPr lang="en-US" sz="2400" dirty="0"/>
              <a:t>, State University of New York at Stony Brook </a:t>
            </a:r>
          </a:p>
          <a:p>
            <a:r>
              <a:rPr lang="en-US" sz="2400" dirty="0"/>
              <a:t>Susan Landry, University of Texas Health Science Center at Houston </a:t>
            </a:r>
          </a:p>
          <a:p>
            <a:r>
              <a:rPr lang="en-US" sz="2400" dirty="0"/>
              <a:t>Christopher J. Lonigan, Florida State University</a:t>
            </a:r>
          </a:p>
          <a:p>
            <a:r>
              <a:rPr lang="en-US" sz="2400" dirty="0"/>
              <a:t>Victoria J. </a:t>
            </a:r>
            <a:r>
              <a:rPr lang="en-US" sz="2400" dirty="0" err="1"/>
              <a:t>Molfese</a:t>
            </a:r>
            <a:r>
              <a:rPr lang="en-US" sz="2400" dirty="0"/>
              <a:t>, University of Louisville </a:t>
            </a:r>
          </a:p>
          <a:p>
            <a:r>
              <a:rPr lang="en-US" sz="2400" dirty="0"/>
              <a:t>Chris Schatschneider, Florida State University </a:t>
            </a:r>
          </a:p>
          <a:p>
            <a:r>
              <a:rPr lang="en-US" sz="2400" dirty="0"/>
              <a:t>Dorothy Strickland, Rutgers University</a:t>
            </a:r>
          </a:p>
        </p:txBody>
      </p:sp>
    </p:spTree>
    <p:extLst>
      <p:ext uri="{BB962C8B-B14F-4D97-AF65-F5344CB8AC3E}">
        <p14:creationId xmlns:p14="http://schemas.microsoft.com/office/powerpoint/2010/main" val="2778839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448800" cy="685800"/>
          </a:xfrm>
        </p:spPr>
        <p:txBody>
          <a:bodyPr>
            <a:normAutofit fontScale="90000"/>
          </a:bodyPr>
          <a:lstStyle/>
          <a:p>
            <a:r>
              <a:rPr lang="en-US" smtClean="0"/>
              <a:t>National </a:t>
            </a:r>
            <a:r>
              <a:rPr lang="en-US" dirty="0" smtClean="0"/>
              <a:t>Literacy Panel for Language Minority Children and Youth</a:t>
            </a:r>
            <a:endParaRPr lang="en-US" dirty="0"/>
          </a:p>
        </p:txBody>
      </p:sp>
      <p:sp>
        <p:nvSpPr>
          <p:cNvPr id="3" name="Content Placeholder 2"/>
          <p:cNvSpPr>
            <a:spLocks noGrp="1"/>
          </p:cNvSpPr>
          <p:nvPr>
            <p:ph idx="1"/>
          </p:nvPr>
        </p:nvSpPr>
        <p:spPr/>
        <p:txBody>
          <a:bodyPr>
            <a:normAutofit/>
          </a:bodyPr>
          <a:lstStyle/>
          <a:p>
            <a:r>
              <a:rPr lang="en-US" sz="2400" dirty="0" smtClean="0"/>
              <a:t>National Early Literacy Panel (2003-2006) reviewed research on the teaching of reading to children (ages birth to 18) from language minority families</a:t>
            </a:r>
          </a:p>
          <a:p>
            <a:r>
              <a:rPr lang="en-US" sz="2400" dirty="0" smtClean="0"/>
              <a:t>Largest analysis of research data on the teaching of reading during this population </a:t>
            </a:r>
          </a:p>
          <a:p>
            <a:r>
              <a:rPr lang="en-US" sz="2400" dirty="0" smtClean="0"/>
              <a:t>Set out to make a wide range of determinations concerning what facilitates the English-</a:t>
            </a:r>
            <a:r>
              <a:rPr lang="en-US" sz="2400" dirty="0" err="1" smtClean="0"/>
              <a:t>langauge</a:t>
            </a:r>
            <a:r>
              <a:rPr lang="en-US" sz="2400" dirty="0" smtClean="0"/>
              <a:t> literacy learning of non-English speakers (including young children)</a:t>
            </a:r>
            <a:endParaRPr lang="en-US" sz="2400" dirty="0"/>
          </a:p>
        </p:txBody>
      </p:sp>
    </p:spTree>
    <p:extLst>
      <p:ext uri="{BB962C8B-B14F-4D97-AF65-F5344CB8AC3E}">
        <p14:creationId xmlns:p14="http://schemas.microsoft.com/office/powerpoint/2010/main" val="2842047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93247" y="311893"/>
            <a:ext cx="4348458" cy="6383058"/>
          </a:xfrm>
          <a:prstGeom prst="rect">
            <a:avLst/>
          </a:prstGeom>
        </p:spPr>
      </p:pic>
    </p:spTree>
    <p:extLst>
      <p:ext uri="{BB962C8B-B14F-4D97-AF65-F5344CB8AC3E}">
        <p14:creationId xmlns:p14="http://schemas.microsoft.com/office/powerpoint/2010/main" val="2109327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393" y="225050"/>
            <a:ext cx="8713930" cy="5693865"/>
          </a:xfrm>
          <a:prstGeom prst="rect">
            <a:avLst/>
          </a:prstGeom>
        </p:spPr>
        <p:txBody>
          <a:bodyPr wrap="square">
            <a:spAutoFit/>
          </a:bodyPr>
          <a:lstStyle/>
          <a:p>
            <a:r>
              <a:rPr lang="en-US" sz="2800" b="1" dirty="0"/>
              <a:t>National Panel for Language Minority Children and Youth</a:t>
            </a:r>
          </a:p>
          <a:p>
            <a:r>
              <a:rPr lang="en-US" sz="2400" dirty="0"/>
              <a:t>Timothy Shanahan, University of Illinois at Chicago, Chair</a:t>
            </a:r>
          </a:p>
          <a:p>
            <a:r>
              <a:rPr lang="en-US" sz="2400" dirty="0"/>
              <a:t>Diane August, Center for Applied Linguistics</a:t>
            </a:r>
          </a:p>
          <a:p>
            <a:r>
              <a:rPr lang="en-US" sz="2400" dirty="0"/>
              <a:t>Isabel L. Beck, University of Pittsburgh</a:t>
            </a:r>
          </a:p>
          <a:p>
            <a:r>
              <a:rPr lang="en-US" sz="2400" dirty="0"/>
              <a:t>Margarita </a:t>
            </a:r>
            <a:r>
              <a:rPr lang="en-US" sz="2400" dirty="0" err="1"/>
              <a:t>Calderón</a:t>
            </a:r>
            <a:r>
              <a:rPr lang="en-US" sz="2400" dirty="0"/>
              <a:t>, Johns Hopkins University</a:t>
            </a:r>
          </a:p>
          <a:p>
            <a:r>
              <a:rPr lang="en-US" sz="2400" dirty="0"/>
              <a:t>David J. Francis, University of Houston </a:t>
            </a:r>
          </a:p>
          <a:p>
            <a:r>
              <a:rPr lang="en-US" sz="2400" dirty="0"/>
              <a:t>Georgia Earnest </a:t>
            </a:r>
            <a:r>
              <a:rPr lang="en-US" sz="2400" dirty="0" err="1"/>
              <a:t>García</a:t>
            </a:r>
            <a:r>
              <a:rPr lang="en-US" sz="2400" dirty="0"/>
              <a:t>, University of Illinois at Urbana-Champaign</a:t>
            </a:r>
          </a:p>
          <a:p>
            <a:r>
              <a:rPr lang="en-US" sz="2400" dirty="0"/>
              <a:t>Fred Genesee, McGill University</a:t>
            </a:r>
          </a:p>
          <a:p>
            <a:r>
              <a:rPr lang="en-US" sz="2400" dirty="0"/>
              <a:t>Esther </a:t>
            </a:r>
            <a:r>
              <a:rPr lang="en-US" sz="2400" dirty="0" err="1"/>
              <a:t>Geva</a:t>
            </a:r>
            <a:r>
              <a:rPr lang="en-US" sz="2400" dirty="0"/>
              <a:t>, University of Toronto</a:t>
            </a:r>
          </a:p>
          <a:p>
            <a:r>
              <a:rPr lang="en-US" sz="2400" dirty="0"/>
              <a:t>Claude Goldenberg, California State University, Long Beach</a:t>
            </a:r>
          </a:p>
          <a:p>
            <a:r>
              <a:rPr lang="en-US" sz="2400" dirty="0"/>
              <a:t>Michael L. </a:t>
            </a:r>
            <a:r>
              <a:rPr lang="en-US" sz="2400" dirty="0" err="1"/>
              <a:t>Kamil</a:t>
            </a:r>
            <a:r>
              <a:rPr lang="en-US" sz="2400" dirty="0"/>
              <a:t>, Stanford University</a:t>
            </a:r>
          </a:p>
          <a:p>
            <a:r>
              <a:rPr lang="en-US" sz="2400" dirty="0"/>
              <a:t>Keiko </a:t>
            </a:r>
            <a:r>
              <a:rPr lang="en-US" sz="2400" dirty="0" err="1"/>
              <a:t>Koda</a:t>
            </a:r>
            <a:r>
              <a:rPr lang="en-US" sz="2400" dirty="0"/>
              <a:t>, Carnegie Mellon University</a:t>
            </a:r>
          </a:p>
          <a:p>
            <a:r>
              <a:rPr lang="en-US" sz="2400" dirty="0"/>
              <a:t>Gail </a:t>
            </a:r>
            <a:r>
              <a:rPr lang="en-US" sz="2400" dirty="0" err="1"/>
              <a:t>McKoon</a:t>
            </a:r>
            <a:r>
              <a:rPr lang="en-US" sz="2400" dirty="0"/>
              <a:t>, Ohio State University</a:t>
            </a:r>
          </a:p>
          <a:p>
            <a:r>
              <a:rPr lang="en-US" sz="2400" dirty="0"/>
              <a:t>Robert S. Rueda, University of Southern California</a:t>
            </a:r>
          </a:p>
          <a:p>
            <a:r>
              <a:rPr lang="en-US" sz="2400" dirty="0"/>
              <a:t>Linda S. Siegel, University of British Columbia</a:t>
            </a:r>
          </a:p>
        </p:txBody>
      </p:sp>
    </p:spTree>
    <p:extLst>
      <p:ext uri="{BB962C8B-B14F-4D97-AF65-F5344CB8AC3E}">
        <p14:creationId xmlns:p14="http://schemas.microsoft.com/office/powerpoint/2010/main" val="3461958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Works Clearinghouse</a:t>
            </a:r>
            <a:endParaRPr lang="en-US" dirty="0"/>
          </a:p>
        </p:txBody>
      </p:sp>
      <p:sp>
        <p:nvSpPr>
          <p:cNvPr id="3" name="Content Placeholder 2"/>
          <p:cNvSpPr>
            <a:spLocks noGrp="1"/>
          </p:cNvSpPr>
          <p:nvPr>
            <p:ph idx="1"/>
          </p:nvPr>
        </p:nvSpPr>
        <p:spPr/>
        <p:txBody>
          <a:bodyPr>
            <a:normAutofit/>
          </a:bodyPr>
          <a:lstStyle/>
          <a:p>
            <a:r>
              <a:rPr lang="en-US" sz="2400" dirty="0" smtClean="0"/>
              <a:t>U.S. Department of Education</a:t>
            </a:r>
          </a:p>
          <a:p>
            <a:r>
              <a:rPr lang="en-US" sz="2400" dirty="0" smtClean="0"/>
              <a:t>Panels of experts assembled based on particular topics</a:t>
            </a:r>
          </a:p>
          <a:p>
            <a:r>
              <a:rPr lang="en-US" sz="2400" dirty="0" smtClean="0"/>
              <a:t>Panels can make any recommendations that they choose, but WWC evaluates supporting research and indicates the strength of the underlying evidence</a:t>
            </a:r>
            <a:endParaRPr lang="en-US" sz="2400" dirty="0"/>
          </a:p>
        </p:txBody>
      </p:sp>
    </p:spTree>
    <p:extLst>
      <p:ext uri="{BB962C8B-B14F-4D97-AF65-F5344CB8AC3E}">
        <p14:creationId xmlns:p14="http://schemas.microsoft.com/office/powerpoint/2010/main" val="540401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Literacy Matters</a:t>
            </a:r>
            <a:endParaRPr lang="en-US" dirty="0"/>
          </a:p>
        </p:txBody>
      </p:sp>
      <p:sp>
        <p:nvSpPr>
          <p:cNvPr id="3" name="Content Placeholder 2"/>
          <p:cNvSpPr>
            <a:spLocks noGrp="1"/>
          </p:cNvSpPr>
          <p:nvPr>
            <p:ph idx="1"/>
          </p:nvPr>
        </p:nvSpPr>
        <p:spPr/>
        <p:txBody>
          <a:bodyPr>
            <a:normAutofit/>
          </a:bodyPr>
          <a:lstStyle/>
          <a:p>
            <a:r>
              <a:rPr lang="en-US" dirty="0" smtClean="0"/>
              <a:t>Health</a:t>
            </a:r>
            <a:endParaRPr lang="en-US" dirty="0"/>
          </a:p>
          <a:p>
            <a:pPr lvl="1"/>
            <a:r>
              <a:rPr lang="en-US" dirty="0" smtClean="0"/>
              <a:t>Reading is associated to extended lifespan (Levy, 2016) probably because it improves cell interconnectivity</a:t>
            </a:r>
          </a:p>
          <a:p>
            <a:pPr lvl="1"/>
            <a:r>
              <a:rPr lang="en-US" dirty="0" smtClean="0"/>
              <a:t>Reading reduces stress by 68% (Lewis, 2009)</a:t>
            </a:r>
          </a:p>
          <a:p>
            <a:pPr lvl="1"/>
            <a:r>
              <a:rPr lang="en-US" dirty="0" smtClean="0"/>
              <a:t>Reading slows cognitive decline (Wilson, et al., 2019)</a:t>
            </a:r>
            <a:endParaRPr lang="en-US" dirty="0"/>
          </a:p>
          <a:p>
            <a:pPr lvl="1"/>
            <a:endParaRPr lang="en-US" dirty="0" smtClean="0"/>
          </a:p>
        </p:txBody>
      </p:sp>
    </p:spTree>
    <p:extLst>
      <p:ext uri="{BB962C8B-B14F-4D97-AF65-F5344CB8AC3E}">
        <p14:creationId xmlns:p14="http://schemas.microsoft.com/office/powerpoint/2010/main" val="1852633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624" y="24296"/>
            <a:ext cx="2308725" cy="2811112"/>
          </a:xfrm>
          <a:prstGeom prst="rect">
            <a:avLst/>
          </a:prstGeom>
        </p:spPr>
      </p:pic>
      <p:pic>
        <p:nvPicPr>
          <p:cNvPr id="3" name="Picture 2"/>
          <p:cNvPicPr>
            <a:picLocks noChangeAspect="1"/>
          </p:cNvPicPr>
          <p:nvPr/>
        </p:nvPicPr>
        <p:blipFill>
          <a:blip r:embed="rId3"/>
          <a:stretch>
            <a:fillRect/>
          </a:stretch>
        </p:blipFill>
        <p:spPr>
          <a:xfrm>
            <a:off x="3250699" y="0"/>
            <a:ext cx="2229925" cy="2697096"/>
          </a:xfrm>
          <a:prstGeom prst="rect">
            <a:avLst/>
          </a:prstGeom>
        </p:spPr>
      </p:pic>
      <p:pic>
        <p:nvPicPr>
          <p:cNvPr id="4" name="Picture 3"/>
          <p:cNvPicPr>
            <a:picLocks noChangeAspect="1"/>
          </p:cNvPicPr>
          <p:nvPr/>
        </p:nvPicPr>
        <p:blipFill>
          <a:blip r:embed="rId4"/>
          <a:stretch>
            <a:fillRect/>
          </a:stretch>
        </p:blipFill>
        <p:spPr>
          <a:xfrm>
            <a:off x="6569849" y="0"/>
            <a:ext cx="2574151" cy="3152862"/>
          </a:xfrm>
          <a:prstGeom prst="rect">
            <a:avLst/>
          </a:prstGeom>
        </p:spPr>
      </p:pic>
      <p:pic>
        <p:nvPicPr>
          <p:cNvPr id="5" name="Picture 4"/>
          <p:cNvPicPr>
            <a:picLocks noChangeAspect="1"/>
          </p:cNvPicPr>
          <p:nvPr/>
        </p:nvPicPr>
        <p:blipFill>
          <a:blip r:embed="rId5"/>
          <a:stretch>
            <a:fillRect/>
          </a:stretch>
        </p:blipFill>
        <p:spPr>
          <a:xfrm>
            <a:off x="445673" y="3411852"/>
            <a:ext cx="2570970" cy="3134945"/>
          </a:xfrm>
          <a:prstGeom prst="rect">
            <a:avLst/>
          </a:prstGeom>
        </p:spPr>
      </p:pic>
      <p:pic>
        <p:nvPicPr>
          <p:cNvPr id="6" name="Picture 5"/>
          <p:cNvPicPr>
            <a:picLocks noChangeAspect="1"/>
          </p:cNvPicPr>
          <p:nvPr/>
        </p:nvPicPr>
        <p:blipFill>
          <a:blip r:embed="rId6"/>
          <a:stretch>
            <a:fillRect/>
          </a:stretch>
        </p:blipFill>
        <p:spPr>
          <a:xfrm>
            <a:off x="3467828" y="2897021"/>
            <a:ext cx="2417407" cy="2941771"/>
          </a:xfrm>
          <a:prstGeom prst="rect">
            <a:avLst/>
          </a:prstGeom>
        </p:spPr>
      </p:pic>
      <p:pic>
        <p:nvPicPr>
          <p:cNvPr id="7" name="Picture 6"/>
          <p:cNvPicPr>
            <a:picLocks noChangeAspect="1"/>
          </p:cNvPicPr>
          <p:nvPr/>
        </p:nvPicPr>
        <p:blipFill>
          <a:blip r:embed="rId7"/>
          <a:stretch>
            <a:fillRect/>
          </a:stretch>
        </p:blipFill>
        <p:spPr>
          <a:xfrm>
            <a:off x="6607101" y="3788229"/>
            <a:ext cx="2536899" cy="3064006"/>
          </a:xfrm>
          <a:prstGeom prst="rect">
            <a:avLst/>
          </a:prstGeom>
        </p:spPr>
      </p:pic>
    </p:spTree>
    <p:extLst>
      <p:ext uri="{BB962C8B-B14F-4D97-AF65-F5344CB8AC3E}">
        <p14:creationId xmlns:p14="http://schemas.microsoft.com/office/powerpoint/2010/main" val="1520473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6817"/>
          </a:xfrm>
        </p:spPr>
        <p:txBody>
          <a:bodyPr>
            <a:normAutofit/>
          </a:bodyPr>
          <a:lstStyle/>
          <a:p>
            <a:r>
              <a:rPr lang="en-US" sz="2400" b="1" dirty="0" smtClean="0"/>
              <a:t>What Works Clearinghouse Panelists (sample)</a:t>
            </a:r>
            <a:endParaRPr lang="en-US" sz="2400" b="1" dirty="0"/>
          </a:p>
        </p:txBody>
      </p:sp>
      <p:sp>
        <p:nvSpPr>
          <p:cNvPr id="3" name="Content Placeholder 2"/>
          <p:cNvSpPr>
            <a:spLocks noGrp="1"/>
          </p:cNvSpPr>
          <p:nvPr>
            <p:ph idx="1"/>
          </p:nvPr>
        </p:nvSpPr>
        <p:spPr>
          <a:xfrm>
            <a:off x="384202" y="791456"/>
            <a:ext cx="8302598" cy="5334708"/>
          </a:xfrm>
        </p:spPr>
        <p:txBody>
          <a:bodyPr/>
          <a:lstStyle/>
          <a:p>
            <a:r>
              <a:rPr lang="en-US" sz="2400" dirty="0" smtClean="0"/>
              <a:t>Carol Connor, Florida State University</a:t>
            </a:r>
          </a:p>
          <a:p>
            <a:r>
              <a:rPr lang="en-US" sz="2400" dirty="0" smtClean="0"/>
              <a:t>Janice Dole, University of Utah</a:t>
            </a:r>
          </a:p>
          <a:p>
            <a:r>
              <a:rPr lang="en-US" sz="2400" dirty="0" smtClean="0"/>
              <a:t>Nell Duke, Michigan State University</a:t>
            </a:r>
            <a:endParaRPr lang="en-US" sz="2400" dirty="0"/>
          </a:p>
          <a:p>
            <a:r>
              <a:rPr lang="en-US" sz="2400" dirty="0" smtClean="0"/>
              <a:t>Jill Fitzgerald, University of North Carolina</a:t>
            </a:r>
          </a:p>
          <a:p>
            <a:r>
              <a:rPr lang="en-US" sz="2400" dirty="0" smtClean="0"/>
              <a:t>Barbara </a:t>
            </a:r>
            <a:r>
              <a:rPr lang="en-US" sz="2400" dirty="0" err="1" smtClean="0"/>
              <a:t>Foorman</a:t>
            </a:r>
            <a:r>
              <a:rPr lang="en-US" sz="2400" dirty="0" smtClean="0"/>
              <a:t>, Florida State University</a:t>
            </a:r>
          </a:p>
          <a:p>
            <a:r>
              <a:rPr lang="en-US" sz="2400" dirty="0" smtClean="0"/>
              <a:t>Steve Graham, Arizona State University</a:t>
            </a:r>
          </a:p>
          <a:p>
            <a:r>
              <a:rPr lang="en-US" sz="2400" dirty="0" smtClean="0"/>
              <a:t>Laura Justice, Ohio State University</a:t>
            </a:r>
          </a:p>
          <a:p>
            <a:r>
              <a:rPr lang="en-US" sz="2400" dirty="0" smtClean="0"/>
              <a:t>Michael L. </a:t>
            </a:r>
            <a:r>
              <a:rPr lang="en-US" sz="2400" dirty="0" err="1" smtClean="0"/>
              <a:t>Kamil</a:t>
            </a:r>
            <a:r>
              <a:rPr lang="en-US" sz="2400" dirty="0" smtClean="0"/>
              <a:t>, Stanford University</a:t>
            </a:r>
          </a:p>
          <a:p>
            <a:r>
              <a:rPr lang="en-US" sz="2400" dirty="0" smtClean="0"/>
              <a:t>James Kim, Harvard University</a:t>
            </a:r>
          </a:p>
          <a:p>
            <a:r>
              <a:rPr lang="en-US" sz="2400" dirty="0" smtClean="0"/>
              <a:t>P. David Pearson, University of California, Berkeley</a:t>
            </a:r>
          </a:p>
          <a:p>
            <a:r>
              <a:rPr lang="en-US" sz="2400" dirty="0" smtClean="0"/>
              <a:t>Timothy Shanahan, University of Illinois at Chicago</a:t>
            </a:r>
          </a:p>
          <a:p>
            <a:r>
              <a:rPr lang="en-US" sz="2400" dirty="0" smtClean="0"/>
              <a:t>Joe </a:t>
            </a:r>
            <a:r>
              <a:rPr lang="en-US" sz="2400" dirty="0" err="1" smtClean="0"/>
              <a:t>Torgesen</a:t>
            </a:r>
            <a:r>
              <a:rPr lang="en-US" sz="2400" dirty="0" smtClean="0"/>
              <a:t>, Florida State University</a:t>
            </a:r>
          </a:p>
          <a:p>
            <a:endParaRPr lang="en-US" dirty="0" smtClean="0"/>
          </a:p>
          <a:p>
            <a:endParaRPr lang="en-US" dirty="0"/>
          </a:p>
        </p:txBody>
      </p:sp>
    </p:spTree>
    <p:extLst>
      <p:ext uri="{BB962C8B-B14F-4D97-AF65-F5344CB8AC3E}">
        <p14:creationId xmlns:p14="http://schemas.microsoft.com/office/powerpoint/2010/main" val="842793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Educational Research</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598716"/>
            <a:ext cx="2819400" cy="4235202"/>
          </a:xfrm>
          <a:prstGeom prst="rect">
            <a:avLst/>
          </a:prstGeom>
        </p:spPr>
      </p:pic>
    </p:spTree>
    <p:extLst>
      <p:ext uri="{BB962C8B-B14F-4D97-AF65-F5344CB8AC3E}">
        <p14:creationId xmlns:p14="http://schemas.microsoft.com/office/powerpoint/2010/main" val="1700486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Carnegie Corporation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180" y="1295400"/>
            <a:ext cx="1852402" cy="236006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3200400"/>
            <a:ext cx="2044088" cy="24919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245551"/>
            <a:ext cx="1955571" cy="239467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3393636"/>
            <a:ext cx="1778000" cy="2298700"/>
          </a:xfrm>
          <a:prstGeom prst="rect">
            <a:avLst/>
          </a:prstGeom>
        </p:spPr>
      </p:pic>
    </p:spTree>
    <p:extLst>
      <p:ext uri="{BB962C8B-B14F-4D97-AF65-F5344CB8AC3E}">
        <p14:creationId xmlns:p14="http://schemas.microsoft.com/office/powerpoint/2010/main" val="522552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Hattie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1133" y="1600200"/>
            <a:ext cx="3201733" cy="4525963"/>
          </a:xfrm>
        </p:spPr>
      </p:pic>
    </p:spTree>
    <p:extLst>
      <p:ext uri="{BB962C8B-B14F-4D97-AF65-F5344CB8AC3E}">
        <p14:creationId xmlns:p14="http://schemas.microsoft.com/office/powerpoint/2010/main" val="1222633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highly ranked reading research journals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7506" y="3429000"/>
            <a:ext cx="1753387" cy="250734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422400"/>
            <a:ext cx="1905000" cy="2540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999" y="3886200"/>
            <a:ext cx="1524000" cy="23622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200" y="1408176"/>
            <a:ext cx="1793038" cy="232562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3913" y="1132842"/>
            <a:ext cx="1715287" cy="2600958"/>
          </a:xfrm>
          <a:prstGeom prst="rect">
            <a:avLst/>
          </a:prstGeom>
        </p:spPr>
      </p:pic>
    </p:spTree>
    <p:extLst>
      <p:ext uri="{BB962C8B-B14F-4D97-AF65-F5344CB8AC3E}">
        <p14:creationId xmlns:p14="http://schemas.microsoft.com/office/powerpoint/2010/main" val="1307265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findings</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1931509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research findings on literacy</a:t>
            </a:r>
            <a:endParaRPr lang="en-US" dirty="0"/>
          </a:p>
        </p:txBody>
      </p:sp>
      <p:sp>
        <p:nvSpPr>
          <p:cNvPr id="3" name="Content Placeholder 2"/>
          <p:cNvSpPr>
            <a:spLocks noGrp="1"/>
          </p:cNvSpPr>
          <p:nvPr>
            <p:ph idx="1"/>
          </p:nvPr>
        </p:nvSpPr>
        <p:spPr/>
        <p:txBody>
          <a:bodyPr/>
          <a:lstStyle/>
          <a:p>
            <a:r>
              <a:rPr lang="en-US" dirty="0" smtClean="0"/>
              <a:t>Phonemic awareness</a:t>
            </a:r>
          </a:p>
          <a:p>
            <a:r>
              <a:rPr lang="en-US" dirty="0" smtClean="0"/>
              <a:t>Phonics</a:t>
            </a:r>
          </a:p>
          <a:p>
            <a:r>
              <a:rPr lang="en-US" dirty="0" smtClean="0"/>
              <a:t>Oral reading fluency</a:t>
            </a:r>
          </a:p>
          <a:p>
            <a:r>
              <a:rPr lang="en-US" dirty="0" smtClean="0"/>
              <a:t>Vocabulary</a:t>
            </a:r>
          </a:p>
          <a:p>
            <a:r>
              <a:rPr lang="en-US" dirty="0" smtClean="0"/>
              <a:t>Reading comprehension strategies</a:t>
            </a:r>
          </a:p>
          <a:p>
            <a:r>
              <a:rPr lang="en-US" dirty="0" smtClean="0"/>
              <a:t>Writing</a:t>
            </a:r>
            <a:endParaRPr lang="en-US" dirty="0"/>
          </a:p>
        </p:txBody>
      </p:sp>
    </p:spTree>
    <p:extLst>
      <p:ext uri="{BB962C8B-B14F-4D97-AF65-F5344CB8AC3E}">
        <p14:creationId xmlns:p14="http://schemas.microsoft.com/office/powerpoint/2010/main" val="1503650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a:t>
            </a:r>
            <a:r>
              <a:rPr lang="en-US" dirty="0" smtClean="0"/>
              <a:t>big caveat</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215223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Limits of evidence-based teaching</a:t>
            </a:r>
            <a:endParaRPr lang="en-US" dirty="0"/>
          </a:p>
        </p:txBody>
      </p:sp>
      <p:sp>
        <p:nvSpPr>
          <p:cNvPr id="3" name="Content Placeholder 2"/>
          <p:cNvSpPr>
            <a:spLocks noGrp="1"/>
          </p:cNvSpPr>
          <p:nvPr>
            <p:ph idx="1"/>
          </p:nvPr>
        </p:nvSpPr>
        <p:spPr/>
        <p:txBody>
          <a:bodyPr>
            <a:normAutofit/>
          </a:bodyPr>
          <a:lstStyle/>
          <a:p>
            <a:r>
              <a:rPr lang="en-US" sz="2400" dirty="0" smtClean="0"/>
              <a:t>Evidence-based does not mean that something will work</a:t>
            </a:r>
          </a:p>
          <a:p>
            <a:r>
              <a:rPr lang="en-US" sz="2400" dirty="0" smtClean="0"/>
              <a:t>It only means that it has worked</a:t>
            </a:r>
          </a:p>
          <a:p>
            <a:r>
              <a:rPr lang="en-US" sz="2400" dirty="0" smtClean="0"/>
              <a:t>And accumulations of research mean that it has worked over and over</a:t>
            </a:r>
          </a:p>
          <a:p>
            <a:r>
              <a:rPr lang="en-US" sz="2400" dirty="0" smtClean="0"/>
              <a:t>There are no automatic gains in education</a:t>
            </a:r>
          </a:p>
          <a:p>
            <a:r>
              <a:rPr lang="en-US" sz="2400" dirty="0" smtClean="0"/>
              <a:t>Quality supervision, sufficient amounts of instructional time, high quality well prepared teachers, supportive parents, and our daily commitment to meeting the literacy needs of our students is needed to make any “evidence-based” approach work</a:t>
            </a:r>
            <a:endParaRPr lang="en-US" sz="2400" dirty="0"/>
          </a:p>
        </p:txBody>
      </p:sp>
    </p:spTree>
    <p:extLst>
      <p:ext uri="{BB962C8B-B14F-4D97-AF65-F5344CB8AC3E}">
        <p14:creationId xmlns:p14="http://schemas.microsoft.com/office/powerpoint/2010/main" val="1626948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Literacy Matters</a:t>
            </a:r>
            <a:endParaRPr lang="en-US" dirty="0"/>
          </a:p>
        </p:txBody>
      </p:sp>
      <p:sp>
        <p:nvSpPr>
          <p:cNvPr id="3" name="Content Placeholder 2"/>
          <p:cNvSpPr>
            <a:spLocks noGrp="1"/>
          </p:cNvSpPr>
          <p:nvPr>
            <p:ph idx="1"/>
          </p:nvPr>
        </p:nvSpPr>
        <p:spPr/>
        <p:txBody>
          <a:bodyPr>
            <a:normAutofit/>
          </a:bodyPr>
          <a:lstStyle/>
          <a:p>
            <a:r>
              <a:rPr lang="en-US" dirty="0" smtClean="0"/>
              <a:t>Civics</a:t>
            </a:r>
            <a:endParaRPr lang="en-US" dirty="0"/>
          </a:p>
          <a:p>
            <a:pPr lvl="1"/>
            <a:r>
              <a:rPr lang="en-US" dirty="0" smtClean="0"/>
              <a:t>Low readers are less apt to be knowledgeable of issues, candidates and current events (</a:t>
            </a:r>
            <a:r>
              <a:rPr lang="en-US" dirty="0" err="1" smtClean="0"/>
              <a:t>Venezky</a:t>
            </a:r>
            <a:r>
              <a:rPr lang="en-US" dirty="0" smtClean="0"/>
              <a:t>, et al., 1987)</a:t>
            </a:r>
          </a:p>
          <a:p>
            <a:pPr lvl="1"/>
            <a:r>
              <a:rPr lang="en-US" dirty="0" smtClean="0"/>
              <a:t>Literacy rate affects voting rate (Rodriguez, 2014)</a:t>
            </a:r>
          </a:p>
          <a:p>
            <a:pPr lvl="1"/>
            <a:endParaRPr lang="en-US" dirty="0" smtClean="0"/>
          </a:p>
        </p:txBody>
      </p:sp>
    </p:spTree>
    <p:extLst>
      <p:ext uri="{BB962C8B-B14F-4D97-AF65-F5344CB8AC3E}">
        <p14:creationId xmlns:p14="http://schemas.microsoft.com/office/powerpoint/2010/main" val="1200375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sz="2400" dirty="0" smtClean="0"/>
              <a:t>It is essential that we improve reading achievement </a:t>
            </a:r>
          </a:p>
          <a:p>
            <a:r>
              <a:rPr lang="en-US" sz="2400" dirty="0" smtClean="0"/>
              <a:t>The most certain and professional way to accomplish that goal is through a reliance on accumulations of the best existing </a:t>
            </a:r>
            <a:r>
              <a:rPr lang="en-US" sz="2400" dirty="0" smtClean="0"/>
              <a:t>research</a:t>
            </a:r>
          </a:p>
          <a:p>
            <a:r>
              <a:rPr lang="en-US" sz="2400" dirty="0" smtClean="0"/>
              <a:t>We need to teach PA, phonics, fluency, comprehension, and writing</a:t>
            </a:r>
            <a:endParaRPr lang="en-US" sz="2400" dirty="0" smtClean="0"/>
          </a:p>
          <a:p>
            <a:r>
              <a:rPr lang="en-US" sz="2400" dirty="0" smtClean="0"/>
              <a:t>But evidence-based approaches give us no excuse to relax in our commitment to providing the most intensive and supportive teaching that we can provide</a:t>
            </a:r>
          </a:p>
          <a:p>
            <a:endParaRPr lang="en-US" dirty="0"/>
          </a:p>
        </p:txBody>
      </p:sp>
    </p:spTree>
    <p:extLst>
      <p:ext uri="{BB962C8B-B14F-4D97-AF65-F5344CB8AC3E}">
        <p14:creationId xmlns:p14="http://schemas.microsoft.com/office/powerpoint/2010/main" val="1428104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Literacy Matters</a:t>
            </a:r>
            <a:endParaRPr lang="en-US" dirty="0"/>
          </a:p>
        </p:txBody>
      </p:sp>
      <p:sp>
        <p:nvSpPr>
          <p:cNvPr id="3" name="Content Placeholder 2"/>
          <p:cNvSpPr>
            <a:spLocks noGrp="1"/>
          </p:cNvSpPr>
          <p:nvPr>
            <p:ph idx="1"/>
          </p:nvPr>
        </p:nvSpPr>
        <p:spPr/>
        <p:txBody>
          <a:bodyPr>
            <a:normAutofit/>
          </a:bodyPr>
          <a:lstStyle/>
          <a:p>
            <a:r>
              <a:rPr lang="en-US" dirty="0" smtClean="0"/>
              <a:t>Social Participation</a:t>
            </a:r>
            <a:endParaRPr lang="en-US" dirty="0"/>
          </a:p>
          <a:p>
            <a:pPr lvl="1"/>
            <a:r>
              <a:rPr lang="en-US" dirty="0" smtClean="0"/>
              <a:t>Reading helps individuals to recognize the mental states of others (Kidd &amp; </a:t>
            </a:r>
            <a:r>
              <a:rPr lang="en-US" dirty="0" err="1" smtClean="0"/>
              <a:t>Castano</a:t>
            </a:r>
            <a:r>
              <a:rPr lang="en-US" dirty="0" smtClean="0"/>
              <a:t>, 2013)</a:t>
            </a:r>
          </a:p>
          <a:p>
            <a:pPr lvl="1"/>
            <a:r>
              <a:rPr lang="en-US" dirty="0" smtClean="0"/>
              <a:t>Reading improves empathy (</a:t>
            </a:r>
            <a:r>
              <a:rPr lang="en-US" dirty="0" err="1" smtClean="0"/>
              <a:t>Castano</a:t>
            </a:r>
            <a:r>
              <a:rPr lang="en-US" dirty="0" smtClean="0"/>
              <a:t>, 2013)</a:t>
            </a:r>
            <a:endParaRPr lang="en-US" dirty="0"/>
          </a:p>
        </p:txBody>
      </p:sp>
    </p:spTree>
    <p:extLst>
      <p:ext uri="{BB962C8B-B14F-4D97-AF65-F5344CB8AC3E}">
        <p14:creationId xmlns:p14="http://schemas.microsoft.com/office/powerpoint/2010/main" val="142420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kids do not read well</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394237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Proficiency in Ohio</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0584448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0955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decide how to respond to Ohio reading needs?</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308583786"/>
      </p:ext>
    </p:extLst>
  </p:cSld>
  <p:clrMapOvr>
    <a:masterClrMapping/>
  </p:clrMapOvr>
</p:sld>
</file>

<file path=ppt/theme/theme1.xml><?xml version="1.0" encoding="utf-8"?>
<a:theme xmlns:a="http://schemas.openxmlformats.org/drawingml/2006/main" name="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Introducing PowerPoint 2011.potx</Template>
  <TotalTime>0</TotalTime>
  <Words>1518</Words>
  <Application>Microsoft Macintosh PowerPoint</Application>
  <PresentationFormat>On-screen Show (4:3)</PresentationFormat>
  <Paragraphs>217</Paragraphs>
  <Slides>50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Calibri</vt:lpstr>
      <vt:lpstr>Georgia</vt:lpstr>
      <vt:lpstr>Mangal</vt:lpstr>
      <vt:lpstr>Arial</vt:lpstr>
      <vt:lpstr>Introducing PowerPoint 2011</vt:lpstr>
      <vt:lpstr>  Evidence-Based Literacy Improvement              Timothy Shanahan                   www.shanahanonliteracy.com                   @ReadingShanahan</vt:lpstr>
      <vt:lpstr>Literacy is important</vt:lpstr>
      <vt:lpstr>Literacy Matters</vt:lpstr>
      <vt:lpstr>Literacy Matters</vt:lpstr>
      <vt:lpstr>Literacy Matters</vt:lpstr>
      <vt:lpstr>Literacy Matters</vt:lpstr>
      <vt:lpstr>Our kids do not read well</vt:lpstr>
      <vt:lpstr>Reading Proficiency in Ohio</vt:lpstr>
      <vt:lpstr>How do we decide how to respond to Ohio reading needs?</vt:lpstr>
      <vt:lpstr>What is the source of our educational practices?</vt:lpstr>
      <vt:lpstr>Tradition– we may do things the way we always have</vt:lpstr>
      <vt:lpstr>Published programs– we do it if our district bought it</vt:lpstr>
      <vt:lpstr>Authority– we do it if a guru says to do it</vt:lpstr>
      <vt:lpstr>Fads– we do it if everybody else is doing it</vt:lpstr>
      <vt:lpstr>Inspiration– we do it if it feels right</vt:lpstr>
      <vt:lpstr>Research– we do what can be proven to help kids learn</vt:lpstr>
      <vt:lpstr>Why research is best?          What Research is best?</vt:lpstr>
      <vt:lpstr>Why research?</vt:lpstr>
      <vt:lpstr>Which research?</vt:lpstr>
      <vt:lpstr>Evidence-based practice</vt:lpstr>
      <vt:lpstr>Research</vt:lpstr>
      <vt:lpstr>Appropriateness of Research</vt:lpstr>
      <vt:lpstr>Sound Research</vt:lpstr>
      <vt:lpstr>Accumulation of research</vt:lpstr>
      <vt:lpstr>Meta-analyses</vt:lpstr>
      <vt:lpstr>Some Evidence worth paying attention to</vt:lpstr>
      <vt:lpstr>Preventing Reading Difficulties</vt:lpstr>
      <vt:lpstr>PowerPoint Presentation</vt:lpstr>
      <vt:lpstr>PowerPoint Presentation</vt:lpstr>
      <vt:lpstr>National Reading Panel</vt:lpstr>
      <vt:lpstr>PowerPoint Presentation</vt:lpstr>
      <vt:lpstr>PowerPoint Presentation</vt:lpstr>
      <vt:lpstr>National Early Literacy Panel</vt:lpstr>
      <vt:lpstr>PowerPoint Presentation</vt:lpstr>
      <vt:lpstr>PowerPoint Presentation</vt:lpstr>
      <vt:lpstr>National Literacy Panel for Language Minority Children and Youth</vt:lpstr>
      <vt:lpstr>PowerPoint Presentation</vt:lpstr>
      <vt:lpstr>PowerPoint Presentation</vt:lpstr>
      <vt:lpstr>What Works Clearinghouse</vt:lpstr>
      <vt:lpstr>PowerPoint Presentation</vt:lpstr>
      <vt:lpstr>What Works Clearinghouse Panelists (sample)</vt:lpstr>
      <vt:lpstr>Review of Educational Research</vt:lpstr>
      <vt:lpstr>Carnegie Corporation</vt:lpstr>
      <vt:lpstr>John Hattie</vt:lpstr>
      <vt:lpstr>Other highly ranked reading research journals</vt:lpstr>
      <vt:lpstr>Basic findings</vt:lpstr>
      <vt:lpstr>Key research findings on literacy</vt:lpstr>
      <vt:lpstr>One big caveat</vt:lpstr>
      <vt:lpstr>Limits of evidence-based teaching</vt:lpstr>
      <vt:lpstr>Summary</vt:lpstr>
    </vt:vector>
  </TitlesOfParts>
  <Manager/>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2010-05-03T20:57:59Z</dcterms:created>
  <dcterms:modified xsi:type="dcterms:W3CDTF">2018-01-14T23:06:32Z</dcterms:modified>
</cp:coreProperties>
</file>