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31"/>
  </p:notesMasterIdLst>
  <p:sldIdLst>
    <p:sldId id="395" r:id="rId2"/>
    <p:sldId id="417" r:id="rId3"/>
    <p:sldId id="397" r:id="rId4"/>
    <p:sldId id="398" r:id="rId5"/>
    <p:sldId id="404" r:id="rId6"/>
    <p:sldId id="401" r:id="rId7"/>
    <p:sldId id="399" r:id="rId8"/>
    <p:sldId id="420" r:id="rId9"/>
    <p:sldId id="415" r:id="rId10"/>
    <p:sldId id="433" r:id="rId11"/>
    <p:sldId id="400" r:id="rId12"/>
    <p:sldId id="421" r:id="rId13"/>
    <p:sldId id="402" r:id="rId14"/>
    <p:sldId id="423" r:id="rId15"/>
    <p:sldId id="403" r:id="rId16"/>
    <p:sldId id="435" r:id="rId17"/>
    <p:sldId id="436" r:id="rId18"/>
    <p:sldId id="422" r:id="rId19"/>
    <p:sldId id="437" r:id="rId20"/>
    <p:sldId id="438" r:id="rId21"/>
    <p:sldId id="424" r:id="rId22"/>
    <p:sldId id="425" r:id="rId23"/>
    <p:sldId id="428" r:id="rId24"/>
    <p:sldId id="427" r:id="rId25"/>
    <p:sldId id="429" r:id="rId26"/>
    <p:sldId id="431" r:id="rId27"/>
    <p:sldId id="434" r:id="rId28"/>
    <p:sldId id="430" r:id="rId29"/>
    <p:sldId id="432"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45" autoAdjust="0"/>
  </p:normalViewPr>
  <p:slideViewPr>
    <p:cSldViewPr>
      <p:cViewPr varScale="1">
        <p:scale>
          <a:sx n="80" d="100"/>
          <a:sy n="80" d="100"/>
        </p:scale>
        <p:origin x="-18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6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58016FC-C516-4A8B-8530-000C1D91BF7C}" type="slidenum">
              <a:rPr lang="en-US"/>
              <a:pPr>
                <a:defRPr/>
              </a:pPr>
              <a:t>‹#›</a:t>
            </a:fld>
            <a:endParaRPr lang="en-US"/>
          </a:p>
        </p:txBody>
      </p:sp>
    </p:spTree>
    <p:extLst>
      <p:ext uri="{BB962C8B-B14F-4D97-AF65-F5344CB8AC3E}">
        <p14:creationId xmlns:p14="http://schemas.microsoft.com/office/powerpoint/2010/main" val="7749756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zh-CN" altLang="en-US"/>
          </a:p>
        </p:txBody>
      </p:sp>
      <p:sp>
        <p:nvSpPr>
          <p:cNvPr id="4" name="Slide Number Placeholder 3"/>
          <p:cNvSpPr>
            <a:spLocks noGrp="1"/>
          </p:cNvSpPr>
          <p:nvPr>
            <p:ph type="sldNum" sz="quarter" idx="10"/>
          </p:nvPr>
        </p:nvSpPr>
        <p:spPr/>
        <p:txBody>
          <a:bodyPr/>
          <a:lstStyle/>
          <a:p>
            <a:fld id="{3F190726-1D7A-48F6-9E34-D0B7E20AAAE9}" type="slidenum">
              <a:rPr lang="zh-CN" altLang="en-US" smtClean="0"/>
              <a:pPr/>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61442"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6144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EB066C8D-CD39-4EC8-8826-E5953AA6E394}"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C7C6AD1-3916-4CBE-8E17-DBE9422BC47F}"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007C862-DFE1-49CC-A278-D34717422C1A}"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3072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EC1491B-E0FC-4077-A94D-2338C4786C95}" type="slidenum">
              <a:rPr lang="en-US" altLang="en-US"/>
              <a:pPr>
                <a:defRPr/>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B5314E7-2869-4DF3-93E5-AE9F803887AE}"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4E333C1-DAB2-4176-9B56-7349A3BCF161}" type="slidenum">
              <a:rPr lang="en-US" altLang="en-US"/>
              <a:pPr>
                <a:defRPr/>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自定义版式">
    <p:bg>
      <p:bgPr>
        <a:solidFill>
          <a:srgbClr val="73CBCF"/>
        </a:solidFill>
        <a:effectLst/>
      </p:bgPr>
    </p:bg>
    <p:spTree>
      <p:nvGrpSpPr>
        <p:cNvPr id="1" name=""/>
        <p:cNvGrpSpPr/>
        <p:nvPr/>
      </p:nvGrpSpPr>
      <p:grpSpPr>
        <a:xfrm>
          <a:off x="0" y="0"/>
          <a:ext cx="0" cy="0"/>
          <a:chOff x="0" y="0"/>
          <a:chExt cx="0" cy="0"/>
        </a:xfrm>
      </p:grpSpPr>
      <p:sp>
        <p:nvSpPr>
          <p:cNvPr id="6" name="矩形 5"/>
          <p:cNvSpPr/>
          <p:nvPr userDrawn="1"/>
        </p:nvSpPr>
        <p:spPr>
          <a:xfrm>
            <a:off x="0" y="5929330"/>
            <a:ext cx="9144000" cy="928670"/>
          </a:xfrm>
          <a:prstGeom prst="rect">
            <a:avLst/>
          </a:prstGeom>
          <a:solidFill>
            <a:srgbClr val="3B4A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bs_05.png"/>
          <p:cNvPicPr>
            <a:picLocks noChangeAspect="1"/>
          </p:cNvPicPr>
          <p:nvPr userDrawn="1"/>
        </p:nvPicPr>
        <p:blipFill>
          <a:blip r:embed="rId2"/>
          <a:stretch>
            <a:fillRect/>
          </a:stretch>
        </p:blipFill>
        <p:spPr>
          <a:xfrm>
            <a:off x="5979697" y="1928802"/>
            <a:ext cx="3164335" cy="4735629"/>
          </a:xfrm>
          <a:prstGeom prst="rect">
            <a:avLst/>
          </a:prstGeom>
        </p:spPr>
      </p:pic>
      <p:pic>
        <p:nvPicPr>
          <p:cNvPr id="13" name="图片 12" descr="sb_06.png"/>
          <p:cNvPicPr>
            <a:picLocks noChangeAspect="1"/>
          </p:cNvPicPr>
          <p:nvPr userDrawn="1"/>
        </p:nvPicPr>
        <p:blipFill>
          <a:blip r:embed="rId3"/>
          <a:stretch>
            <a:fillRect/>
          </a:stretch>
        </p:blipFill>
        <p:spPr>
          <a:xfrm>
            <a:off x="5357818" y="5143512"/>
            <a:ext cx="1013080" cy="1329992"/>
          </a:xfrm>
          <a:prstGeom prst="rect">
            <a:avLst/>
          </a:prstGeom>
        </p:spPr>
      </p:pic>
      <p:sp>
        <p:nvSpPr>
          <p:cNvPr id="15" name="文本占位符 14"/>
          <p:cNvSpPr>
            <a:spLocks noGrp="1"/>
          </p:cNvSpPr>
          <p:nvPr>
            <p:ph type="body" sz="quarter" idx="10"/>
          </p:nvPr>
        </p:nvSpPr>
        <p:spPr>
          <a:xfrm>
            <a:off x="1071538" y="428604"/>
            <a:ext cx="4643437" cy="1785937"/>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7CE1351-E32F-427B-88A8-2162027770D6}"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DB6BF2A-2474-4D30-B83F-A075872EA25C}"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D7111013-200F-41D0-8814-5467C396FCAA}"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ACC08C5B-0769-4239-8BC0-D744397C915E}"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2206D3D1-B2B2-4DC6-8FF2-60BE8891B0B8}"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B10606F-DF33-48C1-A3B6-E716ED850A8F}"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F4CCDCD-F02D-404C-8924-18670D10B4D0}"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286F2B0-647D-422D-B7C1-62E780EB98FC}"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075"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042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6042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6042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436A81AE-2B84-43A8-BBE0-1C6E0B7140DD}" type="slidenum">
              <a:rPr lang="en-US" altLang="en-US"/>
              <a:pPr>
                <a:defRPr/>
              </a:pPr>
              <a:t>‹#›</a:t>
            </a:fld>
            <a:endParaRPr lang="en-US" altLang="en-US"/>
          </a:p>
        </p:txBody>
      </p:sp>
      <p:sp>
        <p:nvSpPr>
          <p:cNvPr id="6042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6042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46"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7" r:id="rId15"/>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a:xfrm>
            <a:off x="467544" y="500042"/>
            <a:ext cx="8676456" cy="1100158"/>
          </a:xfrm>
        </p:spPr>
        <p:txBody>
          <a:bodyPr>
            <a:noAutofit/>
          </a:bodyPr>
          <a:lstStyle/>
          <a:p>
            <a:pPr>
              <a:buNone/>
            </a:pPr>
            <a:endParaRPr lang="en-US" altLang="zh-CN" sz="3600" dirty="0" smtClean="0">
              <a:solidFill>
                <a:schemeClr val="bg1"/>
              </a:solidFill>
            </a:endParaRPr>
          </a:p>
          <a:p>
            <a:pPr>
              <a:buNone/>
            </a:pPr>
            <a:r>
              <a:rPr lang="en-US" altLang="zh-CN" sz="3600" b="1" dirty="0" smtClean="0">
                <a:solidFill>
                  <a:srgbClr val="0000FF"/>
                </a:solidFill>
              </a:rPr>
              <a:t>VOCABULARY AND        DISCIPLINARY LITERACY</a:t>
            </a:r>
            <a:endParaRPr lang="zh-CN" altLang="en-US" sz="3600" b="1" dirty="0">
              <a:solidFill>
                <a:srgbClr val="0000FF"/>
              </a:solidFill>
            </a:endParaRPr>
          </a:p>
        </p:txBody>
      </p:sp>
      <p:sp>
        <p:nvSpPr>
          <p:cNvPr id="3" name="TextBox 2"/>
          <p:cNvSpPr txBox="1"/>
          <p:nvPr/>
        </p:nvSpPr>
        <p:spPr>
          <a:xfrm>
            <a:off x="1447800" y="2590800"/>
            <a:ext cx="5257800" cy="2015936"/>
          </a:xfrm>
          <a:prstGeom prst="rect">
            <a:avLst/>
          </a:prstGeom>
          <a:noFill/>
        </p:spPr>
        <p:txBody>
          <a:bodyPr wrap="square" rtlCol="0">
            <a:spAutoFit/>
          </a:bodyPr>
          <a:lstStyle/>
          <a:p>
            <a:r>
              <a:rPr lang="en-US" sz="2400" dirty="0" smtClean="0"/>
              <a:t>Timothy Shanahan</a:t>
            </a:r>
          </a:p>
          <a:p>
            <a:pPr>
              <a:spcBef>
                <a:spcPts val="600"/>
              </a:spcBef>
            </a:pPr>
            <a:r>
              <a:rPr lang="en-US" sz="2400" dirty="0" smtClean="0"/>
              <a:t>Cynthia Shanahan</a:t>
            </a:r>
          </a:p>
          <a:p>
            <a:endParaRPr lang="en-US" sz="2400" dirty="0" smtClean="0"/>
          </a:p>
          <a:p>
            <a:r>
              <a:rPr lang="en-US" sz="2400" dirty="0" smtClean="0"/>
              <a:t>University of Illinois at Chicago</a:t>
            </a:r>
          </a:p>
          <a:p>
            <a:r>
              <a:rPr lang="en-US" sz="2400" dirty="0" smtClean="0"/>
              <a:t>www.shanahanonliteracy.com</a:t>
            </a:r>
            <a:endParaRPr lang="en-US" sz="2400" dirty="0"/>
          </a:p>
        </p:txBody>
      </p:sp>
    </p:spTree>
    <p:extLst>
      <p:ext uri="{BB962C8B-B14F-4D97-AF65-F5344CB8AC3E}">
        <p14:creationId xmlns:p14="http://schemas.microsoft.com/office/powerpoint/2010/main" val="2404823630"/>
      </p:ext>
    </p:extLst>
  </p:cSld>
  <p:clrMapOvr>
    <a:masterClrMapping/>
  </p:clrMapOvr>
  <p:transition xmlns:p14="http://schemas.microsoft.com/office/powerpoint/2010/main">
    <p:comb/>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4"/>
            <a:ext cx="7467600" cy="1785937"/>
          </a:xfrm>
        </p:spPr>
        <p:txBody>
          <a:bodyPr/>
          <a:lstStyle/>
          <a:p>
            <a:pPr marL="0" indent="0">
              <a:buNone/>
            </a:pPr>
            <a:r>
              <a:rPr lang="en-US" sz="3600" b="1" dirty="0" smtClean="0">
                <a:solidFill>
                  <a:srgbClr val="0000FF"/>
                </a:solidFill>
              </a:rPr>
              <a:t>Coexistence of Content </a:t>
            </a:r>
            <a:r>
              <a:rPr lang="en-US" sz="3600" b="1" dirty="0">
                <a:solidFill>
                  <a:srgbClr val="0000FF"/>
                </a:solidFill>
              </a:rPr>
              <a:t>A</a:t>
            </a:r>
            <a:r>
              <a:rPr lang="en-US" sz="3600" b="1" dirty="0" smtClean="0">
                <a:solidFill>
                  <a:srgbClr val="0000FF"/>
                </a:solidFill>
              </a:rPr>
              <a:t>rea and Disciplinary </a:t>
            </a:r>
            <a:r>
              <a:rPr lang="en-US" sz="3600" b="1" dirty="0">
                <a:solidFill>
                  <a:srgbClr val="0000FF"/>
                </a:solidFill>
              </a:rPr>
              <a:t>L</a:t>
            </a:r>
            <a:r>
              <a:rPr lang="en-US" sz="3600" b="1" dirty="0" smtClean="0">
                <a:solidFill>
                  <a:srgbClr val="0000FF"/>
                </a:solidFill>
              </a:rPr>
              <a:t>iteracy</a:t>
            </a:r>
          </a:p>
          <a:p>
            <a:pPr marL="0" indent="0">
              <a:buNone/>
            </a:pPr>
            <a:endParaRPr lang="en-US" sz="3600" b="1" dirty="0" smtClean="0">
              <a:solidFill>
                <a:srgbClr val="0000FF"/>
              </a:solidFill>
            </a:endParaRPr>
          </a:p>
          <a:p>
            <a:endParaRPr lang="en-US" dirty="0"/>
          </a:p>
        </p:txBody>
      </p:sp>
      <p:sp>
        <p:nvSpPr>
          <p:cNvPr id="4" name="TextBox 3"/>
          <p:cNvSpPr txBox="1"/>
          <p:nvPr/>
        </p:nvSpPr>
        <p:spPr>
          <a:xfrm>
            <a:off x="533400" y="1905000"/>
            <a:ext cx="6705600" cy="3570208"/>
          </a:xfrm>
          <a:prstGeom prst="rect">
            <a:avLst/>
          </a:prstGeom>
          <a:noFill/>
        </p:spPr>
        <p:txBody>
          <a:bodyPr wrap="square" rtlCol="0">
            <a:spAutoFit/>
          </a:bodyPr>
          <a:lstStyle/>
          <a:p>
            <a:pPr marL="342900" indent="-342900">
              <a:buClr>
                <a:schemeClr val="accent1"/>
              </a:buClr>
              <a:buSzPct val="125000"/>
              <a:buFont typeface="Wingdings" charset="2"/>
              <a:buChar char="§"/>
            </a:pPr>
            <a:r>
              <a:rPr lang="en-US" sz="2400" dirty="0"/>
              <a:t>C</a:t>
            </a:r>
            <a:r>
              <a:rPr lang="en-US" sz="2400" dirty="0" smtClean="0"/>
              <a:t>ontent area reading and disciplinary </a:t>
            </a:r>
          </a:p>
          <a:p>
            <a:pPr>
              <a:spcBef>
                <a:spcPts val="0"/>
              </a:spcBef>
            </a:pPr>
            <a:r>
              <a:rPr lang="en-US" sz="2400" dirty="0"/>
              <a:t> </a:t>
            </a:r>
            <a:r>
              <a:rPr lang="en-US" sz="2400" dirty="0" smtClean="0"/>
              <a:t>   can both improve literacy and can </a:t>
            </a:r>
          </a:p>
          <a:p>
            <a:pPr>
              <a:spcBef>
                <a:spcPts val="0"/>
              </a:spcBef>
            </a:pPr>
            <a:r>
              <a:rPr lang="en-US" sz="2400" dirty="0"/>
              <a:t> </a:t>
            </a:r>
            <a:r>
              <a:rPr lang="en-US" sz="2400" dirty="0" smtClean="0"/>
              <a:t>   work together to do so</a:t>
            </a:r>
            <a:endParaRPr lang="en-US" sz="2400" dirty="0"/>
          </a:p>
          <a:p>
            <a:pPr marL="342900" indent="-342900">
              <a:spcBef>
                <a:spcPts val="600"/>
              </a:spcBef>
              <a:buClr>
                <a:schemeClr val="accent1"/>
              </a:buClr>
              <a:buSzPct val="125000"/>
              <a:buFont typeface="Wingdings" charset="2"/>
              <a:buChar char="§"/>
            </a:pPr>
            <a:r>
              <a:rPr lang="en-US" sz="2400" dirty="0" smtClean="0"/>
              <a:t>But without paying attention to </a:t>
            </a:r>
            <a:r>
              <a:rPr lang="en-US" sz="2400" i="1" dirty="0" smtClean="0"/>
              <a:t>what</a:t>
            </a:r>
          </a:p>
          <a:p>
            <a:pPr>
              <a:spcBef>
                <a:spcPts val="0"/>
              </a:spcBef>
            </a:pPr>
            <a:r>
              <a:rPr lang="en-US" sz="2400" i="1" dirty="0"/>
              <a:t> </a:t>
            </a:r>
            <a:r>
              <a:rPr lang="en-US" sz="2400" i="1" dirty="0" smtClean="0"/>
              <a:t>   is different</a:t>
            </a:r>
            <a:r>
              <a:rPr lang="en-US" sz="2400" dirty="0" smtClean="0"/>
              <a:t> in the disciplines, students</a:t>
            </a:r>
          </a:p>
          <a:p>
            <a:pPr>
              <a:spcBef>
                <a:spcPts val="0"/>
              </a:spcBef>
            </a:pPr>
            <a:r>
              <a:rPr lang="en-US" sz="2400" dirty="0"/>
              <a:t> </a:t>
            </a:r>
            <a:r>
              <a:rPr lang="en-US" sz="2400" dirty="0" smtClean="0"/>
              <a:t>   won’t improve as much</a:t>
            </a:r>
          </a:p>
          <a:p>
            <a:pPr marL="342900" indent="-342900">
              <a:spcBef>
                <a:spcPts val="600"/>
              </a:spcBef>
              <a:buClr>
                <a:schemeClr val="accent1"/>
              </a:buClr>
              <a:buSzPct val="125000"/>
              <a:buFont typeface="Arial"/>
              <a:buChar char="•"/>
            </a:pPr>
            <a:r>
              <a:rPr lang="en-US" sz="2400" dirty="0" smtClean="0"/>
              <a:t>Paying attention to </a:t>
            </a:r>
            <a:r>
              <a:rPr lang="en-US" sz="2400" i="1" dirty="0" smtClean="0"/>
              <a:t>unique features </a:t>
            </a:r>
            <a:r>
              <a:rPr lang="en-US" sz="2400" dirty="0" smtClean="0"/>
              <a:t>in the disciplines is something that subject teachers can/should/will do.</a:t>
            </a:r>
            <a:endParaRPr lang="en-US" sz="2400" dirty="0"/>
          </a:p>
        </p:txBody>
      </p:sp>
    </p:spTree>
    <p:extLst>
      <p:ext uri="{BB962C8B-B14F-4D97-AF65-F5344CB8AC3E}">
        <p14:creationId xmlns:p14="http://schemas.microsoft.com/office/powerpoint/2010/main" val="389592506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391400" cy="1019195"/>
          </a:xfrm>
        </p:spPr>
        <p:txBody>
          <a:bodyPr/>
          <a:lstStyle/>
          <a:p>
            <a:pPr marL="0" indent="0">
              <a:buNone/>
            </a:pPr>
            <a:r>
              <a:rPr lang="en-US" sz="3600" b="1" dirty="0" smtClean="0">
                <a:solidFill>
                  <a:srgbClr val="0000FF"/>
                </a:solidFill>
              </a:rPr>
              <a:t>Vocabulary Teaching Principles: What works</a:t>
            </a:r>
          </a:p>
          <a:p>
            <a:pPr>
              <a:buSzPct val="125000"/>
              <a:buFont typeface="Wingdings" charset="2"/>
              <a:buChar char="§"/>
            </a:pPr>
            <a:endParaRPr lang="en-US" sz="2400" dirty="0" smtClean="0">
              <a:solidFill>
                <a:schemeClr val="tx1">
                  <a:lumMod val="95000"/>
                  <a:lumOff val="5000"/>
                </a:schemeClr>
              </a:solidFill>
            </a:endParaRPr>
          </a:p>
          <a:p>
            <a:pPr>
              <a:buSzPct val="125000"/>
              <a:buFont typeface="Wingdings" charset="2"/>
              <a:buChar char="§"/>
            </a:pPr>
            <a:r>
              <a:rPr lang="en-US" sz="2400" dirty="0" smtClean="0">
                <a:solidFill>
                  <a:schemeClr val="tx1">
                    <a:lumMod val="95000"/>
                    <a:lumOff val="5000"/>
                  </a:schemeClr>
                </a:solidFill>
              </a:rPr>
              <a:t>Deep definitions (definitions, functions, </a:t>
            </a:r>
          </a:p>
          <a:p>
            <a:pPr marL="0" indent="0">
              <a:buSzPct val="125000"/>
              <a:buNone/>
            </a:pPr>
            <a:r>
              <a:rPr lang="en-US" sz="2400" dirty="0">
                <a:solidFill>
                  <a:schemeClr val="tx1">
                    <a:lumMod val="95000"/>
                    <a:lumOff val="5000"/>
                  </a:schemeClr>
                </a:solidFill>
              </a:rPr>
              <a:t> </a:t>
            </a:r>
            <a:r>
              <a:rPr lang="en-US" sz="2400" dirty="0" smtClean="0">
                <a:solidFill>
                  <a:schemeClr val="tx1">
                    <a:lumMod val="95000"/>
                    <a:lumOff val="5000"/>
                  </a:schemeClr>
                </a:solidFill>
              </a:rPr>
              <a:t>   categories, parts, features, synonyms,  </a:t>
            </a:r>
          </a:p>
          <a:p>
            <a:pPr marL="0" indent="0">
              <a:buSzPct val="125000"/>
              <a:buNone/>
            </a:pPr>
            <a:r>
              <a:rPr lang="en-US" sz="2400" dirty="0">
                <a:solidFill>
                  <a:schemeClr val="tx1">
                    <a:lumMod val="95000"/>
                    <a:lumOff val="5000"/>
                  </a:schemeClr>
                </a:solidFill>
              </a:rPr>
              <a:t> </a:t>
            </a:r>
            <a:r>
              <a:rPr lang="en-US" sz="2400" dirty="0" smtClean="0">
                <a:solidFill>
                  <a:schemeClr val="tx1">
                    <a:lumMod val="95000"/>
                    <a:lumOff val="5000"/>
                  </a:schemeClr>
                </a:solidFill>
              </a:rPr>
              <a:t>   antonyms, examples, parts of speech, etc.)</a:t>
            </a:r>
          </a:p>
          <a:p>
            <a:pPr>
              <a:buSzPct val="125000"/>
              <a:buFont typeface="Wingdings" charset="2"/>
              <a:buChar char="§"/>
            </a:pPr>
            <a:r>
              <a:rPr lang="en-US" sz="2400" dirty="0" smtClean="0">
                <a:solidFill>
                  <a:schemeClr val="tx1">
                    <a:lumMod val="95000"/>
                    <a:lumOff val="5000"/>
                  </a:schemeClr>
                </a:solidFill>
              </a:rPr>
              <a:t>Intensive and varied repetition</a:t>
            </a:r>
          </a:p>
          <a:p>
            <a:pPr>
              <a:buSzPct val="125000"/>
              <a:buFont typeface="Wingdings" charset="2"/>
              <a:buChar char="§"/>
            </a:pPr>
            <a:r>
              <a:rPr lang="en-US" sz="2400" dirty="0" smtClean="0">
                <a:solidFill>
                  <a:schemeClr val="tx1">
                    <a:lumMod val="95000"/>
                    <a:lumOff val="5000"/>
                  </a:schemeClr>
                </a:solidFill>
              </a:rPr>
              <a:t>Connections among words</a:t>
            </a:r>
          </a:p>
          <a:p>
            <a:pPr>
              <a:buSzPct val="125000"/>
              <a:buFont typeface="Wingdings" charset="2"/>
              <a:buChar char="§"/>
            </a:pPr>
            <a:r>
              <a:rPr lang="en-US" sz="2400" dirty="0" smtClean="0">
                <a:solidFill>
                  <a:schemeClr val="tx1">
                    <a:lumMod val="95000"/>
                    <a:lumOff val="5000"/>
                  </a:schemeClr>
                </a:solidFill>
              </a:rPr>
              <a:t>All modes of language</a:t>
            </a:r>
          </a:p>
          <a:p>
            <a:pPr>
              <a:buSzPct val="125000"/>
              <a:buFont typeface="Wingdings" charset="2"/>
              <a:buChar char="§"/>
            </a:pPr>
            <a:r>
              <a:rPr lang="en-US" sz="2400" dirty="0" smtClean="0">
                <a:solidFill>
                  <a:schemeClr val="tx1">
                    <a:lumMod val="95000"/>
                    <a:lumOff val="5000"/>
                  </a:schemeClr>
                </a:solidFill>
              </a:rPr>
              <a:t>Personal connections</a:t>
            </a:r>
          </a:p>
          <a:p>
            <a:pPr>
              <a:buSzPct val="125000"/>
              <a:buFont typeface="Wingdings" charset="2"/>
              <a:buChar char="§"/>
            </a:pPr>
            <a:r>
              <a:rPr lang="en-US" sz="2400" dirty="0" smtClean="0">
                <a:solidFill>
                  <a:schemeClr val="tx1">
                    <a:lumMod val="95000"/>
                    <a:lumOff val="5000"/>
                  </a:schemeClr>
                </a:solidFill>
              </a:rPr>
              <a:t>Review over time</a:t>
            </a:r>
          </a:p>
          <a:p>
            <a:pPr>
              <a:buClr>
                <a:schemeClr val="tx1"/>
              </a:buClr>
              <a:buFont typeface="Wingdings" charset="2"/>
              <a:buChar char="§"/>
            </a:pPr>
            <a:endParaRPr lang="en-US" sz="2400" dirty="0" smtClean="0">
              <a:solidFill>
                <a:schemeClr val="tx1">
                  <a:lumMod val="95000"/>
                  <a:lumOff val="5000"/>
                </a:schemeClr>
              </a:solidFill>
            </a:endParaRPr>
          </a:p>
          <a:p>
            <a:pPr>
              <a:buClr>
                <a:schemeClr val="tx1"/>
              </a:buClr>
              <a:buFont typeface="Wingdings" charset="2"/>
              <a:buChar char="§"/>
            </a:pPr>
            <a:endParaRPr lang="en-US" sz="2400" dirty="0" smtClean="0">
              <a:solidFill>
                <a:schemeClr val="tx1">
                  <a:lumMod val="95000"/>
                  <a:lumOff val="5000"/>
                </a:schemeClr>
              </a:solidFill>
            </a:endParaRPr>
          </a:p>
          <a:p>
            <a:pPr>
              <a:buClr>
                <a:schemeClr val="tx1"/>
              </a:buClr>
              <a:buFont typeface="Wingdings" charset="2"/>
              <a:buChar char="§"/>
            </a:pPr>
            <a:endParaRPr lang="en-US" sz="2400" dirty="0" smtClean="0">
              <a:solidFill>
                <a:schemeClr val="tx1">
                  <a:lumMod val="95000"/>
                  <a:lumOff val="5000"/>
                </a:schemeClr>
              </a:solidFill>
            </a:endParaRPr>
          </a:p>
          <a:p>
            <a:pPr>
              <a:buClr>
                <a:schemeClr val="tx1"/>
              </a:buClr>
              <a:buFont typeface="Wingdings" charset="2"/>
              <a:buChar char="§"/>
            </a:pPr>
            <a:endParaRPr lang="en-US" sz="2400" dirty="0">
              <a:solidFill>
                <a:schemeClr val="tx1">
                  <a:lumMod val="95000"/>
                  <a:lumOff val="5000"/>
                </a:schemeClr>
              </a:solidFill>
            </a:endParaRPr>
          </a:p>
          <a:p>
            <a:pPr marL="0" indent="0">
              <a:buNone/>
            </a:pPr>
            <a:endParaRPr lang="en-US" b="1" dirty="0">
              <a:solidFill>
                <a:schemeClr val="bg1"/>
              </a:solidFill>
            </a:endParaRPr>
          </a:p>
        </p:txBody>
      </p:sp>
    </p:spTree>
    <p:extLst>
      <p:ext uri="{BB962C8B-B14F-4D97-AF65-F5344CB8AC3E}">
        <p14:creationId xmlns:p14="http://schemas.microsoft.com/office/powerpoint/2010/main" val="386550046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a:solidFill>
                  <a:srgbClr val="0000FF"/>
                </a:solidFill>
              </a:rPr>
              <a:t>O</a:t>
            </a:r>
            <a:r>
              <a:rPr lang="en-US" sz="3600" b="1" dirty="0" smtClean="0">
                <a:solidFill>
                  <a:srgbClr val="0000FF"/>
                </a:solidFill>
              </a:rPr>
              <a:t>ther key ideas about vocabulary</a:t>
            </a:r>
          </a:p>
          <a:p>
            <a:pPr>
              <a:buClr>
                <a:schemeClr val="tx1"/>
              </a:buClr>
              <a:buFont typeface="Wingdings" charset="2"/>
              <a:buChar char="§"/>
            </a:pPr>
            <a:endParaRPr lang="en-US" sz="2400" b="1" dirty="0" smtClean="0"/>
          </a:p>
          <a:p>
            <a:pPr>
              <a:buSzPct val="125000"/>
              <a:buFont typeface="Wingdings" charset="2"/>
              <a:buChar char="§"/>
            </a:pPr>
            <a:r>
              <a:rPr lang="en-US" sz="2400" dirty="0" smtClean="0">
                <a:solidFill>
                  <a:schemeClr val="tx1">
                    <a:lumMod val="95000"/>
                    <a:lumOff val="5000"/>
                  </a:schemeClr>
                </a:solidFill>
              </a:rPr>
              <a:t>Vocabulary is part language and part content</a:t>
            </a:r>
          </a:p>
          <a:p>
            <a:pPr>
              <a:buSzPct val="125000"/>
              <a:buFont typeface="Wingdings" charset="2"/>
              <a:buChar char="§"/>
            </a:pPr>
            <a:r>
              <a:rPr lang="en-US" sz="2400" dirty="0">
                <a:solidFill>
                  <a:schemeClr val="tx1">
                    <a:lumMod val="95000"/>
                    <a:lumOff val="5000"/>
                  </a:schemeClr>
                </a:solidFill>
              </a:rPr>
              <a:t>Vocabulary </a:t>
            </a:r>
            <a:r>
              <a:rPr lang="en-US" sz="2400" dirty="0" smtClean="0">
                <a:solidFill>
                  <a:schemeClr val="tx1">
                    <a:lumMod val="95000"/>
                    <a:lumOff val="5000"/>
                  </a:schemeClr>
                </a:solidFill>
              </a:rPr>
              <a:t>serves as a </a:t>
            </a:r>
            <a:r>
              <a:rPr lang="en-US" sz="2400" dirty="0">
                <a:solidFill>
                  <a:schemeClr val="tx1">
                    <a:lumMod val="95000"/>
                    <a:lumOff val="5000"/>
                  </a:schemeClr>
                </a:solidFill>
              </a:rPr>
              <a:t>proxy for </a:t>
            </a:r>
            <a:r>
              <a:rPr lang="en-US" sz="2400" dirty="0" smtClean="0">
                <a:solidFill>
                  <a:schemeClr val="tx1">
                    <a:lumMod val="95000"/>
                    <a:lumOff val="5000"/>
                  </a:schemeClr>
                </a:solidFill>
              </a:rPr>
              <a:t>language</a:t>
            </a:r>
          </a:p>
          <a:p>
            <a:pPr>
              <a:buSzPct val="125000"/>
              <a:buFont typeface="Wingdings" charset="2"/>
              <a:buChar char="§"/>
            </a:pPr>
            <a:r>
              <a:rPr lang="en-US" sz="2400" dirty="0" smtClean="0">
                <a:solidFill>
                  <a:schemeClr val="tx1">
                    <a:lumMod val="95000"/>
                    <a:lumOff val="5000"/>
                  </a:schemeClr>
                </a:solidFill>
              </a:rPr>
              <a:t>Vocabulary knowledge is complex and                 builds up over time (familiarity vs. full       understanding)</a:t>
            </a:r>
          </a:p>
          <a:p>
            <a:pPr>
              <a:buSzPct val="125000"/>
              <a:buFont typeface="Wingdings" charset="2"/>
              <a:buChar char="§"/>
            </a:pPr>
            <a:r>
              <a:rPr lang="en-US" sz="2400" dirty="0" smtClean="0">
                <a:solidFill>
                  <a:schemeClr val="tx1">
                    <a:lumMod val="95000"/>
                    <a:lumOff val="5000"/>
                  </a:schemeClr>
                </a:solidFill>
              </a:rPr>
              <a:t>Morphology instruction is effective</a:t>
            </a:r>
          </a:p>
          <a:p>
            <a:pPr>
              <a:buSzPct val="125000"/>
              <a:buFont typeface="Wingdings" charset="2"/>
              <a:buChar char="§"/>
            </a:pPr>
            <a:r>
              <a:rPr lang="en-US" sz="2400" dirty="0" smtClean="0">
                <a:solidFill>
                  <a:schemeClr val="tx1">
                    <a:lumMod val="95000"/>
                    <a:lumOff val="5000"/>
                  </a:schemeClr>
                </a:solidFill>
              </a:rPr>
              <a:t>Context instruction is effective </a:t>
            </a:r>
          </a:p>
          <a:p>
            <a:pPr>
              <a:buSzPct val="125000"/>
              <a:buFont typeface="Wingdings" charset="2"/>
              <a:buChar char="§"/>
            </a:pPr>
            <a:r>
              <a:rPr lang="en-US" sz="2400" dirty="0" smtClean="0">
                <a:solidFill>
                  <a:schemeClr val="tx1">
                    <a:lumMod val="95000"/>
                    <a:lumOff val="5000"/>
                  </a:schemeClr>
                </a:solidFill>
              </a:rPr>
              <a:t>Instruction in reference use is effective</a:t>
            </a:r>
          </a:p>
          <a:p>
            <a:pPr marL="0" indent="0">
              <a:buClr>
                <a:schemeClr val="tx1"/>
              </a:buClr>
              <a:buNone/>
            </a:pPr>
            <a:endParaRPr lang="en-US" sz="2400" dirty="0" smtClean="0">
              <a:solidFill>
                <a:schemeClr val="tx1">
                  <a:lumMod val="95000"/>
                  <a:lumOff val="5000"/>
                </a:schemeClr>
              </a:solidFill>
            </a:endParaRPr>
          </a:p>
          <a:p>
            <a:pPr>
              <a:buClr>
                <a:schemeClr val="tx1"/>
              </a:buClr>
              <a:buFont typeface="Wingdings" charset="2"/>
              <a:buChar char="§"/>
            </a:pPr>
            <a:endParaRPr lang="en-US" sz="2400" dirty="0" smtClean="0">
              <a:solidFill>
                <a:schemeClr val="tx1">
                  <a:lumMod val="95000"/>
                  <a:lumOff val="5000"/>
                </a:schemeClr>
              </a:solidFill>
            </a:endParaRPr>
          </a:p>
          <a:p>
            <a:pPr>
              <a:buClr>
                <a:schemeClr val="tx1"/>
              </a:buClr>
              <a:buFont typeface="Wingdings" charset="2"/>
              <a:buChar char="§"/>
            </a:pPr>
            <a:endParaRPr lang="en-US" sz="2400" dirty="0" smtClean="0">
              <a:solidFill>
                <a:schemeClr val="tx1">
                  <a:lumMod val="95000"/>
                  <a:lumOff val="5000"/>
                </a:schemeClr>
              </a:solidFill>
            </a:endParaRPr>
          </a:p>
          <a:p>
            <a:pPr>
              <a:buClr>
                <a:schemeClr val="tx1"/>
              </a:buClr>
              <a:buFont typeface="Wingdings" charset="2"/>
              <a:buChar char="§"/>
            </a:pPr>
            <a:endParaRPr lang="en-US" sz="2400" dirty="0" smtClean="0">
              <a:solidFill>
                <a:schemeClr val="tx1">
                  <a:lumMod val="95000"/>
                  <a:lumOff val="5000"/>
                </a:schemeClr>
              </a:solidFill>
            </a:endParaRPr>
          </a:p>
          <a:p>
            <a:pPr>
              <a:buClr>
                <a:schemeClr val="tx1"/>
              </a:buClr>
              <a:buFont typeface="Wingdings" charset="2"/>
              <a:buChar char="§"/>
            </a:pPr>
            <a:endParaRPr lang="en-US" sz="2400" dirty="0">
              <a:solidFill>
                <a:schemeClr val="tx1">
                  <a:lumMod val="95000"/>
                  <a:lumOff val="5000"/>
                </a:schemeClr>
              </a:solidFill>
            </a:endParaRPr>
          </a:p>
          <a:p>
            <a:pPr marL="0" indent="0">
              <a:buNone/>
            </a:pPr>
            <a:endParaRPr lang="en-US" b="1" dirty="0">
              <a:solidFill>
                <a:schemeClr val="bg1"/>
              </a:solidFill>
            </a:endParaRPr>
          </a:p>
        </p:txBody>
      </p:sp>
    </p:spTree>
    <p:extLst>
      <p:ext uri="{BB962C8B-B14F-4D97-AF65-F5344CB8AC3E}">
        <p14:creationId xmlns:p14="http://schemas.microsoft.com/office/powerpoint/2010/main" val="419506337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Content Area Reading Emphasizes Vocabulary Learning </a:t>
            </a:r>
          </a:p>
          <a:p>
            <a:pPr>
              <a:buSzPct val="125000"/>
              <a:buFont typeface="Wingdings" charset="2"/>
              <a:buChar char="§"/>
            </a:pPr>
            <a:endParaRPr lang="en-US" sz="2400" dirty="0" smtClean="0"/>
          </a:p>
          <a:p>
            <a:pPr>
              <a:buSzPct val="125000"/>
              <a:buFont typeface="Wingdings" charset="2"/>
              <a:buChar char="§"/>
            </a:pPr>
            <a:r>
              <a:rPr lang="en-US" sz="2400" dirty="0" smtClean="0"/>
              <a:t>Students need to learn terminology in all fields</a:t>
            </a:r>
          </a:p>
          <a:p>
            <a:pPr>
              <a:buSzPct val="125000"/>
              <a:buFont typeface="Wingdings" charset="2"/>
              <a:buChar char="§"/>
            </a:pPr>
            <a:r>
              <a:rPr lang="en-US" sz="2400" dirty="0" smtClean="0"/>
              <a:t>The same study techniques would </a:t>
            </a:r>
          </a:p>
          <a:p>
            <a:pPr marL="0" indent="0">
              <a:buClr>
                <a:schemeClr val="tx1"/>
              </a:buClr>
              <a:buNone/>
            </a:pPr>
            <a:r>
              <a:rPr lang="en-US" sz="2400" dirty="0"/>
              <a:t> </a:t>
            </a:r>
            <a:r>
              <a:rPr lang="en-US" sz="2400" dirty="0" smtClean="0"/>
              <a:t>   accomplish this no matter what words</a:t>
            </a:r>
          </a:p>
          <a:p>
            <a:pPr>
              <a:buSzPct val="125000"/>
              <a:buFont typeface="Wingdings" charset="2"/>
              <a:buChar char="§"/>
            </a:pPr>
            <a:r>
              <a:rPr lang="en-US" sz="2400" dirty="0" smtClean="0"/>
              <a:t>These include </a:t>
            </a:r>
            <a:r>
              <a:rPr lang="en-US" sz="2400" dirty="0"/>
              <a:t>g</a:t>
            </a:r>
            <a:r>
              <a:rPr lang="en-US" sz="2400" dirty="0" smtClean="0"/>
              <a:t>raphic </a:t>
            </a:r>
            <a:r>
              <a:rPr lang="en-US" sz="2400" dirty="0"/>
              <a:t>organizers, </a:t>
            </a:r>
            <a:endParaRPr lang="en-US" sz="2400" dirty="0" smtClean="0"/>
          </a:p>
          <a:p>
            <a:pPr marL="0" indent="0">
              <a:buClr>
                <a:schemeClr val="tx1"/>
              </a:buClr>
              <a:buNone/>
            </a:pPr>
            <a:r>
              <a:rPr lang="en-US" sz="2400" dirty="0"/>
              <a:t> </a:t>
            </a:r>
            <a:r>
              <a:rPr lang="en-US" sz="2400" dirty="0" smtClean="0"/>
              <a:t>   semantic </a:t>
            </a:r>
            <a:r>
              <a:rPr lang="en-US" sz="2400" dirty="0"/>
              <a:t>maps</a:t>
            </a:r>
            <a:r>
              <a:rPr lang="en-US" sz="2400" dirty="0" smtClean="0"/>
              <a:t>, word </a:t>
            </a:r>
            <a:r>
              <a:rPr lang="en-US" sz="2400" dirty="0"/>
              <a:t>sorts</a:t>
            </a:r>
            <a:r>
              <a:rPr lang="en-US" sz="2400" dirty="0" smtClean="0"/>
              <a:t>, knowledge </a:t>
            </a:r>
          </a:p>
          <a:p>
            <a:pPr marL="0" indent="0">
              <a:buClr>
                <a:schemeClr val="tx1"/>
              </a:buClr>
              <a:buNone/>
            </a:pPr>
            <a:r>
              <a:rPr lang="en-US" sz="2400" dirty="0" smtClean="0"/>
              <a:t>    ratings, semantic feature analysis,               </a:t>
            </a:r>
          </a:p>
          <a:p>
            <a:pPr marL="0" indent="0">
              <a:buClr>
                <a:schemeClr val="tx1"/>
              </a:buClr>
              <a:buNone/>
            </a:pPr>
            <a:r>
              <a:rPr lang="en-US" sz="2400" dirty="0"/>
              <a:t> </a:t>
            </a:r>
            <a:r>
              <a:rPr lang="en-US" sz="2400" dirty="0" smtClean="0"/>
              <a:t>   categorization/mapping of words</a:t>
            </a:r>
            <a:r>
              <a:rPr lang="en-US" sz="2400" dirty="0"/>
              <a:t>, </a:t>
            </a:r>
            <a:r>
              <a:rPr lang="en-US" sz="2400" dirty="0" smtClean="0"/>
              <a:t>                     </a:t>
            </a:r>
          </a:p>
          <a:p>
            <a:pPr marL="0" indent="0">
              <a:buClr>
                <a:schemeClr val="tx1"/>
              </a:buClr>
              <a:buNone/>
            </a:pPr>
            <a:r>
              <a:rPr lang="en-US" sz="2400" dirty="0"/>
              <a:t> </a:t>
            </a:r>
            <a:r>
              <a:rPr lang="en-US" sz="2400" dirty="0" smtClean="0"/>
              <a:t>   synonym webs, etc.</a:t>
            </a: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423875432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Morphology Differs by Discipline</a:t>
            </a:r>
          </a:p>
          <a:p>
            <a:pPr>
              <a:buClr>
                <a:schemeClr val="tx1"/>
              </a:buClr>
              <a:buFont typeface="Wingdings" charset="2"/>
              <a:buChar char="§"/>
            </a:pPr>
            <a:endParaRPr lang="en-US" sz="2400" b="1" dirty="0" smtClean="0"/>
          </a:p>
          <a:p>
            <a:r>
              <a:rPr lang="en-US" sz="2400" dirty="0" smtClean="0"/>
              <a:t>Of course, different disciplines use different words</a:t>
            </a:r>
          </a:p>
          <a:p>
            <a:r>
              <a:rPr lang="en-US" sz="2400" dirty="0" smtClean="0"/>
              <a:t>But the frequency or value of prefixes,</a:t>
            </a:r>
          </a:p>
          <a:p>
            <a:pPr marL="0" indent="0">
              <a:buNone/>
            </a:pPr>
            <a:r>
              <a:rPr lang="en-US" sz="2400" dirty="0"/>
              <a:t> </a:t>
            </a:r>
            <a:r>
              <a:rPr lang="en-US" sz="2400" dirty="0" smtClean="0"/>
              <a:t>   suffixes, and (especially) combining </a:t>
            </a:r>
          </a:p>
          <a:p>
            <a:pPr marL="0" indent="0">
              <a:buNone/>
            </a:pPr>
            <a:r>
              <a:rPr lang="en-US" sz="2400" dirty="0"/>
              <a:t> </a:t>
            </a:r>
            <a:r>
              <a:rPr lang="en-US" sz="2400" dirty="0" smtClean="0"/>
              <a:t>   forms differs by discipline</a:t>
            </a:r>
          </a:p>
          <a:p>
            <a:r>
              <a:rPr lang="en-US" sz="2400" dirty="0" smtClean="0"/>
              <a:t>See: </a:t>
            </a:r>
            <a:r>
              <a:rPr lang="en-US" sz="2400" u="sng" dirty="0" smtClean="0"/>
              <a:t>Word ID: Assessment Across </a:t>
            </a:r>
          </a:p>
          <a:p>
            <a:pPr marL="0" indent="0">
              <a:buNone/>
            </a:pPr>
            <a:r>
              <a:rPr lang="en-US" sz="2400" dirty="0" smtClean="0"/>
              <a:t>    </a:t>
            </a:r>
            <a:r>
              <a:rPr lang="en-US" sz="2400" u="sng" dirty="0" smtClean="0"/>
              <a:t>the</a:t>
            </a:r>
            <a:r>
              <a:rPr lang="en-US" sz="2400" u="sng" dirty="0"/>
              <a:t> </a:t>
            </a:r>
            <a:r>
              <a:rPr lang="en-US" sz="2400" u="sng" dirty="0" smtClean="0"/>
              <a:t>Content Areas </a:t>
            </a:r>
            <a:r>
              <a:rPr lang="en-US" sz="2400" dirty="0" smtClean="0"/>
              <a:t>by Linda Gutlohn </a:t>
            </a:r>
          </a:p>
          <a:p>
            <a:pPr marL="0" indent="0">
              <a:buNone/>
            </a:pPr>
            <a:r>
              <a:rPr lang="en-US" sz="2400" dirty="0"/>
              <a:t> </a:t>
            </a:r>
            <a:r>
              <a:rPr lang="en-US" sz="2400" dirty="0" smtClean="0"/>
              <a:t>   &amp; Frances Besselieu</a:t>
            </a:r>
            <a:endParaRPr lang="en-US" sz="2400" dirty="0"/>
          </a:p>
          <a:p>
            <a:pPr marL="0" indent="0">
              <a:buClr>
                <a:schemeClr val="tx1"/>
              </a:buClr>
              <a:buNone/>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221554576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Disciplinary Literacy Emphasizes Specialized Nature of Vocabulary</a:t>
            </a:r>
          </a:p>
          <a:p>
            <a:endParaRPr lang="en-US" sz="2400" dirty="0" smtClean="0"/>
          </a:p>
          <a:p>
            <a:r>
              <a:rPr lang="en-US" sz="2400" dirty="0" smtClean="0"/>
              <a:t>Focus </a:t>
            </a:r>
            <a:r>
              <a:rPr lang="en-US" sz="2400" dirty="0"/>
              <a:t>is </a:t>
            </a:r>
            <a:r>
              <a:rPr lang="en-US" sz="2400" dirty="0" smtClean="0"/>
              <a:t>on </a:t>
            </a:r>
            <a:r>
              <a:rPr lang="en-US" sz="2400" dirty="0"/>
              <a:t>specialized nature </a:t>
            </a:r>
            <a:r>
              <a:rPr lang="en-US" sz="2400" dirty="0" smtClean="0"/>
              <a:t>of </a:t>
            </a:r>
          </a:p>
          <a:p>
            <a:pPr marL="0" indent="0">
              <a:buNone/>
            </a:pPr>
            <a:r>
              <a:rPr lang="en-US" sz="2400" dirty="0"/>
              <a:t> </a:t>
            </a:r>
            <a:r>
              <a:rPr lang="en-US" sz="2400" dirty="0" smtClean="0"/>
              <a:t>   </a:t>
            </a:r>
            <a:r>
              <a:rPr lang="en-US" sz="2400" dirty="0"/>
              <a:t>vocabulary </a:t>
            </a:r>
            <a:r>
              <a:rPr lang="en-US" sz="2400" dirty="0" smtClean="0"/>
              <a:t>in each subject area</a:t>
            </a:r>
            <a:endParaRPr lang="en-US" sz="2400" dirty="0"/>
          </a:p>
          <a:p>
            <a:r>
              <a:rPr lang="en-US" sz="2400" dirty="0"/>
              <a:t>Science: Greek and Latin roots </a:t>
            </a:r>
            <a:endParaRPr lang="en-US" sz="2400" dirty="0" smtClean="0"/>
          </a:p>
          <a:p>
            <a:pPr marL="0" indent="0">
              <a:buNone/>
            </a:pPr>
            <a:r>
              <a:rPr lang="en-US" sz="2400" dirty="0"/>
              <a:t> </a:t>
            </a:r>
            <a:r>
              <a:rPr lang="en-US" sz="2400" dirty="0" smtClean="0"/>
              <a:t>   (</a:t>
            </a:r>
            <a:r>
              <a:rPr lang="en-US" sz="2400" dirty="0"/>
              <a:t>precise</a:t>
            </a:r>
            <a:r>
              <a:rPr lang="en-US" sz="2400" dirty="0" smtClean="0"/>
              <a:t>, dense</a:t>
            </a:r>
            <a:r>
              <a:rPr lang="en-US" sz="2400" dirty="0"/>
              <a:t>, </a:t>
            </a:r>
            <a:r>
              <a:rPr lang="en-US" sz="2400" dirty="0" smtClean="0"/>
              <a:t>stable </a:t>
            </a:r>
            <a:r>
              <a:rPr lang="en-US" sz="2400" dirty="0"/>
              <a:t>meanings that </a:t>
            </a:r>
            <a:endParaRPr lang="en-US" sz="2400" dirty="0" smtClean="0"/>
          </a:p>
          <a:p>
            <a:pPr marL="0" indent="0">
              <a:buNone/>
            </a:pPr>
            <a:r>
              <a:rPr lang="en-US" sz="2400" dirty="0"/>
              <a:t> </a:t>
            </a:r>
            <a:r>
              <a:rPr lang="en-US" sz="2400" dirty="0" smtClean="0"/>
              <a:t>   are recoverable</a:t>
            </a:r>
            <a:r>
              <a:rPr lang="en-US" sz="2400" dirty="0"/>
              <a:t>)</a:t>
            </a:r>
          </a:p>
          <a:p>
            <a:pPr>
              <a:buSzPct val="150000"/>
              <a:buFont typeface="Wingdings" charset="2"/>
              <a:buChar char="§"/>
            </a:pPr>
            <a:r>
              <a:rPr lang="en-US" sz="2400" dirty="0" smtClean="0"/>
              <a:t>Example</a:t>
            </a:r>
            <a:r>
              <a:rPr lang="en-US" sz="2400" b="1" dirty="0" smtClean="0"/>
              <a:t>:  DNA (deoxyribonucleic </a:t>
            </a:r>
          </a:p>
          <a:p>
            <a:pPr marL="0" indent="0">
              <a:buClr>
                <a:schemeClr val="tx1"/>
              </a:buClr>
              <a:buNone/>
            </a:pPr>
            <a:r>
              <a:rPr lang="en-US" sz="2400" b="1" dirty="0"/>
              <a:t> </a:t>
            </a:r>
            <a:r>
              <a:rPr lang="en-US" sz="2400" b="1" dirty="0" smtClean="0"/>
              <a:t>   acid) </a:t>
            </a:r>
            <a:r>
              <a:rPr lang="en-US" sz="2400" dirty="0" smtClean="0"/>
              <a:t>is a </a:t>
            </a:r>
            <a:r>
              <a:rPr lang="en-US" sz="2400" b="1" dirty="0" smtClean="0"/>
              <a:t>nucleic </a:t>
            </a:r>
            <a:r>
              <a:rPr lang="en-US" sz="2400" b="1" dirty="0"/>
              <a:t>acid</a:t>
            </a:r>
            <a:r>
              <a:rPr lang="en-US" sz="2400" dirty="0"/>
              <a:t>, a macromolecule </a:t>
            </a:r>
            <a:endParaRPr lang="en-US" sz="2400" dirty="0" smtClean="0"/>
          </a:p>
          <a:p>
            <a:pPr marL="0" indent="0">
              <a:buClr>
                <a:schemeClr val="tx1"/>
              </a:buClr>
              <a:buNone/>
            </a:pPr>
            <a:r>
              <a:rPr lang="en-US" sz="2400" dirty="0" smtClean="0"/>
              <a:t>    that </a:t>
            </a:r>
            <a:r>
              <a:rPr lang="en-US" sz="2400" dirty="0"/>
              <a:t>stores information. </a:t>
            </a: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28051301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1538" y="428604"/>
            <a:ext cx="7462862" cy="1785937"/>
          </a:xfrm>
        </p:spPr>
        <p:txBody>
          <a:bodyPr/>
          <a:lstStyle/>
          <a:p>
            <a:pPr marL="0" indent="0">
              <a:buNone/>
            </a:pPr>
            <a:r>
              <a:rPr lang="en-US" sz="3600" b="1" dirty="0">
                <a:solidFill>
                  <a:srgbClr val="0000FF"/>
                </a:solidFill>
              </a:rPr>
              <a:t>Specialized Nature of Vocabulary</a:t>
            </a:r>
            <a:endParaRPr lang="en-US" sz="3600" dirty="0"/>
          </a:p>
        </p:txBody>
      </p:sp>
      <p:sp>
        <p:nvSpPr>
          <p:cNvPr id="3" name="TextBox 2"/>
          <p:cNvSpPr txBox="1"/>
          <p:nvPr/>
        </p:nvSpPr>
        <p:spPr>
          <a:xfrm>
            <a:off x="457200" y="1371600"/>
            <a:ext cx="5917730" cy="5124479"/>
          </a:xfrm>
          <a:prstGeom prst="rect">
            <a:avLst/>
          </a:prstGeom>
          <a:noFill/>
        </p:spPr>
        <p:txBody>
          <a:bodyPr wrap="none" rtlCol="0">
            <a:spAutoFit/>
          </a:bodyPr>
          <a:lstStyle/>
          <a:p>
            <a:pPr marL="342900" indent="-342900">
              <a:spcBef>
                <a:spcPts val="0"/>
              </a:spcBef>
              <a:buClr>
                <a:schemeClr val="accent1"/>
              </a:buClr>
              <a:buSzPct val="125000"/>
              <a:buFont typeface="Wingdings" charset="2"/>
              <a:buChar char="§"/>
            </a:pPr>
            <a:r>
              <a:rPr lang="en-US" sz="2400" dirty="0"/>
              <a:t>History: metaphorical terms, terms </a:t>
            </a:r>
            <a:r>
              <a:rPr lang="en-US" sz="2400" dirty="0" smtClean="0"/>
              <a:t> </a:t>
            </a:r>
          </a:p>
          <a:p>
            <a:pPr>
              <a:spcBef>
                <a:spcPts val="0"/>
              </a:spcBef>
            </a:pPr>
            <a:r>
              <a:rPr lang="en-US" sz="2400" dirty="0" smtClean="0"/>
              <a:t>    with </a:t>
            </a:r>
            <a:r>
              <a:rPr lang="en-US" sz="2400" dirty="0"/>
              <a:t>a political point of </a:t>
            </a:r>
            <a:r>
              <a:rPr lang="en-US" sz="2400" dirty="0" smtClean="0"/>
              <a:t>view</a:t>
            </a:r>
            <a:endParaRPr lang="en-US" sz="2400" dirty="0"/>
          </a:p>
          <a:p>
            <a:pPr marL="342900" indent="-342900">
              <a:spcBef>
                <a:spcPts val="600"/>
              </a:spcBef>
              <a:buClr>
                <a:schemeClr val="accent1"/>
              </a:buClr>
              <a:buFont typeface="Wingdings" charset="2"/>
              <a:buChar char="§"/>
            </a:pPr>
            <a:r>
              <a:rPr lang="en-US" sz="2400" dirty="0" smtClean="0"/>
              <a:t>Example:  </a:t>
            </a:r>
            <a:r>
              <a:rPr lang="en-US" sz="2400" i="1" dirty="0" smtClean="0"/>
              <a:t>Revolutionary movements</a:t>
            </a:r>
          </a:p>
          <a:p>
            <a:pPr>
              <a:spcBef>
                <a:spcPts val="0"/>
              </a:spcBef>
              <a:buClr>
                <a:schemeClr val="accent1"/>
              </a:buClr>
            </a:pPr>
            <a:r>
              <a:rPr lang="en-US" sz="2400" i="1" dirty="0" smtClean="0"/>
              <a:t>    in Europe and Asia were described</a:t>
            </a:r>
          </a:p>
          <a:p>
            <a:pPr>
              <a:buClr>
                <a:schemeClr val="accent1"/>
              </a:buClr>
            </a:pPr>
            <a:r>
              <a:rPr lang="en-US" sz="2400" i="1" dirty="0"/>
              <a:t> </a:t>
            </a:r>
            <a:r>
              <a:rPr lang="en-US" sz="2400" i="1" dirty="0" smtClean="0"/>
              <a:t>   to the American public a examples</a:t>
            </a:r>
          </a:p>
          <a:p>
            <a:pPr>
              <a:buClr>
                <a:schemeClr val="accent1"/>
              </a:buClr>
            </a:pPr>
            <a:r>
              <a:rPr lang="en-US" sz="2400" i="1" dirty="0"/>
              <a:t> </a:t>
            </a:r>
            <a:r>
              <a:rPr lang="en-US" sz="2400" i="1" dirty="0" smtClean="0"/>
              <a:t>   of Soviet Expansionism…. </a:t>
            </a:r>
            <a:endParaRPr lang="en-US" sz="2400" dirty="0" smtClean="0"/>
          </a:p>
          <a:p>
            <a:r>
              <a:rPr lang="en-US" sz="2400" dirty="0" smtClean="0"/>
              <a:t>    (Zinn, </a:t>
            </a:r>
            <a:r>
              <a:rPr lang="en-US" sz="2400" i="1" dirty="0" smtClean="0"/>
              <a:t>A People’s History); </a:t>
            </a:r>
          </a:p>
          <a:p>
            <a:pPr marL="342900" indent="-342900">
              <a:spcBef>
                <a:spcPts val="600"/>
              </a:spcBef>
              <a:buClr>
                <a:schemeClr val="accent1"/>
              </a:buClr>
              <a:buSzPct val="125000"/>
              <a:buFont typeface="Wingdings" charset="2"/>
              <a:buChar char="§"/>
            </a:pPr>
            <a:r>
              <a:rPr lang="en-US" sz="2400" dirty="0" smtClean="0"/>
              <a:t>Example</a:t>
            </a:r>
            <a:r>
              <a:rPr lang="en-US" sz="2400" i="1" dirty="0" smtClean="0"/>
              <a:t>:  Civil War, War between</a:t>
            </a:r>
          </a:p>
          <a:p>
            <a:pPr>
              <a:spcBef>
                <a:spcPts val="0"/>
              </a:spcBef>
            </a:pPr>
            <a:r>
              <a:rPr lang="en-US" sz="2400" i="1" dirty="0"/>
              <a:t> </a:t>
            </a:r>
            <a:r>
              <a:rPr lang="en-US" sz="2400" i="1" dirty="0" smtClean="0"/>
              <a:t>   the states, War of </a:t>
            </a:r>
            <a:r>
              <a:rPr lang="en-US" sz="2400" i="1" dirty="0"/>
              <a:t>N</a:t>
            </a:r>
            <a:r>
              <a:rPr lang="en-US" sz="2400" i="1" dirty="0" smtClean="0"/>
              <a:t>orthern aggression.</a:t>
            </a:r>
          </a:p>
          <a:p>
            <a:pPr marL="342900" indent="-342900">
              <a:spcBef>
                <a:spcPts val="600"/>
              </a:spcBef>
              <a:buClr>
                <a:schemeClr val="accent1"/>
              </a:buClr>
              <a:buSzPct val="125000"/>
              <a:buFont typeface="Wingdings" charset="2"/>
              <a:buChar char="§"/>
            </a:pPr>
            <a:r>
              <a:rPr lang="en-US" sz="2400" dirty="0" smtClean="0"/>
              <a:t>Example:  </a:t>
            </a:r>
            <a:r>
              <a:rPr lang="en-US" sz="2400" i="1" dirty="0" smtClean="0"/>
              <a:t>The Gilded Age</a:t>
            </a:r>
          </a:p>
          <a:p>
            <a:endParaRPr lang="en-US" sz="2400" dirty="0"/>
          </a:p>
          <a:p>
            <a:pPr marL="342900" indent="-342900">
              <a:buClr>
                <a:schemeClr val="accent1"/>
              </a:buClr>
              <a:buSzPct val="125000"/>
              <a:buFont typeface="Wingdings" charset="2"/>
              <a:buChar char="§"/>
            </a:pPr>
            <a:endParaRPr lang="en-US" sz="2400" dirty="0"/>
          </a:p>
          <a:p>
            <a:endParaRPr lang="en-US" sz="2400" dirty="0"/>
          </a:p>
        </p:txBody>
      </p:sp>
    </p:spTree>
    <p:extLst>
      <p:ext uri="{BB962C8B-B14F-4D97-AF65-F5344CB8AC3E}">
        <p14:creationId xmlns:p14="http://schemas.microsoft.com/office/powerpoint/2010/main" val="203246683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66800" y="428605"/>
            <a:ext cx="6858000" cy="1095396"/>
          </a:xfrm>
        </p:spPr>
        <p:txBody>
          <a:bodyPr/>
          <a:lstStyle/>
          <a:p>
            <a:pPr marL="0" indent="0">
              <a:buNone/>
            </a:pPr>
            <a:r>
              <a:rPr lang="en-US" sz="3200" b="1" dirty="0">
                <a:solidFill>
                  <a:srgbClr val="0000FF"/>
                </a:solidFill>
              </a:rPr>
              <a:t>Specialized Nature of Vocabulary</a:t>
            </a:r>
            <a:endParaRPr lang="en-US" sz="3200" dirty="0"/>
          </a:p>
          <a:p>
            <a:pPr marL="0" indent="0">
              <a:buNone/>
            </a:pPr>
            <a:endParaRPr lang="en-US" sz="3200" dirty="0" smtClean="0"/>
          </a:p>
          <a:p>
            <a:pPr marL="0" indent="0">
              <a:buNone/>
            </a:pPr>
            <a:endParaRPr lang="en-US" sz="3200" dirty="0"/>
          </a:p>
        </p:txBody>
      </p:sp>
      <p:sp>
        <p:nvSpPr>
          <p:cNvPr id="4" name="TextBox 3"/>
          <p:cNvSpPr txBox="1"/>
          <p:nvPr/>
        </p:nvSpPr>
        <p:spPr>
          <a:xfrm>
            <a:off x="304800" y="1447800"/>
            <a:ext cx="7561977" cy="3416320"/>
          </a:xfrm>
          <a:prstGeom prst="rect">
            <a:avLst/>
          </a:prstGeom>
          <a:noFill/>
        </p:spPr>
        <p:txBody>
          <a:bodyPr wrap="none" rtlCol="0">
            <a:spAutoFit/>
          </a:bodyPr>
          <a:lstStyle/>
          <a:p>
            <a:pPr marL="342900" indent="-342900">
              <a:buClr>
                <a:schemeClr val="accent1"/>
              </a:buClr>
              <a:buSzPct val="125000"/>
              <a:buFont typeface="Wingdings" charset="2"/>
              <a:buChar char="§"/>
            </a:pPr>
            <a:r>
              <a:rPr lang="en-US" sz="2400" dirty="0" smtClean="0"/>
              <a:t>Literature:  Words that evoke emotion, the senses.</a:t>
            </a:r>
          </a:p>
          <a:p>
            <a:endParaRPr lang="en-US" sz="2400" dirty="0"/>
          </a:p>
          <a:p>
            <a:pPr marL="342900" indent="-342900">
              <a:buClr>
                <a:schemeClr val="accent1"/>
              </a:buClr>
              <a:buSzPct val="125000"/>
              <a:buFont typeface="Wingdings" charset="2"/>
              <a:buChar char="§"/>
            </a:pPr>
            <a:r>
              <a:rPr lang="en-US" sz="2400" dirty="0" smtClean="0"/>
              <a:t>Example:  …</a:t>
            </a:r>
            <a:r>
              <a:rPr lang="en-US" sz="2400" i="1" dirty="0" smtClean="0"/>
              <a:t>where </a:t>
            </a:r>
            <a:r>
              <a:rPr lang="en-US" sz="2400" i="1" dirty="0"/>
              <a:t>I would have lived </a:t>
            </a:r>
            <a:endParaRPr lang="en-US" sz="2400" i="1" dirty="0" smtClean="0"/>
          </a:p>
          <a:p>
            <a:r>
              <a:rPr lang="en-US" sz="2400" i="1" dirty="0" smtClean="0"/>
              <a:t>    through </a:t>
            </a:r>
            <a:r>
              <a:rPr lang="en-US" sz="2400" i="1" dirty="0"/>
              <a:t>all that impassioned, </a:t>
            </a:r>
            <a:endParaRPr lang="en-US" sz="2400" i="1" dirty="0" smtClean="0"/>
          </a:p>
          <a:p>
            <a:r>
              <a:rPr lang="en-US" sz="2400" i="1" dirty="0" smtClean="0"/>
              <a:t>    insane </a:t>
            </a:r>
            <a:r>
              <a:rPr lang="en-US" sz="2400" i="1" dirty="0"/>
              <a:t>joy of the hunt, when as I </a:t>
            </a:r>
            <a:endParaRPr lang="en-US" sz="2400" i="1" dirty="0" smtClean="0"/>
          </a:p>
          <a:p>
            <a:r>
              <a:rPr lang="en-US" sz="2400" i="1" dirty="0" smtClean="0"/>
              <a:t>    climb </a:t>
            </a:r>
            <a:r>
              <a:rPr lang="en-US" sz="2400" i="1" dirty="0"/>
              <a:t>the rock, </a:t>
            </a:r>
            <a:r>
              <a:rPr lang="en-US" sz="2400" i="1" dirty="0" smtClean="0"/>
              <a:t>my </a:t>
            </a:r>
            <a:r>
              <a:rPr lang="en-US" sz="2400" i="1" dirty="0"/>
              <a:t>face contorted, </a:t>
            </a:r>
            <a:endParaRPr lang="en-US" sz="2400" i="1" dirty="0" smtClean="0"/>
          </a:p>
          <a:p>
            <a:r>
              <a:rPr lang="en-US" sz="2400" i="1" dirty="0" smtClean="0"/>
              <a:t>    gasping</a:t>
            </a:r>
            <a:r>
              <a:rPr lang="en-US" sz="2400" i="1" dirty="0"/>
              <a:t>, shouting voluptuously </a:t>
            </a:r>
            <a:endParaRPr lang="en-US" sz="2400" i="1" dirty="0" smtClean="0"/>
          </a:p>
          <a:p>
            <a:r>
              <a:rPr lang="en-US" sz="2400" i="1" dirty="0" smtClean="0"/>
              <a:t>    senseless words…</a:t>
            </a:r>
            <a:r>
              <a:rPr lang="en-US" sz="2400" dirty="0" smtClean="0"/>
              <a:t>(Nabokov, </a:t>
            </a:r>
            <a:r>
              <a:rPr lang="en-US" sz="2400" i="1" dirty="0" smtClean="0"/>
              <a:t>Father’s</a:t>
            </a:r>
          </a:p>
          <a:p>
            <a:r>
              <a:rPr lang="en-US" sz="2400" i="1" dirty="0" smtClean="0"/>
              <a:t>    Butterflies).</a:t>
            </a:r>
            <a:r>
              <a:rPr lang="en-US" sz="2400" dirty="0" smtClean="0"/>
              <a:t> </a:t>
            </a:r>
            <a:endParaRPr lang="en-US" sz="2400" dirty="0"/>
          </a:p>
        </p:txBody>
      </p:sp>
    </p:spTree>
    <p:extLst>
      <p:ext uri="{BB962C8B-B14F-4D97-AF65-F5344CB8AC3E}">
        <p14:creationId xmlns:p14="http://schemas.microsoft.com/office/powerpoint/2010/main" val="139589159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Teach students to figure out meaning from context</a:t>
            </a:r>
          </a:p>
          <a:p>
            <a:pPr>
              <a:buClr>
                <a:schemeClr val="tx1"/>
              </a:buClr>
              <a:buFont typeface="Wingdings" charset="2"/>
              <a:buChar char="§"/>
            </a:pPr>
            <a:endParaRPr lang="en-US" sz="2400" b="1" dirty="0" smtClean="0"/>
          </a:p>
          <a:p>
            <a:r>
              <a:rPr lang="en-US" sz="2400" dirty="0" smtClean="0"/>
              <a:t>Less preteaching of vocabulary</a:t>
            </a:r>
          </a:p>
          <a:p>
            <a:r>
              <a:rPr lang="en-US" sz="2400" dirty="0" smtClean="0"/>
              <a:t>More guided practice figuring out word </a:t>
            </a:r>
          </a:p>
          <a:p>
            <a:pPr marL="0" indent="0">
              <a:buNone/>
            </a:pPr>
            <a:r>
              <a:rPr lang="en-US" sz="2400" dirty="0"/>
              <a:t> </a:t>
            </a:r>
            <a:r>
              <a:rPr lang="en-US" sz="2400" dirty="0" smtClean="0"/>
              <a:t>   meanings</a:t>
            </a:r>
          </a:p>
          <a:p>
            <a:r>
              <a:rPr lang="en-US" sz="2400" dirty="0" smtClean="0"/>
              <a:t>Including figuring out word meanings </a:t>
            </a:r>
          </a:p>
          <a:p>
            <a:pPr marL="0" indent="0">
              <a:buNone/>
            </a:pPr>
            <a:r>
              <a:rPr lang="en-US" sz="2400" dirty="0" smtClean="0"/>
              <a:t>    across a text</a:t>
            </a:r>
            <a:endParaRPr lang="en-US" sz="2400" dirty="0"/>
          </a:p>
          <a:p>
            <a:pPr marL="0" indent="0">
              <a:buNone/>
            </a:pPr>
            <a:endParaRPr lang="en-US" sz="2400" dirty="0" smtClean="0"/>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80765695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8077200" cy="788987"/>
          </a:xfrm>
        </p:spPr>
        <p:txBody>
          <a:bodyPr/>
          <a:lstStyle/>
          <a:p>
            <a:r>
              <a:rPr lang="en-US" dirty="0" smtClean="0"/>
              <a:t>Which words do you teach?</a:t>
            </a:r>
            <a:endParaRPr lang="en-US" dirty="0"/>
          </a:p>
        </p:txBody>
      </p:sp>
      <p:sp>
        <p:nvSpPr>
          <p:cNvPr id="3" name="Content Placeholder 2"/>
          <p:cNvSpPr>
            <a:spLocks noGrp="1"/>
          </p:cNvSpPr>
          <p:nvPr>
            <p:ph idx="1"/>
          </p:nvPr>
        </p:nvSpPr>
        <p:spPr>
          <a:xfrm>
            <a:off x="533400" y="1219200"/>
            <a:ext cx="8229600" cy="4911725"/>
          </a:xfrm>
        </p:spPr>
        <p:txBody>
          <a:bodyPr/>
          <a:lstStyle/>
          <a:p>
            <a:pPr marL="0" indent="0">
              <a:buNone/>
            </a:pPr>
            <a:r>
              <a:rPr lang="en-US" sz="2400" dirty="0">
                <a:solidFill>
                  <a:srgbClr val="3366FF"/>
                </a:solidFill>
              </a:rPr>
              <a:t>Photosynthesis</a:t>
            </a:r>
            <a:r>
              <a:rPr lang="en-US" sz="2400" dirty="0"/>
              <a:t> may sound like a big word, but it's </a:t>
            </a:r>
            <a:r>
              <a:rPr lang="en-US" sz="2400" dirty="0">
                <a:solidFill>
                  <a:srgbClr val="3366FF"/>
                </a:solidFill>
              </a:rPr>
              <a:t>actually</a:t>
            </a:r>
            <a:r>
              <a:rPr lang="en-US" sz="2400" dirty="0"/>
              <a:t> pretty simple.  You can divide it into two parts:  "Photo" is the Greek word for "Light," and "synthesis," is the Greek word for "putting together," which explains what photosynthesis is.  It is using light to put things together.  You may have noticed that all animals and humans eat food, but plants don't eat anything.  Photosynthesis is how plants eat.  They use this process to make their own food.  Since they don't have to move around to find food, plants stay in one place, since they can make their food anywhere as long as they have three things.</a:t>
            </a:r>
          </a:p>
          <a:p>
            <a:endParaRPr lang="en-US" dirty="0"/>
          </a:p>
        </p:txBody>
      </p:sp>
    </p:spTree>
    <p:extLst>
      <p:ext uri="{BB962C8B-B14F-4D97-AF65-F5344CB8AC3E}">
        <p14:creationId xmlns:p14="http://schemas.microsoft.com/office/powerpoint/2010/main" val="657409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33400" y="428605"/>
            <a:ext cx="7086600" cy="1019196"/>
          </a:xfrm>
        </p:spPr>
        <p:txBody>
          <a:bodyPr/>
          <a:lstStyle/>
          <a:p>
            <a:pPr marL="0" indent="0">
              <a:buNone/>
            </a:pPr>
            <a:r>
              <a:rPr lang="en-US" sz="3600" b="1" dirty="0" smtClean="0">
                <a:solidFill>
                  <a:srgbClr val="0000FF"/>
                </a:solidFill>
              </a:rPr>
              <a:t>Setting the Stage</a:t>
            </a:r>
            <a:endParaRPr lang="en-US" sz="3600" b="1" dirty="0">
              <a:solidFill>
                <a:srgbClr val="0000FF"/>
              </a:solidFill>
            </a:endParaRPr>
          </a:p>
        </p:txBody>
      </p:sp>
      <p:sp>
        <p:nvSpPr>
          <p:cNvPr id="3" name="TextBox 2"/>
          <p:cNvSpPr txBox="1"/>
          <p:nvPr/>
        </p:nvSpPr>
        <p:spPr>
          <a:xfrm>
            <a:off x="838200" y="1676400"/>
            <a:ext cx="5029200" cy="1508105"/>
          </a:xfrm>
          <a:prstGeom prst="rect">
            <a:avLst/>
          </a:prstGeom>
          <a:noFill/>
        </p:spPr>
        <p:txBody>
          <a:bodyPr wrap="square" rtlCol="0">
            <a:spAutoFit/>
          </a:bodyPr>
          <a:lstStyle/>
          <a:p>
            <a:pPr marL="342900" indent="-342900">
              <a:spcBef>
                <a:spcPts val="1200"/>
              </a:spcBef>
              <a:buAutoNum type="arabicPeriod"/>
            </a:pPr>
            <a:r>
              <a:rPr lang="en-US" sz="2400" dirty="0" smtClean="0"/>
              <a:t>Disciplinary Literacy</a:t>
            </a:r>
          </a:p>
          <a:p>
            <a:pPr marL="342900" indent="-342900">
              <a:spcBef>
                <a:spcPts val="1200"/>
              </a:spcBef>
              <a:buAutoNum type="arabicPeriod"/>
            </a:pPr>
            <a:r>
              <a:rPr lang="en-US" sz="2400" dirty="0" smtClean="0"/>
              <a:t>Vocabulary:  What works</a:t>
            </a:r>
          </a:p>
          <a:p>
            <a:pPr marL="342900" indent="-342900">
              <a:spcBef>
                <a:spcPts val="1200"/>
              </a:spcBef>
              <a:buAutoNum type="arabicPeriod"/>
            </a:pPr>
            <a:r>
              <a:rPr lang="en-US" sz="2400" dirty="0" smtClean="0"/>
              <a:t>Disciplinary Vocabulary</a:t>
            </a:r>
            <a:endParaRPr lang="en-US" sz="2400" dirty="0"/>
          </a:p>
        </p:txBody>
      </p:sp>
    </p:spTree>
    <p:extLst>
      <p:ext uri="{BB962C8B-B14F-4D97-AF65-F5344CB8AC3E}">
        <p14:creationId xmlns:p14="http://schemas.microsoft.com/office/powerpoint/2010/main" val="344894907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words would you teach?</a:t>
            </a:r>
            <a:endParaRPr lang="en-US" dirty="0"/>
          </a:p>
        </p:txBody>
      </p:sp>
      <p:sp>
        <p:nvSpPr>
          <p:cNvPr id="3" name="Content Placeholder 2"/>
          <p:cNvSpPr>
            <a:spLocks noGrp="1"/>
          </p:cNvSpPr>
          <p:nvPr>
            <p:ph idx="1"/>
          </p:nvPr>
        </p:nvSpPr>
        <p:spPr/>
        <p:txBody>
          <a:bodyPr/>
          <a:lstStyle/>
          <a:p>
            <a:pPr marL="0" indent="0">
              <a:buNone/>
            </a:pPr>
            <a:r>
              <a:rPr lang="en-US" dirty="0" smtClean="0"/>
              <a:t>Some scientists argued that these gases have heated up our atmosphere. They say global warming will </a:t>
            </a:r>
            <a:r>
              <a:rPr lang="en-US" dirty="0" smtClean="0">
                <a:solidFill>
                  <a:srgbClr val="3366FF"/>
                </a:solidFill>
              </a:rPr>
              <a:t>affect</a:t>
            </a:r>
            <a:r>
              <a:rPr lang="en-US" dirty="0" smtClean="0"/>
              <a:t> our climate so dramatically that </a:t>
            </a:r>
            <a:r>
              <a:rPr lang="en-US" dirty="0" smtClean="0">
                <a:solidFill>
                  <a:srgbClr val="3366FF"/>
                </a:solidFill>
              </a:rPr>
              <a:t>glaciers</a:t>
            </a:r>
            <a:r>
              <a:rPr lang="en-US" dirty="0" smtClean="0"/>
              <a:t> will melt and sea levels will rise. In addition, it is not just our atmosphere that can be polluted. Oil from spills often </a:t>
            </a:r>
            <a:r>
              <a:rPr lang="en-US" dirty="0" smtClean="0">
                <a:solidFill>
                  <a:srgbClr val="3366FF"/>
                </a:solidFill>
              </a:rPr>
              <a:t>seeps</a:t>
            </a:r>
            <a:r>
              <a:rPr lang="en-US" dirty="0" smtClean="0"/>
              <a:t> into the ocean.</a:t>
            </a:r>
            <a:endParaRPr lang="en-US" dirty="0"/>
          </a:p>
        </p:txBody>
      </p:sp>
    </p:spTree>
    <p:extLst>
      <p:ext uri="{BB962C8B-B14F-4D97-AF65-F5344CB8AC3E}">
        <p14:creationId xmlns:p14="http://schemas.microsoft.com/office/powerpoint/2010/main" val="197440469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Teach students to use reference works</a:t>
            </a:r>
          </a:p>
          <a:p>
            <a:pPr>
              <a:buClr>
                <a:schemeClr val="tx1"/>
              </a:buClr>
              <a:buFont typeface="Wingdings" charset="2"/>
              <a:buChar char="§"/>
            </a:pPr>
            <a:endParaRPr lang="en-US" sz="2400" b="1" dirty="0" smtClean="0"/>
          </a:p>
          <a:p>
            <a:r>
              <a:rPr lang="en-US" sz="2400" dirty="0" smtClean="0"/>
              <a:t>Dictionary instruction</a:t>
            </a:r>
          </a:p>
          <a:p>
            <a:r>
              <a:rPr lang="en-US" sz="2400" dirty="0" smtClean="0"/>
              <a:t>But using the more specialized </a:t>
            </a:r>
          </a:p>
          <a:p>
            <a:pPr marL="0" indent="0">
              <a:buNone/>
            </a:pPr>
            <a:r>
              <a:rPr lang="en-US" sz="2400" dirty="0"/>
              <a:t> </a:t>
            </a:r>
            <a:r>
              <a:rPr lang="en-US" sz="2400" dirty="0" smtClean="0"/>
              <a:t>   reference works from a field of study</a:t>
            </a:r>
          </a:p>
          <a:p>
            <a:endParaRPr lang="en-US" sz="2400" dirty="0" smtClean="0"/>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244003376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Sugar example: General dictionary</a:t>
            </a:r>
          </a:p>
          <a:p>
            <a:pPr>
              <a:buClr>
                <a:schemeClr val="tx1"/>
              </a:buClr>
              <a:buFont typeface="Wingdings" charset="2"/>
              <a:buChar char="§"/>
            </a:pPr>
            <a:endParaRPr lang="en-US" sz="2400" b="1" dirty="0" smtClean="0"/>
          </a:p>
          <a:p>
            <a:r>
              <a:rPr lang="en-US" sz="2400" dirty="0" smtClean="0"/>
              <a:t>a </a:t>
            </a:r>
            <a:r>
              <a:rPr lang="en-US" sz="2400" dirty="0"/>
              <a:t>sweet crystalline substance obtained from </a:t>
            </a:r>
            <a:endParaRPr lang="en-US" sz="2400" dirty="0" smtClean="0"/>
          </a:p>
          <a:p>
            <a:pPr marL="0" indent="0">
              <a:buNone/>
            </a:pPr>
            <a:r>
              <a:rPr lang="en-US" sz="2400" dirty="0" smtClean="0"/>
              <a:t>various </a:t>
            </a:r>
            <a:r>
              <a:rPr lang="en-US" sz="2400" dirty="0"/>
              <a:t>plants, especially sugar cane and </a:t>
            </a:r>
            <a:endParaRPr lang="en-US" sz="2400" dirty="0" smtClean="0"/>
          </a:p>
          <a:p>
            <a:pPr marL="0" indent="0">
              <a:buNone/>
            </a:pPr>
            <a:r>
              <a:rPr lang="en-US" sz="2400" dirty="0" smtClean="0"/>
              <a:t>sugar </a:t>
            </a:r>
            <a:r>
              <a:rPr lang="en-US" sz="2400" dirty="0"/>
              <a:t>beet, consisting essentially of </a:t>
            </a:r>
            <a:r>
              <a:rPr lang="en-US" sz="2400" dirty="0" smtClean="0"/>
              <a:t>                         sucrose</a:t>
            </a:r>
            <a:r>
              <a:rPr lang="en-US" sz="2400" dirty="0"/>
              <a:t>, </a:t>
            </a:r>
            <a:r>
              <a:rPr lang="en-US" sz="2400" dirty="0" smtClean="0"/>
              <a:t>and </a:t>
            </a:r>
            <a:r>
              <a:rPr lang="en-US" sz="2400" dirty="0"/>
              <a:t>used as a sweetener </a:t>
            </a:r>
            <a:r>
              <a:rPr lang="en-US" sz="2400" dirty="0" smtClean="0"/>
              <a:t>in </a:t>
            </a:r>
          </a:p>
          <a:p>
            <a:pPr marL="0" indent="0">
              <a:buNone/>
            </a:pPr>
            <a:r>
              <a:rPr lang="en-US" sz="2400" dirty="0"/>
              <a:t>f</a:t>
            </a:r>
            <a:r>
              <a:rPr lang="en-US" sz="2400" dirty="0" smtClean="0"/>
              <a:t>ood and </a:t>
            </a:r>
            <a:r>
              <a:rPr lang="en-US" sz="2400" dirty="0"/>
              <a:t>drink</a:t>
            </a:r>
            <a:r>
              <a:rPr lang="en-US" sz="2400" dirty="0" smtClean="0"/>
              <a:t>.</a:t>
            </a:r>
          </a:p>
          <a:p>
            <a:pPr marL="0" indent="0">
              <a:buNone/>
            </a:pPr>
            <a:endParaRPr lang="en-US" sz="2400" dirty="0" smtClean="0"/>
          </a:p>
          <a:p>
            <a:pPr marL="0" indent="0">
              <a:buNone/>
            </a:pPr>
            <a:endParaRPr lang="en-US" sz="2400" dirty="0" smtClean="0"/>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365256912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Sugar example: Science dictionary</a:t>
            </a:r>
          </a:p>
          <a:p>
            <a:pPr>
              <a:buClr>
                <a:schemeClr val="tx1"/>
              </a:buClr>
              <a:buFont typeface="Wingdings" charset="2"/>
              <a:buChar char="§"/>
            </a:pPr>
            <a:endParaRPr lang="en-US" sz="2400" b="1" dirty="0" smtClean="0"/>
          </a:p>
          <a:p>
            <a:pPr>
              <a:spcBef>
                <a:spcPts val="0"/>
              </a:spcBef>
            </a:pPr>
            <a:r>
              <a:rPr lang="en-US" sz="1800" dirty="0"/>
              <a:t>(</a:t>
            </a:r>
            <a:r>
              <a:rPr lang="en-US" sz="2000" dirty="0"/>
              <a:t>saccharide) Any of a group of water soluble carbohydrates of relatively low </a:t>
            </a:r>
            <a:r>
              <a:rPr lang="en-US" sz="2000" dirty="0" smtClean="0"/>
              <a:t>molecular weight </a:t>
            </a:r>
            <a:r>
              <a:rPr lang="en-US" sz="2000" dirty="0"/>
              <a:t>and having a sweet taste. The </a:t>
            </a:r>
            <a:r>
              <a:rPr lang="en-US" sz="2000" dirty="0" smtClean="0"/>
              <a:t> simple sugars are </a:t>
            </a:r>
            <a:r>
              <a:rPr lang="en-US" sz="2000" dirty="0"/>
              <a:t>called </a:t>
            </a:r>
            <a:r>
              <a:rPr lang="en-US" sz="2000" dirty="0" smtClean="0"/>
              <a:t>monosaccharides</a:t>
            </a:r>
            <a:r>
              <a:rPr lang="en-US" sz="2000" dirty="0"/>
              <a:t>. More </a:t>
            </a:r>
            <a:r>
              <a:rPr lang="en-US" sz="2000" dirty="0" smtClean="0"/>
              <a:t>                    complex sugars comprise between </a:t>
            </a:r>
            <a:r>
              <a:rPr lang="en-US" sz="2000" dirty="0"/>
              <a:t>two and ten </a:t>
            </a:r>
            <a:endParaRPr lang="en-US" sz="2000" dirty="0" smtClean="0"/>
          </a:p>
          <a:p>
            <a:pPr marL="0" indent="0">
              <a:spcBef>
                <a:spcPts val="0"/>
              </a:spcBef>
              <a:buNone/>
            </a:pPr>
            <a:r>
              <a:rPr lang="en-US" sz="2000" dirty="0"/>
              <a:t> </a:t>
            </a:r>
            <a:r>
              <a:rPr lang="en-US" sz="2000" dirty="0" smtClean="0"/>
              <a:t>    </a:t>
            </a:r>
            <a:r>
              <a:rPr lang="en-US" sz="2000" dirty="0" err="1" smtClean="0"/>
              <a:t>monosaccharides</a:t>
            </a:r>
            <a:r>
              <a:rPr lang="en-US" sz="2000" dirty="0" smtClean="0"/>
              <a:t> linked together</a:t>
            </a:r>
            <a:r>
              <a:rPr lang="en-US" sz="2000" dirty="0"/>
              <a:t>: </a:t>
            </a:r>
            <a:r>
              <a:rPr lang="en-US" sz="2000" dirty="0" smtClean="0"/>
              <a:t>disaccharides </a:t>
            </a:r>
          </a:p>
          <a:p>
            <a:pPr marL="0" indent="0">
              <a:spcBef>
                <a:spcPts val="0"/>
              </a:spcBef>
              <a:buNone/>
            </a:pPr>
            <a:r>
              <a:rPr lang="en-US" sz="2000" dirty="0"/>
              <a:t> </a:t>
            </a:r>
            <a:r>
              <a:rPr lang="en-US" sz="2000" dirty="0" smtClean="0"/>
              <a:t>    contain two, trisaccharides, three</a:t>
            </a:r>
            <a:r>
              <a:rPr lang="en-US" sz="2000" dirty="0"/>
              <a:t>, and so on. </a:t>
            </a:r>
            <a:r>
              <a:rPr lang="en-US" sz="2000" dirty="0" smtClean="0"/>
              <a:t>                                </a:t>
            </a:r>
          </a:p>
          <a:p>
            <a:pPr marL="0" indent="0">
              <a:spcBef>
                <a:spcPts val="0"/>
              </a:spcBef>
              <a:buNone/>
            </a:pPr>
            <a:r>
              <a:rPr lang="en-US" sz="2000" dirty="0"/>
              <a:t> </a:t>
            </a:r>
            <a:r>
              <a:rPr lang="en-US" sz="2000" dirty="0" smtClean="0"/>
              <a:t>    The name </a:t>
            </a:r>
            <a:r>
              <a:rPr lang="en-US" sz="2000" dirty="0"/>
              <a:t>is often used to refer </a:t>
            </a:r>
            <a:r>
              <a:rPr lang="en-US" sz="2000" dirty="0" smtClean="0"/>
              <a:t>specifically to </a:t>
            </a:r>
          </a:p>
          <a:p>
            <a:pPr marL="0" indent="0">
              <a:spcBef>
                <a:spcPts val="0"/>
              </a:spcBef>
              <a:buNone/>
            </a:pPr>
            <a:r>
              <a:rPr lang="en-US" sz="2000" dirty="0"/>
              <a:t> </a:t>
            </a:r>
            <a:r>
              <a:rPr lang="en-US" sz="2000" dirty="0" smtClean="0"/>
              <a:t>    sucrose (</a:t>
            </a:r>
            <a:r>
              <a:rPr lang="en-US" sz="2000" dirty="0"/>
              <a:t>cane or beet sugar)</a:t>
            </a:r>
            <a:r>
              <a:rPr lang="en-US" sz="2000" dirty="0" smtClean="0"/>
              <a:t>. The </a:t>
            </a:r>
            <a:r>
              <a:rPr lang="en-US" sz="2000" dirty="0"/>
              <a:t>suffix -</a:t>
            </a:r>
            <a:r>
              <a:rPr lang="en-US" sz="2000" dirty="0" err="1"/>
              <a:t>ose</a:t>
            </a:r>
            <a:r>
              <a:rPr lang="en-US" sz="2000" dirty="0"/>
              <a:t> </a:t>
            </a:r>
            <a:endParaRPr lang="en-US" sz="2000" dirty="0" smtClean="0"/>
          </a:p>
          <a:p>
            <a:pPr marL="0" indent="0">
              <a:spcBef>
                <a:spcPts val="0"/>
              </a:spcBef>
              <a:buNone/>
            </a:pPr>
            <a:r>
              <a:rPr lang="en-US" sz="2000" dirty="0"/>
              <a:t> </a:t>
            </a:r>
            <a:r>
              <a:rPr lang="en-US" sz="2000" dirty="0" smtClean="0"/>
              <a:t>    is </a:t>
            </a:r>
            <a:r>
              <a:rPr lang="en-US" sz="2000" dirty="0"/>
              <a:t>used </a:t>
            </a:r>
            <a:r>
              <a:rPr lang="en-US" sz="2000" dirty="0" smtClean="0"/>
              <a:t>in biochemistry </a:t>
            </a:r>
            <a:r>
              <a:rPr lang="en-US" sz="2000" dirty="0"/>
              <a:t>to </a:t>
            </a:r>
            <a:r>
              <a:rPr lang="en-US" sz="2000" dirty="0" smtClean="0"/>
              <a:t>form the </a:t>
            </a:r>
            <a:r>
              <a:rPr lang="en-US" sz="2000" dirty="0"/>
              <a:t>names </a:t>
            </a:r>
            <a:endParaRPr lang="en-US" sz="2000" dirty="0" smtClean="0"/>
          </a:p>
          <a:p>
            <a:pPr marL="0" indent="0">
              <a:spcBef>
                <a:spcPts val="0"/>
              </a:spcBef>
              <a:buNone/>
            </a:pPr>
            <a:r>
              <a:rPr lang="en-US" sz="2000" dirty="0"/>
              <a:t> </a:t>
            </a:r>
            <a:r>
              <a:rPr lang="en-US" sz="2000" dirty="0" smtClean="0"/>
              <a:t>    of </a:t>
            </a:r>
            <a:r>
              <a:rPr lang="en-US" sz="2000" dirty="0"/>
              <a:t>sugars. </a:t>
            </a:r>
          </a:p>
          <a:p>
            <a:pPr marL="0" indent="0">
              <a:buNone/>
            </a:pPr>
            <a:endParaRPr lang="en-US" sz="2400" dirty="0" smtClean="0"/>
          </a:p>
          <a:p>
            <a:pPr marL="0" indent="0">
              <a:buNone/>
            </a:pPr>
            <a:endParaRPr lang="en-US" sz="2400" dirty="0" smtClean="0"/>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154213736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Sugar example: Science dictionary</a:t>
            </a:r>
          </a:p>
          <a:p>
            <a:pPr>
              <a:buClr>
                <a:schemeClr val="tx1"/>
              </a:buClr>
              <a:buFont typeface="Wingdings" charset="2"/>
              <a:buChar char="§"/>
            </a:pPr>
            <a:endParaRPr lang="en-US" sz="2400" b="1" dirty="0" smtClean="0"/>
          </a:p>
          <a:p>
            <a:pPr>
              <a:spcBef>
                <a:spcPts val="0"/>
              </a:spcBef>
            </a:pPr>
            <a:r>
              <a:rPr lang="en-US" sz="2000" dirty="0"/>
              <a:t>(</a:t>
            </a:r>
            <a:r>
              <a:rPr lang="en-US" sz="2000" dirty="0">
                <a:solidFill>
                  <a:srgbClr val="FF0000"/>
                </a:solidFill>
              </a:rPr>
              <a:t>saccharide</a:t>
            </a:r>
            <a:r>
              <a:rPr lang="en-US" sz="2000" dirty="0"/>
              <a:t>) Any of a group of </a:t>
            </a:r>
            <a:r>
              <a:rPr lang="en-US" sz="2000" dirty="0">
                <a:solidFill>
                  <a:srgbClr val="FF0000"/>
                </a:solidFill>
              </a:rPr>
              <a:t>water soluble carbohydrates</a:t>
            </a:r>
            <a:r>
              <a:rPr lang="en-US" sz="2000" dirty="0"/>
              <a:t> of relatively </a:t>
            </a:r>
            <a:r>
              <a:rPr lang="en-US" sz="2000" dirty="0">
                <a:solidFill>
                  <a:srgbClr val="FF0000"/>
                </a:solidFill>
              </a:rPr>
              <a:t>low </a:t>
            </a:r>
            <a:r>
              <a:rPr lang="en-US" sz="2000" dirty="0" smtClean="0">
                <a:solidFill>
                  <a:srgbClr val="FF0000"/>
                </a:solidFill>
              </a:rPr>
              <a:t>molecular weight</a:t>
            </a:r>
            <a:r>
              <a:rPr lang="en-US" sz="2000" dirty="0" smtClean="0"/>
              <a:t> </a:t>
            </a:r>
            <a:r>
              <a:rPr lang="en-US" sz="2000" dirty="0"/>
              <a:t>and having a sweet taste. The </a:t>
            </a:r>
            <a:r>
              <a:rPr lang="en-US" sz="2000" dirty="0" smtClean="0"/>
              <a:t> </a:t>
            </a:r>
            <a:r>
              <a:rPr lang="en-US" sz="2000" dirty="0" smtClean="0">
                <a:solidFill>
                  <a:srgbClr val="FF0000"/>
                </a:solidFill>
              </a:rPr>
              <a:t>simple sugars </a:t>
            </a:r>
            <a:r>
              <a:rPr lang="en-US" sz="2000" dirty="0" smtClean="0"/>
              <a:t>are </a:t>
            </a:r>
            <a:r>
              <a:rPr lang="en-US" sz="2000" dirty="0"/>
              <a:t>called </a:t>
            </a:r>
            <a:r>
              <a:rPr lang="en-US" sz="2000" dirty="0" smtClean="0"/>
              <a:t>monosaccharides</a:t>
            </a:r>
            <a:r>
              <a:rPr lang="en-US" sz="2000" dirty="0"/>
              <a:t>. More </a:t>
            </a:r>
            <a:r>
              <a:rPr lang="en-US" sz="2000" dirty="0" smtClean="0"/>
              <a:t>                 </a:t>
            </a:r>
            <a:r>
              <a:rPr lang="en-US" sz="2000" dirty="0" smtClean="0">
                <a:solidFill>
                  <a:srgbClr val="FF0000"/>
                </a:solidFill>
              </a:rPr>
              <a:t>complex sugars </a:t>
            </a:r>
            <a:r>
              <a:rPr lang="en-US" sz="2000" dirty="0" smtClean="0"/>
              <a:t>comprise between </a:t>
            </a:r>
            <a:r>
              <a:rPr lang="en-US" sz="2000" dirty="0"/>
              <a:t>two and ten </a:t>
            </a:r>
            <a:endParaRPr lang="en-US" sz="2000" dirty="0" smtClean="0"/>
          </a:p>
          <a:p>
            <a:pPr marL="0" indent="0">
              <a:spcBef>
                <a:spcPts val="0"/>
              </a:spcBef>
              <a:buNone/>
            </a:pPr>
            <a:r>
              <a:rPr lang="en-US" sz="2000" dirty="0"/>
              <a:t> </a:t>
            </a:r>
            <a:r>
              <a:rPr lang="en-US" sz="2000" dirty="0" smtClean="0"/>
              <a:t>    monosaccharides </a:t>
            </a:r>
            <a:r>
              <a:rPr lang="en-US" sz="2000" dirty="0"/>
              <a:t>linked </a:t>
            </a:r>
            <a:r>
              <a:rPr lang="en-US" sz="2000" dirty="0" smtClean="0"/>
              <a:t>together</a:t>
            </a:r>
            <a:r>
              <a:rPr lang="en-US" sz="2000" dirty="0"/>
              <a:t>: </a:t>
            </a:r>
            <a:r>
              <a:rPr lang="en-US" sz="2000" dirty="0" smtClean="0"/>
              <a:t>disaccharides </a:t>
            </a:r>
          </a:p>
          <a:p>
            <a:pPr marL="0" indent="0">
              <a:spcBef>
                <a:spcPts val="0"/>
              </a:spcBef>
              <a:buNone/>
            </a:pPr>
            <a:r>
              <a:rPr lang="en-US" sz="2000" dirty="0"/>
              <a:t> </a:t>
            </a:r>
            <a:r>
              <a:rPr lang="en-US" sz="2000" dirty="0" smtClean="0"/>
              <a:t>    contain </a:t>
            </a:r>
            <a:r>
              <a:rPr lang="en-US" sz="2000" dirty="0"/>
              <a:t>two, </a:t>
            </a:r>
            <a:r>
              <a:rPr lang="en-US" sz="2000" dirty="0" smtClean="0"/>
              <a:t>trisaccharides three</a:t>
            </a:r>
            <a:r>
              <a:rPr lang="en-US" sz="2000" dirty="0"/>
              <a:t>, and so on. The </a:t>
            </a:r>
            <a:endParaRPr lang="en-US" sz="2000" dirty="0" smtClean="0"/>
          </a:p>
          <a:p>
            <a:pPr marL="0" indent="0">
              <a:spcBef>
                <a:spcPts val="0"/>
              </a:spcBef>
              <a:buNone/>
            </a:pPr>
            <a:r>
              <a:rPr lang="en-US" sz="2000" dirty="0"/>
              <a:t> </a:t>
            </a:r>
            <a:r>
              <a:rPr lang="en-US" sz="2000" dirty="0" smtClean="0"/>
              <a:t>    name </a:t>
            </a:r>
            <a:r>
              <a:rPr lang="en-US" sz="2000" dirty="0"/>
              <a:t>is often used to </a:t>
            </a:r>
            <a:r>
              <a:rPr lang="en-US" sz="2000" dirty="0" smtClean="0"/>
              <a:t>refer specifically to </a:t>
            </a:r>
            <a:r>
              <a:rPr lang="en-US" sz="2000" dirty="0"/>
              <a:t>sucrose </a:t>
            </a:r>
            <a:endParaRPr lang="en-US" sz="2000" dirty="0" smtClean="0"/>
          </a:p>
          <a:p>
            <a:pPr marL="0" indent="0">
              <a:spcBef>
                <a:spcPts val="0"/>
              </a:spcBef>
              <a:buNone/>
            </a:pPr>
            <a:r>
              <a:rPr lang="en-US" sz="2000" dirty="0"/>
              <a:t> </a:t>
            </a:r>
            <a:r>
              <a:rPr lang="en-US" sz="2000" dirty="0" smtClean="0"/>
              <a:t>    (</a:t>
            </a:r>
            <a:r>
              <a:rPr lang="en-US" sz="2000" dirty="0"/>
              <a:t>cane or beet sugar). </a:t>
            </a:r>
            <a:r>
              <a:rPr lang="en-US" sz="2000" dirty="0" smtClean="0"/>
              <a:t>The </a:t>
            </a:r>
            <a:r>
              <a:rPr lang="en-US" sz="2000" dirty="0"/>
              <a:t>suffix </a:t>
            </a:r>
            <a:r>
              <a:rPr lang="en-US" sz="2000" dirty="0">
                <a:solidFill>
                  <a:srgbClr val="FF0000"/>
                </a:solidFill>
              </a:rPr>
              <a:t>-ose </a:t>
            </a:r>
            <a:r>
              <a:rPr lang="en-US" sz="2000" dirty="0"/>
              <a:t>is used </a:t>
            </a:r>
            <a:r>
              <a:rPr lang="en-US" sz="2000" dirty="0" smtClean="0"/>
              <a:t>in</a:t>
            </a:r>
          </a:p>
          <a:p>
            <a:pPr marL="0" indent="0">
              <a:spcBef>
                <a:spcPts val="0"/>
              </a:spcBef>
              <a:buNone/>
            </a:pPr>
            <a:r>
              <a:rPr lang="en-US" sz="2000" dirty="0"/>
              <a:t> </a:t>
            </a:r>
            <a:r>
              <a:rPr lang="en-US" sz="2000" dirty="0" smtClean="0"/>
              <a:t>    </a:t>
            </a:r>
            <a:r>
              <a:rPr lang="en-US" sz="2000" dirty="0"/>
              <a:t>biochemistry to </a:t>
            </a:r>
            <a:r>
              <a:rPr lang="en-US" sz="2000" dirty="0" smtClean="0"/>
              <a:t>form the </a:t>
            </a:r>
            <a:r>
              <a:rPr lang="en-US" sz="2000" dirty="0"/>
              <a:t>names of sugars. </a:t>
            </a:r>
          </a:p>
          <a:p>
            <a:pPr marL="0" indent="0">
              <a:buNone/>
            </a:pPr>
            <a:endParaRPr lang="en-US" sz="2400" dirty="0" smtClean="0"/>
          </a:p>
          <a:p>
            <a:pPr marL="0" indent="0">
              <a:buNone/>
            </a:pPr>
            <a:endParaRPr lang="en-US" sz="2400" dirty="0" smtClean="0"/>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706819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Battleship example (History): General  dictionary</a:t>
            </a:r>
          </a:p>
          <a:p>
            <a:pPr>
              <a:buClr>
                <a:schemeClr val="tx1"/>
              </a:buClr>
              <a:buFont typeface="Wingdings" charset="2"/>
              <a:buChar char="§"/>
            </a:pPr>
            <a:endParaRPr lang="en-US" sz="2400" b="1" dirty="0" smtClean="0"/>
          </a:p>
          <a:p>
            <a:pPr marL="0" indent="0">
              <a:buNone/>
            </a:pPr>
            <a:r>
              <a:rPr lang="en-US" sz="2400" dirty="0" smtClean="0"/>
              <a:t>Any </a:t>
            </a:r>
            <a:r>
              <a:rPr lang="en-US" sz="2400" dirty="0"/>
              <a:t>of a class of warships that are the </a:t>
            </a:r>
            <a:endParaRPr lang="en-US" sz="2400" dirty="0" smtClean="0"/>
          </a:p>
          <a:p>
            <a:pPr marL="0" indent="0">
              <a:buNone/>
            </a:pPr>
            <a:r>
              <a:rPr lang="en-US" sz="2400" dirty="0" smtClean="0"/>
              <a:t>Most heavily </a:t>
            </a:r>
            <a:r>
              <a:rPr lang="en-US" sz="2400" dirty="0"/>
              <a:t>armored and are equipped </a:t>
            </a:r>
            <a:endParaRPr lang="en-US" sz="2400" dirty="0" smtClean="0"/>
          </a:p>
          <a:p>
            <a:pPr marL="0" indent="0">
              <a:buNone/>
            </a:pPr>
            <a:r>
              <a:rPr lang="en-US" sz="2400" dirty="0" smtClean="0"/>
              <a:t>With the </a:t>
            </a:r>
            <a:r>
              <a:rPr lang="en-US" sz="2400" dirty="0"/>
              <a:t>most powerful armament.</a:t>
            </a:r>
            <a:endParaRPr lang="en-US" sz="2400" dirty="0" smtClean="0"/>
          </a:p>
          <a:p>
            <a:pPr marL="0" indent="0">
              <a:buNone/>
            </a:pPr>
            <a:endParaRPr lang="en-US" sz="2400" dirty="0" smtClean="0"/>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14889905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Battleship example: History  dictionary</a:t>
            </a:r>
          </a:p>
          <a:p>
            <a:pPr>
              <a:buClr>
                <a:schemeClr val="tx1"/>
              </a:buClr>
              <a:buFont typeface="Wingdings" charset="2"/>
              <a:buChar char="§"/>
            </a:pPr>
            <a:endParaRPr lang="en-US" sz="2400" b="1" dirty="0" smtClean="0"/>
          </a:p>
          <a:p>
            <a:pPr marL="0" indent="0">
              <a:buNone/>
            </a:pPr>
            <a:r>
              <a:rPr lang="en-US" sz="1800" dirty="0" smtClean="0"/>
              <a:t>U.S. battleship is usually </a:t>
            </a:r>
            <a:r>
              <a:rPr lang="en-US" sz="1800" dirty="0">
                <a:solidFill>
                  <a:srgbClr val="FF0000"/>
                </a:solidFill>
              </a:rPr>
              <a:t>distinguished from its foreign </a:t>
            </a:r>
            <a:endParaRPr lang="en-US" sz="1800" dirty="0" smtClean="0">
              <a:solidFill>
                <a:srgbClr val="FF0000"/>
              </a:solidFill>
            </a:endParaRPr>
          </a:p>
          <a:p>
            <a:pPr marL="0" indent="0">
              <a:buNone/>
            </a:pPr>
            <a:r>
              <a:rPr lang="en-US" sz="1800" dirty="0" smtClean="0">
                <a:solidFill>
                  <a:srgbClr val="FF0000"/>
                </a:solidFill>
              </a:rPr>
              <a:t>Counterparts </a:t>
            </a:r>
            <a:r>
              <a:rPr lang="en-US" sz="1800" dirty="0" smtClean="0"/>
              <a:t>by its </a:t>
            </a:r>
            <a:r>
              <a:rPr lang="en-US" sz="1800" dirty="0"/>
              <a:t>heavy gun armament, </a:t>
            </a:r>
            <a:r>
              <a:rPr lang="en-US" sz="1800" dirty="0">
                <a:solidFill>
                  <a:srgbClr val="FF0000"/>
                </a:solidFill>
              </a:rPr>
              <a:t>sturdy </a:t>
            </a:r>
            <a:endParaRPr lang="en-US" sz="1800" dirty="0" smtClean="0">
              <a:solidFill>
                <a:srgbClr val="FF0000"/>
              </a:solidFill>
            </a:endParaRPr>
          </a:p>
          <a:p>
            <a:pPr marL="0" indent="0">
              <a:buNone/>
            </a:pPr>
            <a:r>
              <a:rPr lang="en-US" sz="1800" dirty="0" smtClean="0">
                <a:solidFill>
                  <a:srgbClr val="FF0000"/>
                </a:solidFill>
              </a:rPr>
              <a:t>protection</a:t>
            </a:r>
            <a:r>
              <a:rPr lang="en-US" sz="1800" dirty="0">
                <a:solidFill>
                  <a:srgbClr val="FF0000"/>
                </a:solidFill>
              </a:rPr>
              <a:t>, </a:t>
            </a:r>
            <a:r>
              <a:rPr lang="en-US" sz="1800" dirty="0"/>
              <a:t>and relatively </a:t>
            </a:r>
            <a:r>
              <a:rPr lang="en-US" sz="1800" dirty="0" smtClean="0">
                <a:solidFill>
                  <a:srgbClr val="FF0000"/>
                </a:solidFill>
              </a:rPr>
              <a:t>slow speed. Three distinct </a:t>
            </a:r>
          </a:p>
          <a:p>
            <a:pPr marL="0" indent="0">
              <a:buNone/>
            </a:pPr>
            <a:r>
              <a:rPr lang="en-US" sz="1800" dirty="0" smtClean="0">
                <a:solidFill>
                  <a:srgbClr val="FF0000"/>
                </a:solidFill>
              </a:rPr>
              <a:t>subtypes: </a:t>
            </a:r>
            <a:r>
              <a:rPr lang="en-US" sz="1800" dirty="0" smtClean="0"/>
              <a:t>27 mixed-battery ships built </a:t>
            </a:r>
            <a:r>
              <a:rPr lang="en-US" sz="1800" dirty="0" smtClean="0">
                <a:solidFill>
                  <a:srgbClr val="FF0000"/>
                </a:solidFill>
              </a:rPr>
              <a:t>1888-1908</a:t>
            </a:r>
            <a:r>
              <a:rPr lang="en-US" sz="1800" dirty="0" smtClean="0"/>
              <a:t>; </a:t>
            </a:r>
          </a:p>
          <a:p>
            <a:pPr marL="0" indent="0">
              <a:buNone/>
            </a:pPr>
            <a:r>
              <a:rPr lang="en-US" sz="1800" dirty="0" smtClean="0"/>
              <a:t>22 all-big-gun “dreadnoughts”  (</a:t>
            </a:r>
            <a:r>
              <a:rPr lang="en-US" sz="1800" dirty="0" smtClean="0">
                <a:solidFill>
                  <a:srgbClr val="FF0000"/>
                </a:solidFill>
              </a:rPr>
              <a:t>1910-1923); </a:t>
            </a:r>
            <a:r>
              <a:rPr lang="en-US" sz="1800" dirty="0" smtClean="0"/>
              <a:t>and </a:t>
            </a:r>
          </a:p>
          <a:p>
            <a:pPr marL="0" indent="0">
              <a:buNone/>
            </a:pPr>
            <a:r>
              <a:rPr lang="en-US" sz="1800" dirty="0" smtClean="0"/>
              <a:t>10 fast battleships (</a:t>
            </a:r>
            <a:r>
              <a:rPr lang="en-US" sz="1800" dirty="0" smtClean="0">
                <a:solidFill>
                  <a:srgbClr val="FF0000"/>
                </a:solidFill>
              </a:rPr>
              <a:t>1937-1944). Stricken from the </a:t>
            </a:r>
          </a:p>
          <a:p>
            <a:pPr marL="0" indent="0">
              <a:buNone/>
            </a:pPr>
            <a:r>
              <a:rPr lang="en-US" sz="1800" dirty="0" smtClean="0">
                <a:solidFill>
                  <a:srgbClr val="FF0000"/>
                </a:solidFill>
              </a:rPr>
              <a:t>Navy’s lists in January 1995. As </a:t>
            </a:r>
            <a:r>
              <a:rPr lang="en-US" sz="1800" dirty="0">
                <a:solidFill>
                  <a:srgbClr val="FF0000"/>
                </a:solidFill>
              </a:rPr>
              <a:t>ship killers, the </a:t>
            </a:r>
            <a:endParaRPr lang="en-US" sz="1800" dirty="0" smtClean="0">
              <a:solidFill>
                <a:srgbClr val="FF0000"/>
              </a:solidFill>
            </a:endParaRPr>
          </a:p>
          <a:p>
            <a:pPr marL="0" indent="0">
              <a:buNone/>
            </a:pPr>
            <a:r>
              <a:rPr lang="en-US" sz="1800" dirty="0" smtClean="0">
                <a:solidFill>
                  <a:srgbClr val="FF0000"/>
                </a:solidFill>
              </a:rPr>
              <a:t>battleships </a:t>
            </a:r>
            <a:r>
              <a:rPr lang="en-US" sz="1800" dirty="0">
                <a:solidFill>
                  <a:srgbClr val="FF0000"/>
                </a:solidFill>
              </a:rPr>
              <a:t>saw little action</a:t>
            </a:r>
            <a:r>
              <a:rPr lang="en-US" sz="1800" dirty="0" smtClean="0">
                <a:solidFill>
                  <a:srgbClr val="FF0000"/>
                </a:solidFill>
              </a:rPr>
              <a:t>; </a:t>
            </a:r>
            <a:r>
              <a:rPr lang="en-US" sz="1800" dirty="0" smtClean="0"/>
              <a:t>yet </a:t>
            </a:r>
            <a:r>
              <a:rPr lang="en-US" sz="1800" dirty="0"/>
              <a:t>they ultimately justified </a:t>
            </a:r>
            <a:endParaRPr lang="en-US" sz="1800" dirty="0" smtClean="0"/>
          </a:p>
          <a:p>
            <a:pPr marL="0" indent="0">
              <a:buNone/>
            </a:pPr>
            <a:r>
              <a:rPr lang="en-US" sz="1800" dirty="0" smtClean="0"/>
              <a:t>their </a:t>
            </a:r>
            <a:r>
              <a:rPr lang="en-US" sz="1800" dirty="0"/>
              <a:t>existence in </a:t>
            </a:r>
            <a:r>
              <a:rPr lang="en-US" sz="1800" dirty="0" smtClean="0"/>
              <a:t>important </a:t>
            </a:r>
            <a:r>
              <a:rPr lang="en-US" sz="1800" dirty="0"/>
              <a:t>subsidiary missions, the </a:t>
            </a:r>
            <a:endParaRPr lang="en-US" sz="1800" dirty="0" smtClean="0"/>
          </a:p>
          <a:p>
            <a:pPr marL="0" indent="0">
              <a:buNone/>
            </a:pPr>
            <a:r>
              <a:rPr lang="en-US" sz="1800" dirty="0" smtClean="0"/>
              <a:t>most significant being </a:t>
            </a:r>
            <a:r>
              <a:rPr lang="en-US" sz="1800" dirty="0">
                <a:solidFill>
                  <a:srgbClr val="FF0000"/>
                </a:solidFill>
              </a:rPr>
              <a:t>gunfire support for </a:t>
            </a:r>
            <a:r>
              <a:rPr lang="en-US" sz="1800" dirty="0" smtClean="0">
                <a:solidFill>
                  <a:srgbClr val="FF0000"/>
                </a:solidFill>
              </a:rPr>
              <a:t>troops</a:t>
            </a:r>
          </a:p>
          <a:p>
            <a:pPr marL="0" indent="0">
              <a:buNone/>
            </a:pPr>
            <a:r>
              <a:rPr lang="en-US" sz="1800" dirty="0" smtClean="0">
                <a:solidFill>
                  <a:srgbClr val="FF0000"/>
                </a:solidFill>
              </a:rPr>
              <a:t>ashore</a:t>
            </a:r>
            <a:r>
              <a:rPr lang="en-US" sz="1800" dirty="0">
                <a:solidFill>
                  <a:srgbClr val="FF0000"/>
                </a:solidFill>
              </a:rPr>
              <a:t>.</a:t>
            </a:r>
            <a:endParaRPr lang="en-US" sz="1800" dirty="0" smtClean="0">
              <a:solidFill>
                <a:srgbClr val="FF0000"/>
              </a:solidFill>
            </a:endParaRPr>
          </a:p>
          <a:p>
            <a:pPr marL="0" indent="0">
              <a:buNone/>
            </a:pPr>
            <a:endParaRPr lang="en-US" sz="2400" dirty="0"/>
          </a:p>
          <a:p>
            <a:pPr>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34229652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071538" y="428604"/>
            <a:ext cx="7081862" cy="1785937"/>
          </a:xfrm>
        </p:spPr>
        <p:txBody>
          <a:bodyPr/>
          <a:lstStyle/>
          <a:p>
            <a:pPr marL="0" indent="0">
              <a:buNone/>
            </a:pPr>
            <a:r>
              <a:rPr lang="en-US" sz="3800" b="1" dirty="0" smtClean="0">
                <a:solidFill>
                  <a:srgbClr val="0000FF"/>
                </a:solidFill>
              </a:rPr>
              <a:t>Paroxysm definition:  Literature or Medicine?</a:t>
            </a:r>
            <a:endParaRPr lang="en-US" sz="3800" b="1" dirty="0">
              <a:solidFill>
                <a:srgbClr val="0000FF"/>
              </a:solidFill>
            </a:endParaRPr>
          </a:p>
        </p:txBody>
      </p:sp>
      <p:sp>
        <p:nvSpPr>
          <p:cNvPr id="3" name="TextBox 2"/>
          <p:cNvSpPr txBox="1"/>
          <p:nvPr/>
        </p:nvSpPr>
        <p:spPr>
          <a:xfrm>
            <a:off x="762000" y="2057400"/>
            <a:ext cx="5060099" cy="3416320"/>
          </a:xfrm>
          <a:prstGeom prst="rect">
            <a:avLst/>
          </a:prstGeom>
          <a:noFill/>
        </p:spPr>
        <p:txBody>
          <a:bodyPr wrap="none" rtlCol="0">
            <a:spAutoFit/>
          </a:bodyPr>
          <a:lstStyle/>
          <a:p>
            <a:pPr marL="342900" indent="-342900">
              <a:buClr>
                <a:schemeClr val="accent1"/>
              </a:buClr>
              <a:buSzPct val="125000"/>
              <a:buFont typeface="Wingdings" charset="2"/>
              <a:buChar char="§"/>
            </a:pPr>
            <a:r>
              <a:rPr lang="en-US" sz="2400" u="sng" dirty="0" smtClean="0"/>
              <a:t>Literature</a:t>
            </a:r>
            <a:r>
              <a:rPr lang="en-US" sz="2400" dirty="0" smtClean="0"/>
              <a:t>:  a sudden outburst of </a:t>
            </a:r>
          </a:p>
          <a:p>
            <a:r>
              <a:rPr lang="en-US" sz="2400" dirty="0" smtClean="0"/>
              <a:t>    emotion or action:  a </a:t>
            </a:r>
            <a:r>
              <a:rPr lang="en-US" sz="2400" i="1" dirty="0" smtClean="0"/>
              <a:t>paroxysm </a:t>
            </a:r>
          </a:p>
          <a:p>
            <a:r>
              <a:rPr lang="en-US" sz="2400" dirty="0" smtClean="0"/>
              <a:t>    of laughter</a:t>
            </a:r>
          </a:p>
          <a:p>
            <a:endParaRPr lang="en-US" sz="2400" dirty="0"/>
          </a:p>
          <a:p>
            <a:pPr marL="342900" indent="-342900" algn="just">
              <a:buClr>
                <a:schemeClr val="accent1"/>
              </a:buClr>
              <a:buSzPct val="125000"/>
              <a:buFont typeface="Wingdings" charset="2"/>
              <a:buChar char="§"/>
            </a:pPr>
            <a:r>
              <a:rPr lang="en-US" sz="2400" u="sng" dirty="0" smtClean="0"/>
              <a:t>Medicine:</a:t>
            </a:r>
            <a:r>
              <a:rPr lang="en-US" sz="2400" dirty="0" smtClean="0"/>
              <a:t> a sudden onset of a </a:t>
            </a:r>
          </a:p>
          <a:p>
            <a:pPr algn="just"/>
            <a:r>
              <a:rPr lang="en-US" sz="2400" dirty="0" smtClean="0"/>
              <a:t>    symptom or disease, especially</a:t>
            </a:r>
          </a:p>
          <a:p>
            <a:pPr algn="just"/>
            <a:r>
              <a:rPr lang="en-US" sz="2400" dirty="0" smtClean="0"/>
              <a:t>    one with recurrent manifestations</a:t>
            </a:r>
          </a:p>
          <a:p>
            <a:pPr algn="just"/>
            <a:r>
              <a:rPr lang="en-US" sz="2400" dirty="0" smtClean="0"/>
              <a:t>    such as the chills and rigor of </a:t>
            </a:r>
          </a:p>
          <a:p>
            <a:pPr algn="just"/>
            <a:r>
              <a:rPr lang="en-US" sz="2400" dirty="0" smtClean="0"/>
              <a:t>    malaria </a:t>
            </a:r>
            <a:endParaRPr lang="en-US" sz="2400" u="sng" dirty="0"/>
          </a:p>
        </p:txBody>
      </p:sp>
    </p:spTree>
    <p:extLst>
      <p:ext uri="{BB962C8B-B14F-4D97-AF65-F5344CB8AC3E}">
        <p14:creationId xmlns:p14="http://schemas.microsoft.com/office/powerpoint/2010/main" val="3866247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Example from Revised SAT</a:t>
            </a:r>
          </a:p>
          <a:p>
            <a:pPr marL="0" indent="0">
              <a:buNone/>
            </a:pPr>
            <a:endParaRPr lang="en-US" sz="1600" b="1" dirty="0"/>
          </a:p>
          <a:p>
            <a:pPr marL="0" indent="0">
              <a:buNone/>
            </a:pPr>
            <a:r>
              <a:rPr lang="en-US" sz="1600" dirty="0" smtClean="0"/>
              <a:t>The </a:t>
            </a:r>
            <a:r>
              <a:rPr lang="en-US" sz="1600" dirty="0"/>
              <a:t>important point is that only certain pairs of bases will fit into the </a:t>
            </a:r>
            <a:r>
              <a:rPr lang="en-US" sz="1600" dirty="0" smtClean="0"/>
              <a:t>structure. One </a:t>
            </a:r>
            <a:r>
              <a:rPr lang="en-US" sz="1600" dirty="0"/>
              <a:t>member of a pair must be a purine and the other </a:t>
            </a:r>
            <a:r>
              <a:rPr lang="en-US" sz="1600" dirty="0" smtClean="0"/>
              <a:t>a </a:t>
            </a:r>
            <a:r>
              <a:rPr lang="en-US" sz="1600" dirty="0"/>
              <a:t>pyrimidine in order to bridge between the two chains</a:t>
            </a:r>
            <a:r>
              <a:rPr lang="en-US" sz="1600" dirty="0" smtClean="0"/>
              <a:t>. If </a:t>
            </a:r>
            <a:r>
              <a:rPr lang="en-US" sz="1600" dirty="0"/>
              <a:t>a pair consisted of two purines, for example, </a:t>
            </a:r>
            <a:r>
              <a:rPr lang="en-US" sz="1600" dirty="0" smtClean="0"/>
              <a:t>                    there </a:t>
            </a:r>
            <a:r>
              <a:rPr lang="en-US" sz="1600" dirty="0"/>
              <a:t>would </a:t>
            </a:r>
            <a:r>
              <a:rPr lang="en-US" sz="1600" dirty="0" smtClean="0"/>
              <a:t>not </a:t>
            </a:r>
            <a:r>
              <a:rPr lang="en-US" sz="1600" dirty="0"/>
              <a:t>be room for it</a:t>
            </a:r>
            <a:r>
              <a:rPr lang="en-US" sz="1600" dirty="0" smtClean="0"/>
              <a:t>.</a:t>
            </a:r>
            <a:endParaRPr lang="en-US" sz="1600" b="1" dirty="0" smtClean="0">
              <a:solidFill>
                <a:schemeClr val="bg1"/>
              </a:solidFill>
            </a:endParaRPr>
          </a:p>
          <a:p>
            <a:pPr marL="0" indent="0">
              <a:buNone/>
            </a:pPr>
            <a:endParaRPr lang="en-US" sz="1600" dirty="0" smtClean="0"/>
          </a:p>
          <a:p>
            <a:pPr marL="0" indent="0">
              <a:buNone/>
            </a:pPr>
            <a:r>
              <a:rPr lang="en-US" sz="1600" dirty="0" smtClean="0"/>
              <a:t>Based </a:t>
            </a:r>
            <a:r>
              <a:rPr lang="en-US" sz="1600" dirty="0"/>
              <a:t>on the passage, the authors’ statement “If a pair </a:t>
            </a:r>
            <a:r>
              <a:rPr lang="en-US" sz="1600" dirty="0" smtClean="0"/>
              <a:t>                                      consisted of </a:t>
            </a:r>
            <a:r>
              <a:rPr lang="en-US" sz="1600" dirty="0"/>
              <a:t>two purines, for example, there would not be room </a:t>
            </a:r>
            <a:r>
              <a:rPr lang="en-US" sz="1600" dirty="0" smtClean="0"/>
              <a:t>                                                      for it</a:t>
            </a:r>
            <a:r>
              <a:rPr lang="en-US" sz="1600" dirty="0"/>
              <a:t>” </a:t>
            </a:r>
            <a:r>
              <a:rPr lang="en-US" sz="1600" dirty="0" smtClean="0"/>
              <a:t>(</a:t>
            </a:r>
            <a:r>
              <a:rPr lang="en-US" sz="1600" dirty="0"/>
              <a:t>lines 29-30) implies that a </a:t>
            </a:r>
            <a:r>
              <a:rPr lang="en-US" sz="1600" dirty="0" smtClean="0"/>
              <a:t>pair</a:t>
            </a:r>
          </a:p>
          <a:p>
            <a:pPr marL="0" indent="0">
              <a:buNone/>
            </a:pPr>
            <a:r>
              <a:rPr lang="en-US" sz="1600" dirty="0" smtClean="0"/>
              <a:t>A) of </a:t>
            </a:r>
            <a:r>
              <a:rPr lang="en-US" sz="1600" dirty="0"/>
              <a:t>purines would be larger than the space between </a:t>
            </a:r>
            <a:r>
              <a:rPr lang="en-US" sz="1600" dirty="0" smtClean="0"/>
              <a:t>a </a:t>
            </a:r>
          </a:p>
          <a:p>
            <a:pPr marL="0" indent="0">
              <a:buNone/>
            </a:pPr>
            <a:r>
              <a:rPr lang="en-US" sz="1600" dirty="0" smtClean="0"/>
              <a:t>     sugar and a phosphate group.</a:t>
            </a:r>
            <a:endParaRPr lang="en-US" sz="1600" dirty="0"/>
          </a:p>
          <a:p>
            <a:pPr marL="0" indent="0">
              <a:buNone/>
            </a:pPr>
            <a:r>
              <a:rPr lang="en-US" sz="1600" dirty="0"/>
              <a:t>B) of purines would be larger than a pair consisting of a </a:t>
            </a:r>
            <a:r>
              <a:rPr lang="en-US" sz="1600" dirty="0" smtClean="0"/>
              <a:t>                                                  </a:t>
            </a:r>
          </a:p>
          <a:p>
            <a:pPr marL="0" indent="0">
              <a:buNone/>
            </a:pPr>
            <a:r>
              <a:rPr lang="en-US" sz="1600" dirty="0"/>
              <a:t> </a:t>
            </a:r>
            <a:r>
              <a:rPr lang="en-US" sz="1600" dirty="0" smtClean="0"/>
              <a:t>    purine </a:t>
            </a:r>
            <a:r>
              <a:rPr lang="en-US" sz="1600" dirty="0"/>
              <a:t>and a pyrimidine.</a:t>
            </a:r>
          </a:p>
          <a:p>
            <a:pPr marL="0" indent="0">
              <a:buNone/>
            </a:pPr>
            <a:r>
              <a:rPr lang="en-US" sz="1600" dirty="0"/>
              <a:t>C) of pyrimidines would be larger than a pair of purines.</a:t>
            </a:r>
          </a:p>
          <a:p>
            <a:pPr marL="0" indent="0">
              <a:buNone/>
            </a:pPr>
            <a:r>
              <a:rPr lang="en-US" sz="1600" dirty="0"/>
              <a:t>D) consisting of a purine and a pyrimidine would be larger </a:t>
            </a:r>
            <a:r>
              <a:rPr lang="en-US" sz="1600" dirty="0" smtClean="0"/>
              <a:t>than </a:t>
            </a:r>
            <a:r>
              <a:rPr lang="en-US" sz="1600" dirty="0"/>
              <a:t>a </a:t>
            </a:r>
            <a:r>
              <a:rPr lang="en-US" sz="1600" dirty="0" smtClean="0"/>
              <a:t>                                      </a:t>
            </a:r>
          </a:p>
          <a:p>
            <a:pPr marL="0" indent="0">
              <a:buNone/>
            </a:pPr>
            <a:r>
              <a:rPr lang="en-US" sz="1600" dirty="0"/>
              <a:t> </a:t>
            </a:r>
            <a:r>
              <a:rPr lang="en-US" sz="1600" dirty="0" smtClean="0"/>
              <a:t>    pair </a:t>
            </a:r>
            <a:r>
              <a:rPr lang="en-US" sz="1600" dirty="0"/>
              <a:t>of pyrimidines.</a:t>
            </a:r>
          </a:p>
          <a:p>
            <a:pPr marL="0" indent="0">
              <a:buNone/>
            </a:pPr>
            <a:endParaRPr lang="en-US" b="1" dirty="0">
              <a:solidFill>
                <a:schemeClr val="bg1"/>
              </a:solidFill>
            </a:endParaRPr>
          </a:p>
        </p:txBody>
      </p:sp>
    </p:spTree>
    <p:extLst>
      <p:ext uri="{BB962C8B-B14F-4D97-AF65-F5344CB8AC3E}">
        <p14:creationId xmlns:p14="http://schemas.microsoft.com/office/powerpoint/2010/main" val="1988905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None/>
            </a:pPr>
            <a:r>
              <a:rPr lang="en-US" sz="3600" b="1" dirty="0" smtClean="0">
                <a:solidFill>
                  <a:srgbClr val="0000FF"/>
                </a:solidFill>
              </a:rPr>
              <a:t>Conclusions</a:t>
            </a:r>
          </a:p>
          <a:p>
            <a:pPr marL="0" indent="0">
              <a:buNone/>
            </a:pPr>
            <a:endParaRPr lang="en-US" sz="1600" b="1" dirty="0"/>
          </a:p>
          <a:p>
            <a:pPr marL="0" indent="0">
              <a:buNone/>
            </a:pPr>
            <a:endParaRPr lang="en-US" sz="1600" dirty="0" smtClean="0"/>
          </a:p>
          <a:p>
            <a:pPr>
              <a:spcBef>
                <a:spcPts val="576"/>
              </a:spcBef>
            </a:pPr>
            <a:r>
              <a:rPr lang="en-US" sz="2400" dirty="0" smtClean="0"/>
              <a:t>Words are important in the disciplines, but there is more to that than definitions</a:t>
            </a:r>
          </a:p>
          <a:p>
            <a:pPr>
              <a:spcBef>
                <a:spcPts val="576"/>
              </a:spcBef>
            </a:pPr>
            <a:r>
              <a:rPr lang="en-US" sz="2400" dirty="0" smtClean="0"/>
              <a:t>There are different types of vocabulary </a:t>
            </a:r>
          </a:p>
          <a:p>
            <a:pPr marL="0" indent="0">
              <a:spcBef>
                <a:spcPts val="0"/>
              </a:spcBef>
              <a:buNone/>
            </a:pPr>
            <a:r>
              <a:rPr lang="en-US" sz="2400" dirty="0"/>
              <a:t> </a:t>
            </a:r>
            <a:r>
              <a:rPr lang="en-US" sz="2400" dirty="0" smtClean="0"/>
              <a:t>    in the various disciplines</a:t>
            </a:r>
          </a:p>
          <a:p>
            <a:pPr>
              <a:spcBef>
                <a:spcPts val="576"/>
              </a:spcBef>
            </a:pPr>
            <a:r>
              <a:rPr lang="en-US" sz="2400" dirty="0" smtClean="0"/>
              <a:t>Students need to develop a mind set </a:t>
            </a:r>
          </a:p>
          <a:p>
            <a:pPr marL="0" indent="0">
              <a:spcBef>
                <a:spcPts val="0"/>
              </a:spcBef>
              <a:buNone/>
            </a:pPr>
            <a:r>
              <a:rPr lang="en-US" sz="2400" dirty="0"/>
              <a:t> </a:t>
            </a:r>
            <a:r>
              <a:rPr lang="en-US" sz="2400" dirty="0" smtClean="0"/>
              <a:t>   aimed at building up word meanings </a:t>
            </a:r>
          </a:p>
          <a:p>
            <a:pPr marL="0" indent="0">
              <a:spcBef>
                <a:spcPts val="0"/>
              </a:spcBef>
              <a:buNone/>
            </a:pPr>
            <a:r>
              <a:rPr lang="en-US" sz="2400" dirty="0"/>
              <a:t> </a:t>
            </a:r>
            <a:r>
              <a:rPr lang="en-US" sz="2400" dirty="0" smtClean="0"/>
              <a:t>   across texts</a:t>
            </a:r>
          </a:p>
          <a:p>
            <a:pPr>
              <a:spcBef>
                <a:spcPts val="576"/>
              </a:spcBef>
            </a:pPr>
            <a:r>
              <a:rPr lang="en-US" sz="2400" dirty="0" smtClean="0"/>
              <a:t>Students need to learn to use technical </a:t>
            </a:r>
          </a:p>
          <a:p>
            <a:pPr marL="0" indent="0">
              <a:spcBef>
                <a:spcPts val="0"/>
              </a:spcBef>
              <a:buNone/>
            </a:pPr>
            <a:r>
              <a:rPr lang="en-US" sz="2400" dirty="0"/>
              <a:t> </a:t>
            </a:r>
            <a:r>
              <a:rPr lang="en-US" sz="2400" dirty="0" smtClean="0"/>
              <a:t>   reference guides</a:t>
            </a:r>
          </a:p>
          <a:p>
            <a:endParaRPr lang="en-US" sz="1800" dirty="0"/>
          </a:p>
        </p:txBody>
      </p:sp>
    </p:spTree>
    <p:extLst>
      <p:ext uri="{BB962C8B-B14F-4D97-AF65-F5344CB8AC3E}">
        <p14:creationId xmlns:p14="http://schemas.microsoft.com/office/powerpoint/2010/main" val="2169822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33400" y="428604"/>
            <a:ext cx="7010400" cy="1785937"/>
          </a:xfrm>
        </p:spPr>
        <p:txBody>
          <a:bodyPr/>
          <a:lstStyle/>
          <a:p>
            <a:pPr marL="0" indent="0">
              <a:buNone/>
            </a:pPr>
            <a:r>
              <a:rPr lang="en-US" sz="3600" b="1" dirty="0" smtClean="0">
                <a:solidFill>
                  <a:srgbClr val="0000FF"/>
                </a:solidFill>
              </a:rPr>
              <a:t>Content Area Literacy</a:t>
            </a:r>
          </a:p>
          <a:p>
            <a:endParaRPr lang="en-US" sz="2400" dirty="0"/>
          </a:p>
          <a:p>
            <a:pPr>
              <a:buSzPct val="125000"/>
              <a:buFont typeface="Wingdings" charset="2"/>
              <a:buChar char="§"/>
            </a:pPr>
            <a:r>
              <a:rPr lang="en-US" sz="2000" dirty="0" smtClean="0"/>
              <a:t>Content area literacy has long championed the idea of “every teacher a teacher of reading”</a:t>
            </a:r>
          </a:p>
          <a:p>
            <a:r>
              <a:rPr lang="en-US" sz="2000" dirty="0" smtClean="0"/>
              <a:t>The approach emphasizes teaching English </a:t>
            </a:r>
          </a:p>
          <a:p>
            <a:pPr marL="0" indent="0">
              <a:buNone/>
            </a:pPr>
            <a:r>
              <a:rPr lang="en-US" sz="2000" dirty="0"/>
              <a:t> </a:t>
            </a:r>
            <a:r>
              <a:rPr lang="en-US" sz="2000" dirty="0" smtClean="0"/>
              <a:t>    Language Arts with content texts </a:t>
            </a:r>
          </a:p>
          <a:p>
            <a:r>
              <a:rPr lang="en-US" sz="2000" dirty="0" smtClean="0"/>
              <a:t>Focus is on making students better students</a:t>
            </a:r>
          </a:p>
          <a:p>
            <a:pPr marL="0" indent="0">
              <a:buClrTx/>
              <a:buNone/>
            </a:pPr>
            <a:r>
              <a:rPr lang="en-US" sz="2000" dirty="0"/>
              <a:t> </a:t>
            </a:r>
            <a:r>
              <a:rPr lang="en-US" sz="2000" dirty="0" smtClean="0"/>
              <a:t>    by building up their reading comprehension </a:t>
            </a:r>
          </a:p>
          <a:p>
            <a:pPr marL="0" indent="0">
              <a:buClrTx/>
              <a:buNone/>
            </a:pPr>
            <a:r>
              <a:rPr lang="en-US" sz="2000" dirty="0"/>
              <a:t> </a:t>
            </a:r>
            <a:r>
              <a:rPr lang="en-US" sz="2000" dirty="0" smtClean="0"/>
              <a:t>    and study skills with content textbooks</a:t>
            </a:r>
            <a:endParaRPr lang="en-US" sz="2000" dirty="0" smtClean="0">
              <a:solidFill>
                <a:srgbClr val="C99C60"/>
              </a:solidFill>
            </a:endParaRPr>
          </a:p>
          <a:p>
            <a:pPr>
              <a:buClrTx/>
            </a:pPr>
            <a:r>
              <a:rPr lang="en-US" sz="2000" dirty="0" smtClean="0">
                <a:solidFill>
                  <a:srgbClr val="C99C60"/>
                </a:solidFill>
              </a:rPr>
              <a:t> </a:t>
            </a:r>
            <a:r>
              <a:rPr lang="en-US" sz="2000" dirty="0" smtClean="0"/>
              <a:t>Goal: To make students better students</a:t>
            </a:r>
          </a:p>
          <a:p>
            <a:r>
              <a:rPr lang="en-US" sz="2000" i="1" dirty="0"/>
              <a:t>W</a:t>
            </a:r>
            <a:r>
              <a:rPr lang="en-US" sz="2000" i="1" dirty="0" smtClean="0"/>
              <a:t>hat is the same </a:t>
            </a:r>
            <a:r>
              <a:rPr lang="en-US" sz="2000" dirty="0" smtClean="0"/>
              <a:t>across the disciplines? </a:t>
            </a:r>
          </a:p>
          <a:p>
            <a:pPr marL="0" indent="0">
              <a:buNone/>
            </a:pPr>
            <a:endParaRPr lang="en-US" sz="3600" b="1" dirty="0" smtClean="0">
              <a:solidFill>
                <a:schemeClr val="bg1"/>
              </a:solidFill>
            </a:endParaRPr>
          </a:p>
          <a:p>
            <a:pPr marL="0" indent="0">
              <a:buNone/>
            </a:pPr>
            <a:endParaRPr lang="en-US" sz="3600" b="1" dirty="0">
              <a:solidFill>
                <a:schemeClr val="bg1"/>
              </a:solidFill>
            </a:endParaRPr>
          </a:p>
          <a:p>
            <a:pPr marL="0" indent="0">
              <a:buNone/>
            </a:pPr>
            <a:endParaRPr lang="en-US" sz="3600" b="1" dirty="0" smtClean="0">
              <a:solidFill>
                <a:schemeClr val="bg1"/>
              </a:solidFill>
            </a:endParaRPr>
          </a:p>
          <a:p>
            <a:pPr marL="0" indent="0">
              <a:buNone/>
            </a:pPr>
            <a:endParaRPr lang="en-US" sz="3600" b="1" dirty="0">
              <a:solidFill>
                <a:schemeClr val="bg1"/>
              </a:solidFill>
            </a:endParaRPr>
          </a:p>
        </p:txBody>
      </p:sp>
    </p:spTree>
    <p:extLst>
      <p:ext uri="{BB962C8B-B14F-4D97-AF65-F5344CB8AC3E}">
        <p14:creationId xmlns:p14="http://schemas.microsoft.com/office/powerpoint/2010/main" val="284175441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391400" cy="790595"/>
          </a:xfrm>
        </p:spPr>
        <p:txBody>
          <a:bodyPr/>
          <a:lstStyle/>
          <a:p>
            <a:pPr marL="0" indent="0">
              <a:buNone/>
            </a:pPr>
            <a:r>
              <a:rPr lang="en-US" sz="3600" b="1" dirty="0" smtClean="0">
                <a:solidFill>
                  <a:srgbClr val="0000FF"/>
                </a:solidFill>
              </a:rPr>
              <a:t>Disciplinary Literacy</a:t>
            </a:r>
          </a:p>
          <a:p>
            <a:pPr marL="0" indent="0">
              <a:buNone/>
            </a:pPr>
            <a:endParaRPr lang="en-US" b="1" dirty="0" smtClean="0">
              <a:solidFill>
                <a:srgbClr val="0D0D0D"/>
              </a:solidFill>
            </a:endParaRPr>
          </a:p>
          <a:p>
            <a:pPr>
              <a:buSzPct val="125000"/>
              <a:buFont typeface="Wingdings" charset="2"/>
              <a:buChar char="§"/>
            </a:pPr>
            <a:r>
              <a:rPr lang="en-US" sz="2000" dirty="0" smtClean="0"/>
              <a:t>Disciplinary Literacy is a completely different concept</a:t>
            </a:r>
          </a:p>
          <a:p>
            <a:pPr>
              <a:buSzPct val="125000"/>
              <a:buFont typeface="Wingdings" charset="2"/>
              <a:buChar char="§"/>
            </a:pPr>
            <a:r>
              <a:rPr lang="en-US" sz="2000" dirty="0" smtClean="0"/>
              <a:t>It is not about bringing ELA standards, methods, or approaches to the subject area classroom</a:t>
            </a:r>
            <a:endParaRPr lang="en-US" sz="2000" dirty="0"/>
          </a:p>
          <a:p>
            <a:pPr>
              <a:buSzPct val="125000"/>
              <a:buFont typeface="Wingdings" charset="2"/>
              <a:buChar char="§"/>
            </a:pPr>
            <a:r>
              <a:rPr lang="en-US" sz="2000" dirty="0"/>
              <a:t>Each discipline </a:t>
            </a:r>
            <a:r>
              <a:rPr lang="en-US" sz="2000" dirty="0" smtClean="0"/>
              <a:t>has </a:t>
            </a:r>
            <a:r>
              <a:rPr lang="en-US" sz="2000" dirty="0"/>
              <a:t>its own </a:t>
            </a:r>
            <a:r>
              <a:rPr lang="en-US" sz="2000" dirty="0" smtClean="0"/>
              <a:t>ways of using </a:t>
            </a:r>
          </a:p>
          <a:p>
            <a:pPr marL="0" indent="0">
              <a:buClr>
                <a:schemeClr val="tx1"/>
              </a:buClr>
              <a:buNone/>
            </a:pPr>
            <a:r>
              <a:rPr lang="en-US" sz="2000" dirty="0"/>
              <a:t> </a:t>
            </a:r>
            <a:r>
              <a:rPr lang="en-US" sz="2000" dirty="0" smtClean="0"/>
              <a:t>    text to create, disseminate, and evaluate </a:t>
            </a:r>
          </a:p>
          <a:p>
            <a:pPr marL="0" indent="0">
              <a:buClr>
                <a:schemeClr val="tx1"/>
              </a:buClr>
              <a:buNone/>
            </a:pPr>
            <a:r>
              <a:rPr lang="en-US" sz="2000" dirty="0"/>
              <a:t> </a:t>
            </a:r>
            <a:r>
              <a:rPr lang="en-US" sz="2000" dirty="0" smtClean="0"/>
              <a:t>    knowledge, and it is this that the new</a:t>
            </a:r>
          </a:p>
          <a:p>
            <a:pPr marL="0" indent="0">
              <a:buClr>
                <a:schemeClr val="tx1"/>
              </a:buClr>
              <a:buNone/>
            </a:pPr>
            <a:r>
              <a:rPr lang="en-US" sz="2000" dirty="0"/>
              <a:t> </a:t>
            </a:r>
            <a:r>
              <a:rPr lang="en-US" sz="2000" dirty="0" smtClean="0"/>
              <a:t>    standards are asking us to teach</a:t>
            </a:r>
          </a:p>
          <a:p>
            <a:pPr>
              <a:buSzPct val="125000"/>
              <a:buFont typeface="Wingdings" charset="2"/>
              <a:buChar char="§"/>
            </a:pPr>
            <a:r>
              <a:rPr lang="en-US" sz="2000" dirty="0" smtClean="0"/>
              <a:t>Goal is to apprentice students into the </a:t>
            </a:r>
          </a:p>
          <a:p>
            <a:pPr marL="0" indent="0">
              <a:buClr>
                <a:schemeClr val="tx1"/>
              </a:buClr>
              <a:buNone/>
            </a:pPr>
            <a:r>
              <a:rPr lang="en-US" sz="2000" dirty="0"/>
              <a:t> </a:t>
            </a:r>
            <a:r>
              <a:rPr lang="en-US" sz="2000" dirty="0" smtClean="0"/>
              <a:t>    disciplines</a:t>
            </a:r>
          </a:p>
          <a:p>
            <a:pPr>
              <a:buSzPct val="125000"/>
              <a:buFont typeface="Wingdings" charset="2"/>
              <a:buChar char="§"/>
            </a:pPr>
            <a:r>
              <a:rPr lang="en-US" sz="2000" dirty="0" smtClean="0"/>
              <a:t>What </a:t>
            </a:r>
            <a:r>
              <a:rPr lang="en-US" sz="2000" i="1" dirty="0" smtClean="0"/>
              <a:t>is different </a:t>
            </a:r>
            <a:r>
              <a:rPr lang="en-US" sz="2000" dirty="0" smtClean="0"/>
              <a:t>across the disciplines? </a:t>
            </a:r>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15587269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85800" y="304801"/>
            <a:ext cx="7696200" cy="380999"/>
          </a:xfrm>
        </p:spPr>
        <p:txBody>
          <a:bodyPr/>
          <a:lstStyle/>
          <a:p>
            <a:pPr marL="0" indent="0">
              <a:buNone/>
            </a:pPr>
            <a:r>
              <a:rPr lang="en-US" sz="3600" b="1" dirty="0" smtClean="0">
                <a:solidFill>
                  <a:srgbClr val="0000FF"/>
                </a:solidFill>
              </a:rPr>
              <a:t>Cultural differences across the disciplines</a:t>
            </a:r>
          </a:p>
          <a:p>
            <a:pPr marL="0" indent="0">
              <a:buSzPct val="125000"/>
              <a:buNone/>
            </a:pPr>
            <a:endParaRPr lang="en-US" sz="2400" dirty="0" smtClean="0"/>
          </a:p>
          <a:p>
            <a:pPr>
              <a:buSzPct val="125000"/>
              <a:buFont typeface="Wingdings" charset="2"/>
              <a:buChar char="§"/>
            </a:pPr>
            <a:r>
              <a:rPr lang="en-US" sz="2400" dirty="0" smtClean="0"/>
              <a:t>The differences among the disciplines                         are more than content/information                  differences</a:t>
            </a:r>
            <a:endParaRPr lang="en-US" sz="2400" dirty="0"/>
          </a:p>
          <a:p>
            <a:pPr>
              <a:buSzPct val="125000"/>
              <a:buFont typeface="Wingdings" charset="2"/>
              <a:buChar char="§"/>
            </a:pPr>
            <a:r>
              <a:rPr lang="en-US" sz="2400" dirty="0" smtClean="0"/>
              <a:t>They are separated by differences in                            </a:t>
            </a:r>
            <a:r>
              <a:rPr lang="en-US" sz="2400" i="1" dirty="0" smtClean="0"/>
              <a:t>how</a:t>
            </a:r>
            <a:r>
              <a:rPr lang="en-US" sz="2400" dirty="0" smtClean="0"/>
              <a:t> information is created, used</a:t>
            </a:r>
            <a:r>
              <a:rPr lang="en-US" sz="2400" dirty="0"/>
              <a:t>, </a:t>
            </a:r>
            <a:r>
              <a:rPr lang="en-US" sz="2400" dirty="0" smtClean="0"/>
              <a:t>                       evaluated, in the </a:t>
            </a:r>
            <a:r>
              <a:rPr lang="en-US" sz="2400" dirty="0"/>
              <a:t>nature of </a:t>
            </a:r>
            <a:r>
              <a:rPr lang="en-US" sz="2400" dirty="0" smtClean="0"/>
              <a:t>the                             language</a:t>
            </a:r>
            <a:r>
              <a:rPr lang="en-US" sz="2400" dirty="0"/>
              <a:t>, demands for precision, etc</a:t>
            </a:r>
            <a:r>
              <a:rPr lang="en-US" sz="2400" dirty="0" smtClean="0"/>
              <a:t>.</a:t>
            </a:r>
          </a:p>
          <a:p>
            <a:pPr>
              <a:spcBef>
                <a:spcPts val="0"/>
              </a:spcBef>
              <a:buSzPct val="125000"/>
              <a:buFont typeface="Wingdings" charset="2"/>
              <a:buChar char="§"/>
            </a:pPr>
            <a:r>
              <a:rPr lang="en-US" sz="2400" dirty="0" smtClean="0"/>
              <a:t>Disciplinary Literacy requires </a:t>
            </a:r>
          </a:p>
          <a:p>
            <a:pPr marL="0" indent="0">
              <a:spcBef>
                <a:spcPts val="0"/>
              </a:spcBef>
              <a:buClrTx/>
              <a:buNone/>
            </a:pPr>
            <a:r>
              <a:rPr lang="en-US" sz="2400" dirty="0"/>
              <a:t> </a:t>
            </a:r>
            <a:r>
              <a:rPr lang="en-US" sz="2400" dirty="0" smtClean="0"/>
              <a:t>   </a:t>
            </a:r>
            <a:r>
              <a:rPr lang="en-US" sz="2400" i="1" dirty="0"/>
              <a:t>e</a:t>
            </a:r>
            <a:r>
              <a:rPr lang="en-US" sz="2400" i="1" dirty="0" smtClean="0"/>
              <a:t>nculturation</a:t>
            </a:r>
            <a:r>
              <a:rPr lang="en-US" sz="2400" dirty="0" smtClean="0"/>
              <a:t> and </a:t>
            </a:r>
            <a:r>
              <a:rPr lang="en-US" sz="2400" i="1" dirty="0" smtClean="0"/>
              <a:t>acculturation</a:t>
            </a:r>
            <a:endParaRPr lang="en-US" sz="2400" i="1" dirty="0"/>
          </a:p>
          <a:p>
            <a:pPr>
              <a:spcBef>
                <a:spcPts val="0"/>
              </a:spcBef>
              <a:buClr>
                <a:schemeClr val="tx1"/>
              </a:buClr>
              <a:buFont typeface="Wingdings" charset="2"/>
              <a:buChar char="§"/>
            </a:pPr>
            <a:endParaRPr lang="en-US" sz="2400" dirty="0" smtClean="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114731557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924800" cy="1019195"/>
          </a:xfrm>
        </p:spPr>
        <p:txBody>
          <a:bodyPr/>
          <a:lstStyle/>
          <a:p>
            <a:pPr marL="0" indent="0">
              <a:buSzPct val="125000"/>
              <a:buNone/>
            </a:pPr>
            <a:r>
              <a:rPr lang="en-US" sz="3600" b="1" dirty="0" smtClean="0">
                <a:solidFill>
                  <a:srgbClr val="0000FF"/>
                </a:solidFill>
              </a:rPr>
              <a:t>Generalizable vs. Specialized Skills</a:t>
            </a:r>
          </a:p>
          <a:p>
            <a:pPr>
              <a:buSzPct val="125000"/>
              <a:buFont typeface="Wingdings" charset="2"/>
              <a:buChar char="§"/>
            </a:pPr>
            <a:endParaRPr lang="en-US" sz="2400" b="1" dirty="0" smtClean="0"/>
          </a:p>
          <a:p>
            <a:pPr>
              <a:buSzPct val="125000"/>
              <a:buFont typeface="Wingdings" charset="2"/>
              <a:buChar char="§"/>
            </a:pPr>
            <a:r>
              <a:rPr lang="en-US" sz="2400" dirty="0" smtClean="0"/>
              <a:t>Content area reading is based on the idea that reading and writing are highly generalizable skills</a:t>
            </a:r>
          </a:p>
          <a:p>
            <a:pPr>
              <a:buSzPct val="125000"/>
              <a:buFont typeface="Wingdings" charset="2"/>
              <a:buChar char="§"/>
            </a:pPr>
            <a:r>
              <a:rPr lang="en-US" sz="2400" dirty="0" smtClean="0"/>
              <a:t>Thus, literacy can be taught with the </a:t>
            </a:r>
            <a:r>
              <a:rPr lang="en-US" sz="2400" dirty="0"/>
              <a:t> </a:t>
            </a:r>
            <a:r>
              <a:rPr lang="en-US" sz="2400" dirty="0" smtClean="0"/>
              <a:t>                      texts and content of any field and the                     same approaches can be applied                            across the disciplines (e.g., SQ3R,                        KWL, summarization)</a:t>
            </a:r>
          </a:p>
          <a:p>
            <a:pPr>
              <a:buSzPct val="125000"/>
              <a:buFont typeface="Wingdings" charset="2"/>
              <a:buChar char="§"/>
            </a:pPr>
            <a:r>
              <a:rPr lang="en-US" sz="2400" dirty="0" smtClean="0"/>
              <a:t>But disciplinary literacy focuses not on                   what is the same across the disciplines, </a:t>
            </a:r>
            <a:r>
              <a:rPr lang="en-US" sz="2400" dirty="0"/>
              <a:t> </a:t>
            </a:r>
            <a:r>
              <a:rPr lang="en-US" sz="2400" dirty="0" smtClean="0"/>
              <a:t>                   but what is unique or specialized</a:t>
            </a:r>
            <a:endParaRPr lang="en-US" sz="2400" dirty="0"/>
          </a:p>
          <a:p>
            <a:pPr>
              <a:buSzPct val="125000"/>
              <a:buFont typeface="Wingdings" charset="2"/>
              <a:buChar char="§"/>
            </a:pPr>
            <a:endParaRPr lang="en-US" sz="2400" dirty="0">
              <a:solidFill>
                <a:schemeClr val="tx1">
                  <a:lumMod val="95000"/>
                  <a:lumOff val="5000"/>
                </a:schemeClr>
              </a:solidFill>
            </a:endParaRPr>
          </a:p>
          <a:p>
            <a:pPr marL="0" indent="0">
              <a:buSzPct val="12500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422454958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391400" cy="1019195"/>
          </a:xfrm>
        </p:spPr>
        <p:txBody>
          <a:bodyPr/>
          <a:lstStyle/>
          <a:p>
            <a:pPr marL="0" indent="0">
              <a:buNone/>
            </a:pPr>
            <a:r>
              <a:rPr lang="en-US" sz="3600" b="1" dirty="0" smtClean="0">
                <a:solidFill>
                  <a:srgbClr val="0000FF"/>
                </a:solidFill>
              </a:rPr>
              <a:t>Sources of Disciplinary Literacy</a:t>
            </a:r>
          </a:p>
          <a:p>
            <a:pPr marL="0" indent="0">
              <a:buNone/>
            </a:pPr>
            <a:endParaRPr lang="en-US" b="1" dirty="0" smtClean="0">
              <a:solidFill>
                <a:srgbClr val="0D0D0D"/>
              </a:solidFill>
            </a:endParaRPr>
          </a:p>
          <a:p>
            <a:r>
              <a:rPr lang="en-US" sz="2400" dirty="0"/>
              <a:t>Studies that compare expert readers with </a:t>
            </a:r>
            <a:endParaRPr lang="en-US" sz="2400" dirty="0" smtClean="0"/>
          </a:p>
          <a:p>
            <a:pPr marL="0" indent="0">
              <a:buNone/>
            </a:pPr>
            <a:r>
              <a:rPr lang="en-US" sz="2400" dirty="0"/>
              <a:t> </a:t>
            </a:r>
            <a:r>
              <a:rPr lang="en-US" sz="2400" dirty="0" smtClean="0"/>
              <a:t>   novices (e.g. Bazerman</a:t>
            </a:r>
            <a:r>
              <a:rPr lang="en-US" sz="2400" dirty="0"/>
              <a:t>, 1985; </a:t>
            </a:r>
            <a:endParaRPr lang="en-US" sz="2400" dirty="0" smtClean="0"/>
          </a:p>
          <a:p>
            <a:pPr marL="0" indent="0">
              <a:buNone/>
            </a:pPr>
            <a:r>
              <a:rPr lang="en-US" sz="2400" dirty="0"/>
              <a:t> </a:t>
            </a:r>
            <a:r>
              <a:rPr lang="en-US" sz="2400" dirty="0" smtClean="0"/>
              <a:t>   Geisler</a:t>
            </a:r>
            <a:r>
              <a:rPr lang="en-US" sz="2400" dirty="0"/>
              <a:t>, 1994; </a:t>
            </a:r>
            <a:r>
              <a:rPr lang="en-US" sz="2400" dirty="0" smtClean="0"/>
              <a:t>Wineburg</a:t>
            </a:r>
            <a:r>
              <a:rPr lang="en-US" sz="2400" dirty="0"/>
              <a:t>, </a:t>
            </a:r>
            <a:r>
              <a:rPr lang="en-US" sz="2400" dirty="0" smtClean="0"/>
              <a:t>1991)</a:t>
            </a:r>
            <a:endParaRPr lang="en-US" sz="2400" dirty="0"/>
          </a:p>
          <a:p>
            <a:r>
              <a:rPr lang="en-US" sz="2400" dirty="0"/>
              <a:t>Functional linguistics analyses of </a:t>
            </a:r>
            <a:r>
              <a:rPr lang="en-US" sz="2400" dirty="0" smtClean="0"/>
              <a:t>the                        specialized literacy/language </a:t>
            </a:r>
          </a:p>
          <a:p>
            <a:pPr marL="0" indent="0">
              <a:buNone/>
            </a:pPr>
            <a:r>
              <a:rPr lang="en-US" sz="2400" dirty="0"/>
              <a:t> </a:t>
            </a:r>
            <a:r>
              <a:rPr lang="en-US" sz="2400" dirty="0" smtClean="0"/>
              <a:t>   practices used in the disciplines </a:t>
            </a:r>
          </a:p>
          <a:p>
            <a:pPr marL="0" indent="0">
              <a:buNone/>
            </a:pPr>
            <a:r>
              <a:rPr lang="en-US" sz="2400" dirty="0"/>
              <a:t> </a:t>
            </a:r>
            <a:r>
              <a:rPr lang="en-US" sz="2400" dirty="0" smtClean="0"/>
              <a:t>   (e.g. Fang</a:t>
            </a:r>
            <a:r>
              <a:rPr lang="en-US" sz="2400" dirty="0"/>
              <a:t>, 2004; </a:t>
            </a:r>
            <a:r>
              <a:rPr lang="en-US" sz="2400" dirty="0" smtClean="0"/>
              <a:t>Halliday</a:t>
            </a:r>
            <a:r>
              <a:rPr lang="en-US" sz="2400" dirty="0"/>
              <a:t>, 1998; </a:t>
            </a:r>
            <a:endParaRPr lang="en-US" sz="2400" dirty="0" smtClean="0"/>
          </a:p>
          <a:p>
            <a:pPr marL="0" indent="0">
              <a:buNone/>
            </a:pPr>
            <a:r>
              <a:rPr lang="en-US" sz="2400" dirty="0"/>
              <a:t> </a:t>
            </a:r>
            <a:r>
              <a:rPr lang="en-US" sz="2400" dirty="0" smtClean="0"/>
              <a:t>   Schleppegrell</a:t>
            </a:r>
            <a:r>
              <a:rPr lang="en-US" sz="2400" dirty="0"/>
              <a:t>, </a:t>
            </a:r>
            <a:r>
              <a:rPr lang="en-US" sz="2400" dirty="0" smtClean="0"/>
              <a:t>2004)</a:t>
            </a:r>
            <a:endParaRPr lang="en-US" sz="2400" dirty="0"/>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75469494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7391400" cy="1019195"/>
          </a:xfrm>
        </p:spPr>
        <p:txBody>
          <a:bodyPr/>
          <a:lstStyle/>
          <a:p>
            <a:pPr marL="0" indent="0">
              <a:buNone/>
            </a:pPr>
            <a:r>
              <a:rPr lang="en-US" sz="3600" b="1" dirty="0" smtClean="0">
                <a:solidFill>
                  <a:srgbClr val="0000FF"/>
                </a:solidFill>
              </a:rPr>
              <a:t>Example of Expert Reader Study</a:t>
            </a:r>
          </a:p>
          <a:p>
            <a:pPr>
              <a:buClr>
                <a:schemeClr val="tx1"/>
              </a:buClr>
              <a:buFont typeface="Wingdings" charset="2"/>
              <a:buChar char="§"/>
            </a:pPr>
            <a:endParaRPr lang="en-US" sz="2400" b="1" dirty="0" smtClean="0"/>
          </a:p>
          <a:p>
            <a:pPr marL="0" indent="0">
              <a:buClr>
                <a:schemeClr val="tx1"/>
              </a:buClr>
              <a:buNone/>
            </a:pPr>
            <a:r>
              <a:rPr lang="en-US" sz="2400" dirty="0" smtClean="0"/>
              <a:t>Wineburg’s study of history reading:</a:t>
            </a:r>
            <a:endParaRPr lang="en-US" sz="2400" dirty="0"/>
          </a:p>
          <a:p>
            <a:pPr>
              <a:buSzPct val="125000"/>
              <a:buFont typeface="Wingdings" charset="2"/>
              <a:buChar char="§"/>
            </a:pPr>
            <a:r>
              <a:rPr lang="en-US" sz="2400" b="1" dirty="0" smtClean="0"/>
              <a:t>Sourcing</a:t>
            </a:r>
            <a:r>
              <a:rPr lang="en-US" sz="2400" b="1" dirty="0"/>
              <a:t>: </a:t>
            </a:r>
            <a:r>
              <a:rPr lang="en-US" sz="2400" dirty="0"/>
              <a:t>considering the author and </a:t>
            </a:r>
            <a:r>
              <a:rPr lang="en-US" sz="2400" dirty="0" smtClean="0"/>
              <a:t>           author </a:t>
            </a:r>
            <a:r>
              <a:rPr lang="en-US" sz="2400" dirty="0"/>
              <a:t>perspective</a:t>
            </a:r>
          </a:p>
          <a:p>
            <a:pPr>
              <a:buSzPct val="125000"/>
              <a:buFont typeface="Wingdings" charset="2"/>
              <a:buChar char="§"/>
            </a:pPr>
            <a:r>
              <a:rPr lang="en-US" sz="2400" b="1" dirty="0"/>
              <a:t>Contextualizing</a:t>
            </a:r>
            <a:r>
              <a:rPr lang="en-US" sz="2400" dirty="0"/>
              <a:t>: placing </a:t>
            </a:r>
            <a:r>
              <a:rPr lang="en-US" sz="2400" dirty="0" smtClean="0"/>
              <a:t>documents                </a:t>
            </a:r>
            <a:r>
              <a:rPr lang="en-US" sz="2400" dirty="0"/>
              <a:t>within </a:t>
            </a:r>
            <a:r>
              <a:rPr lang="en-US" sz="2400" dirty="0" smtClean="0"/>
              <a:t>their </a:t>
            </a:r>
            <a:r>
              <a:rPr lang="en-US" sz="2400" dirty="0"/>
              <a:t>historical period and place</a:t>
            </a:r>
          </a:p>
          <a:p>
            <a:pPr>
              <a:buSzPct val="125000"/>
              <a:buFont typeface="Wingdings" charset="2"/>
              <a:buChar char="§"/>
            </a:pPr>
            <a:r>
              <a:rPr lang="en-US" sz="2400" b="1" dirty="0"/>
              <a:t>Corroboration:</a:t>
            </a:r>
            <a:r>
              <a:rPr lang="en-US" sz="2400" dirty="0"/>
              <a:t> evaluating </a:t>
            </a:r>
            <a:endParaRPr lang="en-US" sz="2400" dirty="0" smtClean="0"/>
          </a:p>
          <a:p>
            <a:pPr marL="0" indent="0">
              <a:buClr>
                <a:schemeClr val="tx1"/>
              </a:buClr>
              <a:buNone/>
            </a:pPr>
            <a:r>
              <a:rPr lang="en-US" sz="2400" dirty="0" smtClean="0"/>
              <a:t>    information across </a:t>
            </a:r>
            <a:r>
              <a:rPr lang="en-US" sz="2400" dirty="0"/>
              <a:t>sources </a:t>
            </a:r>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16319890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57200" y="428605"/>
            <a:ext cx="8382000" cy="1019195"/>
          </a:xfrm>
        </p:spPr>
        <p:txBody>
          <a:bodyPr/>
          <a:lstStyle/>
          <a:p>
            <a:pPr marL="0" indent="0">
              <a:buNone/>
            </a:pPr>
            <a:r>
              <a:rPr lang="en-US" sz="3600" b="1" dirty="0" smtClean="0">
                <a:solidFill>
                  <a:srgbClr val="0000FF"/>
                </a:solidFill>
              </a:rPr>
              <a:t>Example from Functional Linguistics </a:t>
            </a:r>
            <a:r>
              <a:rPr lang="en-US" sz="3600" b="1" dirty="0">
                <a:solidFill>
                  <a:srgbClr val="0000FF"/>
                </a:solidFill>
              </a:rPr>
              <a:t>(</a:t>
            </a:r>
            <a:r>
              <a:rPr lang="en-US" sz="3600" b="1" dirty="0" smtClean="0">
                <a:solidFill>
                  <a:srgbClr val="0000FF"/>
                </a:solidFill>
              </a:rPr>
              <a:t>Halliday, 2004)</a:t>
            </a:r>
          </a:p>
          <a:p>
            <a:pPr>
              <a:buClrTx/>
              <a:buFont typeface="Arial"/>
              <a:buChar char="•"/>
            </a:pPr>
            <a:endParaRPr lang="en-US" sz="2400" dirty="0" smtClean="0"/>
          </a:p>
          <a:p>
            <a:pPr>
              <a:spcBef>
                <a:spcPts val="0"/>
              </a:spcBef>
              <a:buFont typeface="Wingdings" charset="2"/>
              <a:buChar char="n"/>
            </a:pPr>
            <a:r>
              <a:rPr lang="en-US" sz="2000" dirty="0" smtClean="0"/>
              <a:t>Glass </a:t>
            </a:r>
            <a:r>
              <a:rPr lang="en-US" sz="2000" dirty="0"/>
              <a:t>cracks more quickly the harder you </a:t>
            </a:r>
            <a:r>
              <a:rPr lang="en-US" sz="2000" dirty="0" smtClean="0"/>
              <a:t>press</a:t>
            </a:r>
          </a:p>
          <a:p>
            <a:pPr marL="0" indent="0">
              <a:spcBef>
                <a:spcPts val="0"/>
              </a:spcBef>
              <a:buClrTx/>
              <a:buNone/>
            </a:pPr>
            <a:r>
              <a:rPr lang="en-US" sz="2000" dirty="0"/>
              <a:t> </a:t>
            </a:r>
            <a:r>
              <a:rPr lang="en-US" sz="2000" dirty="0" smtClean="0"/>
              <a:t>    </a:t>
            </a:r>
            <a:r>
              <a:rPr lang="en-US" sz="2000" dirty="0"/>
              <a:t>on it. </a:t>
            </a:r>
          </a:p>
          <a:p>
            <a:pPr>
              <a:spcBef>
                <a:spcPts val="780"/>
              </a:spcBef>
            </a:pPr>
            <a:r>
              <a:rPr lang="en-US" sz="2000" dirty="0" smtClean="0"/>
              <a:t>Cracks </a:t>
            </a:r>
            <a:r>
              <a:rPr lang="en-US" sz="2000" dirty="0"/>
              <a:t>in glass grow faster the more </a:t>
            </a:r>
            <a:r>
              <a:rPr lang="en-US" sz="2000" dirty="0" smtClean="0"/>
              <a:t>pressure                               is </a:t>
            </a:r>
            <a:r>
              <a:rPr lang="en-US" sz="2000" dirty="0"/>
              <a:t>put on. </a:t>
            </a:r>
            <a:endParaRPr lang="en-US" sz="2000" dirty="0" smtClean="0"/>
          </a:p>
          <a:p>
            <a:pPr>
              <a:spcBef>
                <a:spcPts val="780"/>
              </a:spcBef>
            </a:pPr>
            <a:r>
              <a:rPr lang="en-US" sz="2000" dirty="0" smtClean="0"/>
              <a:t>Glass </a:t>
            </a:r>
            <a:r>
              <a:rPr lang="en-US" sz="2000" dirty="0"/>
              <a:t>crack growth is faster if greater stress </a:t>
            </a:r>
            <a:r>
              <a:rPr lang="en-US" sz="2000" dirty="0" smtClean="0"/>
              <a:t>                                    is </a:t>
            </a:r>
            <a:r>
              <a:rPr lang="en-US" sz="2000" dirty="0"/>
              <a:t>applied. </a:t>
            </a:r>
          </a:p>
          <a:p>
            <a:pPr>
              <a:spcBef>
                <a:spcPts val="780"/>
              </a:spcBef>
            </a:pPr>
            <a:r>
              <a:rPr lang="en-US" sz="2000" dirty="0" smtClean="0"/>
              <a:t>The </a:t>
            </a:r>
            <a:r>
              <a:rPr lang="en-US" sz="2000" dirty="0"/>
              <a:t>rate of glass crack growth depends on </a:t>
            </a:r>
            <a:r>
              <a:rPr lang="en-US" sz="2000" dirty="0" smtClean="0"/>
              <a:t>                                   the </a:t>
            </a:r>
            <a:r>
              <a:rPr lang="en-US" sz="2000" dirty="0"/>
              <a:t>magnitude of the applied stress. </a:t>
            </a:r>
          </a:p>
          <a:p>
            <a:pPr>
              <a:spcBef>
                <a:spcPts val="780"/>
              </a:spcBef>
            </a:pPr>
            <a:r>
              <a:rPr lang="en-US" sz="2000" dirty="0" smtClean="0"/>
              <a:t>Glass </a:t>
            </a:r>
            <a:r>
              <a:rPr lang="en-US" sz="2000" dirty="0"/>
              <a:t>crack growth rate is associated with </a:t>
            </a:r>
            <a:r>
              <a:rPr lang="en-US" sz="2000" dirty="0" smtClean="0"/>
              <a:t>                               applied </a:t>
            </a:r>
            <a:r>
              <a:rPr lang="en-US" sz="2000" dirty="0"/>
              <a:t>stress magnitude. </a:t>
            </a:r>
          </a:p>
          <a:p>
            <a:pPr marL="0" indent="0">
              <a:buClr>
                <a:schemeClr val="tx1"/>
              </a:buClr>
              <a:buNone/>
            </a:pPr>
            <a:r>
              <a:rPr lang="en-US" sz="2400" dirty="0" smtClean="0"/>
              <a:t>                        </a:t>
            </a:r>
          </a:p>
          <a:p>
            <a:pPr>
              <a:buClr>
                <a:schemeClr val="tx1"/>
              </a:buClr>
              <a:buFont typeface="Wingdings" charset="2"/>
              <a:buChar char="§"/>
            </a:pPr>
            <a:endParaRPr lang="en-US" sz="2400" dirty="0">
              <a:solidFill>
                <a:schemeClr val="tx1">
                  <a:lumMod val="95000"/>
                  <a:lumOff val="5000"/>
                </a:schemeClr>
              </a:solidFill>
            </a:endParaRPr>
          </a:p>
          <a:p>
            <a:pPr marL="0" indent="0">
              <a:buNone/>
            </a:pPr>
            <a:r>
              <a:rPr lang="en-US" b="1" dirty="0" smtClean="0">
                <a:solidFill>
                  <a:schemeClr val="bg1"/>
                </a:solidFill>
              </a:rPr>
              <a:t> </a:t>
            </a:r>
            <a:endParaRPr lang="en-US" b="1" dirty="0">
              <a:solidFill>
                <a:schemeClr val="bg1"/>
              </a:solidFill>
            </a:endParaRPr>
          </a:p>
        </p:txBody>
      </p:sp>
      <p:sp>
        <p:nvSpPr>
          <p:cNvPr id="3" name="TextBox 2"/>
          <p:cNvSpPr txBox="1"/>
          <p:nvPr/>
        </p:nvSpPr>
        <p:spPr>
          <a:xfrm>
            <a:off x="9080500" y="6715125"/>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2954934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1827</TotalTime>
  <Words>1716</Words>
  <Application>Microsoft Macintosh PowerPoint</Application>
  <PresentationFormat>On-screen Show (4:3)</PresentationFormat>
  <Paragraphs>302</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Edge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Which words do you teach?</vt:lpstr>
      <vt:lpstr>Which words would you teach?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Illinois at Chicago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Disciplinary Literacy for Adolescents:   Rethinking Content-Area Literacy</dc:title>
  <dc:creator>Timothy Shanahan</dc:creator>
  <cp:lastModifiedBy>Timothy Shanahan</cp:lastModifiedBy>
  <cp:revision>136</cp:revision>
  <dcterms:created xsi:type="dcterms:W3CDTF">2008-03-20T12:58:45Z</dcterms:created>
  <dcterms:modified xsi:type="dcterms:W3CDTF">2017-01-03T23:06:59Z</dcterms:modified>
</cp:coreProperties>
</file>