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51"/>
  </p:notesMasterIdLst>
  <p:sldIdLst>
    <p:sldId id="256" r:id="rId2"/>
    <p:sldId id="257" r:id="rId3"/>
    <p:sldId id="258" r:id="rId4"/>
    <p:sldId id="405" r:id="rId5"/>
    <p:sldId id="260" r:id="rId6"/>
    <p:sldId id="409" r:id="rId7"/>
    <p:sldId id="261" r:id="rId8"/>
    <p:sldId id="262" r:id="rId9"/>
    <p:sldId id="274" r:id="rId10"/>
    <p:sldId id="275" r:id="rId11"/>
    <p:sldId id="276" r:id="rId12"/>
    <p:sldId id="406" r:id="rId13"/>
    <p:sldId id="407" r:id="rId14"/>
    <p:sldId id="280" r:id="rId15"/>
    <p:sldId id="408" r:id="rId16"/>
    <p:sldId id="410" r:id="rId17"/>
    <p:sldId id="411" r:id="rId18"/>
    <p:sldId id="412" r:id="rId19"/>
    <p:sldId id="413" r:id="rId20"/>
    <p:sldId id="414" r:id="rId21"/>
    <p:sldId id="415" r:id="rId22"/>
    <p:sldId id="305" r:id="rId23"/>
    <p:sldId id="416" r:id="rId24"/>
    <p:sldId id="394" r:id="rId25"/>
    <p:sldId id="263" r:id="rId26"/>
    <p:sldId id="417" r:id="rId27"/>
    <p:sldId id="418" r:id="rId28"/>
    <p:sldId id="419" r:id="rId29"/>
    <p:sldId id="420" r:id="rId30"/>
    <p:sldId id="421" r:id="rId31"/>
    <p:sldId id="422" r:id="rId32"/>
    <p:sldId id="423" r:id="rId33"/>
    <p:sldId id="264" r:id="rId34"/>
    <p:sldId id="424" r:id="rId35"/>
    <p:sldId id="425" r:id="rId36"/>
    <p:sldId id="426" r:id="rId37"/>
    <p:sldId id="428" r:id="rId38"/>
    <p:sldId id="441" r:id="rId39"/>
    <p:sldId id="444" r:id="rId40"/>
    <p:sldId id="445" r:id="rId41"/>
    <p:sldId id="427" r:id="rId42"/>
    <p:sldId id="266" r:id="rId43"/>
    <p:sldId id="446" r:id="rId44"/>
    <p:sldId id="447" r:id="rId45"/>
    <p:sldId id="448" r:id="rId46"/>
    <p:sldId id="449" r:id="rId47"/>
    <p:sldId id="450" r:id="rId48"/>
    <p:sldId id="451" r:id="rId49"/>
    <p:sldId id="452"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p:restoredTop sz="94662"/>
  </p:normalViewPr>
  <p:slideViewPr>
    <p:cSldViewPr snapToGrid="0" snapToObjects="1">
      <p:cViewPr varScale="1">
        <p:scale>
          <a:sx n="91" d="100"/>
          <a:sy n="91" d="100"/>
        </p:scale>
        <p:origin x="84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F67EC7-2424-CC4D-AA59-D37597FFE3CD}" type="datetimeFigureOut">
              <a:rPr lang="en-US" smtClean="0"/>
              <a:t>10/15/17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200CFC-44C7-744E-BD0B-38C8D49E630D}" type="slidenum">
              <a:rPr lang="en-US" smtClean="0"/>
              <a:t>‹#›</a:t>
            </a:fld>
            <a:endParaRPr lang="en-US"/>
          </a:p>
        </p:txBody>
      </p:sp>
    </p:spTree>
    <p:extLst>
      <p:ext uri="{BB962C8B-B14F-4D97-AF65-F5344CB8AC3E}">
        <p14:creationId xmlns:p14="http://schemas.microsoft.com/office/powerpoint/2010/main" val="25886084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54A08352-91BB-6B45-B5E9-BA9BD7B00559}" type="datetimeFigureOut">
              <a:rPr lang="en-US" smtClean="0"/>
              <a:t>10/15/17</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2CC5DA34-395C-DC4F-A45A-3D2338901C0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54A08352-91BB-6B45-B5E9-BA9BD7B00559}" type="datetimeFigureOut">
              <a:rPr lang="en-US" smtClean="0"/>
              <a:t>10/15/17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C5DA34-395C-DC4F-A45A-3D2338901C0D}"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54A08352-91BB-6B45-B5E9-BA9BD7B00559}" type="datetimeFigureOut">
              <a:rPr lang="en-US" smtClean="0"/>
              <a:t>10/15/17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C5DA34-395C-DC4F-A45A-3D2338901C0D}"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4A08352-91BB-6B45-B5E9-BA9BD7B00559}" type="datetimeFigureOut">
              <a:rPr lang="en-US" smtClean="0"/>
              <a:t>10/15/17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C5DA34-395C-DC4F-A45A-3D2338901C0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A08352-91BB-6B45-B5E9-BA9BD7B00559}" type="datetimeFigureOut">
              <a:rPr lang="en-US" smtClean="0"/>
              <a:t>10/15/17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C5DA34-395C-DC4F-A45A-3D2338901C0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A08352-91BB-6B45-B5E9-BA9BD7B00559}" type="datetimeFigureOut">
              <a:rPr lang="en-US" smtClean="0"/>
              <a:t>10/15/17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C5DA34-395C-DC4F-A45A-3D2338901C0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A08352-91BB-6B45-B5E9-BA9BD7B00559}" type="datetimeFigureOut">
              <a:rPr lang="en-US" smtClean="0"/>
              <a:t>10/15/17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C5DA34-395C-DC4F-A45A-3D2338901C0D}"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A08352-91BB-6B45-B5E9-BA9BD7B00559}" type="datetimeFigureOut">
              <a:rPr lang="en-US" smtClean="0"/>
              <a:t>10/15/17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C5DA34-395C-DC4F-A45A-3D2338901C0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A08352-91BB-6B45-B5E9-BA9BD7B00559}" type="datetimeFigureOut">
              <a:rPr lang="en-US" smtClean="0"/>
              <a:t>10/15/17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C5DA34-395C-DC4F-A45A-3D2338901C0D}"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A08352-91BB-6B45-B5E9-BA9BD7B00559}" type="datetimeFigureOut">
              <a:rPr lang="en-US" smtClean="0"/>
              <a:t>10/15/17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C5DA34-395C-DC4F-A45A-3D2338901C0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4A08352-91BB-6B45-B5E9-BA9BD7B00559}" type="datetimeFigureOut">
              <a:rPr lang="en-US" smtClean="0"/>
              <a:t>10/15/17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C5DA34-395C-DC4F-A45A-3D2338901C0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4A08352-91BB-6B45-B5E9-BA9BD7B00559}" type="datetimeFigureOut">
              <a:rPr lang="en-US" smtClean="0"/>
              <a:t>10/15/17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C5DA34-395C-DC4F-A45A-3D2338901C0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4A08352-91BB-6B45-B5E9-BA9BD7B00559}" type="datetimeFigureOut">
              <a:rPr lang="en-US" smtClean="0"/>
              <a:t>10/15/17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C5DA34-395C-DC4F-A45A-3D2338901C0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54A08352-91BB-6B45-B5E9-BA9BD7B00559}" type="datetimeFigureOut">
              <a:rPr lang="en-US" smtClean="0"/>
              <a:t>10/15/17</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2CC5DA34-395C-DC4F-A45A-3D2338901C0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54A08352-91BB-6B45-B5E9-BA9BD7B00559}" type="datetimeFigureOut">
              <a:rPr lang="en-US" smtClean="0"/>
              <a:t>10/15/17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C5DA34-395C-DC4F-A45A-3D2338901C0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A08352-91BB-6B45-B5E9-BA9BD7B00559}" type="datetimeFigureOut">
              <a:rPr lang="en-US" smtClean="0"/>
              <a:t>10/15/17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C5DA34-395C-DC4F-A45A-3D2338901C0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A08352-91BB-6B45-B5E9-BA9BD7B00559}" type="datetimeFigureOut">
              <a:rPr lang="en-US" smtClean="0"/>
              <a:t>10/15/17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C5DA34-395C-DC4F-A45A-3D2338901C0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54A08352-91BB-6B45-B5E9-BA9BD7B00559}" type="datetimeFigureOut">
              <a:rPr lang="en-US" smtClean="0"/>
              <a:t>10/15/17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C5DA34-395C-DC4F-A45A-3D2338901C0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54A08352-91BB-6B45-B5E9-BA9BD7B00559}" type="datetimeFigureOut">
              <a:rPr lang="en-US" smtClean="0"/>
              <a:t>10/15/17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C5DA34-395C-DC4F-A45A-3D2338901C0D}"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54A08352-91BB-6B45-B5E9-BA9BD7B00559}" type="datetimeFigureOut">
              <a:rPr lang="en-US" smtClean="0"/>
              <a:t>10/15/17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C5DA34-395C-DC4F-A45A-3D2338901C0D}"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54A08352-91BB-6B45-B5E9-BA9BD7B00559}" type="datetimeFigureOut">
              <a:rPr lang="en-US" smtClean="0"/>
              <a:t>10/15/17</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2CC5DA34-395C-DC4F-A45A-3D2338901C0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 Id="rId3" Type="http://schemas.openxmlformats.org/officeDocument/2006/relationships/image" Target="../media/image3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Does Rigor Really Mean in Reading Education?</a:t>
            </a:r>
            <a:endParaRPr lang="en-US" dirty="0"/>
          </a:p>
        </p:txBody>
      </p:sp>
      <p:sp>
        <p:nvSpPr>
          <p:cNvPr id="3" name="Subtitle 2"/>
          <p:cNvSpPr>
            <a:spLocks noGrp="1"/>
          </p:cNvSpPr>
          <p:nvPr>
            <p:ph type="subTitle" idx="1"/>
          </p:nvPr>
        </p:nvSpPr>
        <p:spPr/>
        <p:txBody>
          <a:bodyPr/>
          <a:lstStyle/>
          <a:p>
            <a:r>
              <a:rPr lang="en-US" dirty="0" smtClean="0"/>
              <a:t>Timothy Shanahan</a:t>
            </a:r>
          </a:p>
          <a:p>
            <a:r>
              <a:rPr lang="en-US" dirty="0" smtClean="0"/>
              <a:t>University of Illinois at Chicago</a:t>
            </a:r>
          </a:p>
          <a:p>
            <a:r>
              <a:rPr lang="en-US" dirty="0" err="1" smtClean="0"/>
              <a:t>www.shanahanonliteracy.com</a:t>
            </a:r>
            <a:endParaRPr lang="en-US" dirty="0"/>
          </a:p>
        </p:txBody>
      </p:sp>
    </p:spTree>
    <p:extLst>
      <p:ext uri="{BB962C8B-B14F-4D97-AF65-F5344CB8AC3E}">
        <p14:creationId xmlns:p14="http://schemas.microsoft.com/office/powerpoint/2010/main" val="1950433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 performance differences due to question types (cont.)</a:t>
            </a:r>
            <a:endParaRPr lang="en-US"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9129" b="9129"/>
          <a:stretch>
            <a:fillRect/>
          </a:stretch>
        </p:blipFill>
        <p:spPr>
          <a:noFill/>
        </p:spPr>
      </p:pic>
    </p:spTree>
    <p:extLst>
      <p:ext uri="{BB962C8B-B14F-4D97-AF65-F5344CB8AC3E}">
        <p14:creationId xmlns:p14="http://schemas.microsoft.com/office/powerpoint/2010/main" val="1677556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1569" b="11569"/>
          <a:stretch>
            <a:fillRect/>
          </a:stretch>
        </p:blipFill>
        <p:spPr>
          <a:xfrm>
            <a:off x="914400" y="2151986"/>
            <a:ext cx="7626819" cy="4229763"/>
          </a:xfrm>
        </p:spPr>
      </p:pic>
      <p:sp>
        <p:nvSpPr>
          <p:cNvPr id="2" name="TextBox 1"/>
          <p:cNvSpPr txBox="1"/>
          <p:nvPr/>
        </p:nvSpPr>
        <p:spPr>
          <a:xfrm>
            <a:off x="508000" y="609600"/>
            <a:ext cx="7810500" cy="707886"/>
          </a:xfrm>
          <a:prstGeom prst="rect">
            <a:avLst/>
          </a:prstGeom>
          <a:noFill/>
        </p:spPr>
        <p:txBody>
          <a:bodyPr wrap="square" rtlCol="0">
            <a:spAutoFit/>
          </a:bodyPr>
          <a:lstStyle/>
          <a:p>
            <a:pPr algn="ctr"/>
            <a:r>
              <a:rPr lang="en-US" sz="4000" dirty="0" smtClean="0">
                <a:solidFill>
                  <a:srgbClr val="000000"/>
                </a:solidFill>
              </a:rPr>
              <a:t>Texts affect </a:t>
            </a:r>
            <a:r>
              <a:rPr lang="en-US" sz="4000" dirty="0">
                <a:solidFill>
                  <a:srgbClr val="000000"/>
                </a:solidFill>
              </a:rPr>
              <a:t>reading performance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Reconceptualizing Reading</a:t>
            </a:r>
            <a:endParaRPr lang="en-US" dirty="0"/>
          </a:p>
        </p:txBody>
      </p:sp>
      <p:sp>
        <p:nvSpPr>
          <p:cNvPr id="3" name="Content Placeholder 2"/>
          <p:cNvSpPr>
            <a:spLocks noGrp="1"/>
          </p:cNvSpPr>
          <p:nvPr>
            <p:ph idx="1"/>
          </p:nvPr>
        </p:nvSpPr>
        <p:spPr/>
        <p:txBody>
          <a:bodyPr/>
          <a:lstStyle/>
          <a:p>
            <a:pPr marL="342900" indent="-342900">
              <a:buFont typeface="Arial"/>
              <a:buChar char="•"/>
            </a:pPr>
            <a:r>
              <a:rPr lang="en-US" dirty="0"/>
              <a:t>Reading is not the ability to answer certain kinds of questions</a:t>
            </a:r>
          </a:p>
          <a:p>
            <a:pPr marL="342900" indent="-342900">
              <a:buFont typeface="Arial"/>
              <a:buChar char="•"/>
            </a:pPr>
            <a:r>
              <a:rPr lang="en-US" dirty="0"/>
              <a:t>Reading is the ability to make sense of ideas expressed in text—the ability to negotiate the linguistic and conceptual barriers or affordances of a text</a:t>
            </a:r>
          </a:p>
          <a:p>
            <a:endParaRPr lang="en-US" dirty="0"/>
          </a:p>
        </p:txBody>
      </p:sp>
      <p:pic>
        <p:nvPicPr>
          <p:cNvPr id="4" name="Picture 3" descr="download (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2925" y="4457700"/>
            <a:ext cx="3390900" cy="2400300"/>
          </a:xfrm>
          <a:prstGeom prst="rect">
            <a:avLst/>
          </a:prstGeom>
        </p:spPr>
      </p:pic>
    </p:spTree>
    <p:extLst>
      <p:ext uri="{BB962C8B-B14F-4D97-AF65-F5344CB8AC3E}">
        <p14:creationId xmlns:p14="http://schemas.microsoft.com/office/powerpoint/2010/main" val="2361205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Texts Are Getting Harder</a:t>
            </a:r>
            <a:endParaRPr lang="en-US" dirty="0"/>
          </a:p>
        </p:txBody>
      </p:sp>
      <p:sp>
        <p:nvSpPr>
          <p:cNvPr id="3" name="Content Placeholder 2"/>
          <p:cNvSpPr>
            <a:spLocks noGrp="1"/>
          </p:cNvSpPr>
          <p:nvPr>
            <p:ph idx="1"/>
          </p:nvPr>
        </p:nvSpPr>
        <p:spPr>
          <a:xfrm>
            <a:off x="444501" y="1735138"/>
            <a:ext cx="7048500" cy="4056062"/>
          </a:xfrm>
        </p:spPr>
        <p:txBody>
          <a:bodyPr>
            <a:normAutofit lnSpcReduction="10000"/>
          </a:bodyPr>
          <a:lstStyle/>
          <a:p>
            <a:pPr marL="342900" indent="-342900">
              <a:buFont typeface="Arial"/>
              <a:buChar char="•"/>
            </a:pPr>
            <a:r>
              <a:rPr lang="en-US" dirty="0" smtClean="0"/>
              <a:t>Since 2010 all/most publishers have started making their Reading/ELA textbooks markedly harder from grades 2-12</a:t>
            </a:r>
          </a:p>
          <a:p>
            <a:pPr marL="342900" indent="-342900">
              <a:buFont typeface="Arial"/>
              <a:buChar char="•"/>
            </a:pPr>
            <a:r>
              <a:rPr lang="en-US" dirty="0" smtClean="0"/>
              <a:t>Even non-textbook approaches like Guided Reading have started to match kids to harder books (despite their basic premise that students should be                 in books that “match their reading levels”)</a:t>
            </a:r>
          </a:p>
          <a:p>
            <a:pPr marL="342900" indent="-342900">
              <a:buFont typeface="Arial"/>
              <a:buChar char="•"/>
            </a:pPr>
            <a:r>
              <a:rPr lang="en-US" dirty="0" smtClean="0"/>
              <a:t>Harder texts included in online teacher                lesson plan sharing websites like Teachers                 Pay Teachers</a:t>
            </a:r>
          </a:p>
          <a:p>
            <a:pPr marL="342900" indent="-342900">
              <a:buFont typeface="Arial"/>
              <a:buChar char="•"/>
            </a:pPr>
            <a:endParaRPr lang="en-US" dirty="0" smtClean="0"/>
          </a:p>
          <a:p>
            <a:pPr marL="342900" indent="-342900">
              <a:buFont typeface="Arial"/>
              <a:buChar char="•"/>
            </a:pPr>
            <a:endParaRPr lang="en-US" dirty="0" smtClean="0"/>
          </a:p>
          <a:p>
            <a:pPr marL="342900" indent="-342900">
              <a:buFont typeface="Arial"/>
              <a:buChar char="•"/>
            </a:pPr>
            <a:endParaRPr lang="en-US" dirty="0"/>
          </a:p>
          <a:p>
            <a:endParaRPr lang="en-US" dirty="0"/>
          </a:p>
        </p:txBody>
      </p:sp>
      <p:pic>
        <p:nvPicPr>
          <p:cNvPr id="4" name="Picture 3" descr="images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0" y="4000500"/>
            <a:ext cx="2857500" cy="2857500"/>
          </a:xfrm>
          <a:prstGeom prst="rect">
            <a:avLst/>
          </a:prstGeom>
        </p:spPr>
      </p:pic>
    </p:spTree>
    <p:extLst>
      <p:ext uri="{BB962C8B-B14F-4D97-AF65-F5344CB8AC3E}">
        <p14:creationId xmlns:p14="http://schemas.microsoft.com/office/powerpoint/2010/main" val="2178040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Standards assign higher difficulty levels in grades 2-12</a:t>
            </a:r>
            <a:endParaRPr lang="en-US" dirty="0"/>
          </a:p>
        </p:txBody>
      </p:sp>
      <p:sp>
        <p:nvSpPr>
          <p:cNvPr id="3" name="Content Placeholder 2"/>
          <p:cNvSpPr>
            <a:spLocks noGrp="1"/>
          </p:cNvSpPr>
          <p:nvPr>
            <p:ph idx="1"/>
          </p:nvPr>
        </p:nvSpPr>
        <p:spPr>
          <a:xfrm>
            <a:off x="457200" y="1752600"/>
            <a:ext cx="8229600" cy="4724400"/>
          </a:xfrm>
        </p:spPr>
        <p:txBody>
          <a:bodyPr>
            <a:normAutofit/>
          </a:bodyPr>
          <a:lstStyle/>
          <a:p>
            <a:pPr>
              <a:buFont typeface="Arial" pitchFamily="34" charset="0"/>
              <a:buChar char="•"/>
            </a:pPr>
            <a:r>
              <a:rPr lang="en-US" sz="2200" dirty="0" smtClean="0"/>
              <a:t>ATOS, Degrees of Reading Power, Flesch-Kincaid, Lexiles, Reading Maturity, Source Reader</a:t>
            </a:r>
          </a:p>
          <a:p>
            <a:pPr>
              <a:buFont typeface="Arial" pitchFamily="34" charset="0"/>
              <a:buChar char="•"/>
            </a:pPr>
            <a:r>
              <a:rPr lang="en-US" sz="2200" b="0" dirty="0" smtClean="0"/>
              <a:t>Set higher than in the past” (75-89</a:t>
            </a:r>
            <a:r>
              <a:rPr lang="en-US" sz="2200" b="0" smtClean="0"/>
              <a:t>% comprehension to ???)</a:t>
            </a:r>
            <a:endParaRPr lang="en-US" sz="2200" dirty="0"/>
          </a:p>
          <a:p>
            <a:pPr>
              <a:buFont typeface="Arial" pitchFamily="34" charset="0"/>
              <a:buChar char="•"/>
            </a:pPr>
            <a:endParaRPr lang="en-US" sz="2200" b="0" dirty="0" smtClean="0"/>
          </a:p>
          <a:p>
            <a:endParaRPr lang="en-US" sz="2000" dirty="0">
              <a:latin typeface="Times"/>
              <a:ea typeface="ＭＳ 明朝"/>
            </a:endParaRPr>
          </a:p>
          <a:p>
            <a:endParaRPr lang="en-US" sz="2000" dirty="0">
              <a:latin typeface="Times"/>
              <a:ea typeface="ＭＳ 明朝"/>
            </a:endParaRPr>
          </a:p>
          <a:p>
            <a:endParaRPr lang="en-US" sz="3600" dirty="0" smtClean="0">
              <a:latin typeface="Times New Roman"/>
              <a:ea typeface="ＭＳ 明朝"/>
            </a:endParaRPr>
          </a:p>
          <a:p>
            <a:pPr>
              <a:buFont typeface="Arial" pitchFamily="34" charset="0"/>
              <a:buChar char="•"/>
            </a:pPr>
            <a:endParaRPr lang="en-US" sz="2200" b="0" dirty="0" smtClean="0"/>
          </a:p>
          <a:p>
            <a:pPr marL="0" indent="0"/>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3344402095"/>
              </p:ext>
            </p:extLst>
          </p:nvPr>
        </p:nvGraphicFramePr>
        <p:xfrm>
          <a:off x="1447800" y="3276600"/>
          <a:ext cx="6096000" cy="3048000"/>
        </p:xfrm>
        <a:graphic>
          <a:graphicData uri="http://schemas.openxmlformats.org/drawingml/2006/table">
            <a:tbl>
              <a:tblPr firstRow="1" bandRow="1">
                <a:tableStyleId>{5C22544A-7EE6-4342-B048-85BDC9FD1C3A}</a:tableStyleId>
              </a:tblPr>
              <a:tblGrid>
                <a:gridCol w="2032000"/>
                <a:gridCol w="2032000"/>
                <a:gridCol w="2032000"/>
              </a:tblGrid>
              <a:tr h="518160">
                <a:tc>
                  <a:txBody>
                    <a:bodyPr/>
                    <a:lstStyle/>
                    <a:p>
                      <a:pPr algn="ctr"/>
                      <a:r>
                        <a:rPr lang="en-US" dirty="0" smtClean="0"/>
                        <a:t>Grades</a:t>
                      </a:r>
                      <a:endParaRPr lang="en-US" dirty="0"/>
                    </a:p>
                  </a:txBody>
                  <a:tcPr/>
                </a:tc>
                <a:tc>
                  <a:txBody>
                    <a:bodyPr/>
                    <a:lstStyle/>
                    <a:p>
                      <a:pPr algn="ctr"/>
                      <a:r>
                        <a:rPr lang="en-US" dirty="0" err="1" smtClean="0"/>
                        <a:t>Lexile</a:t>
                      </a:r>
                      <a:r>
                        <a:rPr lang="en-US" dirty="0" smtClean="0"/>
                        <a:t> Bands</a:t>
                      </a:r>
                      <a:endParaRPr lang="en-US" dirty="0"/>
                    </a:p>
                  </a:txBody>
                  <a:tcPr/>
                </a:tc>
                <a:tc>
                  <a:txBody>
                    <a:bodyPr/>
                    <a:lstStyle/>
                    <a:p>
                      <a:pPr algn="ctr"/>
                      <a:r>
                        <a:rPr lang="en-US" dirty="0" smtClean="0"/>
                        <a:t>CCSS</a:t>
                      </a:r>
                      <a:r>
                        <a:rPr lang="en-US" baseline="0" dirty="0" smtClean="0"/>
                        <a:t> Bands</a:t>
                      </a:r>
                      <a:endParaRPr lang="en-US" dirty="0"/>
                    </a:p>
                  </a:txBody>
                  <a:tcPr/>
                </a:tc>
              </a:tr>
              <a:tr h="370840">
                <a:tc>
                  <a:txBody>
                    <a:bodyPr/>
                    <a:lstStyle/>
                    <a:p>
                      <a:pPr algn="ctr"/>
                      <a:r>
                        <a:rPr lang="en-US" dirty="0" smtClean="0"/>
                        <a:t>K-1</a:t>
                      </a:r>
                      <a:endParaRPr lang="en-US" dirty="0"/>
                    </a:p>
                  </a:txBody>
                  <a:tcPr/>
                </a:tc>
                <a:tc>
                  <a:txBody>
                    <a:bodyPr/>
                    <a:lstStyle/>
                    <a:p>
                      <a:pPr algn="ctr"/>
                      <a:r>
                        <a:rPr lang="en-US" dirty="0" smtClean="0"/>
                        <a:t>N/A</a:t>
                      </a:r>
                      <a:endParaRPr lang="en-US" dirty="0"/>
                    </a:p>
                  </a:txBody>
                  <a:tcPr/>
                </a:tc>
                <a:tc>
                  <a:txBody>
                    <a:bodyPr/>
                    <a:lstStyle/>
                    <a:p>
                      <a:pPr algn="ctr"/>
                      <a:r>
                        <a:rPr lang="en-US" dirty="0" smtClean="0"/>
                        <a:t>N/A</a:t>
                      </a:r>
                      <a:endParaRPr lang="en-US" dirty="0"/>
                    </a:p>
                  </a:txBody>
                  <a:tcPr/>
                </a:tc>
              </a:tr>
              <a:tr h="370840">
                <a:tc>
                  <a:txBody>
                    <a:bodyPr/>
                    <a:lstStyle/>
                    <a:p>
                      <a:pPr algn="ctr"/>
                      <a:r>
                        <a:rPr lang="en-US" dirty="0" smtClean="0"/>
                        <a:t>2-3</a:t>
                      </a:r>
                      <a:endParaRPr lang="en-US" dirty="0"/>
                    </a:p>
                  </a:txBody>
                  <a:tcPr/>
                </a:tc>
                <a:tc>
                  <a:txBody>
                    <a:bodyPr/>
                    <a:lstStyle/>
                    <a:p>
                      <a:pPr algn="ctr"/>
                      <a:r>
                        <a:rPr lang="en-US" dirty="0" smtClean="0"/>
                        <a:t>450L-730L</a:t>
                      </a:r>
                      <a:endParaRPr lang="en-US" dirty="0"/>
                    </a:p>
                  </a:txBody>
                  <a:tcPr/>
                </a:tc>
                <a:tc>
                  <a:txBody>
                    <a:bodyPr/>
                    <a:lstStyle/>
                    <a:p>
                      <a:pPr algn="ctr"/>
                      <a:r>
                        <a:rPr lang="en-US" dirty="0" smtClean="0"/>
                        <a:t>420L-820L</a:t>
                      </a:r>
                      <a:endParaRPr lang="en-US" dirty="0"/>
                    </a:p>
                  </a:txBody>
                  <a:tcPr/>
                </a:tc>
              </a:tr>
              <a:tr h="462280">
                <a:tc>
                  <a:txBody>
                    <a:bodyPr/>
                    <a:lstStyle/>
                    <a:p>
                      <a:pPr algn="ctr"/>
                      <a:r>
                        <a:rPr lang="en-US" dirty="0" smtClean="0"/>
                        <a:t>4-5</a:t>
                      </a:r>
                      <a:endParaRPr lang="en-US" dirty="0"/>
                    </a:p>
                  </a:txBody>
                  <a:tcPr/>
                </a:tc>
                <a:tc>
                  <a:txBody>
                    <a:bodyPr/>
                    <a:lstStyle/>
                    <a:p>
                      <a:pPr algn="ctr"/>
                      <a:r>
                        <a:rPr lang="en-US" dirty="0" smtClean="0"/>
                        <a:t>640L-850L</a:t>
                      </a:r>
                      <a:endParaRPr lang="en-US" dirty="0"/>
                    </a:p>
                  </a:txBody>
                  <a:tcPr/>
                </a:tc>
                <a:tc>
                  <a:txBody>
                    <a:bodyPr/>
                    <a:lstStyle/>
                    <a:p>
                      <a:pPr algn="ctr"/>
                      <a:r>
                        <a:rPr lang="en-US" dirty="0" smtClean="0"/>
                        <a:t>740L-1010L</a:t>
                      </a:r>
                      <a:endParaRPr lang="en-US" dirty="0"/>
                    </a:p>
                  </a:txBody>
                  <a:tcPr/>
                </a:tc>
              </a:tr>
              <a:tr h="370840">
                <a:tc>
                  <a:txBody>
                    <a:bodyPr/>
                    <a:lstStyle/>
                    <a:p>
                      <a:pPr algn="ctr"/>
                      <a:r>
                        <a:rPr lang="en-US" dirty="0" smtClean="0"/>
                        <a:t>6-8</a:t>
                      </a:r>
                      <a:endParaRPr lang="en-US" dirty="0"/>
                    </a:p>
                  </a:txBody>
                  <a:tcPr/>
                </a:tc>
                <a:tc>
                  <a:txBody>
                    <a:bodyPr/>
                    <a:lstStyle/>
                    <a:p>
                      <a:pPr algn="ctr"/>
                      <a:r>
                        <a:rPr lang="en-US" dirty="0" smtClean="0"/>
                        <a:t>860L-1010L</a:t>
                      </a:r>
                      <a:endParaRPr lang="en-US" dirty="0"/>
                    </a:p>
                  </a:txBody>
                  <a:tcPr/>
                </a:tc>
                <a:tc>
                  <a:txBody>
                    <a:bodyPr/>
                    <a:lstStyle/>
                    <a:p>
                      <a:pPr algn="ctr"/>
                      <a:r>
                        <a:rPr lang="en-US" dirty="0" smtClean="0"/>
                        <a:t>925L-1185L</a:t>
                      </a:r>
                      <a:endParaRPr lang="en-US" dirty="0"/>
                    </a:p>
                  </a:txBody>
                  <a:tcPr/>
                </a:tc>
              </a:tr>
              <a:tr h="370840">
                <a:tc>
                  <a:txBody>
                    <a:bodyPr/>
                    <a:lstStyle/>
                    <a:p>
                      <a:pPr algn="ctr"/>
                      <a:r>
                        <a:rPr lang="en-US" dirty="0" smtClean="0"/>
                        <a:t>9-10</a:t>
                      </a:r>
                      <a:endParaRPr lang="en-US" dirty="0"/>
                    </a:p>
                  </a:txBody>
                  <a:tcPr/>
                </a:tc>
                <a:tc>
                  <a:txBody>
                    <a:bodyPr/>
                    <a:lstStyle/>
                    <a:p>
                      <a:pPr algn="ctr"/>
                      <a:r>
                        <a:rPr lang="en-US" dirty="0" smtClean="0"/>
                        <a:t>960L-1120L</a:t>
                      </a:r>
                      <a:endParaRPr lang="en-US" dirty="0"/>
                    </a:p>
                  </a:txBody>
                  <a:tcPr/>
                </a:tc>
                <a:tc>
                  <a:txBody>
                    <a:bodyPr/>
                    <a:lstStyle/>
                    <a:p>
                      <a:pPr algn="ctr"/>
                      <a:r>
                        <a:rPr lang="en-US" dirty="0" smtClean="0"/>
                        <a:t>1050L-1335L</a:t>
                      </a:r>
                      <a:endParaRPr lang="en-US" dirty="0"/>
                    </a:p>
                  </a:txBody>
                  <a:tcPr/>
                </a:tc>
              </a:tr>
              <a:tr h="584200">
                <a:tc>
                  <a:txBody>
                    <a:bodyPr/>
                    <a:lstStyle/>
                    <a:p>
                      <a:pPr algn="ctr"/>
                      <a:r>
                        <a:rPr lang="en-US" dirty="0" smtClean="0"/>
                        <a:t>11-CCR</a:t>
                      </a:r>
                      <a:endParaRPr lang="en-US" dirty="0"/>
                    </a:p>
                  </a:txBody>
                  <a:tcPr/>
                </a:tc>
                <a:tc>
                  <a:txBody>
                    <a:bodyPr/>
                    <a:lstStyle/>
                    <a:p>
                      <a:pPr algn="ctr"/>
                      <a:r>
                        <a:rPr lang="en-US" dirty="0" smtClean="0"/>
                        <a:t>1070L-1220L</a:t>
                      </a:r>
                      <a:endParaRPr lang="en-US" dirty="0"/>
                    </a:p>
                  </a:txBody>
                  <a:tcPr/>
                </a:tc>
                <a:tc>
                  <a:txBody>
                    <a:bodyPr/>
                    <a:lstStyle/>
                    <a:p>
                      <a:pPr algn="ctr"/>
                      <a:r>
                        <a:rPr lang="en-US" dirty="0" smtClean="0"/>
                        <a:t>1185L-1385L</a:t>
                      </a:r>
                      <a:endParaRPr lang="en-US" dirty="0"/>
                    </a:p>
                  </a:txBody>
                  <a:tcPr/>
                </a:tc>
              </a:tr>
            </a:tbl>
          </a:graphicData>
        </a:graphic>
      </p:graphicFrame>
    </p:spTree>
    <p:extLst>
      <p:ext uri="{BB962C8B-B14F-4D97-AF65-F5344CB8AC3E}">
        <p14:creationId xmlns:p14="http://schemas.microsoft.com/office/powerpoint/2010/main" val="8122321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a:t>
            </a:r>
            <a:endParaRPr lang="en-US" dirty="0"/>
          </a:p>
        </p:txBody>
      </p:sp>
      <p:sp>
        <p:nvSpPr>
          <p:cNvPr id="3" name="Content Placeholder 2"/>
          <p:cNvSpPr>
            <a:spLocks noGrp="1"/>
          </p:cNvSpPr>
          <p:nvPr>
            <p:ph idx="1"/>
          </p:nvPr>
        </p:nvSpPr>
        <p:spPr/>
        <p:txBody>
          <a:bodyPr/>
          <a:lstStyle/>
          <a:p>
            <a:pPr marL="342900" indent="-342900">
              <a:buFont typeface="Arial"/>
              <a:buChar char="•"/>
            </a:pPr>
            <a:r>
              <a:rPr lang="en-US" dirty="0" smtClean="0"/>
              <a:t>Many administrators think they have solved the reading rigor problem by adopting new textbooks or by requiring that particular Lexile levels of text be used</a:t>
            </a:r>
          </a:p>
          <a:p>
            <a:pPr marL="342900" indent="-342900">
              <a:buFont typeface="Arial"/>
              <a:buChar char="•"/>
            </a:pPr>
            <a:r>
              <a:rPr lang="en-US" dirty="0" smtClean="0"/>
              <a:t>The texts are harder so the kids will learn more</a:t>
            </a:r>
          </a:p>
          <a:p>
            <a:pPr marL="342900" indent="-342900">
              <a:buFont typeface="Arial"/>
              <a:buChar char="•"/>
            </a:pPr>
            <a:r>
              <a:rPr lang="en-US" dirty="0" smtClean="0"/>
              <a:t>But is that how it really works?</a:t>
            </a:r>
          </a:p>
          <a:p>
            <a:pPr marL="342900" indent="-342900">
              <a:buFont typeface="Arial"/>
              <a:buChar char="•"/>
            </a:pPr>
            <a:endParaRPr lang="en-US" dirty="0" smtClean="0"/>
          </a:p>
          <a:p>
            <a:pPr marL="342900" indent="-342900">
              <a:buFont typeface="Arial"/>
              <a:buChar char="•"/>
            </a:pPr>
            <a:endParaRPr lang="en-US" dirty="0"/>
          </a:p>
          <a:p>
            <a:endParaRPr lang="en-US" dirty="0"/>
          </a:p>
        </p:txBody>
      </p:sp>
      <p:pic>
        <p:nvPicPr>
          <p:cNvPr id="4" name="Picture 3" descr="download (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1500" y="3776656"/>
            <a:ext cx="3492500" cy="2884494"/>
          </a:xfrm>
          <a:prstGeom prst="rect">
            <a:avLst/>
          </a:prstGeom>
        </p:spPr>
      </p:pic>
    </p:spTree>
    <p:extLst>
      <p:ext uri="{BB962C8B-B14F-4D97-AF65-F5344CB8AC3E}">
        <p14:creationId xmlns:p14="http://schemas.microsoft.com/office/powerpoint/2010/main" val="824484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Common Classroom Responses to Text Difficulty</a:t>
            </a:r>
            <a:endParaRPr lang="en-US" dirty="0"/>
          </a:p>
        </p:txBody>
      </p:sp>
      <p:sp>
        <p:nvSpPr>
          <p:cNvPr id="3" name="Content Placeholder 2"/>
          <p:cNvSpPr>
            <a:spLocks noGrp="1"/>
          </p:cNvSpPr>
          <p:nvPr>
            <p:ph idx="1"/>
          </p:nvPr>
        </p:nvSpPr>
        <p:spPr>
          <a:xfrm>
            <a:off x="914400" y="2095500"/>
            <a:ext cx="7313613" cy="3695700"/>
          </a:xfrm>
        </p:spPr>
        <p:txBody>
          <a:bodyPr>
            <a:normAutofit lnSpcReduction="10000"/>
          </a:bodyPr>
          <a:lstStyle/>
          <a:p>
            <a:pPr marL="342900" indent="-342900">
              <a:buFont typeface="Arial"/>
              <a:buChar char="•"/>
            </a:pPr>
            <a:r>
              <a:rPr lang="en-US" dirty="0"/>
              <a:t>Move students to easier </a:t>
            </a:r>
            <a:r>
              <a:rPr lang="en-US" dirty="0" smtClean="0"/>
              <a:t>text (so called “instructional level”)</a:t>
            </a:r>
            <a:endParaRPr lang="en-US" dirty="0"/>
          </a:p>
          <a:p>
            <a:pPr marL="342900" indent="-342900">
              <a:buFont typeface="Arial"/>
              <a:buChar char="•"/>
            </a:pPr>
            <a:r>
              <a:rPr lang="en-US" dirty="0"/>
              <a:t>Read text to students (communicates the information, but doesn’t increase student reading ability)</a:t>
            </a:r>
          </a:p>
          <a:p>
            <a:pPr marL="342900" indent="-342900">
              <a:buFont typeface="Arial"/>
              <a:buChar char="•"/>
            </a:pPr>
            <a:r>
              <a:rPr lang="en-US" dirty="0"/>
              <a:t>Tell students what texts say (same as reading to kids in its impact)</a:t>
            </a:r>
          </a:p>
          <a:p>
            <a:pPr marL="342900" indent="-342900">
              <a:buFont typeface="Arial"/>
              <a:buChar char="•"/>
            </a:pPr>
            <a:r>
              <a:rPr lang="en-US" dirty="0"/>
              <a:t>Ignore the problem (more drawbacks than the previous approaches)</a:t>
            </a:r>
          </a:p>
          <a:p>
            <a:endParaRPr lang="en-US" dirty="0"/>
          </a:p>
        </p:txBody>
      </p:sp>
    </p:spTree>
    <p:extLst>
      <p:ext uri="{BB962C8B-B14F-4D97-AF65-F5344CB8AC3E}">
        <p14:creationId xmlns:p14="http://schemas.microsoft.com/office/powerpoint/2010/main" val="2134023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That Won’t Work!</a:t>
            </a:r>
            <a:endParaRPr lang="en-US" dirty="0"/>
          </a:p>
        </p:txBody>
      </p:sp>
      <p:pic>
        <p:nvPicPr>
          <p:cNvPr id="4" name="Content Placeholder 3" descr="images (1).jpeg"/>
          <p:cNvPicPr>
            <a:picLocks noGrp="1" noChangeAspect="1"/>
          </p:cNvPicPr>
          <p:nvPr>
            <p:ph idx="1"/>
          </p:nvPr>
        </p:nvPicPr>
        <p:blipFill>
          <a:blip r:embed="rId2">
            <a:extLst>
              <a:ext uri="{28A0092B-C50C-407E-A947-70E740481C1C}">
                <a14:useLocalDpi xmlns:a14="http://schemas.microsoft.com/office/drawing/2010/main" val="0"/>
              </a:ext>
            </a:extLst>
          </a:blip>
          <a:srcRect l="6322" r="6322"/>
          <a:stretch>
            <a:fillRect/>
          </a:stretch>
        </p:blipFill>
        <p:spPr/>
      </p:pic>
    </p:spTree>
    <p:extLst>
      <p:ext uri="{BB962C8B-B14F-4D97-AF65-F5344CB8AC3E}">
        <p14:creationId xmlns:p14="http://schemas.microsoft.com/office/powerpoint/2010/main" val="1547494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for Scaffolding</a:t>
            </a:r>
            <a:endParaRPr lang="en-US" dirty="0"/>
          </a:p>
        </p:txBody>
      </p:sp>
      <p:sp>
        <p:nvSpPr>
          <p:cNvPr id="3" name="Content Placeholder 2"/>
          <p:cNvSpPr>
            <a:spLocks noGrp="1"/>
          </p:cNvSpPr>
          <p:nvPr>
            <p:ph idx="1"/>
          </p:nvPr>
        </p:nvSpPr>
        <p:spPr/>
        <p:txBody>
          <a:bodyPr/>
          <a:lstStyle/>
          <a:p>
            <a:r>
              <a:rPr lang="en-US" dirty="0" smtClean="0"/>
              <a:t>Many administrators believe they have solved the rigor problem by purchasing textbooks that have higher Lexiles than in the past</a:t>
            </a:r>
          </a:p>
          <a:p>
            <a:r>
              <a:rPr lang="en-US" dirty="0" smtClean="0"/>
              <a:t>But if teachers do not know how to scaffold student reading with these harder books—without reading the texts to the students or telling them what the            book say—then learning will not be the                    result</a:t>
            </a:r>
            <a:endParaRPr lang="en-US" dirty="0"/>
          </a:p>
        </p:txBody>
      </p:sp>
      <p:pic>
        <p:nvPicPr>
          <p:cNvPr id="4" name="Picture 3" descr="images (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2749" y="4194130"/>
            <a:ext cx="2352675" cy="2606720"/>
          </a:xfrm>
          <a:prstGeom prst="rect">
            <a:avLst/>
          </a:prstGeom>
        </p:spPr>
      </p:pic>
    </p:spTree>
    <p:extLst>
      <p:ext uri="{BB962C8B-B14F-4D97-AF65-F5344CB8AC3E}">
        <p14:creationId xmlns:p14="http://schemas.microsoft.com/office/powerpoint/2010/main" val="697070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Substantial Evidence</a:t>
            </a:r>
            <a:endParaRPr lang="en-US" dirty="0"/>
          </a:p>
        </p:txBody>
      </p:sp>
      <p:sp>
        <p:nvSpPr>
          <p:cNvPr id="3" name="Content Placeholder 2"/>
          <p:cNvSpPr>
            <a:spLocks noGrp="1"/>
          </p:cNvSpPr>
          <p:nvPr>
            <p:ph idx="1"/>
          </p:nvPr>
        </p:nvSpPr>
        <p:spPr>
          <a:xfrm>
            <a:off x="571500" y="1555750"/>
            <a:ext cx="8286750" cy="5095874"/>
          </a:xfrm>
        </p:spPr>
        <p:txBody>
          <a:bodyPr>
            <a:normAutofit fontScale="32500" lnSpcReduction="20000"/>
          </a:bodyPr>
          <a:lstStyle/>
          <a:p>
            <a:r>
              <a:rPr lang="en-US" sz="7400" dirty="0" err="1"/>
              <a:t>Bonfiglio</a:t>
            </a:r>
            <a:r>
              <a:rPr lang="en-US" sz="7400" dirty="0"/>
              <a:t>, Daly, </a:t>
            </a:r>
            <a:r>
              <a:rPr lang="en-US" sz="7400" dirty="0" err="1"/>
              <a:t>Persampieri</a:t>
            </a:r>
            <a:r>
              <a:rPr lang="en-US" sz="7400" dirty="0"/>
              <a:t>, &amp; Andersen, 2006 </a:t>
            </a:r>
          </a:p>
          <a:p>
            <a:r>
              <a:rPr lang="en-US" sz="7400" dirty="0"/>
              <a:t>Burns, 2007</a:t>
            </a:r>
          </a:p>
          <a:p>
            <a:r>
              <a:rPr lang="en-US" sz="7400" dirty="0"/>
              <a:t>Burns, Dean, &amp; Foley, 2004</a:t>
            </a:r>
          </a:p>
          <a:p>
            <a:r>
              <a:rPr lang="en-US" sz="7400" dirty="0"/>
              <a:t>Carney, Anderson, Blackburn, &amp; Blessings, 1984</a:t>
            </a:r>
          </a:p>
          <a:p>
            <a:r>
              <a:rPr lang="en-US" sz="7400" dirty="0"/>
              <a:t>Daly &amp; Martens, 1994</a:t>
            </a:r>
          </a:p>
          <a:p>
            <a:r>
              <a:rPr lang="en-US" sz="7400" dirty="0"/>
              <a:t>Eckert, </a:t>
            </a:r>
            <a:r>
              <a:rPr lang="en-US" sz="7400" dirty="0" err="1"/>
              <a:t>Ardoin</a:t>
            </a:r>
            <a:r>
              <a:rPr lang="en-US" sz="7400" dirty="0"/>
              <a:t>, </a:t>
            </a:r>
            <a:r>
              <a:rPr lang="en-US" sz="7400" dirty="0" err="1"/>
              <a:t>Daisey</a:t>
            </a:r>
            <a:r>
              <a:rPr lang="en-US" sz="7400" dirty="0"/>
              <a:t>, &amp; </a:t>
            </a:r>
            <a:r>
              <a:rPr lang="en-US" sz="7400" dirty="0" err="1"/>
              <a:t>Scarola</a:t>
            </a:r>
            <a:r>
              <a:rPr lang="en-US" sz="7400" dirty="0"/>
              <a:t>, 2000</a:t>
            </a:r>
          </a:p>
          <a:p>
            <a:r>
              <a:rPr lang="cs-CZ" sz="7400" dirty="0" err="1"/>
              <a:t>Faulkner</a:t>
            </a:r>
            <a:r>
              <a:rPr lang="cs-CZ" sz="7400" dirty="0"/>
              <a:t> &amp; </a:t>
            </a:r>
            <a:r>
              <a:rPr lang="cs-CZ" sz="7400" dirty="0" err="1"/>
              <a:t>Levy</a:t>
            </a:r>
            <a:r>
              <a:rPr lang="cs-CZ" sz="7400" dirty="0"/>
              <a:t>, 1999</a:t>
            </a:r>
            <a:endParaRPr lang="en-US" sz="7400" dirty="0"/>
          </a:p>
          <a:p>
            <a:r>
              <a:rPr lang="en-US" sz="7400" dirty="0" err="1"/>
              <a:t>Gickling</a:t>
            </a:r>
            <a:r>
              <a:rPr lang="en-US" sz="7400" dirty="0"/>
              <a:t> &amp; Armstrong, 1978 </a:t>
            </a:r>
          </a:p>
          <a:p>
            <a:r>
              <a:rPr lang="en-US" sz="7400" dirty="0"/>
              <a:t>Hall, </a:t>
            </a:r>
            <a:r>
              <a:rPr lang="en-US" sz="7400" dirty="0" err="1"/>
              <a:t>Sabey</a:t>
            </a:r>
            <a:r>
              <a:rPr lang="en-US" sz="7400" dirty="0"/>
              <a:t>, &amp; McClellan, 2005</a:t>
            </a:r>
          </a:p>
          <a:p>
            <a:endParaRPr lang="en-US" dirty="0"/>
          </a:p>
        </p:txBody>
      </p:sp>
    </p:spTree>
    <p:extLst>
      <p:ext uri="{BB962C8B-B14F-4D97-AF65-F5344CB8AC3E}">
        <p14:creationId xmlns:p14="http://schemas.microsoft.com/office/powerpoint/2010/main" val="1715932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Dissatisfaction with Education</a:t>
            </a:r>
            <a:endParaRPr lang="en-US" dirty="0"/>
          </a:p>
        </p:txBody>
      </p:sp>
      <p:sp>
        <p:nvSpPr>
          <p:cNvPr id="3" name="Content Placeholder 2"/>
          <p:cNvSpPr>
            <a:spLocks noGrp="1"/>
          </p:cNvSpPr>
          <p:nvPr>
            <p:ph idx="1"/>
          </p:nvPr>
        </p:nvSpPr>
        <p:spPr/>
        <p:txBody>
          <a:bodyPr/>
          <a:lstStyle/>
          <a:p>
            <a:r>
              <a:rPr lang="en-US" dirty="0" smtClean="0"/>
              <a:t>NAEP scores</a:t>
            </a:r>
          </a:p>
          <a:p>
            <a:r>
              <a:rPr lang="en-US" dirty="0" smtClean="0"/>
              <a:t>International </a:t>
            </a:r>
            <a:r>
              <a:rPr lang="en-US" dirty="0"/>
              <a:t>c</a:t>
            </a:r>
            <a:r>
              <a:rPr lang="en-US" dirty="0" smtClean="0"/>
              <a:t>omparisons</a:t>
            </a:r>
          </a:p>
          <a:p>
            <a:r>
              <a:rPr lang="en-US" dirty="0" smtClean="0"/>
              <a:t>College faculty polls</a:t>
            </a:r>
          </a:p>
          <a:p>
            <a:r>
              <a:rPr lang="en-US" dirty="0" smtClean="0"/>
              <a:t>Employer polls</a:t>
            </a:r>
          </a:p>
          <a:p>
            <a:r>
              <a:rPr lang="en-US" dirty="0" smtClean="0"/>
              <a:t>Military recruitment problems</a:t>
            </a:r>
          </a:p>
          <a:p>
            <a:pPr marL="0" indent="0">
              <a:buNone/>
            </a:pPr>
            <a:endParaRPr lang="en-US" dirty="0" smtClean="0"/>
          </a:p>
          <a:p>
            <a:endParaRPr lang="en-US" dirty="0"/>
          </a:p>
        </p:txBody>
      </p:sp>
      <p:pic>
        <p:nvPicPr>
          <p:cNvPr id="4" name="Picture 3" descr="imag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3374" y="1714499"/>
            <a:ext cx="3825875" cy="3825875"/>
          </a:xfrm>
          <a:prstGeom prst="rect">
            <a:avLst/>
          </a:prstGeom>
        </p:spPr>
      </p:pic>
    </p:spTree>
    <p:extLst>
      <p:ext uri="{BB962C8B-B14F-4D97-AF65-F5344CB8AC3E}">
        <p14:creationId xmlns:p14="http://schemas.microsoft.com/office/powerpoint/2010/main" val="1538957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Substantial Evidence (</a:t>
            </a:r>
            <a:r>
              <a:rPr lang="en-US" dirty="0"/>
              <a:t>cont.)</a:t>
            </a:r>
          </a:p>
        </p:txBody>
      </p:sp>
      <p:sp>
        <p:nvSpPr>
          <p:cNvPr id="3" name="Content Placeholder 2"/>
          <p:cNvSpPr>
            <a:spLocks noGrp="1"/>
          </p:cNvSpPr>
          <p:nvPr>
            <p:ph idx="1"/>
          </p:nvPr>
        </p:nvSpPr>
        <p:spPr>
          <a:xfrm>
            <a:off x="571500" y="1508125"/>
            <a:ext cx="8286750" cy="5143499"/>
          </a:xfrm>
        </p:spPr>
        <p:txBody>
          <a:bodyPr>
            <a:normAutofit lnSpcReduction="10000"/>
          </a:bodyPr>
          <a:lstStyle/>
          <a:p>
            <a:r>
              <a:rPr lang="cs-CZ" dirty="0" err="1" smtClean="0"/>
              <a:t>Levy</a:t>
            </a:r>
            <a:r>
              <a:rPr lang="cs-CZ" dirty="0"/>
              <a:t>, </a:t>
            </a:r>
            <a:r>
              <a:rPr lang="cs-CZ" dirty="0" err="1"/>
              <a:t>Nicholls</a:t>
            </a:r>
            <a:r>
              <a:rPr lang="cs-CZ" dirty="0"/>
              <a:t>, &amp; </a:t>
            </a:r>
            <a:r>
              <a:rPr lang="cs-CZ" dirty="0" err="1"/>
              <a:t>Kohen</a:t>
            </a:r>
            <a:r>
              <a:rPr lang="cs-CZ" dirty="0"/>
              <a:t>, 1993</a:t>
            </a:r>
            <a:endParaRPr lang="en-US" dirty="0"/>
          </a:p>
          <a:p>
            <a:r>
              <a:rPr lang="en-US" dirty="0" err="1"/>
              <a:t>McComas</a:t>
            </a:r>
            <a:r>
              <a:rPr lang="en-US" dirty="0"/>
              <a:t>, </a:t>
            </a:r>
            <a:r>
              <a:rPr lang="en-US" dirty="0" err="1"/>
              <a:t>Wacker</a:t>
            </a:r>
            <a:r>
              <a:rPr lang="en-US" dirty="0"/>
              <a:t>, &amp; Cooper, 1996</a:t>
            </a:r>
          </a:p>
          <a:p>
            <a:r>
              <a:rPr lang="fi-FI" dirty="0" err="1"/>
              <a:t>Neill</a:t>
            </a:r>
            <a:r>
              <a:rPr lang="fi-FI" dirty="0"/>
              <a:t>, </a:t>
            </a:r>
            <a:r>
              <a:rPr lang="fi-FI" dirty="0" smtClean="0"/>
              <a:t>1979</a:t>
            </a:r>
          </a:p>
          <a:p>
            <a:r>
              <a:rPr lang="sv-SE" dirty="0" err="1"/>
              <a:t>O’Shea</a:t>
            </a:r>
            <a:r>
              <a:rPr lang="sv-SE" dirty="0"/>
              <a:t>, </a:t>
            </a:r>
            <a:r>
              <a:rPr lang="sv-SE" dirty="0" err="1"/>
              <a:t>Sindelar</a:t>
            </a:r>
            <a:r>
              <a:rPr lang="sv-SE" dirty="0"/>
              <a:t>, &amp; </a:t>
            </a:r>
            <a:r>
              <a:rPr lang="sv-SE" dirty="0" err="1"/>
              <a:t>O’Shea</a:t>
            </a:r>
            <a:r>
              <a:rPr lang="sv-SE" dirty="0"/>
              <a:t>, 1985</a:t>
            </a:r>
          </a:p>
          <a:p>
            <a:r>
              <a:rPr lang="sv-SE" dirty="0" err="1"/>
              <a:t>Pany</a:t>
            </a:r>
            <a:r>
              <a:rPr lang="sv-SE" dirty="0"/>
              <a:t> &amp; McCoy, 1988</a:t>
            </a:r>
            <a:endParaRPr lang="en-US" dirty="0"/>
          </a:p>
          <a:p>
            <a:r>
              <a:rPr lang="hr-HR" dirty="0"/>
              <a:t>Rasinski, 1990</a:t>
            </a:r>
          </a:p>
          <a:p>
            <a:r>
              <a:rPr lang="de-DE" dirty="0" err="1"/>
              <a:t>Reitsma</a:t>
            </a:r>
            <a:r>
              <a:rPr lang="de-DE" dirty="0"/>
              <a:t>, 1988</a:t>
            </a:r>
          </a:p>
          <a:p>
            <a:r>
              <a:rPr lang="fi-FI" dirty="0" err="1"/>
              <a:t>Rose</a:t>
            </a:r>
            <a:r>
              <a:rPr lang="fi-FI" dirty="0"/>
              <a:t> &amp; Beattie, 1986</a:t>
            </a:r>
            <a:endParaRPr lang="en-US" dirty="0"/>
          </a:p>
          <a:p>
            <a:r>
              <a:rPr lang="en-US" dirty="0"/>
              <a:t>Sanford  &amp; Horner, 2013</a:t>
            </a:r>
          </a:p>
          <a:p>
            <a:endParaRPr lang="fi-FI" dirty="0"/>
          </a:p>
          <a:p>
            <a:endParaRPr lang="en-US" dirty="0"/>
          </a:p>
        </p:txBody>
      </p:sp>
    </p:spTree>
    <p:extLst>
      <p:ext uri="{BB962C8B-B14F-4D97-AF65-F5344CB8AC3E}">
        <p14:creationId xmlns:p14="http://schemas.microsoft.com/office/powerpoint/2010/main" val="2394332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Substantial Evidence (cont.)</a:t>
            </a:r>
            <a:endParaRPr lang="en-US" dirty="0"/>
          </a:p>
        </p:txBody>
      </p:sp>
      <p:sp>
        <p:nvSpPr>
          <p:cNvPr id="3" name="Content Placeholder 2"/>
          <p:cNvSpPr>
            <a:spLocks noGrp="1"/>
          </p:cNvSpPr>
          <p:nvPr>
            <p:ph idx="1"/>
          </p:nvPr>
        </p:nvSpPr>
        <p:spPr>
          <a:xfrm>
            <a:off x="698500" y="1603375"/>
            <a:ext cx="8159750" cy="5048249"/>
          </a:xfrm>
        </p:spPr>
        <p:txBody>
          <a:bodyPr>
            <a:normAutofit/>
          </a:bodyPr>
          <a:lstStyle/>
          <a:p>
            <a:r>
              <a:rPr lang="sv-SE" dirty="0" err="1" smtClean="0"/>
              <a:t>Sindelar</a:t>
            </a:r>
            <a:r>
              <a:rPr lang="sv-SE" dirty="0"/>
              <a:t>, </a:t>
            </a:r>
            <a:r>
              <a:rPr lang="sv-SE" dirty="0" err="1"/>
              <a:t>Monda</a:t>
            </a:r>
            <a:r>
              <a:rPr lang="sv-SE" dirty="0"/>
              <a:t>, &amp; </a:t>
            </a:r>
            <a:r>
              <a:rPr lang="sv-SE" dirty="0" err="1"/>
              <a:t>O’Shea</a:t>
            </a:r>
            <a:r>
              <a:rPr lang="sv-SE" dirty="0"/>
              <a:t>,  1990</a:t>
            </a:r>
          </a:p>
          <a:p>
            <a:r>
              <a:rPr lang="en-US" dirty="0"/>
              <a:t>Smith, 1979</a:t>
            </a:r>
          </a:p>
          <a:p>
            <a:r>
              <a:rPr lang="en-US" dirty="0"/>
              <a:t>Stoddard, </a:t>
            </a:r>
            <a:r>
              <a:rPr lang="en-US" dirty="0" err="1"/>
              <a:t>Valcante</a:t>
            </a:r>
            <a:r>
              <a:rPr lang="en-US" dirty="0"/>
              <a:t>, </a:t>
            </a:r>
            <a:r>
              <a:rPr lang="en-US" dirty="0" err="1"/>
              <a:t>Sindelar</a:t>
            </a:r>
            <a:r>
              <a:rPr lang="en-US" dirty="0"/>
              <a:t>, O’Shea, et al., 1993</a:t>
            </a:r>
          </a:p>
          <a:p>
            <a:r>
              <a:rPr lang="tr-TR" dirty="0"/>
              <a:t>Taylor, </a:t>
            </a:r>
            <a:r>
              <a:rPr lang="tr-TR" dirty="0" err="1"/>
              <a:t>Wade</a:t>
            </a:r>
            <a:r>
              <a:rPr lang="tr-TR" dirty="0"/>
              <a:t>, &amp; </a:t>
            </a:r>
            <a:r>
              <a:rPr lang="tr-TR" dirty="0" err="1"/>
              <a:t>Yekovich</a:t>
            </a:r>
            <a:r>
              <a:rPr lang="tr-TR" dirty="0"/>
              <a:t>, 1985</a:t>
            </a:r>
          </a:p>
          <a:p>
            <a:r>
              <a:rPr lang="it-IT" dirty="0" err="1"/>
              <a:t>Turpie</a:t>
            </a:r>
            <a:r>
              <a:rPr lang="it-IT" dirty="0"/>
              <a:t> &amp; Paratore, 1995</a:t>
            </a:r>
          </a:p>
          <a:p>
            <a:r>
              <a:rPr lang="it-IT" dirty="0" err="1"/>
              <a:t>VanWagenen</a:t>
            </a:r>
            <a:r>
              <a:rPr lang="it-IT" dirty="0"/>
              <a:t>, Williams, &amp; </a:t>
            </a:r>
            <a:r>
              <a:rPr lang="it-IT" dirty="0" err="1"/>
              <a:t>McLaughlin</a:t>
            </a:r>
            <a:r>
              <a:rPr lang="it-IT" dirty="0"/>
              <a:t>, 1994</a:t>
            </a:r>
          </a:p>
          <a:p>
            <a:r>
              <a:rPr lang="it-IT" dirty="0" err="1"/>
              <a:t>Weinstein</a:t>
            </a:r>
            <a:r>
              <a:rPr lang="it-IT" dirty="0"/>
              <a:t> &amp; </a:t>
            </a:r>
            <a:r>
              <a:rPr lang="it-IT" dirty="0" err="1"/>
              <a:t>Cooke</a:t>
            </a:r>
            <a:r>
              <a:rPr lang="it-IT" dirty="0"/>
              <a:t>, 1992</a:t>
            </a:r>
          </a:p>
          <a:p>
            <a:r>
              <a:rPr lang="it-IT" dirty="0" err="1"/>
              <a:t>Wixson</a:t>
            </a:r>
            <a:r>
              <a:rPr lang="it-IT" dirty="0"/>
              <a:t>, 1986</a:t>
            </a:r>
          </a:p>
          <a:p>
            <a:endParaRPr lang="fi-FI" dirty="0"/>
          </a:p>
          <a:p>
            <a:endParaRPr lang="en-US" dirty="0"/>
          </a:p>
        </p:txBody>
      </p:sp>
    </p:spTree>
    <p:extLst>
      <p:ext uri="{BB962C8B-B14F-4D97-AF65-F5344CB8AC3E}">
        <p14:creationId xmlns:p14="http://schemas.microsoft.com/office/powerpoint/2010/main" val="909712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Scaffolding Challenging Text</a:t>
            </a:r>
            <a:endParaRPr lang="en-US" dirty="0"/>
          </a:p>
        </p:txBody>
      </p:sp>
      <p:sp>
        <p:nvSpPr>
          <p:cNvPr id="3" name="Content Placeholder 2"/>
          <p:cNvSpPr>
            <a:spLocks noGrp="1"/>
          </p:cNvSpPr>
          <p:nvPr>
            <p:ph idx="1"/>
          </p:nvPr>
        </p:nvSpPr>
        <p:spPr>
          <a:xfrm>
            <a:off x="457200" y="1619249"/>
            <a:ext cx="8229600" cy="4937125"/>
          </a:xfrm>
        </p:spPr>
        <p:txBody>
          <a:bodyPr>
            <a:normAutofit fontScale="77500" lnSpcReduction="20000"/>
          </a:bodyPr>
          <a:lstStyle/>
          <a:p>
            <a:pPr marL="0" indent="0">
              <a:buNone/>
            </a:pPr>
            <a:r>
              <a:rPr lang="en-US" dirty="0" smtClean="0"/>
              <a:t>Scaffolding Text Features</a:t>
            </a:r>
          </a:p>
          <a:p>
            <a:pPr>
              <a:buFont typeface="Arial" pitchFamily="34" charset="0"/>
              <a:buChar char="•"/>
            </a:pPr>
            <a:r>
              <a:rPr lang="en-US" dirty="0" smtClean="0"/>
              <a:t>Complexity of ideas/content</a:t>
            </a:r>
          </a:p>
          <a:p>
            <a:pPr>
              <a:buFont typeface="Arial" pitchFamily="34" charset="0"/>
              <a:buChar char="•"/>
            </a:pPr>
            <a:r>
              <a:rPr lang="en-US" dirty="0" smtClean="0"/>
              <a:t>Match of text and reader prior knowledge </a:t>
            </a:r>
          </a:p>
          <a:p>
            <a:pPr>
              <a:buFont typeface="Arial" pitchFamily="34" charset="0"/>
              <a:buChar char="•"/>
            </a:pPr>
            <a:r>
              <a:rPr lang="en-US" dirty="0" smtClean="0"/>
              <a:t>Complexity of vocabulary</a:t>
            </a:r>
          </a:p>
          <a:p>
            <a:pPr>
              <a:buFont typeface="Arial" pitchFamily="34" charset="0"/>
              <a:buChar char="•"/>
            </a:pPr>
            <a:r>
              <a:rPr lang="en-US" dirty="0" smtClean="0"/>
              <a:t>Complexity of syntax</a:t>
            </a:r>
          </a:p>
          <a:p>
            <a:pPr>
              <a:buFont typeface="Arial" pitchFamily="34" charset="0"/>
              <a:buChar char="•"/>
            </a:pPr>
            <a:r>
              <a:rPr lang="en-US" dirty="0" smtClean="0"/>
              <a:t>Complexity of coherence</a:t>
            </a:r>
          </a:p>
          <a:p>
            <a:pPr>
              <a:buFont typeface="Arial" pitchFamily="34" charset="0"/>
              <a:buChar char="•"/>
            </a:pPr>
            <a:r>
              <a:rPr lang="en-US" dirty="0" smtClean="0"/>
              <a:t>Familiarity of genre demands</a:t>
            </a:r>
          </a:p>
          <a:p>
            <a:pPr>
              <a:buFont typeface="Arial" pitchFamily="34" charset="0"/>
              <a:buChar char="•"/>
            </a:pPr>
            <a:r>
              <a:rPr lang="en-US" dirty="0" smtClean="0"/>
              <a:t>Complexity of text organization</a:t>
            </a:r>
          </a:p>
          <a:p>
            <a:pPr>
              <a:buFont typeface="Arial" pitchFamily="34" charset="0"/>
              <a:buChar char="•"/>
            </a:pPr>
            <a:r>
              <a:rPr lang="en-US" dirty="0" smtClean="0"/>
              <a:t>Subtlety of author’s tone</a:t>
            </a:r>
          </a:p>
          <a:p>
            <a:pPr>
              <a:buFont typeface="Arial" pitchFamily="34" charset="0"/>
              <a:buChar char="•"/>
            </a:pPr>
            <a:r>
              <a:rPr lang="en-US" dirty="0" smtClean="0"/>
              <a:t>Sophistication of literary devices or                                                                data-presentation devices</a:t>
            </a:r>
          </a:p>
          <a:p>
            <a:pPr marL="0" indent="0">
              <a:buNone/>
            </a:pPr>
            <a:endParaRPr lang="en-US" dirty="0" smtClean="0"/>
          </a:p>
        </p:txBody>
      </p:sp>
      <p:pic>
        <p:nvPicPr>
          <p:cNvPr id="4" name="Picture 3" descr="imag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4432300"/>
            <a:ext cx="3352800" cy="2425700"/>
          </a:xfrm>
          <a:prstGeom prst="rect">
            <a:avLst/>
          </a:prstGeom>
        </p:spPr>
      </p:pic>
    </p:spTree>
    <p:extLst>
      <p:ext uri="{BB962C8B-B14F-4D97-AF65-F5344CB8AC3E}">
        <p14:creationId xmlns:p14="http://schemas.microsoft.com/office/powerpoint/2010/main" val="37467412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Scaffolding Challenging Text</a:t>
            </a:r>
            <a:endParaRPr lang="en-US" dirty="0"/>
          </a:p>
        </p:txBody>
      </p:sp>
      <p:sp>
        <p:nvSpPr>
          <p:cNvPr id="3" name="Content Placeholder 2"/>
          <p:cNvSpPr>
            <a:spLocks noGrp="1"/>
          </p:cNvSpPr>
          <p:nvPr>
            <p:ph idx="1"/>
          </p:nvPr>
        </p:nvSpPr>
        <p:spPr>
          <a:xfrm>
            <a:off x="457200" y="1682750"/>
            <a:ext cx="8229600" cy="4443413"/>
          </a:xfrm>
        </p:spPr>
        <p:txBody>
          <a:bodyPr>
            <a:normAutofit/>
          </a:bodyPr>
          <a:lstStyle/>
          <a:p>
            <a:pPr marL="0" indent="0">
              <a:buNone/>
            </a:pPr>
            <a:endParaRPr lang="en-US" dirty="0" smtClean="0"/>
          </a:p>
          <a:p>
            <a:pPr marL="0" indent="0">
              <a:buNone/>
            </a:pPr>
            <a:r>
              <a:rPr lang="en-US" dirty="0" smtClean="0"/>
              <a:t>Other Approaches</a:t>
            </a:r>
            <a:endParaRPr lang="en-US" dirty="0"/>
          </a:p>
          <a:p>
            <a:r>
              <a:rPr lang="en-US" dirty="0" smtClean="0"/>
              <a:t>Provide sufficient fluency</a:t>
            </a:r>
            <a:endParaRPr lang="en-US" dirty="0"/>
          </a:p>
          <a:p>
            <a:pPr>
              <a:buFont typeface="Arial" pitchFamily="34" charset="0"/>
              <a:buChar char="•"/>
            </a:pPr>
            <a:r>
              <a:rPr lang="en-US" dirty="0" smtClean="0"/>
              <a:t>Use stair-steps or apprentice texts</a:t>
            </a:r>
          </a:p>
          <a:p>
            <a:pPr>
              <a:buFont typeface="Arial" pitchFamily="34" charset="0"/>
              <a:buChar char="•"/>
            </a:pPr>
            <a:r>
              <a:rPr lang="en-US" dirty="0" smtClean="0"/>
              <a:t>Teach comprehension strategies</a:t>
            </a:r>
          </a:p>
          <a:p>
            <a:pPr>
              <a:buFont typeface="Arial" pitchFamily="34" charset="0"/>
              <a:buChar char="•"/>
            </a:pPr>
            <a:r>
              <a:rPr lang="en-US" dirty="0" smtClean="0"/>
              <a:t>Motivation</a:t>
            </a:r>
          </a:p>
        </p:txBody>
      </p:sp>
      <p:pic>
        <p:nvPicPr>
          <p:cNvPr id="5" name="Picture 4" descr="imag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4432300"/>
            <a:ext cx="3352800" cy="2425700"/>
          </a:xfrm>
          <a:prstGeom prst="rect">
            <a:avLst/>
          </a:prstGeom>
        </p:spPr>
      </p:pic>
    </p:spTree>
    <p:extLst>
      <p:ext uri="{BB962C8B-B14F-4D97-AF65-F5344CB8AC3E}">
        <p14:creationId xmlns:p14="http://schemas.microsoft.com/office/powerpoint/2010/main" val="9582649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Scaffolding Resources</a:t>
            </a:r>
            <a:endParaRPr lang="en-US" dirty="0"/>
          </a:p>
        </p:txBody>
      </p:sp>
      <p:sp>
        <p:nvSpPr>
          <p:cNvPr id="3" name="Content Placeholder 2"/>
          <p:cNvSpPr>
            <a:spLocks noGrp="1"/>
          </p:cNvSpPr>
          <p:nvPr>
            <p:ph idx="1"/>
          </p:nvPr>
        </p:nvSpPr>
        <p:spPr/>
        <p:txBody>
          <a:bodyPr>
            <a:normAutofit/>
          </a:bodyPr>
          <a:lstStyle/>
          <a:p>
            <a:pPr marL="0" indent="0">
              <a:buNone/>
            </a:pPr>
            <a:r>
              <a:rPr lang="en-US" b="0" dirty="0">
                <a:cs typeface="Calibri" pitchFamily="34" charset="0"/>
              </a:rPr>
              <a:t>Shanahan, T., Fisher, D., &amp; Frey, N. </a:t>
            </a:r>
            <a:r>
              <a:rPr lang="en-US" b="0" dirty="0" smtClean="0">
                <a:cs typeface="Calibri" pitchFamily="34" charset="0"/>
              </a:rPr>
              <a:t>(2012), March.  The </a:t>
            </a:r>
            <a:r>
              <a:rPr lang="en-US" b="0" dirty="0">
                <a:cs typeface="Calibri" pitchFamily="34" charset="0"/>
              </a:rPr>
              <a:t>challenge of challenging text.</a:t>
            </a:r>
            <a:r>
              <a:rPr lang="en-US" b="0" i="1" dirty="0">
                <a:cs typeface="Calibri" pitchFamily="34" charset="0"/>
              </a:rPr>
              <a:t> Educational Leadership</a:t>
            </a:r>
            <a:r>
              <a:rPr lang="en-US" b="0" i="1" dirty="0" smtClean="0">
                <a:cs typeface="Calibri" pitchFamily="34" charset="0"/>
              </a:rPr>
              <a:t>.</a:t>
            </a:r>
          </a:p>
          <a:p>
            <a:pPr marL="0" indent="0">
              <a:buNone/>
            </a:pPr>
            <a:endParaRPr lang="en-US" i="1" dirty="0">
              <a:cs typeface="Calibri" pitchFamily="34" charset="0"/>
            </a:endParaRPr>
          </a:p>
          <a:p>
            <a:pPr marL="0" indent="0">
              <a:buNone/>
            </a:pPr>
            <a:r>
              <a:rPr lang="en-US" dirty="0" smtClean="0">
                <a:cs typeface="Calibri" pitchFamily="34" charset="0"/>
              </a:rPr>
              <a:t>Shanahan, T. (2013). Letting the text take center stage. </a:t>
            </a:r>
            <a:r>
              <a:rPr lang="en-US" i="1" dirty="0" smtClean="0">
                <a:cs typeface="Calibri" pitchFamily="34" charset="0"/>
              </a:rPr>
              <a:t>American Educator.</a:t>
            </a:r>
            <a:endParaRPr lang="en-US" dirty="0"/>
          </a:p>
        </p:txBody>
      </p:sp>
    </p:spTree>
    <p:extLst>
      <p:ext uri="{BB962C8B-B14F-4D97-AF65-F5344CB8AC3E}">
        <p14:creationId xmlns:p14="http://schemas.microsoft.com/office/powerpoint/2010/main" val="14249848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Not necessarily more</a:t>
            </a:r>
            <a:r>
              <a:rPr lang="mr-IN" dirty="0" smtClean="0"/>
              <a:t>…</a:t>
            </a:r>
            <a:r>
              <a:rPr lang="en-US" dirty="0" smtClean="0"/>
              <a:t> </a:t>
            </a:r>
            <a:br>
              <a:rPr lang="en-US" dirty="0" smtClean="0"/>
            </a:br>
            <a:r>
              <a:rPr lang="en-US" dirty="0" smtClean="0"/>
              <a:t>But more thorough</a:t>
            </a:r>
            <a:endParaRPr lang="en-US" dirty="0"/>
          </a:p>
        </p:txBody>
      </p:sp>
      <p:sp>
        <p:nvSpPr>
          <p:cNvPr id="3" name="Content Placeholder 2"/>
          <p:cNvSpPr>
            <a:spLocks noGrp="1"/>
          </p:cNvSpPr>
          <p:nvPr>
            <p:ph idx="1"/>
          </p:nvPr>
        </p:nvSpPr>
        <p:spPr/>
        <p:txBody>
          <a:bodyPr/>
          <a:lstStyle/>
          <a:p>
            <a:r>
              <a:rPr lang="en-US" dirty="0" smtClean="0"/>
              <a:t>In the name of rigor, many programs are increasing the numbers of sight words that they are teaching—particularly in kindergarten </a:t>
            </a:r>
          </a:p>
          <a:p>
            <a:r>
              <a:rPr lang="en-US" dirty="0" smtClean="0"/>
              <a:t>Another manifestation is to accelerate phonics learning—fast phonics</a:t>
            </a:r>
          </a:p>
          <a:p>
            <a:r>
              <a:rPr lang="en-US" dirty="0" smtClean="0"/>
              <a:t>The idea is that these efforts will make kids better readers earlier in the past</a:t>
            </a:r>
            <a:endParaRPr lang="en-US" dirty="0"/>
          </a:p>
        </p:txBody>
      </p:sp>
      <p:pic>
        <p:nvPicPr>
          <p:cNvPr id="4" name="Picture 3" descr="download.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8400" y="4816475"/>
            <a:ext cx="4165600" cy="1955800"/>
          </a:xfrm>
          <a:prstGeom prst="rect">
            <a:avLst/>
          </a:prstGeom>
        </p:spPr>
      </p:pic>
    </p:spTree>
    <p:extLst>
      <p:ext uri="{BB962C8B-B14F-4D97-AF65-F5344CB8AC3E}">
        <p14:creationId xmlns:p14="http://schemas.microsoft.com/office/powerpoint/2010/main" val="2588470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is that how it really works?</a:t>
            </a:r>
            <a:endParaRPr lang="en-US" dirty="0"/>
          </a:p>
        </p:txBody>
      </p:sp>
      <p:sp>
        <p:nvSpPr>
          <p:cNvPr id="3" name="Content Placeholder 2"/>
          <p:cNvSpPr>
            <a:spLocks noGrp="1"/>
          </p:cNvSpPr>
          <p:nvPr>
            <p:ph idx="1"/>
          </p:nvPr>
        </p:nvSpPr>
        <p:spPr>
          <a:xfrm>
            <a:off x="587376" y="1735138"/>
            <a:ext cx="7640638" cy="4056062"/>
          </a:xfrm>
        </p:spPr>
        <p:txBody>
          <a:bodyPr>
            <a:noAutofit/>
          </a:bodyPr>
          <a:lstStyle/>
          <a:p>
            <a:r>
              <a:rPr lang="en-US" dirty="0" smtClean="0"/>
              <a:t>Sight vocabulary refers to words that someone can read without obvious mediation</a:t>
            </a:r>
          </a:p>
          <a:p>
            <a:r>
              <a:rPr lang="en-US" dirty="0" smtClean="0"/>
              <a:t>Sight vocabulary appears to be recognized rather decoded</a:t>
            </a:r>
          </a:p>
          <a:p>
            <a:r>
              <a:rPr lang="en-US" dirty="0" smtClean="0"/>
              <a:t>Sight vocabulary learning initially depends upon rote memorization, and tends to focus heavily on high frequency words</a:t>
            </a:r>
          </a:p>
          <a:p>
            <a:r>
              <a:rPr lang="en-US" dirty="0" smtClean="0"/>
              <a:t>Expanding the amount of sight                                    vocabulary that we try to teach shifts                                     early reading from being mainly about                            decoding to being more about                                    memorization</a:t>
            </a:r>
          </a:p>
        </p:txBody>
      </p:sp>
      <p:pic>
        <p:nvPicPr>
          <p:cNvPr id="4" name="Picture 3" descr="download (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2000" y="4387850"/>
            <a:ext cx="3302000" cy="2463800"/>
          </a:xfrm>
          <a:prstGeom prst="rect">
            <a:avLst/>
          </a:prstGeom>
        </p:spPr>
      </p:pic>
    </p:spTree>
    <p:extLst>
      <p:ext uri="{BB962C8B-B14F-4D97-AF65-F5344CB8AC3E}">
        <p14:creationId xmlns:p14="http://schemas.microsoft.com/office/powerpoint/2010/main" val="3679809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Sight Vocabulary</a:t>
            </a:r>
            <a:endParaRPr lang="en-US" dirty="0"/>
          </a:p>
        </p:txBody>
      </p:sp>
      <p:sp>
        <p:nvSpPr>
          <p:cNvPr id="3" name="Content Placeholder 2"/>
          <p:cNvSpPr>
            <a:spLocks noGrp="1"/>
          </p:cNvSpPr>
          <p:nvPr>
            <p:ph idx="1"/>
          </p:nvPr>
        </p:nvSpPr>
        <p:spPr/>
        <p:txBody>
          <a:bodyPr>
            <a:normAutofit lnSpcReduction="10000"/>
          </a:bodyPr>
          <a:lstStyle/>
          <a:p>
            <a:r>
              <a:rPr lang="en-US" dirty="0" smtClean="0"/>
              <a:t>National Academy of Sciences (1998) concluded that kindergartners should be expected to learn about 15-20 words (including their names)</a:t>
            </a:r>
          </a:p>
          <a:p>
            <a:r>
              <a:rPr lang="en-US" dirty="0" smtClean="0"/>
              <a:t>And at Grade 1, students should master the hundred most frequent words, along with being able to decode perhaps another 400-500</a:t>
            </a:r>
          </a:p>
          <a:p>
            <a:r>
              <a:rPr lang="en-US" dirty="0" smtClean="0"/>
              <a:t>Analysis suggests that even supposedly non-decodable words are at least partially decodable and                     that decoding progress seems to speed                         sight vocabulary acquisition </a:t>
            </a:r>
            <a:endParaRPr lang="en-US" dirty="0"/>
          </a:p>
        </p:txBody>
      </p:sp>
      <p:pic>
        <p:nvPicPr>
          <p:cNvPr id="4" name="Picture 3" descr="imag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3792" y="5109780"/>
            <a:ext cx="2810207" cy="1323461"/>
          </a:xfrm>
          <a:prstGeom prst="rect">
            <a:avLst/>
          </a:prstGeom>
        </p:spPr>
      </p:pic>
    </p:spTree>
    <p:extLst>
      <p:ext uri="{BB962C8B-B14F-4D97-AF65-F5344CB8AC3E}">
        <p14:creationId xmlns:p14="http://schemas.microsoft.com/office/powerpoint/2010/main" val="3749184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50 Most Frequent Words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the	you 	are	be	by	we	an	if</a:t>
            </a:r>
          </a:p>
          <a:p>
            <a:pPr marL="0" indent="0">
              <a:buNone/>
            </a:pPr>
            <a:r>
              <a:rPr lang="en-US" dirty="0"/>
              <a:t>o</a:t>
            </a:r>
            <a:r>
              <a:rPr lang="en-US" dirty="0" smtClean="0"/>
              <a:t>f	that	as	this	words	when 	each</a:t>
            </a:r>
          </a:p>
          <a:p>
            <a:pPr marL="0" indent="0">
              <a:buNone/>
            </a:pPr>
            <a:r>
              <a:rPr lang="en-US" dirty="0"/>
              <a:t>a</a:t>
            </a:r>
            <a:r>
              <a:rPr lang="en-US" dirty="0" smtClean="0"/>
              <a:t>nd	it	with	have	but	your 	which</a:t>
            </a:r>
          </a:p>
          <a:p>
            <a:pPr marL="0" indent="0">
              <a:buNone/>
            </a:pPr>
            <a:r>
              <a:rPr lang="en-US" dirty="0"/>
              <a:t>a</a:t>
            </a:r>
            <a:r>
              <a:rPr lang="en-US" dirty="0" smtClean="0"/>
              <a:t>	he 	his	from	not	can	she</a:t>
            </a:r>
          </a:p>
          <a:p>
            <a:pPr marL="0" indent="0">
              <a:buNone/>
            </a:pPr>
            <a:r>
              <a:rPr lang="en-US" dirty="0"/>
              <a:t>t</a:t>
            </a:r>
            <a:r>
              <a:rPr lang="en-US" dirty="0" smtClean="0"/>
              <a:t>o	was	they	or	what	said	do	</a:t>
            </a:r>
          </a:p>
          <a:p>
            <a:pPr marL="0" indent="0">
              <a:buNone/>
            </a:pPr>
            <a:r>
              <a:rPr lang="en-US" dirty="0"/>
              <a:t>i</a:t>
            </a:r>
            <a:r>
              <a:rPr lang="en-US" dirty="0" smtClean="0"/>
              <a:t>n	for	at	one	all	there	how</a:t>
            </a:r>
          </a:p>
          <a:p>
            <a:pPr marL="0" indent="0">
              <a:buNone/>
            </a:pPr>
            <a:r>
              <a:rPr lang="en-US" dirty="0"/>
              <a:t>i</a:t>
            </a:r>
            <a:r>
              <a:rPr lang="en-US" dirty="0" smtClean="0"/>
              <a:t>s	on	it	had	were 	use	their</a:t>
            </a:r>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939720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Phonetically Regular Words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the	you 	are	</a:t>
            </a:r>
            <a:r>
              <a:rPr lang="en-US" dirty="0" smtClean="0">
                <a:solidFill>
                  <a:srgbClr val="FF0000"/>
                </a:solidFill>
              </a:rPr>
              <a:t>be</a:t>
            </a:r>
            <a:r>
              <a:rPr lang="en-US" dirty="0" smtClean="0"/>
              <a:t>	</a:t>
            </a:r>
            <a:r>
              <a:rPr lang="en-US" dirty="0" smtClean="0">
                <a:solidFill>
                  <a:srgbClr val="FF0000"/>
                </a:solidFill>
              </a:rPr>
              <a:t>by</a:t>
            </a:r>
            <a:r>
              <a:rPr lang="en-US" dirty="0" smtClean="0"/>
              <a:t>	</a:t>
            </a:r>
            <a:r>
              <a:rPr lang="en-US" dirty="0" smtClean="0">
                <a:solidFill>
                  <a:srgbClr val="FF0000"/>
                </a:solidFill>
              </a:rPr>
              <a:t>we</a:t>
            </a:r>
            <a:r>
              <a:rPr lang="en-US" dirty="0" smtClean="0"/>
              <a:t>	</a:t>
            </a:r>
            <a:r>
              <a:rPr lang="en-US" dirty="0" smtClean="0">
                <a:solidFill>
                  <a:srgbClr val="FF0000"/>
                </a:solidFill>
              </a:rPr>
              <a:t>an</a:t>
            </a:r>
            <a:r>
              <a:rPr lang="en-US" dirty="0" smtClean="0"/>
              <a:t>	</a:t>
            </a:r>
            <a:r>
              <a:rPr lang="en-US" dirty="0" smtClean="0">
                <a:solidFill>
                  <a:srgbClr val="FF0000"/>
                </a:solidFill>
              </a:rPr>
              <a:t>if</a:t>
            </a:r>
          </a:p>
          <a:p>
            <a:pPr marL="0" indent="0">
              <a:buNone/>
            </a:pPr>
            <a:r>
              <a:rPr lang="en-US" dirty="0"/>
              <a:t>o</a:t>
            </a:r>
            <a:r>
              <a:rPr lang="en-US" dirty="0" smtClean="0"/>
              <a:t>f	</a:t>
            </a:r>
            <a:r>
              <a:rPr lang="en-US" dirty="0" smtClean="0">
                <a:solidFill>
                  <a:srgbClr val="FF0000"/>
                </a:solidFill>
              </a:rPr>
              <a:t>that</a:t>
            </a:r>
            <a:r>
              <a:rPr lang="en-US" dirty="0" smtClean="0"/>
              <a:t>	as	</a:t>
            </a:r>
            <a:r>
              <a:rPr lang="en-US" dirty="0" smtClean="0">
                <a:solidFill>
                  <a:srgbClr val="FF0000"/>
                </a:solidFill>
              </a:rPr>
              <a:t>this</a:t>
            </a:r>
            <a:r>
              <a:rPr lang="en-US" dirty="0" smtClean="0"/>
              <a:t>	words	</a:t>
            </a:r>
            <a:r>
              <a:rPr lang="en-US" dirty="0" smtClean="0">
                <a:solidFill>
                  <a:srgbClr val="FF0000"/>
                </a:solidFill>
              </a:rPr>
              <a:t>when</a:t>
            </a:r>
            <a:r>
              <a:rPr lang="en-US" dirty="0" smtClean="0"/>
              <a:t> 	</a:t>
            </a:r>
            <a:r>
              <a:rPr lang="en-US" dirty="0" smtClean="0">
                <a:solidFill>
                  <a:srgbClr val="FF0000"/>
                </a:solidFill>
              </a:rPr>
              <a:t>each</a:t>
            </a:r>
          </a:p>
          <a:p>
            <a:pPr marL="0" indent="0">
              <a:buNone/>
            </a:pPr>
            <a:r>
              <a:rPr lang="en-US" dirty="0">
                <a:solidFill>
                  <a:srgbClr val="FF0000"/>
                </a:solidFill>
              </a:rPr>
              <a:t>a</a:t>
            </a:r>
            <a:r>
              <a:rPr lang="en-US" dirty="0" smtClean="0">
                <a:solidFill>
                  <a:srgbClr val="FF0000"/>
                </a:solidFill>
              </a:rPr>
              <a:t>nd</a:t>
            </a:r>
            <a:r>
              <a:rPr lang="en-US" dirty="0" smtClean="0"/>
              <a:t>	</a:t>
            </a:r>
            <a:r>
              <a:rPr lang="en-US" dirty="0" smtClean="0">
                <a:solidFill>
                  <a:srgbClr val="FF0000"/>
                </a:solidFill>
              </a:rPr>
              <a:t>it</a:t>
            </a:r>
            <a:r>
              <a:rPr lang="en-US" dirty="0" smtClean="0"/>
              <a:t>	</a:t>
            </a:r>
            <a:r>
              <a:rPr lang="en-US" dirty="0" smtClean="0">
                <a:solidFill>
                  <a:srgbClr val="FF0000"/>
                </a:solidFill>
              </a:rPr>
              <a:t>with</a:t>
            </a:r>
            <a:r>
              <a:rPr lang="en-US" dirty="0" smtClean="0"/>
              <a:t>	have	</a:t>
            </a:r>
            <a:r>
              <a:rPr lang="en-US" dirty="0" smtClean="0">
                <a:solidFill>
                  <a:srgbClr val="FF0000"/>
                </a:solidFill>
              </a:rPr>
              <a:t>but</a:t>
            </a:r>
            <a:r>
              <a:rPr lang="en-US" dirty="0" smtClean="0"/>
              <a:t>	your 	</a:t>
            </a:r>
            <a:r>
              <a:rPr lang="en-US" dirty="0" smtClean="0">
                <a:solidFill>
                  <a:srgbClr val="FF0000"/>
                </a:solidFill>
              </a:rPr>
              <a:t>which</a:t>
            </a:r>
          </a:p>
          <a:p>
            <a:pPr marL="0" indent="0">
              <a:buNone/>
            </a:pPr>
            <a:r>
              <a:rPr lang="en-US" dirty="0"/>
              <a:t>a</a:t>
            </a:r>
            <a:r>
              <a:rPr lang="en-US" dirty="0" smtClean="0"/>
              <a:t>	</a:t>
            </a:r>
            <a:r>
              <a:rPr lang="en-US" dirty="0" smtClean="0">
                <a:solidFill>
                  <a:srgbClr val="FF0000"/>
                </a:solidFill>
              </a:rPr>
              <a:t>he</a:t>
            </a:r>
            <a:r>
              <a:rPr lang="en-US" dirty="0" smtClean="0"/>
              <a:t> 	his	from	</a:t>
            </a:r>
            <a:r>
              <a:rPr lang="en-US" dirty="0" smtClean="0">
                <a:solidFill>
                  <a:srgbClr val="FF0000"/>
                </a:solidFill>
              </a:rPr>
              <a:t>not</a:t>
            </a:r>
            <a:r>
              <a:rPr lang="en-US" dirty="0" smtClean="0"/>
              <a:t>	</a:t>
            </a:r>
            <a:r>
              <a:rPr lang="en-US" dirty="0" smtClean="0">
                <a:solidFill>
                  <a:srgbClr val="FF0000"/>
                </a:solidFill>
              </a:rPr>
              <a:t>can</a:t>
            </a:r>
            <a:r>
              <a:rPr lang="en-US" dirty="0" smtClean="0"/>
              <a:t>	</a:t>
            </a:r>
            <a:r>
              <a:rPr lang="en-US" dirty="0" smtClean="0">
                <a:solidFill>
                  <a:srgbClr val="FF0000"/>
                </a:solidFill>
              </a:rPr>
              <a:t>she</a:t>
            </a:r>
          </a:p>
          <a:p>
            <a:pPr marL="0" indent="0">
              <a:buNone/>
            </a:pPr>
            <a:r>
              <a:rPr lang="en-US" dirty="0"/>
              <a:t>t</a:t>
            </a:r>
            <a:r>
              <a:rPr lang="en-US" dirty="0" smtClean="0"/>
              <a:t>o	was	they	or	what	said	do	</a:t>
            </a:r>
          </a:p>
          <a:p>
            <a:pPr marL="0" indent="0">
              <a:buNone/>
            </a:pPr>
            <a:r>
              <a:rPr lang="en-US" dirty="0">
                <a:solidFill>
                  <a:srgbClr val="FF0000"/>
                </a:solidFill>
              </a:rPr>
              <a:t>i</a:t>
            </a:r>
            <a:r>
              <a:rPr lang="en-US" dirty="0" smtClean="0">
                <a:solidFill>
                  <a:srgbClr val="FF0000"/>
                </a:solidFill>
              </a:rPr>
              <a:t>n</a:t>
            </a:r>
            <a:r>
              <a:rPr lang="en-US" dirty="0" smtClean="0"/>
              <a:t>	</a:t>
            </a:r>
            <a:r>
              <a:rPr lang="en-US" dirty="0" smtClean="0">
                <a:solidFill>
                  <a:srgbClr val="FF0000"/>
                </a:solidFill>
              </a:rPr>
              <a:t>for</a:t>
            </a:r>
            <a:r>
              <a:rPr lang="en-US" dirty="0" smtClean="0"/>
              <a:t>	</a:t>
            </a:r>
            <a:r>
              <a:rPr lang="en-US" dirty="0" smtClean="0">
                <a:solidFill>
                  <a:srgbClr val="FF0000"/>
                </a:solidFill>
              </a:rPr>
              <a:t>at</a:t>
            </a:r>
            <a:r>
              <a:rPr lang="en-US" dirty="0" smtClean="0"/>
              <a:t>	one	all	there	</a:t>
            </a:r>
            <a:r>
              <a:rPr lang="en-US" dirty="0" smtClean="0">
                <a:solidFill>
                  <a:srgbClr val="FF0000"/>
                </a:solidFill>
              </a:rPr>
              <a:t>how</a:t>
            </a:r>
          </a:p>
          <a:p>
            <a:pPr marL="0" indent="0">
              <a:buNone/>
            </a:pPr>
            <a:r>
              <a:rPr lang="en-US" dirty="0"/>
              <a:t>i</a:t>
            </a:r>
            <a:r>
              <a:rPr lang="en-US" dirty="0" smtClean="0"/>
              <a:t>s	</a:t>
            </a:r>
            <a:r>
              <a:rPr lang="en-US" dirty="0" smtClean="0">
                <a:solidFill>
                  <a:srgbClr val="FF0000"/>
                </a:solidFill>
              </a:rPr>
              <a:t>on</a:t>
            </a:r>
            <a:r>
              <a:rPr lang="en-US" dirty="0" smtClean="0"/>
              <a:t>	</a:t>
            </a:r>
            <a:r>
              <a:rPr lang="en-US" dirty="0" smtClean="0">
                <a:solidFill>
                  <a:srgbClr val="FF0000"/>
                </a:solidFill>
              </a:rPr>
              <a:t>it</a:t>
            </a:r>
            <a:r>
              <a:rPr lang="en-US" dirty="0" smtClean="0"/>
              <a:t>	</a:t>
            </a:r>
            <a:r>
              <a:rPr lang="en-US" dirty="0" smtClean="0">
                <a:solidFill>
                  <a:srgbClr val="FF0000"/>
                </a:solidFill>
              </a:rPr>
              <a:t>had</a:t>
            </a:r>
            <a:r>
              <a:rPr lang="en-US" dirty="0" smtClean="0"/>
              <a:t>	were 	</a:t>
            </a:r>
            <a:r>
              <a:rPr lang="en-US" dirty="0" smtClean="0">
                <a:solidFill>
                  <a:srgbClr val="FF0000"/>
                </a:solidFill>
              </a:rPr>
              <a:t>use</a:t>
            </a:r>
            <a:r>
              <a:rPr lang="en-US" dirty="0" smtClean="0"/>
              <a:t>	their</a:t>
            </a:r>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952535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Calls for Rigor</a:t>
            </a:r>
            <a:endParaRPr lang="en-US" dirty="0"/>
          </a:p>
        </p:txBody>
      </p:sp>
      <p:sp>
        <p:nvSpPr>
          <p:cNvPr id="3" name="Content Placeholder 2"/>
          <p:cNvSpPr>
            <a:spLocks noGrp="1"/>
          </p:cNvSpPr>
          <p:nvPr>
            <p:ph idx="1"/>
          </p:nvPr>
        </p:nvSpPr>
        <p:spPr/>
        <p:txBody>
          <a:bodyPr/>
          <a:lstStyle/>
          <a:p>
            <a:r>
              <a:rPr lang="en-US" dirty="0" smtClean="0"/>
              <a:t>School Reform Groups</a:t>
            </a:r>
          </a:p>
          <a:p>
            <a:r>
              <a:rPr lang="en-US" dirty="0" smtClean="0"/>
              <a:t>U.S. Department of Education</a:t>
            </a:r>
          </a:p>
          <a:p>
            <a:r>
              <a:rPr lang="en-US" dirty="0" smtClean="0"/>
              <a:t>Common Core State Standards</a:t>
            </a:r>
          </a:p>
          <a:p>
            <a:endParaRPr lang="en-US" dirty="0"/>
          </a:p>
        </p:txBody>
      </p:sp>
      <p:pic>
        <p:nvPicPr>
          <p:cNvPr id="5" name="Picture 4" descr="authority-clipar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9750" y="3824286"/>
            <a:ext cx="3524250" cy="3700463"/>
          </a:xfrm>
          <a:prstGeom prst="rect">
            <a:avLst/>
          </a:prstGeom>
        </p:spPr>
      </p:pic>
    </p:spTree>
    <p:extLst>
      <p:ext uri="{BB962C8B-B14F-4D97-AF65-F5344CB8AC3E}">
        <p14:creationId xmlns:p14="http://schemas.microsoft.com/office/powerpoint/2010/main" val="31318155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503238"/>
            <a:ext cx="7751763" cy="868362"/>
          </a:xfrm>
        </p:spPr>
        <p:txBody>
          <a:bodyPr/>
          <a:lstStyle/>
          <a:p>
            <a:r>
              <a:rPr lang="en-US" dirty="0" smtClean="0"/>
              <a:t>Phonetically Regular Word Parts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solidFill>
                  <a:srgbClr val="FF0000"/>
                </a:solidFill>
              </a:rPr>
              <a:t>th</a:t>
            </a:r>
            <a:r>
              <a:rPr lang="en-US" dirty="0" smtClean="0"/>
              <a:t>e	</a:t>
            </a:r>
            <a:r>
              <a:rPr lang="en-US" dirty="0" smtClean="0">
                <a:solidFill>
                  <a:srgbClr val="FF0000"/>
                </a:solidFill>
              </a:rPr>
              <a:t>y</a:t>
            </a:r>
            <a:r>
              <a:rPr lang="en-US" dirty="0" smtClean="0"/>
              <a:t>ou 	are	</a:t>
            </a:r>
            <a:r>
              <a:rPr lang="en-US" dirty="0" smtClean="0">
                <a:solidFill>
                  <a:srgbClr val="FF0000"/>
                </a:solidFill>
              </a:rPr>
              <a:t>be</a:t>
            </a:r>
            <a:r>
              <a:rPr lang="en-US" dirty="0" smtClean="0"/>
              <a:t>	</a:t>
            </a:r>
            <a:r>
              <a:rPr lang="en-US" dirty="0" smtClean="0">
                <a:solidFill>
                  <a:srgbClr val="FF0000"/>
                </a:solidFill>
              </a:rPr>
              <a:t>by</a:t>
            </a:r>
            <a:r>
              <a:rPr lang="en-US" dirty="0" smtClean="0"/>
              <a:t>	</a:t>
            </a:r>
            <a:r>
              <a:rPr lang="en-US" dirty="0" smtClean="0">
                <a:solidFill>
                  <a:srgbClr val="FF0000"/>
                </a:solidFill>
              </a:rPr>
              <a:t>we</a:t>
            </a:r>
            <a:r>
              <a:rPr lang="en-US" dirty="0" smtClean="0"/>
              <a:t>	</a:t>
            </a:r>
            <a:r>
              <a:rPr lang="en-US" dirty="0" smtClean="0">
                <a:solidFill>
                  <a:srgbClr val="FF0000"/>
                </a:solidFill>
              </a:rPr>
              <a:t>an</a:t>
            </a:r>
            <a:r>
              <a:rPr lang="en-US" dirty="0" smtClean="0"/>
              <a:t>	</a:t>
            </a:r>
            <a:r>
              <a:rPr lang="en-US" dirty="0" smtClean="0">
                <a:solidFill>
                  <a:srgbClr val="FF0000"/>
                </a:solidFill>
              </a:rPr>
              <a:t>if</a:t>
            </a:r>
          </a:p>
          <a:p>
            <a:pPr marL="0" indent="0">
              <a:buNone/>
            </a:pPr>
            <a:r>
              <a:rPr lang="en-US" dirty="0"/>
              <a:t>o</a:t>
            </a:r>
            <a:r>
              <a:rPr lang="en-US" dirty="0" smtClean="0"/>
              <a:t>f	</a:t>
            </a:r>
            <a:r>
              <a:rPr lang="en-US" dirty="0" smtClean="0">
                <a:solidFill>
                  <a:srgbClr val="FF0000"/>
                </a:solidFill>
              </a:rPr>
              <a:t>that</a:t>
            </a:r>
            <a:r>
              <a:rPr lang="en-US" dirty="0" smtClean="0"/>
              <a:t>	as	</a:t>
            </a:r>
            <a:r>
              <a:rPr lang="en-US" dirty="0" smtClean="0">
                <a:solidFill>
                  <a:srgbClr val="FF0000"/>
                </a:solidFill>
              </a:rPr>
              <a:t>this</a:t>
            </a:r>
            <a:r>
              <a:rPr lang="en-US" dirty="0" smtClean="0"/>
              <a:t>	</a:t>
            </a:r>
            <a:r>
              <a:rPr lang="en-US" dirty="0" smtClean="0">
                <a:solidFill>
                  <a:srgbClr val="FF0000"/>
                </a:solidFill>
              </a:rPr>
              <a:t>w</a:t>
            </a:r>
            <a:r>
              <a:rPr lang="en-US" dirty="0" smtClean="0"/>
              <a:t>or</a:t>
            </a:r>
            <a:r>
              <a:rPr lang="en-US" dirty="0" smtClean="0">
                <a:solidFill>
                  <a:srgbClr val="FF0000"/>
                </a:solidFill>
              </a:rPr>
              <a:t>ds</a:t>
            </a:r>
            <a:r>
              <a:rPr lang="en-US" dirty="0" smtClean="0"/>
              <a:t>	</a:t>
            </a:r>
            <a:r>
              <a:rPr lang="en-US" dirty="0" smtClean="0">
                <a:solidFill>
                  <a:srgbClr val="FF0000"/>
                </a:solidFill>
              </a:rPr>
              <a:t>when</a:t>
            </a:r>
            <a:r>
              <a:rPr lang="en-US" dirty="0" smtClean="0"/>
              <a:t> 	</a:t>
            </a:r>
            <a:r>
              <a:rPr lang="en-US" dirty="0" smtClean="0">
                <a:solidFill>
                  <a:srgbClr val="FF0000"/>
                </a:solidFill>
              </a:rPr>
              <a:t>each</a:t>
            </a:r>
          </a:p>
          <a:p>
            <a:pPr marL="0" indent="0">
              <a:buNone/>
            </a:pPr>
            <a:r>
              <a:rPr lang="en-US" dirty="0">
                <a:solidFill>
                  <a:srgbClr val="FF0000"/>
                </a:solidFill>
              </a:rPr>
              <a:t>a</a:t>
            </a:r>
            <a:r>
              <a:rPr lang="en-US" dirty="0" smtClean="0">
                <a:solidFill>
                  <a:srgbClr val="FF0000"/>
                </a:solidFill>
              </a:rPr>
              <a:t>nd</a:t>
            </a:r>
            <a:r>
              <a:rPr lang="en-US" dirty="0" smtClean="0"/>
              <a:t>	</a:t>
            </a:r>
            <a:r>
              <a:rPr lang="en-US" dirty="0" smtClean="0">
                <a:solidFill>
                  <a:srgbClr val="FF0000"/>
                </a:solidFill>
              </a:rPr>
              <a:t>it</a:t>
            </a:r>
            <a:r>
              <a:rPr lang="en-US" dirty="0" smtClean="0"/>
              <a:t>	</a:t>
            </a:r>
            <a:r>
              <a:rPr lang="en-US" dirty="0" smtClean="0">
                <a:solidFill>
                  <a:srgbClr val="FF0000"/>
                </a:solidFill>
              </a:rPr>
              <a:t>with</a:t>
            </a:r>
            <a:r>
              <a:rPr lang="en-US" dirty="0" smtClean="0"/>
              <a:t>	</a:t>
            </a:r>
            <a:r>
              <a:rPr lang="en-US" dirty="0" smtClean="0">
                <a:solidFill>
                  <a:srgbClr val="FF0000"/>
                </a:solidFill>
              </a:rPr>
              <a:t>h</a:t>
            </a:r>
            <a:r>
              <a:rPr lang="en-US" dirty="0" smtClean="0"/>
              <a:t>ave	</a:t>
            </a:r>
            <a:r>
              <a:rPr lang="en-US" dirty="0" smtClean="0">
                <a:solidFill>
                  <a:srgbClr val="FF0000"/>
                </a:solidFill>
              </a:rPr>
              <a:t>but</a:t>
            </a:r>
            <a:r>
              <a:rPr lang="en-US" dirty="0" smtClean="0"/>
              <a:t>	</a:t>
            </a:r>
            <a:r>
              <a:rPr lang="en-US" dirty="0" smtClean="0">
                <a:solidFill>
                  <a:srgbClr val="FF0000"/>
                </a:solidFill>
              </a:rPr>
              <a:t>y</a:t>
            </a:r>
            <a:r>
              <a:rPr lang="en-US" dirty="0" smtClean="0"/>
              <a:t>ou</a:t>
            </a:r>
            <a:r>
              <a:rPr lang="en-US" dirty="0" smtClean="0">
                <a:solidFill>
                  <a:srgbClr val="FF0000"/>
                </a:solidFill>
              </a:rPr>
              <a:t>r</a:t>
            </a:r>
            <a:r>
              <a:rPr lang="en-US" dirty="0" smtClean="0"/>
              <a:t> 	</a:t>
            </a:r>
            <a:r>
              <a:rPr lang="en-US" dirty="0" smtClean="0">
                <a:solidFill>
                  <a:srgbClr val="FF0000"/>
                </a:solidFill>
              </a:rPr>
              <a:t>which</a:t>
            </a:r>
          </a:p>
          <a:p>
            <a:pPr marL="0" indent="0">
              <a:buNone/>
            </a:pPr>
            <a:r>
              <a:rPr lang="en-US" dirty="0"/>
              <a:t>a</a:t>
            </a:r>
            <a:r>
              <a:rPr lang="en-US" dirty="0" smtClean="0"/>
              <a:t>	</a:t>
            </a:r>
            <a:r>
              <a:rPr lang="en-US" dirty="0" smtClean="0">
                <a:solidFill>
                  <a:srgbClr val="FF0000"/>
                </a:solidFill>
              </a:rPr>
              <a:t>he</a:t>
            </a:r>
            <a:r>
              <a:rPr lang="en-US" dirty="0" smtClean="0"/>
              <a:t> 	</a:t>
            </a:r>
            <a:r>
              <a:rPr lang="en-US" dirty="0" smtClean="0">
                <a:solidFill>
                  <a:srgbClr val="FF0000"/>
                </a:solidFill>
              </a:rPr>
              <a:t>hi</a:t>
            </a:r>
            <a:r>
              <a:rPr lang="en-US" dirty="0" smtClean="0"/>
              <a:t>s	</a:t>
            </a:r>
            <a:r>
              <a:rPr lang="en-US" dirty="0" smtClean="0">
                <a:solidFill>
                  <a:srgbClr val="FF0000"/>
                </a:solidFill>
              </a:rPr>
              <a:t>fr</a:t>
            </a:r>
            <a:r>
              <a:rPr lang="en-US" dirty="0" smtClean="0"/>
              <a:t>o</a:t>
            </a:r>
            <a:r>
              <a:rPr lang="en-US" dirty="0" smtClean="0">
                <a:solidFill>
                  <a:srgbClr val="FF0000"/>
                </a:solidFill>
              </a:rPr>
              <a:t>m</a:t>
            </a:r>
            <a:r>
              <a:rPr lang="en-US" dirty="0" smtClean="0"/>
              <a:t>	</a:t>
            </a:r>
            <a:r>
              <a:rPr lang="en-US" dirty="0" smtClean="0">
                <a:solidFill>
                  <a:srgbClr val="FF0000"/>
                </a:solidFill>
              </a:rPr>
              <a:t>not</a:t>
            </a:r>
            <a:r>
              <a:rPr lang="en-US" dirty="0" smtClean="0"/>
              <a:t>	</a:t>
            </a:r>
            <a:r>
              <a:rPr lang="en-US" dirty="0" smtClean="0">
                <a:solidFill>
                  <a:srgbClr val="FF0000"/>
                </a:solidFill>
              </a:rPr>
              <a:t>can</a:t>
            </a:r>
            <a:r>
              <a:rPr lang="en-US" dirty="0" smtClean="0"/>
              <a:t>	</a:t>
            </a:r>
            <a:r>
              <a:rPr lang="en-US" dirty="0" smtClean="0">
                <a:solidFill>
                  <a:srgbClr val="FF0000"/>
                </a:solidFill>
              </a:rPr>
              <a:t>she</a:t>
            </a:r>
          </a:p>
          <a:p>
            <a:pPr marL="0" indent="0">
              <a:buNone/>
            </a:pPr>
            <a:r>
              <a:rPr lang="en-US" dirty="0">
                <a:solidFill>
                  <a:srgbClr val="FF0000"/>
                </a:solidFill>
              </a:rPr>
              <a:t>t</a:t>
            </a:r>
            <a:r>
              <a:rPr lang="en-US" dirty="0" smtClean="0"/>
              <a:t>o	</a:t>
            </a:r>
            <a:r>
              <a:rPr lang="en-US" dirty="0" smtClean="0">
                <a:solidFill>
                  <a:srgbClr val="FF0000"/>
                </a:solidFill>
              </a:rPr>
              <a:t>w</a:t>
            </a:r>
            <a:r>
              <a:rPr lang="en-US" dirty="0" smtClean="0"/>
              <a:t>as	</a:t>
            </a:r>
            <a:r>
              <a:rPr lang="en-US" dirty="0" smtClean="0">
                <a:solidFill>
                  <a:srgbClr val="FF0000"/>
                </a:solidFill>
              </a:rPr>
              <a:t>th</a:t>
            </a:r>
            <a:r>
              <a:rPr lang="en-US" dirty="0" smtClean="0"/>
              <a:t>ey	o</a:t>
            </a:r>
            <a:r>
              <a:rPr lang="en-US" dirty="0" smtClean="0">
                <a:solidFill>
                  <a:srgbClr val="FF0000"/>
                </a:solidFill>
              </a:rPr>
              <a:t>r</a:t>
            </a:r>
            <a:r>
              <a:rPr lang="en-US" dirty="0" smtClean="0"/>
              <a:t>	</a:t>
            </a:r>
            <a:r>
              <a:rPr lang="en-US" dirty="0" smtClean="0">
                <a:solidFill>
                  <a:srgbClr val="FF0000"/>
                </a:solidFill>
              </a:rPr>
              <a:t>wh</a:t>
            </a:r>
            <a:r>
              <a:rPr lang="en-US" dirty="0" smtClean="0"/>
              <a:t>at	</a:t>
            </a:r>
            <a:r>
              <a:rPr lang="en-US" dirty="0" smtClean="0">
                <a:solidFill>
                  <a:srgbClr val="FF0000"/>
                </a:solidFill>
              </a:rPr>
              <a:t>s</a:t>
            </a:r>
            <a:r>
              <a:rPr lang="en-US" dirty="0" smtClean="0"/>
              <a:t>ai</a:t>
            </a:r>
            <a:r>
              <a:rPr lang="en-US" dirty="0" smtClean="0">
                <a:solidFill>
                  <a:srgbClr val="FF0000"/>
                </a:solidFill>
              </a:rPr>
              <a:t>d</a:t>
            </a:r>
            <a:r>
              <a:rPr lang="en-US" dirty="0" smtClean="0"/>
              <a:t>	</a:t>
            </a:r>
            <a:r>
              <a:rPr lang="en-US" dirty="0" smtClean="0">
                <a:solidFill>
                  <a:srgbClr val="FF0000"/>
                </a:solidFill>
              </a:rPr>
              <a:t>d</a:t>
            </a:r>
            <a:r>
              <a:rPr lang="en-US" dirty="0" smtClean="0"/>
              <a:t>o	</a:t>
            </a:r>
          </a:p>
          <a:p>
            <a:pPr marL="0" indent="0">
              <a:buNone/>
            </a:pPr>
            <a:r>
              <a:rPr lang="en-US" dirty="0">
                <a:solidFill>
                  <a:srgbClr val="FF0000"/>
                </a:solidFill>
              </a:rPr>
              <a:t>i</a:t>
            </a:r>
            <a:r>
              <a:rPr lang="en-US" dirty="0" smtClean="0">
                <a:solidFill>
                  <a:srgbClr val="FF0000"/>
                </a:solidFill>
              </a:rPr>
              <a:t>n</a:t>
            </a:r>
            <a:r>
              <a:rPr lang="en-US" dirty="0" smtClean="0"/>
              <a:t>	</a:t>
            </a:r>
            <a:r>
              <a:rPr lang="en-US" dirty="0" smtClean="0">
                <a:solidFill>
                  <a:srgbClr val="FF0000"/>
                </a:solidFill>
              </a:rPr>
              <a:t>for</a:t>
            </a:r>
            <a:r>
              <a:rPr lang="en-US" dirty="0" smtClean="0"/>
              <a:t>	</a:t>
            </a:r>
            <a:r>
              <a:rPr lang="en-US" dirty="0" smtClean="0">
                <a:solidFill>
                  <a:srgbClr val="FF0000"/>
                </a:solidFill>
              </a:rPr>
              <a:t>at</a:t>
            </a:r>
            <a:r>
              <a:rPr lang="en-US" dirty="0" smtClean="0"/>
              <a:t>	one	a</a:t>
            </a:r>
            <a:r>
              <a:rPr lang="en-US" dirty="0" smtClean="0">
                <a:solidFill>
                  <a:srgbClr val="FF0000"/>
                </a:solidFill>
              </a:rPr>
              <a:t>ll</a:t>
            </a:r>
            <a:r>
              <a:rPr lang="en-US" dirty="0" smtClean="0"/>
              <a:t>	t</a:t>
            </a:r>
            <a:r>
              <a:rPr lang="en-US" dirty="0" smtClean="0">
                <a:solidFill>
                  <a:srgbClr val="FF0000"/>
                </a:solidFill>
              </a:rPr>
              <a:t>h</a:t>
            </a:r>
            <a:r>
              <a:rPr lang="en-US" dirty="0" smtClean="0"/>
              <a:t>ere	</a:t>
            </a:r>
            <a:r>
              <a:rPr lang="en-US" dirty="0" smtClean="0">
                <a:solidFill>
                  <a:srgbClr val="FF0000"/>
                </a:solidFill>
              </a:rPr>
              <a:t>how</a:t>
            </a:r>
          </a:p>
          <a:p>
            <a:pPr marL="0" indent="0">
              <a:buNone/>
            </a:pPr>
            <a:r>
              <a:rPr lang="en-US" dirty="0">
                <a:solidFill>
                  <a:srgbClr val="FF0000"/>
                </a:solidFill>
              </a:rPr>
              <a:t>i</a:t>
            </a:r>
            <a:r>
              <a:rPr lang="en-US" dirty="0" smtClean="0"/>
              <a:t>s	</a:t>
            </a:r>
            <a:r>
              <a:rPr lang="en-US" dirty="0" smtClean="0">
                <a:solidFill>
                  <a:srgbClr val="FF0000"/>
                </a:solidFill>
              </a:rPr>
              <a:t>on</a:t>
            </a:r>
            <a:r>
              <a:rPr lang="en-US" dirty="0" smtClean="0"/>
              <a:t>	</a:t>
            </a:r>
            <a:r>
              <a:rPr lang="en-US" dirty="0" smtClean="0">
                <a:solidFill>
                  <a:srgbClr val="FF0000"/>
                </a:solidFill>
              </a:rPr>
              <a:t>it</a:t>
            </a:r>
            <a:r>
              <a:rPr lang="en-US" dirty="0" smtClean="0"/>
              <a:t>	</a:t>
            </a:r>
            <a:r>
              <a:rPr lang="en-US" dirty="0" smtClean="0">
                <a:solidFill>
                  <a:srgbClr val="FF0000"/>
                </a:solidFill>
              </a:rPr>
              <a:t>had</a:t>
            </a:r>
            <a:r>
              <a:rPr lang="en-US" dirty="0" smtClean="0"/>
              <a:t>	</a:t>
            </a:r>
            <a:r>
              <a:rPr lang="en-US" dirty="0" smtClean="0">
                <a:solidFill>
                  <a:srgbClr val="FF0000"/>
                </a:solidFill>
              </a:rPr>
              <a:t>w</a:t>
            </a:r>
            <a:r>
              <a:rPr lang="en-US" dirty="0" smtClean="0"/>
              <a:t>ere 	</a:t>
            </a:r>
            <a:r>
              <a:rPr lang="en-US" dirty="0" smtClean="0">
                <a:solidFill>
                  <a:srgbClr val="FF0000"/>
                </a:solidFill>
              </a:rPr>
              <a:t>use</a:t>
            </a:r>
            <a:r>
              <a:rPr lang="en-US" dirty="0" smtClean="0"/>
              <a:t>	</a:t>
            </a:r>
            <a:r>
              <a:rPr lang="en-US" dirty="0" smtClean="0">
                <a:solidFill>
                  <a:srgbClr val="FF0000"/>
                </a:solidFill>
              </a:rPr>
              <a:t>th</a:t>
            </a:r>
            <a:r>
              <a:rPr lang="en-US" dirty="0" smtClean="0"/>
              <a:t>eir</a:t>
            </a:r>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675288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Decoding, Not Memorization</a:t>
            </a:r>
            <a:endParaRPr lang="en-US" dirty="0"/>
          </a:p>
        </p:txBody>
      </p:sp>
      <p:sp>
        <p:nvSpPr>
          <p:cNvPr id="3" name="Content Placeholder 2"/>
          <p:cNvSpPr>
            <a:spLocks noGrp="1"/>
          </p:cNvSpPr>
          <p:nvPr>
            <p:ph idx="1"/>
          </p:nvPr>
        </p:nvSpPr>
        <p:spPr/>
        <p:txBody>
          <a:bodyPr/>
          <a:lstStyle/>
          <a:p>
            <a:r>
              <a:rPr lang="en-US" dirty="0" smtClean="0"/>
              <a:t>Instead of having kindergartners memorizing 92 words, the rigorous approach would be to limit this to a much smaller number of words</a:t>
            </a:r>
          </a:p>
          <a:p>
            <a:r>
              <a:rPr lang="en-US" dirty="0" smtClean="0"/>
              <a:t>With a substantial investment in early decoding instruction</a:t>
            </a:r>
          </a:p>
          <a:p>
            <a:r>
              <a:rPr lang="en-US" dirty="0" smtClean="0"/>
              <a:t>Getting little ones to memorize large                    numbers of words is not rigorous, it is a              distraction from real rigor</a:t>
            </a:r>
            <a:endParaRPr lang="en-US" dirty="0"/>
          </a:p>
        </p:txBody>
      </p:sp>
      <p:pic>
        <p:nvPicPr>
          <p:cNvPr id="4" name="Picture 3" descr="imag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5400" y="3924300"/>
            <a:ext cx="2768600" cy="2933700"/>
          </a:xfrm>
          <a:prstGeom prst="rect">
            <a:avLst/>
          </a:prstGeom>
        </p:spPr>
      </p:pic>
    </p:spTree>
    <p:extLst>
      <p:ext uri="{BB962C8B-B14F-4D97-AF65-F5344CB8AC3E}">
        <p14:creationId xmlns:p14="http://schemas.microsoft.com/office/powerpoint/2010/main" val="3515983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Not “Fast </a:t>
            </a:r>
            <a:r>
              <a:rPr lang="en-US" dirty="0" smtClean="0"/>
              <a:t>Phonics”</a:t>
            </a:r>
            <a:endParaRPr lang="en-US" dirty="0"/>
          </a:p>
        </p:txBody>
      </p:sp>
      <p:sp>
        <p:nvSpPr>
          <p:cNvPr id="3" name="Content Placeholder 2"/>
          <p:cNvSpPr>
            <a:spLocks noGrp="1"/>
          </p:cNvSpPr>
          <p:nvPr>
            <p:ph idx="1"/>
          </p:nvPr>
        </p:nvSpPr>
        <p:spPr>
          <a:xfrm>
            <a:off x="230920" y="1371600"/>
            <a:ext cx="8313102" cy="4419600"/>
          </a:xfrm>
        </p:spPr>
        <p:txBody>
          <a:bodyPr>
            <a:noAutofit/>
          </a:bodyPr>
          <a:lstStyle/>
          <a:p>
            <a:r>
              <a:rPr lang="en-US" dirty="0" smtClean="0"/>
              <a:t>A related idea about early rigor is to speed up the phonics sequence</a:t>
            </a:r>
          </a:p>
          <a:p>
            <a:r>
              <a:rPr lang="en-US" dirty="0" smtClean="0"/>
              <a:t>The National Reading Panel (2000) found that teaching phonemic awareness in K-1 and phonics in Grades K-2 improved decoding, fluency, spelling, and reading comprehension </a:t>
            </a:r>
          </a:p>
          <a:p>
            <a:r>
              <a:rPr lang="en-US" dirty="0" smtClean="0"/>
              <a:t>NRP found 3 years of phonics to be more beneficial than 2 years of phonics </a:t>
            </a:r>
          </a:p>
          <a:p>
            <a:r>
              <a:rPr lang="en-US" dirty="0" smtClean="0"/>
              <a:t>Phonics programs teach a small number of                                         sound-symbol relations/spelling patterns—                                       the issue is whether to intro them fast or                                                 teach them thoroughly</a:t>
            </a:r>
            <a:endParaRPr lang="en-US" dirty="0"/>
          </a:p>
        </p:txBody>
      </p:sp>
      <p:pic>
        <p:nvPicPr>
          <p:cNvPr id="5" name="Picture 4" descr="imag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3089" y="5179584"/>
            <a:ext cx="2990910" cy="1840560"/>
          </a:xfrm>
          <a:prstGeom prst="rect">
            <a:avLst/>
          </a:prstGeom>
        </p:spPr>
      </p:pic>
    </p:spTree>
    <p:extLst>
      <p:ext uri="{BB962C8B-B14F-4D97-AF65-F5344CB8AC3E}">
        <p14:creationId xmlns:p14="http://schemas.microsoft.com/office/powerpoint/2010/main" val="33963441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503238"/>
            <a:ext cx="8397875" cy="868362"/>
          </a:xfrm>
        </p:spPr>
        <p:txBody>
          <a:bodyPr>
            <a:normAutofit fontScale="90000"/>
          </a:bodyPr>
          <a:lstStyle/>
          <a:p>
            <a:r>
              <a:rPr lang="en-US" dirty="0" smtClean="0"/>
              <a:t>Aggressive, But Intelligently Aggressive</a:t>
            </a:r>
            <a:endParaRPr lang="en-US" dirty="0"/>
          </a:p>
        </p:txBody>
      </p:sp>
      <p:sp>
        <p:nvSpPr>
          <p:cNvPr id="3" name="Content Placeholder 2"/>
          <p:cNvSpPr>
            <a:spLocks noGrp="1"/>
          </p:cNvSpPr>
          <p:nvPr>
            <p:ph idx="1"/>
          </p:nvPr>
        </p:nvSpPr>
        <p:spPr/>
        <p:txBody>
          <a:bodyPr>
            <a:normAutofit lnSpcReduction="10000"/>
          </a:bodyPr>
          <a:lstStyle/>
          <a:p>
            <a:r>
              <a:rPr lang="en-US" dirty="0" smtClean="0"/>
              <a:t>Studies show that young children who fail to progress well in early reading learning continue to lag academically</a:t>
            </a:r>
          </a:p>
          <a:p>
            <a:r>
              <a:rPr lang="en-US" dirty="0" smtClean="0"/>
              <a:t>Consequently, a number of measures have been developed to allow for monitoring of early literacy skills (e.g., DIBELS, TPRI, PALS, </a:t>
            </a:r>
            <a:r>
              <a:rPr lang="en-US" dirty="0" err="1" smtClean="0"/>
              <a:t>AIMSweb</a:t>
            </a:r>
            <a:r>
              <a:rPr lang="en-US" dirty="0" smtClean="0"/>
              <a:t>)</a:t>
            </a:r>
          </a:p>
          <a:p>
            <a:r>
              <a:rPr lang="en-US" dirty="0" smtClean="0"/>
              <a:t>In the name of rigor, many                                  districts/schools/states have                                 mandated frequent testing in                                          the primary grades</a:t>
            </a:r>
            <a:endParaRPr lang="en-US" dirty="0"/>
          </a:p>
        </p:txBody>
      </p:sp>
      <p:pic>
        <p:nvPicPr>
          <p:cNvPr id="4" name="Picture 3" descr="download (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6100" y="4546600"/>
            <a:ext cx="3517900" cy="2311400"/>
          </a:xfrm>
          <a:prstGeom prst="rect">
            <a:avLst/>
          </a:prstGeom>
        </p:spPr>
      </p:pic>
    </p:spTree>
    <p:extLst>
      <p:ext uri="{BB962C8B-B14F-4D97-AF65-F5344CB8AC3E}">
        <p14:creationId xmlns:p14="http://schemas.microsoft.com/office/powerpoint/2010/main" val="33747113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does that make sense?</a:t>
            </a:r>
            <a:endParaRPr lang="en-US" dirty="0"/>
          </a:p>
        </p:txBody>
      </p:sp>
      <p:sp>
        <p:nvSpPr>
          <p:cNvPr id="3" name="Content Placeholder 2"/>
          <p:cNvSpPr>
            <a:spLocks noGrp="1"/>
          </p:cNvSpPr>
          <p:nvPr>
            <p:ph idx="1"/>
          </p:nvPr>
        </p:nvSpPr>
        <p:spPr>
          <a:xfrm>
            <a:off x="626782" y="1735137"/>
            <a:ext cx="7601231" cy="4582635"/>
          </a:xfrm>
        </p:spPr>
        <p:txBody>
          <a:bodyPr>
            <a:normAutofit fontScale="85000" lnSpcReduction="10000"/>
          </a:bodyPr>
          <a:lstStyle/>
          <a:p>
            <a:r>
              <a:rPr lang="en-US" sz="2800" dirty="0" smtClean="0">
                <a:cs typeface="Cambria"/>
              </a:rPr>
              <a:t>The idea certainly sounds rigorous: monitor student learning closely, so that no one slips through the cracks</a:t>
            </a:r>
          </a:p>
          <a:p>
            <a:r>
              <a:rPr lang="en-US" sz="2800" dirty="0" smtClean="0">
                <a:cs typeface="Cambria"/>
              </a:rPr>
              <a:t>Test kids weekly and you’ll always no how they are progressing, right?</a:t>
            </a:r>
          </a:p>
          <a:p>
            <a:r>
              <a:rPr lang="en-US" sz="2800" dirty="0" smtClean="0">
                <a:cs typeface="Cambria"/>
              </a:rPr>
              <a:t>Unfortunately, assuming perfectly reliable tests does not make them perfectly reliable</a:t>
            </a:r>
          </a:p>
          <a:p>
            <a:r>
              <a:rPr lang="en-US" sz="2800" dirty="0" smtClean="0">
                <a:cs typeface="Cambria"/>
              </a:rPr>
              <a:t>In many fields (e.g., nutrition, investing),                         early or frequent assessment appears to                               cause more problems than it solves—and                                 the same is true with early reading                             assessment</a:t>
            </a:r>
          </a:p>
          <a:p>
            <a:endParaRPr lang="en-US" dirty="0"/>
          </a:p>
        </p:txBody>
      </p:sp>
      <p:pic>
        <p:nvPicPr>
          <p:cNvPr id="4" name="Picture 3" descr="images (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7300" y="3946225"/>
            <a:ext cx="2806700" cy="2895600"/>
          </a:xfrm>
          <a:prstGeom prst="rect">
            <a:avLst/>
          </a:prstGeom>
        </p:spPr>
      </p:pic>
    </p:spTree>
    <p:extLst>
      <p:ext uri="{BB962C8B-B14F-4D97-AF65-F5344CB8AC3E}">
        <p14:creationId xmlns:p14="http://schemas.microsoft.com/office/powerpoint/2010/main" val="4467533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368" y="503238"/>
            <a:ext cx="8247125" cy="868362"/>
          </a:xfrm>
        </p:spPr>
        <p:txBody>
          <a:bodyPr/>
          <a:lstStyle/>
          <a:p>
            <a:r>
              <a:rPr lang="en-US" dirty="0" smtClean="0"/>
              <a:t>Standard Error of Measurement</a:t>
            </a:r>
            <a:endParaRPr lang="en-US" dirty="0"/>
          </a:p>
        </p:txBody>
      </p:sp>
      <p:sp>
        <p:nvSpPr>
          <p:cNvPr id="3" name="Content Placeholder 2"/>
          <p:cNvSpPr>
            <a:spLocks noGrp="1"/>
          </p:cNvSpPr>
          <p:nvPr>
            <p:ph idx="1"/>
          </p:nvPr>
        </p:nvSpPr>
        <p:spPr>
          <a:xfrm>
            <a:off x="560806" y="1735138"/>
            <a:ext cx="7667208" cy="4335202"/>
          </a:xfrm>
        </p:spPr>
        <p:txBody>
          <a:bodyPr>
            <a:normAutofit fontScale="92500" lnSpcReduction="10000"/>
          </a:bodyPr>
          <a:lstStyle/>
          <a:p>
            <a:r>
              <a:rPr lang="en-US" sz="2600" dirty="0" smtClean="0"/>
              <a:t>All tests, including early reading monitors, have  standard errors of measurement (SEM) </a:t>
            </a:r>
          </a:p>
          <a:p>
            <a:r>
              <a:rPr lang="en-US" sz="2600" dirty="0" smtClean="0"/>
              <a:t>Tests do not arrive at a “true score” but an approximate score</a:t>
            </a:r>
          </a:p>
          <a:p>
            <a:r>
              <a:rPr lang="en-US" sz="2600" dirty="0" smtClean="0"/>
              <a:t>If students were tested repeatedly—with no learning or forgetting—the scores would change</a:t>
            </a:r>
          </a:p>
          <a:p>
            <a:r>
              <a:rPr lang="en-US" sz="2600" dirty="0" smtClean="0"/>
              <a:t>You need to pay attention to normal rate of                         growth in the  tested skill and the SEM of the                         test—in most cases, you’ll find that you can’t test                           usefully more than 2-4 times per year</a:t>
            </a:r>
          </a:p>
          <a:p>
            <a:pPr marL="0" indent="0">
              <a:buNone/>
            </a:pPr>
            <a:endParaRPr lang="en-US" dirty="0"/>
          </a:p>
        </p:txBody>
      </p:sp>
      <p:pic>
        <p:nvPicPr>
          <p:cNvPr id="4" name="Picture 3" descr="download (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1200" y="4693922"/>
            <a:ext cx="2082800" cy="2159000"/>
          </a:xfrm>
          <a:prstGeom prst="rect">
            <a:avLst/>
          </a:prstGeom>
        </p:spPr>
      </p:pic>
    </p:spTree>
    <p:extLst>
      <p:ext uri="{BB962C8B-B14F-4D97-AF65-F5344CB8AC3E}">
        <p14:creationId xmlns:p14="http://schemas.microsoft.com/office/powerpoint/2010/main" val="23871525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Norms</a:t>
            </a:r>
            <a:endParaRPr lang="en-US" dirty="0"/>
          </a:p>
        </p:txBody>
      </p:sp>
      <p:sp>
        <p:nvSpPr>
          <p:cNvPr id="3" name="Content Placeholder 2"/>
          <p:cNvSpPr>
            <a:spLocks noGrp="1"/>
          </p:cNvSpPr>
          <p:nvPr>
            <p:ph idx="1"/>
          </p:nvPr>
        </p:nvSpPr>
        <p:spPr>
          <a:xfrm>
            <a:off x="313392" y="1735138"/>
            <a:ext cx="7914622" cy="4056062"/>
          </a:xfrm>
        </p:spPr>
        <p:txBody>
          <a:bodyPr>
            <a:noAutofit/>
          </a:bodyPr>
          <a:lstStyle/>
          <a:p>
            <a:r>
              <a:rPr lang="en-US" dirty="0" smtClean="0"/>
              <a:t>If you really want to be rigorous in this early testing, use your data to develop local norms</a:t>
            </a:r>
          </a:p>
          <a:p>
            <a:r>
              <a:rPr lang="en-US" dirty="0" smtClean="0"/>
              <a:t>Each of these tests has target or cut scores that are supposed to indicate that students are on-track to succeed</a:t>
            </a:r>
          </a:p>
          <a:p>
            <a:r>
              <a:rPr lang="en-US" dirty="0" smtClean="0"/>
              <a:t>But that is on average</a:t>
            </a:r>
            <a:r>
              <a:rPr lang="mr-IN" dirty="0" smtClean="0"/>
              <a:t>…</a:t>
            </a:r>
            <a:r>
              <a:rPr lang="en-US" dirty="0" smtClean="0"/>
              <a:t> how is it working in your district?</a:t>
            </a:r>
          </a:p>
          <a:p>
            <a:r>
              <a:rPr lang="en-US" dirty="0" smtClean="0"/>
              <a:t>Analyze your data and adjust those                                    cut-scores so that you are increasing                           educational opportunity for students who                               are likely to fail in your system</a:t>
            </a:r>
            <a:endParaRPr lang="en-US" dirty="0"/>
          </a:p>
        </p:txBody>
      </p:sp>
      <p:pic>
        <p:nvPicPr>
          <p:cNvPr id="4" name="Picture 3" descr="download (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5700" y="4064000"/>
            <a:ext cx="2908300" cy="2794000"/>
          </a:xfrm>
          <a:prstGeom prst="rect">
            <a:avLst/>
          </a:prstGeom>
        </p:spPr>
      </p:pic>
    </p:spTree>
    <p:extLst>
      <p:ext uri="{BB962C8B-B14F-4D97-AF65-F5344CB8AC3E}">
        <p14:creationId xmlns:p14="http://schemas.microsoft.com/office/powerpoint/2010/main" val="37566483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Rigor is Not about Making Instruction Look Like a Test</a:t>
            </a:r>
            <a:endParaRPr lang="en-US" dirty="0"/>
          </a:p>
        </p:txBody>
      </p:sp>
      <p:sp>
        <p:nvSpPr>
          <p:cNvPr id="3" name="Content Placeholder 2"/>
          <p:cNvSpPr>
            <a:spLocks noGrp="1"/>
          </p:cNvSpPr>
          <p:nvPr>
            <p:ph idx="1"/>
          </p:nvPr>
        </p:nvSpPr>
        <p:spPr>
          <a:xfrm>
            <a:off x="914400" y="1913476"/>
            <a:ext cx="7313613" cy="3877723"/>
          </a:xfrm>
        </p:spPr>
        <p:txBody>
          <a:bodyPr/>
          <a:lstStyle/>
          <a:p>
            <a:r>
              <a:rPr lang="en-US" dirty="0" smtClean="0"/>
              <a:t>Many schools have attempted to improve achievement by focusing teaching on what will be tested</a:t>
            </a:r>
          </a:p>
          <a:p>
            <a:r>
              <a:rPr lang="en-US" dirty="0" smtClean="0"/>
              <a:t>For example, writing tends not to get as much emphasis as reading when it comes to testing—so principals often want teachers to prioritize reading over writing</a:t>
            </a:r>
          </a:p>
        </p:txBody>
      </p:sp>
      <p:pic>
        <p:nvPicPr>
          <p:cNvPr id="4" name="Picture 3" descr="downloa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4353794"/>
            <a:ext cx="3505200" cy="2311400"/>
          </a:xfrm>
          <a:prstGeom prst="rect">
            <a:avLst/>
          </a:prstGeom>
        </p:spPr>
      </p:pic>
    </p:spTree>
    <p:extLst>
      <p:ext uri="{BB962C8B-B14F-4D97-AF65-F5344CB8AC3E}">
        <p14:creationId xmlns:p14="http://schemas.microsoft.com/office/powerpoint/2010/main" val="11359684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800" dirty="0" smtClean="0">
                <a:ea typeface="+mj-ea"/>
                <a:cs typeface="+mj-cs"/>
              </a:rPr>
              <a:t>Writing to Comprehend</a:t>
            </a:r>
            <a:endParaRPr lang="en-US" sz="4800" dirty="0">
              <a:ea typeface="+mj-ea"/>
              <a:cs typeface="+mj-cs"/>
            </a:endParaRPr>
          </a:p>
        </p:txBody>
      </p:sp>
      <p:sp>
        <p:nvSpPr>
          <p:cNvPr id="29698" name="Content Placeholder 2"/>
          <p:cNvSpPr>
            <a:spLocks noGrp="1"/>
          </p:cNvSpPr>
          <p:nvPr>
            <p:ph idx="1"/>
          </p:nvPr>
        </p:nvSpPr>
        <p:spPr>
          <a:xfrm>
            <a:off x="368457" y="1981200"/>
            <a:ext cx="8505450" cy="4144963"/>
          </a:xfrm>
        </p:spPr>
        <p:txBody>
          <a:bodyPr/>
          <a:lstStyle/>
          <a:p>
            <a:pPr eaLnBrk="1" hangingPunct="1"/>
            <a:r>
              <a:rPr lang="en-US" dirty="0"/>
              <a:t>Graham &amp; Hebert (2010) </a:t>
            </a:r>
            <a:r>
              <a:rPr lang="en-US" dirty="0" smtClean="0"/>
              <a:t>reviewed more than 100 studies</a:t>
            </a:r>
            <a:endParaRPr lang="en-US" dirty="0"/>
          </a:p>
          <a:p>
            <a:pPr eaLnBrk="1" hangingPunct="1"/>
            <a:r>
              <a:rPr lang="en-US" dirty="0"/>
              <a:t>Writing about text improves comprehension and learning from </a:t>
            </a:r>
            <a:r>
              <a:rPr lang="en-US" dirty="0" smtClean="0"/>
              <a:t>text (more than 93% of the outcomes were positive)</a:t>
            </a:r>
          </a:p>
          <a:p>
            <a:pPr eaLnBrk="1" hangingPunct="1"/>
            <a:r>
              <a:rPr lang="en-US" dirty="0" smtClean="0"/>
              <a:t>Writing about text was more powerful than just reading</a:t>
            </a:r>
          </a:p>
          <a:p>
            <a:pPr eaLnBrk="1" hangingPunct="1"/>
            <a:r>
              <a:rPr lang="en-US" dirty="0" smtClean="0"/>
              <a:t>Writing about text was more powerful than reading and rereading</a:t>
            </a:r>
          </a:p>
          <a:p>
            <a:pPr eaLnBrk="1" hangingPunct="1"/>
            <a:r>
              <a:rPr lang="en-US" dirty="0" smtClean="0"/>
              <a:t>Writing about text was more powerful than                         reading and discussing </a:t>
            </a:r>
            <a:endParaRPr lang="en-US" dirty="0"/>
          </a:p>
        </p:txBody>
      </p:sp>
      <p:pic>
        <p:nvPicPr>
          <p:cNvPr id="3" name="Picture 2" descr="Boys-writing-comprehension-clip-art-clipart-pictu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7298" y="4841620"/>
            <a:ext cx="2826701" cy="201638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63000" cy="1600200"/>
          </a:xfrm>
        </p:spPr>
        <p:txBody>
          <a:bodyPr>
            <a:normAutofit/>
          </a:bodyPr>
          <a:lstStyle/>
          <a:p>
            <a:pPr eaLnBrk="1" fontAlgn="auto" hangingPunct="1">
              <a:spcAft>
                <a:spcPts val="0"/>
              </a:spcAft>
              <a:defRPr/>
            </a:pPr>
            <a:r>
              <a:rPr lang="en-US" sz="4000" dirty="0" smtClean="0">
                <a:ea typeface="+mj-ea"/>
                <a:cs typeface="+mj-cs"/>
              </a:rPr>
              <a:t>Why we learn from writing </a:t>
            </a:r>
            <a:endParaRPr lang="en-US" sz="4000" dirty="0">
              <a:ea typeface="+mj-ea"/>
              <a:cs typeface="+mj-cs"/>
            </a:endParaRPr>
          </a:p>
        </p:txBody>
      </p:sp>
      <p:sp>
        <p:nvSpPr>
          <p:cNvPr id="32770" name="Content Placeholder 2"/>
          <p:cNvSpPr>
            <a:spLocks noGrp="1"/>
          </p:cNvSpPr>
          <p:nvPr>
            <p:ph idx="1"/>
          </p:nvPr>
        </p:nvSpPr>
        <p:spPr>
          <a:xfrm>
            <a:off x="381000" y="1435108"/>
            <a:ext cx="8305800" cy="5130097"/>
          </a:xfrm>
        </p:spPr>
        <p:txBody>
          <a:bodyPr>
            <a:normAutofit fontScale="77500" lnSpcReduction="20000"/>
          </a:bodyPr>
          <a:lstStyle/>
          <a:p>
            <a:pPr eaLnBrk="1" hangingPunct="1"/>
            <a:r>
              <a:rPr lang="en-US" sz="2800" dirty="0"/>
              <a:t>Writing about text is effective because it encourages deeper thinking about ideas </a:t>
            </a:r>
          </a:p>
          <a:p>
            <a:pPr eaLnBrk="1" hangingPunct="1"/>
            <a:r>
              <a:rPr lang="en-US" sz="2800" dirty="0"/>
              <a:t>Requires students to draw on their own knowledge and experience</a:t>
            </a:r>
          </a:p>
          <a:p>
            <a:pPr eaLnBrk="1" hangingPunct="1"/>
            <a:r>
              <a:rPr lang="en-US" sz="2800" dirty="0"/>
              <a:t>Helps them to consolidate and review information</a:t>
            </a:r>
          </a:p>
          <a:p>
            <a:pPr eaLnBrk="1" hangingPunct="1"/>
            <a:r>
              <a:rPr lang="en-US" sz="2800" dirty="0"/>
              <a:t>Inspires the reformulation of thinking</a:t>
            </a:r>
          </a:p>
          <a:p>
            <a:pPr eaLnBrk="1" hangingPunct="1"/>
            <a:r>
              <a:rPr lang="en-US" sz="2800" dirty="0"/>
              <a:t>Requires the organization and integration of ideas</a:t>
            </a:r>
          </a:p>
          <a:p>
            <a:pPr eaLnBrk="1" hangingPunct="1"/>
            <a:r>
              <a:rPr lang="en-US" sz="2800" dirty="0"/>
              <a:t>Fosters explicitness</a:t>
            </a:r>
          </a:p>
          <a:p>
            <a:pPr eaLnBrk="1" hangingPunct="1"/>
            <a:r>
              <a:rPr lang="en-US" sz="2800" dirty="0"/>
              <a:t>Facilitates reflection</a:t>
            </a:r>
          </a:p>
          <a:p>
            <a:pPr eaLnBrk="1" hangingPunct="1"/>
            <a:r>
              <a:rPr lang="en-US" sz="2800" dirty="0"/>
              <a:t>Encourages personal involvement</a:t>
            </a:r>
          </a:p>
          <a:p>
            <a:pPr eaLnBrk="1" hangingPunct="1"/>
            <a:r>
              <a:rPr lang="en-US" sz="2800" dirty="0"/>
              <a:t>Requires translation into one’s own words</a:t>
            </a:r>
          </a:p>
          <a:p>
            <a:pPr eaLnBrk="1" hangingPunct="1"/>
            <a:endParaRPr lang="en-US" dirty="0">
              <a:latin typeface="Calibri" charset="0"/>
            </a:endParaRPr>
          </a:p>
          <a:p>
            <a:pPr eaLnBrk="1" hangingPunct="1"/>
            <a:endParaRPr lang="en-US" dirty="0">
              <a:latin typeface="Calibri"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 of Rigor</a:t>
            </a:r>
            <a:endParaRPr lang="en-US" dirty="0"/>
          </a:p>
        </p:txBody>
      </p:sp>
      <p:sp>
        <p:nvSpPr>
          <p:cNvPr id="3" name="Content Placeholder 2"/>
          <p:cNvSpPr>
            <a:spLocks noGrp="1"/>
          </p:cNvSpPr>
          <p:nvPr>
            <p:ph idx="1"/>
          </p:nvPr>
        </p:nvSpPr>
        <p:spPr/>
        <p:txBody>
          <a:bodyPr/>
          <a:lstStyle/>
          <a:p>
            <a:pPr marL="0" indent="0">
              <a:buNone/>
            </a:pPr>
            <a:r>
              <a:rPr lang="en-US" b="1" dirty="0" smtClean="0"/>
              <a:t>Merriam-Webster:</a:t>
            </a:r>
          </a:p>
          <a:p>
            <a:pPr marL="457200" indent="-457200">
              <a:buAutoNum type="arabicPeriod"/>
            </a:pPr>
            <a:r>
              <a:rPr lang="en-US" dirty="0" smtClean="0"/>
              <a:t>Harsh inflexibility in opinion, temper, judgment  (severity) </a:t>
            </a:r>
          </a:p>
          <a:p>
            <a:pPr marL="457200" indent="-457200">
              <a:buAutoNum type="arabicPeriod"/>
            </a:pPr>
            <a:r>
              <a:rPr lang="en-US" dirty="0" smtClean="0"/>
              <a:t>The quality of being unyielding, inflexible (strictness)</a:t>
            </a:r>
          </a:p>
          <a:p>
            <a:pPr marL="457200" indent="-457200">
              <a:buAutoNum type="arabicPeriod"/>
            </a:pPr>
            <a:r>
              <a:rPr lang="en-US" dirty="0" smtClean="0"/>
              <a:t> Severity of life (austerity)</a:t>
            </a:r>
          </a:p>
          <a:p>
            <a:pPr marL="457200" indent="-457200">
              <a:buAutoNum type="arabicPeriod"/>
            </a:pPr>
            <a:endParaRPr lang="en-US" dirty="0"/>
          </a:p>
        </p:txBody>
      </p:sp>
      <p:pic>
        <p:nvPicPr>
          <p:cNvPr id="4" name="Picture 3" descr="downloa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9900" y="4746625"/>
            <a:ext cx="1917700" cy="1917700"/>
          </a:xfrm>
          <a:prstGeom prst="rect">
            <a:avLst/>
          </a:prstGeom>
        </p:spPr>
      </p:pic>
    </p:spTree>
    <p:extLst>
      <p:ext uri="{BB962C8B-B14F-4D97-AF65-F5344CB8AC3E}">
        <p14:creationId xmlns:p14="http://schemas.microsoft.com/office/powerpoint/2010/main" val="15148807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000" dirty="0" smtClean="0">
                <a:ea typeface="+mj-ea"/>
                <a:cs typeface="+mj-cs"/>
              </a:rPr>
              <a:t>Writing about Text</a:t>
            </a:r>
            <a:endParaRPr lang="en-US" sz="4000" dirty="0">
              <a:ea typeface="+mj-ea"/>
              <a:cs typeface="+mj-cs"/>
            </a:endParaRPr>
          </a:p>
        </p:txBody>
      </p:sp>
      <p:sp>
        <p:nvSpPr>
          <p:cNvPr id="33794" name="Content Placeholder 2"/>
          <p:cNvSpPr>
            <a:spLocks noGrp="1"/>
          </p:cNvSpPr>
          <p:nvPr>
            <p:ph idx="1"/>
          </p:nvPr>
        </p:nvSpPr>
        <p:spPr>
          <a:xfrm>
            <a:off x="457200" y="1828800"/>
            <a:ext cx="8229600" cy="4297363"/>
          </a:xfrm>
        </p:spPr>
        <p:txBody>
          <a:bodyPr/>
          <a:lstStyle/>
          <a:p>
            <a:pPr marL="0" indent="0" eaLnBrk="1" hangingPunct="1">
              <a:buNone/>
            </a:pPr>
            <a:r>
              <a:rPr lang="en-US" dirty="0" smtClean="0"/>
              <a:t>Engage students in writing </a:t>
            </a:r>
          </a:p>
          <a:p>
            <a:pPr eaLnBrk="1" hangingPunct="1"/>
            <a:r>
              <a:rPr lang="en-US" dirty="0" smtClean="0"/>
              <a:t>To text models</a:t>
            </a:r>
          </a:p>
          <a:p>
            <a:pPr eaLnBrk="1" hangingPunct="1"/>
            <a:r>
              <a:rPr lang="en-US" dirty="0" smtClean="0"/>
              <a:t>Summaries</a:t>
            </a:r>
            <a:endParaRPr lang="en-US" dirty="0"/>
          </a:p>
          <a:p>
            <a:pPr eaLnBrk="1" hangingPunct="1"/>
            <a:r>
              <a:rPr lang="en-US" dirty="0"/>
              <a:t>Analysis and critique </a:t>
            </a:r>
          </a:p>
          <a:p>
            <a:pPr eaLnBrk="1" hangingPunct="1"/>
            <a:r>
              <a:rPr lang="en-US" dirty="0"/>
              <a:t>Synthesis</a:t>
            </a:r>
          </a:p>
        </p:txBody>
      </p:sp>
      <p:pic>
        <p:nvPicPr>
          <p:cNvPr id="3" name="Picture 2" descr="images (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6700" y="4724400"/>
            <a:ext cx="3797300" cy="2133600"/>
          </a:xfrm>
          <a:prstGeom prst="rect">
            <a:avLst/>
          </a:prstGeom>
        </p:spPr>
      </p:pic>
      <p:pic>
        <p:nvPicPr>
          <p:cNvPr id="4" name="Picture 3" descr="download.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9249" y="3568700"/>
            <a:ext cx="2463800" cy="32893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Eternal Verities?</a:t>
            </a:r>
            <a:endParaRPr lang="en-US" dirty="0"/>
          </a:p>
        </p:txBody>
      </p:sp>
      <p:sp>
        <p:nvSpPr>
          <p:cNvPr id="3" name="Content Placeholder 2"/>
          <p:cNvSpPr>
            <a:spLocks noGrp="1"/>
          </p:cNvSpPr>
          <p:nvPr>
            <p:ph idx="1"/>
          </p:nvPr>
        </p:nvSpPr>
        <p:spPr/>
        <p:txBody>
          <a:bodyPr>
            <a:normAutofit fontScale="25000" lnSpcReduction="20000"/>
          </a:bodyPr>
          <a:lstStyle/>
          <a:p>
            <a:r>
              <a:rPr lang="en-US" sz="9600" dirty="0"/>
              <a:t>Encouraging use of and growth in students’ oral language</a:t>
            </a:r>
            <a:r>
              <a:rPr lang="en-US" sz="9600" dirty="0" smtClean="0"/>
              <a:t>.</a:t>
            </a:r>
            <a:endParaRPr lang="en-US" sz="9600" dirty="0"/>
          </a:p>
          <a:p>
            <a:r>
              <a:rPr lang="en-US" sz="9600" dirty="0"/>
              <a:t>Teaching vocabulary</a:t>
            </a:r>
            <a:r>
              <a:rPr lang="en-US" sz="9600" dirty="0" smtClean="0"/>
              <a:t>.</a:t>
            </a:r>
            <a:endParaRPr lang="en-US" sz="9600" dirty="0"/>
          </a:p>
          <a:p>
            <a:r>
              <a:rPr lang="en-US" sz="9600" dirty="0"/>
              <a:t>Focusing attention on meaning prior to, during, and after reading</a:t>
            </a:r>
            <a:r>
              <a:rPr lang="en-US" sz="9600" dirty="0" smtClean="0"/>
              <a:t>.</a:t>
            </a:r>
            <a:endParaRPr lang="en-US" sz="9600" dirty="0"/>
          </a:p>
          <a:p>
            <a:r>
              <a:rPr lang="en-US" sz="9600" dirty="0"/>
              <a:t>Guiding students to connect text with prior knowledge</a:t>
            </a:r>
            <a:r>
              <a:rPr lang="en-US" sz="9600" dirty="0" smtClean="0"/>
              <a:t>.</a:t>
            </a:r>
            <a:endParaRPr lang="en-US" sz="9600" dirty="0"/>
          </a:p>
          <a:p>
            <a:r>
              <a:rPr lang="en-US" sz="9600" dirty="0"/>
              <a:t>Teaching students to use reading comprehension strategies</a:t>
            </a:r>
            <a:r>
              <a:rPr lang="en-US" sz="9600" dirty="0" smtClean="0"/>
              <a:t>.</a:t>
            </a:r>
            <a:endParaRPr lang="en-US" sz="9600" dirty="0"/>
          </a:p>
          <a:p>
            <a:r>
              <a:rPr lang="en-US" sz="9600" dirty="0"/>
              <a:t>Building world/domain/content knowledge</a:t>
            </a:r>
            <a:r>
              <a:rPr lang="en-US" sz="9600" dirty="0" smtClean="0"/>
              <a:t>.</a:t>
            </a:r>
            <a:endParaRPr lang="en-US" sz="9600" dirty="0"/>
          </a:p>
          <a:p>
            <a:r>
              <a:rPr lang="en-US" sz="9600" dirty="0"/>
              <a:t>Focusing on higher order thinking.</a:t>
            </a:r>
          </a:p>
          <a:p>
            <a:endParaRPr lang="en-US" dirty="0"/>
          </a:p>
        </p:txBody>
      </p:sp>
    </p:spTree>
    <p:extLst>
      <p:ext uri="{BB962C8B-B14F-4D97-AF65-F5344CB8AC3E}">
        <p14:creationId xmlns:p14="http://schemas.microsoft.com/office/powerpoint/2010/main" val="22368877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I Study</a:t>
            </a:r>
            <a:endParaRPr lang="en-US" dirty="0"/>
          </a:p>
        </p:txBody>
      </p:sp>
      <p:sp>
        <p:nvSpPr>
          <p:cNvPr id="3" name="Content Placeholder 2"/>
          <p:cNvSpPr>
            <a:spLocks noGrp="1"/>
          </p:cNvSpPr>
          <p:nvPr>
            <p:ph idx="1"/>
          </p:nvPr>
        </p:nvSpPr>
        <p:spPr/>
        <p:txBody>
          <a:bodyPr>
            <a:normAutofit lnSpcReduction="10000"/>
          </a:bodyPr>
          <a:lstStyle/>
          <a:p>
            <a:r>
              <a:rPr lang="en-US" dirty="0" smtClean="0"/>
              <a:t>Despite the rhetoric, how focused on rigor are we?</a:t>
            </a:r>
          </a:p>
          <a:p>
            <a:r>
              <a:rPr lang="en-US" dirty="0" smtClean="0"/>
              <a:t>U.S. Department of Education study released earlier this year</a:t>
            </a:r>
          </a:p>
          <a:p>
            <a:r>
              <a:rPr lang="en-US" dirty="0" smtClean="0"/>
              <a:t>We conducted 4 half-days of observation in more than 1000 preschool and primary grade classrooms</a:t>
            </a:r>
          </a:p>
          <a:p>
            <a:r>
              <a:rPr lang="en-US" dirty="0" smtClean="0"/>
              <a:t>We identified Title I schools that consistently               scored relatively high in reading along with            randomly selected Title I schools from the                 same districts </a:t>
            </a:r>
          </a:p>
          <a:p>
            <a:endParaRPr lang="en-US" dirty="0"/>
          </a:p>
        </p:txBody>
      </p:sp>
      <p:pic>
        <p:nvPicPr>
          <p:cNvPr id="4" name="Picture 3" descr="CoolClips_vc08999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7858" y="3744475"/>
            <a:ext cx="2586141" cy="2948569"/>
          </a:xfrm>
          <a:prstGeom prst="rect">
            <a:avLst/>
          </a:prstGeom>
        </p:spPr>
      </p:pic>
    </p:spTree>
    <p:extLst>
      <p:ext uri="{BB962C8B-B14F-4D97-AF65-F5344CB8AC3E}">
        <p14:creationId xmlns:p14="http://schemas.microsoft.com/office/powerpoint/2010/main" val="18197911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862" y="503238"/>
            <a:ext cx="7832151" cy="868362"/>
          </a:xfrm>
        </p:spPr>
        <p:txBody>
          <a:bodyPr/>
          <a:lstStyle/>
          <a:p>
            <a:r>
              <a:rPr lang="en-US" dirty="0" smtClean="0"/>
              <a:t>How often did these take place?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Allowed adequate wait time			.76</a:t>
            </a:r>
          </a:p>
          <a:p>
            <a:r>
              <a:rPr lang="en-US" dirty="0" smtClean="0"/>
              <a:t>Asked open-ended questions			.68</a:t>
            </a:r>
          </a:p>
          <a:p>
            <a:r>
              <a:rPr lang="en-US" dirty="0" smtClean="0"/>
              <a:t>Had students speak with partners		.03</a:t>
            </a:r>
          </a:p>
          <a:p>
            <a:r>
              <a:rPr lang="en-US" dirty="0" smtClean="0"/>
              <a:t>Had students speak with peers (&lt;4 </a:t>
            </a:r>
            <a:r>
              <a:rPr lang="en-US" dirty="0" err="1" smtClean="0"/>
              <a:t>mins</a:t>
            </a:r>
            <a:r>
              <a:rPr lang="en-US" dirty="0" smtClean="0"/>
              <a:t>)	.08</a:t>
            </a:r>
          </a:p>
          <a:p>
            <a:r>
              <a:rPr lang="en-US" dirty="0" smtClean="0"/>
              <a:t>Had students speak with peers (&gt;4 </a:t>
            </a:r>
            <a:r>
              <a:rPr lang="en-US" dirty="0" err="1" smtClean="0"/>
              <a:t>mins</a:t>
            </a:r>
            <a:r>
              <a:rPr lang="en-US" dirty="0" smtClean="0"/>
              <a:t>)	.04</a:t>
            </a:r>
          </a:p>
          <a:p>
            <a:r>
              <a:rPr lang="en-US" dirty="0" smtClean="0"/>
              <a:t>Students wrote 1 sentence or more		.15</a:t>
            </a:r>
          </a:p>
          <a:p>
            <a:r>
              <a:rPr lang="en-US" dirty="0" smtClean="0"/>
              <a:t>Students wrote about text content		.05</a:t>
            </a:r>
          </a:p>
          <a:p>
            <a:r>
              <a:rPr lang="en-US" dirty="0" smtClean="0"/>
              <a:t>Teachers asked questions			.80</a:t>
            </a:r>
            <a:endParaRPr lang="en-US" dirty="0"/>
          </a:p>
        </p:txBody>
      </p:sp>
    </p:spTree>
    <p:extLst>
      <p:ext uri="{BB962C8B-B14F-4D97-AF65-F5344CB8AC3E}">
        <p14:creationId xmlns:p14="http://schemas.microsoft.com/office/powerpoint/2010/main" val="37395626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3238"/>
            <a:ext cx="9144000" cy="868362"/>
          </a:xfrm>
        </p:spPr>
        <p:txBody>
          <a:bodyPr/>
          <a:lstStyle/>
          <a:p>
            <a:r>
              <a:rPr lang="en-US" dirty="0" smtClean="0"/>
              <a:t>How often did these take place? (cont.)</a:t>
            </a:r>
            <a:endParaRPr lang="en-US" dirty="0"/>
          </a:p>
        </p:txBody>
      </p:sp>
      <p:sp>
        <p:nvSpPr>
          <p:cNvPr id="3" name="Content Placeholder 2"/>
          <p:cNvSpPr>
            <a:spLocks noGrp="1"/>
          </p:cNvSpPr>
          <p:nvPr>
            <p:ph idx="1"/>
          </p:nvPr>
        </p:nvSpPr>
        <p:spPr>
          <a:xfrm>
            <a:off x="577299" y="1735137"/>
            <a:ext cx="8197641" cy="4681609"/>
          </a:xfrm>
        </p:spPr>
        <p:txBody>
          <a:bodyPr>
            <a:normAutofit fontScale="85000" lnSpcReduction="20000"/>
          </a:bodyPr>
          <a:lstStyle/>
          <a:p>
            <a:r>
              <a:rPr lang="en-US" dirty="0" smtClean="0"/>
              <a:t>Pre-reading talked about text content		.26</a:t>
            </a:r>
          </a:p>
          <a:p>
            <a:r>
              <a:rPr lang="en-US" dirty="0" smtClean="0"/>
              <a:t>Pre-reading talked about reading strategies	.04</a:t>
            </a:r>
          </a:p>
          <a:p>
            <a:r>
              <a:rPr lang="en-US" dirty="0" smtClean="0"/>
              <a:t>Pre-reading talked about vocabulary		.05</a:t>
            </a:r>
          </a:p>
          <a:p>
            <a:r>
              <a:rPr lang="en-US" dirty="0" smtClean="0"/>
              <a:t>During reading, talked about text content	.33</a:t>
            </a:r>
          </a:p>
          <a:p>
            <a:r>
              <a:rPr lang="en-US" dirty="0" smtClean="0"/>
              <a:t>During reading, talked about reading strategies	.06</a:t>
            </a:r>
          </a:p>
          <a:p>
            <a:r>
              <a:rPr lang="en-US" dirty="0" smtClean="0"/>
              <a:t>During reading talked about vocabulary 		.10</a:t>
            </a:r>
          </a:p>
          <a:p>
            <a:r>
              <a:rPr lang="en-US" dirty="0" smtClean="0"/>
              <a:t>After reading, talked about text content 		.16</a:t>
            </a:r>
          </a:p>
          <a:p>
            <a:r>
              <a:rPr lang="en-US" dirty="0" smtClean="0"/>
              <a:t>After reading, talked about reading strategies	.03</a:t>
            </a:r>
          </a:p>
          <a:p>
            <a:r>
              <a:rPr lang="en-US" dirty="0" smtClean="0"/>
              <a:t>After reading, talked about vocabulary		.03			</a:t>
            </a:r>
            <a:endParaRPr lang="en-US" dirty="0"/>
          </a:p>
        </p:txBody>
      </p:sp>
    </p:spTree>
    <p:extLst>
      <p:ext uri="{BB962C8B-B14F-4D97-AF65-F5344CB8AC3E}">
        <p14:creationId xmlns:p14="http://schemas.microsoft.com/office/powerpoint/2010/main" val="17300373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3238"/>
            <a:ext cx="9144000" cy="868362"/>
          </a:xfrm>
        </p:spPr>
        <p:txBody>
          <a:bodyPr/>
          <a:lstStyle/>
          <a:p>
            <a:r>
              <a:rPr lang="en-US" dirty="0" smtClean="0"/>
              <a:t>How often did these take place? (cont.)</a:t>
            </a:r>
            <a:endParaRPr lang="en-US" dirty="0"/>
          </a:p>
        </p:txBody>
      </p:sp>
      <p:sp>
        <p:nvSpPr>
          <p:cNvPr id="3" name="Content Placeholder 2"/>
          <p:cNvSpPr>
            <a:spLocks noGrp="1"/>
          </p:cNvSpPr>
          <p:nvPr>
            <p:ph idx="1"/>
          </p:nvPr>
        </p:nvSpPr>
        <p:spPr>
          <a:xfrm>
            <a:off x="577299" y="1735137"/>
            <a:ext cx="8197641" cy="4681609"/>
          </a:xfrm>
        </p:spPr>
        <p:txBody>
          <a:bodyPr>
            <a:normAutofit/>
          </a:bodyPr>
          <a:lstStyle/>
          <a:p>
            <a:r>
              <a:rPr lang="en-US" dirty="0" smtClean="0"/>
              <a:t>Number of minutes focused on world knowledge (about 3.6 minutes out of 15) 	</a:t>
            </a:r>
          </a:p>
          <a:p>
            <a:r>
              <a:rPr lang="en-US" dirty="0" smtClean="0"/>
              <a:t>Number of minutes focused on higher level thinking (about 2.4 minutes out of 15)</a:t>
            </a:r>
            <a:endParaRPr lang="en-US" dirty="0"/>
          </a:p>
        </p:txBody>
      </p:sp>
    </p:spTree>
    <p:extLst>
      <p:ext uri="{BB962C8B-B14F-4D97-AF65-F5344CB8AC3E}">
        <p14:creationId xmlns:p14="http://schemas.microsoft.com/office/powerpoint/2010/main" val="30695431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I Study Findings</a:t>
            </a:r>
            <a:endParaRPr lang="en-US" dirty="0"/>
          </a:p>
        </p:txBody>
      </p:sp>
      <p:sp>
        <p:nvSpPr>
          <p:cNvPr id="3" name="Content Placeholder 2"/>
          <p:cNvSpPr>
            <a:spLocks noGrp="1"/>
          </p:cNvSpPr>
          <p:nvPr>
            <p:ph idx="1"/>
          </p:nvPr>
        </p:nvSpPr>
        <p:spPr/>
        <p:txBody>
          <a:bodyPr/>
          <a:lstStyle/>
          <a:p>
            <a:r>
              <a:rPr lang="en-US" dirty="0" smtClean="0"/>
              <a:t>Those behaviors are related to growth in reading comprehension and oral language development</a:t>
            </a:r>
          </a:p>
          <a:p>
            <a:r>
              <a:rPr lang="en-US" dirty="0" smtClean="0"/>
              <a:t>But most of those behaviors are rare in our classrooms</a:t>
            </a:r>
            <a:endParaRPr lang="en-US" dirty="0"/>
          </a:p>
        </p:txBody>
      </p:sp>
    </p:spTree>
    <p:extLst>
      <p:ext uri="{BB962C8B-B14F-4D97-AF65-F5344CB8AC3E}">
        <p14:creationId xmlns:p14="http://schemas.microsoft.com/office/powerpoint/2010/main" val="39639034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If you really want to be rigorous...</a:t>
            </a:r>
          </a:p>
          <a:p>
            <a:pPr>
              <a:buFont typeface="+mj-lt"/>
              <a:buAutoNum type="arabicPeriod"/>
            </a:pPr>
            <a:r>
              <a:rPr lang="en-US" dirty="0" smtClean="0"/>
              <a:t>It is fine to </a:t>
            </a:r>
            <a:r>
              <a:rPr lang="en-US" dirty="0" smtClean="0"/>
              <a:t>teach </a:t>
            </a:r>
            <a:r>
              <a:rPr lang="en-US" dirty="0" smtClean="0"/>
              <a:t>things that are harder, but provide adequate and appropriate guidance</a:t>
            </a:r>
          </a:p>
          <a:p>
            <a:pPr>
              <a:buFont typeface="+mj-lt"/>
              <a:buAutoNum type="arabicPeriod"/>
            </a:pPr>
            <a:r>
              <a:rPr lang="en-US" dirty="0" smtClean="0"/>
              <a:t>Rigor doesn’t always mean more, but more thorough (hurrying through a lot of skills is not rigorous)</a:t>
            </a:r>
          </a:p>
          <a:p>
            <a:pPr>
              <a:buFont typeface="+mj-lt"/>
              <a:buAutoNum type="arabicPeriod"/>
            </a:pPr>
            <a:r>
              <a:rPr lang="en-US" dirty="0" smtClean="0"/>
              <a:t>Be aggressive about kids’ learning, but intelligently rigorous (the idea is to be aggressive not to look aggressive)</a:t>
            </a:r>
          </a:p>
          <a:p>
            <a:pPr>
              <a:buFont typeface="+mj-lt"/>
              <a:buAutoNum type="arabicPeriod"/>
            </a:pPr>
            <a:r>
              <a:rPr lang="en-US" dirty="0" smtClean="0"/>
              <a:t>Don’t be so focused on test outcomes that you neglect writing, social studies, and science</a:t>
            </a:r>
          </a:p>
          <a:p>
            <a:pPr marL="0" indent="0">
              <a:buNone/>
            </a:pPr>
            <a:endParaRPr lang="en-US" dirty="0"/>
          </a:p>
          <a:p>
            <a:pPr marL="0" indent="0">
              <a:buNone/>
            </a:pPr>
            <a:endParaRPr lang="en-US" dirty="0" smtClean="0"/>
          </a:p>
          <a:p>
            <a:endParaRPr lang="en-US" dirty="0"/>
          </a:p>
        </p:txBody>
      </p:sp>
    </p:spTree>
    <p:extLst>
      <p:ext uri="{BB962C8B-B14F-4D97-AF65-F5344CB8AC3E}">
        <p14:creationId xmlns:p14="http://schemas.microsoft.com/office/powerpoint/2010/main" val="33335010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(cont.)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If you really want to be rigorous...</a:t>
            </a:r>
          </a:p>
          <a:p>
            <a:pPr marL="457200" indent="-457200">
              <a:buAutoNum type="arabicPeriod" startAt="5"/>
            </a:pPr>
            <a:r>
              <a:rPr lang="en-US" dirty="0" smtClean="0"/>
              <a:t>Build oral language and teach vocabulary</a:t>
            </a:r>
          </a:p>
          <a:p>
            <a:pPr marL="457200" indent="-457200">
              <a:buAutoNum type="arabicPeriod" startAt="5"/>
            </a:pPr>
            <a:r>
              <a:rPr lang="en-US" dirty="0" smtClean="0"/>
              <a:t>Emphasize the mastery of world knowledge</a:t>
            </a:r>
          </a:p>
          <a:p>
            <a:pPr marL="457200" indent="-457200">
              <a:buAutoNum type="arabicPeriod" startAt="5"/>
            </a:pPr>
            <a:r>
              <a:rPr lang="en-US" dirty="0" smtClean="0"/>
              <a:t>Engage kids in higher order thinking</a:t>
            </a:r>
          </a:p>
          <a:p>
            <a:pPr marL="457200" indent="-457200">
              <a:buAutoNum type="arabicPeriod" startAt="5"/>
            </a:pPr>
            <a:r>
              <a:rPr lang="en-US" dirty="0" smtClean="0"/>
              <a:t>Emphasize meaning before, during, and after reading</a:t>
            </a:r>
          </a:p>
          <a:p>
            <a:pPr marL="457200" indent="-457200">
              <a:buAutoNum type="arabicPeriod" startAt="5"/>
            </a:pPr>
            <a:r>
              <a:rPr lang="en-US" dirty="0" smtClean="0"/>
              <a:t>Help kids connect content with their own knowledge</a:t>
            </a:r>
          </a:p>
          <a:p>
            <a:pPr marL="457200" indent="-457200">
              <a:buAutoNum type="arabicPeriod" startAt="5"/>
            </a:pPr>
            <a:r>
              <a:rPr lang="en-US" dirty="0" smtClean="0"/>
              <a:t>Teach students to use comprehension strategies</a:t>
            </a:r>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endParaRPr lang="en-US" dirty="0"/>
          </a:p>
        </p:txBody>
      </p:sp>
    </p:spTree>
    <p:extLst>
      <p:ext uri="{BB962C8B-B14F-4D97-AF65-F5344CB8AC3E}">
        <p14:creationId xmlns:p14="http://schemas.microsoft.com/office/powerpoint/2010/main" val="23914000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Does Rigor Really Mean in Reading Education?</a:t>
            </a:r>
            <a:endParaRPr lang="en-US" dirty="0"/>
          </a:p>
        </p:txBody>
      </p:sp>
      <p:sp>
        <p:nvSpPr>
          <p:cNvPr id="3" name="Subtitle 2"/>
          <p:cNvSpPr>
            <a:spLocks noGrp="1"/>
          </p:cNvSpPr>
          <p:nvPr>
            <p:ph type="subTitle" idx="1"/>
          </p:nvPr>
        </p:nvSpPr>
        <p:spPr/>
        <p:txBody>
          <a:bodyPr/>
          <a:lstStyle/>
          <a:p>
            <a:r>
              <a:rPr lang="en-US" dirty="0" smtClean="0"/>
              <a:t>Timothy Shanahan</a:t>
            </a:r>
          </a:p>
          <a:p>
            <a:r>
              <a:rPr lang="en-US" dirty="0" smtClean="0"/>
              <a:t>University of Illinois at Chicago</a:t>
            </a:r>
          </a:p>
          <a:p>
            <a:r>
              <a:rPr lang="en-US" dirty="0" err="1" smtClean="0"/>
              <a:t>www.shanahanonliteracy.com</a:t>
            </a:r>
            <a:endParaRPr lang="en-US" dirty="0"/>
          </a:p>
        </p:txBody>
      </p:sp>
    </p:spTree>
    <p:extLst>
      <p:ext uri="{BB962C8B-B14F-4D97-AF65-F5344CB8AC3E}">
        <p14:creationId xmlns:p14="http://schemas.microsoft.com/office/powerpoint/2010/main" val="1007285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503238"/>
            <a:ext cx="8255000" cy="868362"/>
          </a:xfrm>
        </p:spPr>
        <p:txBody>
          <a:bodyPr/>
          <a:lstStyle/>
          <a:p>
            <a:r>
              <a:rPr lang="en-US" dirty="0" smtClean="0"/>
              <a:t>How Rigor Plays Out in Reading</a:t>
            </a:r>
            <a:endParaRPr lang="en-US" dirty="0"/>
          </a:p>
        </p:txBody>
      </p:sp>
      <p:sp>
        <p:nvSpPr>
          <p:cNvPr id="3" name="Content Placeholder 2"/>
          <p:cNvSpPr>
            <a:spLocks noGrp="1"/>
          </p:cNvSpPr>
          <p:nvPr>
            <p:ph idx="1"/>
          </p:nvPr>
        </p:nvSpPr>
        <p:spPr/>
        <p:txBody>
          <a:bodyPr/>
          <a:lstStyle/>
          <a:p>
            <a:r>
              <a:rPr lang="en-US" dirty="0" smtClean="0"/>
              <a:t>Weekly or biweekly testing</a:t>
            </a:r>
          </a:p>
          <a:p>
            <a:r>
              <a:rPr lang="en-US" dirty="0" smtClean="0"/>
              <a:t>Teaching large numbers of sight words to beginners</a:t>
            </a:r>
          </a:p>
          <a:p>
            <a:r>
              <a:rPr lang="en-US" dirty="0" smtClean="0"/>
              <a:t>Fast phonics</a:t>
            </a:r>
          </a:p>
          <a:p>
            <a:r>
              <a:rPr lang="en-US" dirty="0" smtClean="0"/>
              <a:t>Lots of homework</a:t>
            </a:r>
          </a:p>
          <a:p>
            <a:r>
              <a:rPr lang="en-US" dirty="0" smtClean="0"/>
              <a:t>Teaching </a:t>
            </a:r>
            <a:r>
              <a:rPr lang="en-US" dirty="0"/>
              <a:t>the standards</a:t>
            </a:r>
          </a:p>
          <a:p>
            <a:r>
              <a:rPr lang="en-US" dirty="0" smtClean="0"/>
              <a:t>Harder and more</a:t>
            </a:r>
            <a:endParaRPr lang="en-US" dirty="0"/>
          </a:p>
        </p:txBody>
      </p:sp>
      <p:pic>
        <p:nvPicPr>
          <p:cNvPr id="4" name="Picture 3" descr="images (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3875" y="2984500"/>
            <a:ext cx="2857500" cy="2857500"/>
          </a:xfrm>
          <a:prstGeom prst="rect">
            <a:avLst/>
          </a:prstGeom>
        </p:spPr>
      </p:pic>
    </p:spTree>
    <p:extLst>
      <p:ext uri="{BB962C8B-B14F-4D97-AF65-F5344CB8AC3E}">
        <p14:creationId xmlns:p14="http://schemas.microsoft.com/office/powerpoint/2010/main" val="2590681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Rigor</a:t>
            </a:r>
            <a:endParaRPr lang="en-US" dirty="0"/>
          </a:p>
        </p:txBody>
      </p:sp>
      <p:sp>
        <p:nvSpPr>
          <p:cNvPr id="3" name="Content Placeholder 2"/>
          <p:cNvSpPr>
            <a:spLocks noGrp="1"/>
          </p:cNvSpPr>
          <p:nvPr>
            <p:ph idx="1"/>
          </p:nvPr>
        </p:nvSpPr>
        <p:spPr/>
        <p:txBody>
          <a:bodyPr/>
          <a:lstStyle/>
          <a:p>
            <a:r>
              <a:rPr lang="en-US" dirty="0" smtClean="0"/>
              <a:t>All of these examples show teachers requiring that students do more or do harder things</a:t>
            </a:r>
          </a:p>
          <a:p>
            <a:r>
              <a:rPr lang="en-US" dirty="0" smtClean="0"/>
              <a:t>But in none of these examples is there any certainty or likelihood that kids will learn anymore than they do now</a:t>
            </a:r>
            <a:endParaRPr lang="en-US" dirty="0"/>
          </a:p>
        </p:txBody>
      </p:sp>
    </p:spTree>
    <p:extLst>
      <p:ext uri="{BB962C8B-B14F-4D97-AF65-F5344CB8AC3E}">
        <p14:creationId xmlns:p14="http://schemas.microsoft.com/office/powerpoint/2010/main" val="3157321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250" y="503238"/>
            <a:ext cx="8382000" cy="868362"/>
          </a:xfrm>
        </p:spPr>
        <p:txBody>
          <a:bodyPr>
            <a:normAutofit fontScale="90000"/>
          </a:bodyPr>
          <a:lstStyle/>
          <a:p>
            <a:r>
              <a:rPr lang="en-US" dirty="0" smtClean="0"/>
              <a:t>What Would Rigor Really Look Like?</a:t>
            </a:r>
            <a:endParaRPr lang="en-US" dirty="0"/>
          </a:p>
        </p:txBody>
      </p:sp>
      <p:pic>
        <p:nvPicPr>
          <p:cNvPr id="4" name="Picture 3" descr="imag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9299" y="1493886"/>
            <a:ext cx="4838701" cy="4732121"/>
          </a:xfrm>
          <a:prstGeom prst="rect">
            <a:avLst/>
          </a:prstGeom>
        </p:spPr>
      </p:pic>
    </p:spTree>
    <p:extLst>
      <p:ext uri="{BB962C8B-B14F-4D97-AF65-F5344CB8AC3E}">
        <p14:creationId xmlns:p14="http://schemas.microsoft.com/office/powerpoint/2010/main" val="3792804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Harder</a:t>
            </a:r>
            <a:r>
              <a:rPr lang="mr-IN" dirty="0" smtClean="0"/>
              <a:t>…</a:t>
            </a:r>
            <a:r>
              <a:rPr lang="en-US" dirty="0" smtClean="0"/>
              <a:t> But with Guidance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Text complexity</a:t>
            </a:r>
          </a:p>
          <a:p>
            <a:r>
              <a:rPr lang="en-US" dirty="0" smtClean="0"/>
              <a:t>Recognition that comprehension skills are meaningless outside of the context of particular levels of text complexity</a:t>
            </a:r>
          </a:p>
          <a:p>
            <a:r>
              <a:rPr lang="en-US" dirty="0" smtClean="0"/>
              <a:t>Students can apply almost any comprehension skill in a simple text, and almost none in a sufficiently complex text</a:t>
            </a:r>
          </a:p>
          <a:p>
            <a:r>
              <a:rPr lang="en-US" dirty="0" smtClean="0"/>
              <a:t>Reading ability is more related to the texts that can be read than to the skills which can be applied</a:t>
            </a:r>
          </a:p>
          <a:p>
            <a:pPr marL="0" indent="0">
              <a:buNone/>
            </a:pPr>
            <a:endParaRPr lang="en-US" dirty="0"/>
          </a:p>
        </p:txBody>
      </p:sp>
    </p:spTree>
    <p:extLst>
      <p:ext uri="{BB962C8B-B14F-4D97-AF65-F5344CB8AC3E}">
        <p14:creationId xmlns:p14="http://schemas.microsoft.com/office/powerpoint/2010/main" val="3518423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 performance differences due to question types (skills)</a:t>
            </a:r>
            <a:endParaRPr lang="en-US" dirty="0"/>
          </a:p>
        </p:txBody>
      </p:sp>
      <p:sp>
        <p:nvSpPr>
          <p:cNvPr id="5" name="Content Placeholder 4"/>
          <p:cNvSpPr>
            <a:spLocks noGrp="1"/>
          </p:cNvSpPr>
          <p:nvPr>
            <p:ph idx="1"/>
          </p:nvPr>
        </p:nvSpPr>
        <p:spPr/>
        <p:txBody>
          <a:bodyPr/>
          <a:lstStyle/>
          <a:p>
            <a:r>
              <a:rPr lang="en-US" dirty="0" smtClean="0"/>
              <a:t>         </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57200" y="1676400"/>
            <a:ext cx="8153401" cy="4618038"/>
          </a:xfrm>
          <a:prstGeom prst="rect">
            <a:avLst/>
          </a:prstGeom>
          <a:noFill/>
        </p:spPr>
      </p:pic>
    </p:spTree>
    <p:extLst>
      <p:ext uri="{BB962C8B-B14F-4D97-AF65-F5344CB8AC3E}">
        <p14:creationId xmlns:p14="http://schemas.microsoft.com/office/powerpoint/2010/main" val="36843527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344</TotalTime>
  <Words>2050</Words>
  <Application>Microsoft Macintosh PowerPoint</Application>
  <PresentationFormat>On-screen Show (4:3)</PresentationFormat>
  <Paragraphs>294</Paragraphs>
  <Slides>49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Calibri</vt:lpstr>
      <vt:lpstr>Cambria</vt:lpstr>
      <vt:lpstr>Goudy Old Style</vt:lpstr>
      <vt:lpstr>Impact</vt:lpstr>
      <vt:lpstr>ＭＳ 明朝</vt:lpstr>
      <vt:lpstr>Rockwell</vt:lpstr>
      <vt:lpstr>Times</vt:lpstr>
      <vt:lpstr>Times New Roman</vt:lpstr>
      <vt:lpstr>Arial</vt:lpstr>
      <vt:lpstr>Inkwell</vt:lpstr>
      <vt:lpstr>What Does Rigor Really Mean in Reading Education?</vt:lpstr>
      <vt:lpstr>Dissatisfaction with Education</vt:lpstr>
      <vt:lpstr>Calls for Rigor</vt:lpstr>
      <vt:lpstr>Definitions of Rigor</vt:lpstr>
      <vt:lpstr>How Rigor Plays Out in Reading</vt:lpstr>
      <vt:lpstr>Problems with Rigor</vt:lpstr>
      <vt:lpstr>What Would Rigor Really Look Like?</vt:lpstr>
      <vt:lpstr>Harder… But with Guidance</vt:lpstr>
      <vt:lpstr>No performance differences due to question types (skills)</vt:lpstr>
      <vt:lpstr>No performance differences due to question types (cont.)</vt:lpstr>
      <vt:lpstr>PowerPoint Presentation</vt:lpstr>
      <vt:lpstr>Reconceptualizing Reading</vt:lpstr>
      <vt:lpstr>Texts Are Getting Harder</vt:lpstr>
      <vt:lpstr>Standards assign higher difficulty levels in grades 2-12</vt:lpstr>
      <vt:lpstr>Problems</vt:lpstr>
      <vt:lpstr>Four Common Classroom Responses to Text Difficulty</vt:lpstr>
      <vt:lpstr>But That Won’t Work!</vt:lpstr>
      <vt:lpstr>Need for Scaffolding</vt:lpstr>
      <vt:lpstr>Substantial Evidence</vt:lpstr>
      <vt:lpstr>Substantial Evidence (cont.)</vt:lpstr>
      <vt:lpstr>Substantial Evidence (cont.)</vt:lpstr>
      <vt:lpstr>Scaffolding Challenging Text</vt:lpstr>
      <vt:lpstr>Scaffolding Challenging Text</vt:lpstr>
      <vt:lpstr>Scaffolding Resources</vt:lpstr>
      <vt:lpstr>Not necessarily more…  But more thorough</vt:lpstr>
      <vt:lpstr>But is that how it really works?</vt:lpstr>
      <vt:lpstr>Sight Vocabulary</vt:lpstr>
      <vt:lpstr>50 Most Frequent Words</vt:lpstr>
      <vt:lpstr>Phonetically Regular Words</vt:lpstr>
      <vt:lpstr>Phonetically Regular Word Parts</vt:lpstr>
      <vt:lpstr>Decoding, Not Memorization</vt:lpstr>
      <vt:lpstr>But Not “Fast Phonics”</vt:lpstr>
      <vt:lpstr>Aggressive, But Intelligently Aggressive</vt:lpstr>
      <vt:lpstr>But does that make sense?</vt:lpstr>
      <vt:lpstr>Standard Error of Measurement</vt:lpstr>
      <vt:lpstr>Local Norms</vt:lpstr>
      <vt:lpstr>Rigor is Not about Making Instruction Look Like a Test</vt:lpstr>
      <vt:lpstr>Writing to Comprehend</vt:lpstr>
      <vt:lpstr>Why we learn from writing </vt:lpstr>
      <vt:lpstr>Writing about Text</vt:lpstr>
      <vt:lpstr>What About Eternal Verities?</vt:lpstr>
      <vt:lpstr>Title I Study</vt:lpstr>
      <vt:lpstr>How often did these take place?</vt:lpstr>
      <vt:lpstr>How often did these take place? (cont.)</vt:lpstr>
      <vt:lpstr>How often did these take place? (cont.)</vt:lpstr>
      <vt:lpstr>Title I Study Findings</vt:lpstr>
      <vt:lpstr>Conclusions</vt:lpstr>
      <vt:lpstr>Conclusions (cont.)</vt:lpstr>
      <vt:lpstr>What Does Rigor Really Mean in Reading Education?</vt:lpstr>
    </vt:vector>
  </TitlesOfParts>
  <Company>Shanahan Consulting</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Does Rigor Really Mean in Reading Education?</dc:title>
  <dc:creator>Timothy Shanahan</dc:creator>
  <cp:lastModifiedBy>Shanahan, Timothy E</cp:lastModifiedBy>
  <cp:revision>7</cp:revision>
  <dcterms:created xsi:type="dcterms:W3CDTF">2017-10-04T22:08:27Z</dcterms:created>
  <dcterms:modified xsi:type="dcterms:W3CDTF">2017-10-16T04:23:46Z</dcterms:modified>
</cp:coreProperties>
</file>