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77"/>
  </p:notesMasterIdLst>
  <p:sldIdLst>
    <p:sldId id="256" r:id="rId3"/>
    <p:sldId id="257" r:id="rId4"/>
    <p:sldId id="341" r:id="rId5"/>
    <p:sldId id="260" r:id="rId6"/>
    <p:sldId id="342" r:id="rId7"/>
    <p:sldId id="339" r:id="rId8"/>
    <p:sldId id="343" r:id="rId9"/>
    <p:sldId id="344" r:id="rId10"/>
    <p:sldId id="345" r:id="rId11"/>
    <p:sldId id="346" r:id="rId12"/>
    <p:sldId id="347" r:id="rId13"/>
    <p:sldId id="348" r:id="rId14"/>
    <p:sldId id="350" r:id="rId15"/>
    <p:sldId id="351" r:id="rId16"/>
    <p:sldId id="352" r:id="rId17"/>
    <p:sldId id="353" r:id="rId18"/>
    <p:sldId id="354" r:id="rId19"/>
    <p:sldId id="355" r:id="rId20"/>
    <p:sldId id="453" r:id="rId21"/>
    <p:sldId id="454" r:id="rId22"/>
    <p:sldId id="374" r:id="rId23"/>
    <p:sldId id="375" r:id="rId24"/>
    <p:sldId id="376" r:id="rId25"/>
    <p:sldId id="377" r:id="rId26"/>
    <p:sldId id="378" r:id="rId27"/>
    <p:sldId id="379" r:id="rId28"/>
    <p:sldId id="380" r:id="rId29"/>
    <p:sldId id="381" r:id="rId30"/>
    <p:sldId id="382" r:id="rId31"/>
    <p:sldId id="383" r:id="rId32"/>
    <p:sldId id="384" r:id="rId33"/>
    <p:sldId id="385" r:id="rId34"/>
    <p:sldId id="455" r:id="rId35"/>
    <p:sldId id="479" r:id="rId36"/>
    <p:sldId id="480" r:id="rId37"/>
    <p:sldId id="481" r:id="rId38"/>
    <p:sldId id="541" r:id="rId39"/>
    <p:sldId id="483" r:id="rId40"/>
    <p:sldId id="542" r:id="rId41"/>
    <p:sldId id="485" r:id="rId42"/>
    <p:sldId id="543" r:id="rId43"/>
    <p:sldId id="487" r:id="rId44"/>
    <p:sldId id="488" r:id="rId45"/>
    <p:sldId id="489" r:id="rId46"/>
    <p:sldId id="490" r:id="rId47"/>
    <p:sldId id="491" r:id="rId48"/>
    <p:sldId id="492" r:id="rId49"/>
    <p:sldId id="493" r:id="rId50"/>
    <p:sldId id="494" r:id="rId51"/>
    <p:sldId id="495" r:id="rId52"/>
    <p:sldId id="496" r:id="rId53"/>
    <p:sldId id="497" r:id="rId54"/>
    <p:sldId id="498" r:id="rId55"/>
    <p:sldId id="499" r:id="rId56"/>
    <p:sldId id="500" r:id="rId57"/>
    <p:sldId id="502" r:id="rId58"/>
    <p:sldId id="544" r:id="rId59"/>
    <p:sldId id="545" r:id="rId60"/>
    <p:sldId id="546" r:id="rId61"/>
    <p:sldId id="548" r:id="rId62"/>
    <p:sldId id="549" r:id="rId63"/>
    <p:sldId id="547" r:id="rId64"/>
    <p:sldId id="509" r:id="rId65"/>
    <p:sldId id="550" r:id="rId66"/>
    <p:sldId id="551" r:id="rId67"/>
    <p:sldId id="512" r:id="rId68"/>
    <p:sldId id="553" r:id="rId69"/>
    <p:sldId id="554" r:id="rId70"/>
    <p:sldId id="515" r:id="rId71"/>
    <p:sldId id="556" r:id="rId72"/>
    <p:sldId id="555" r:id="rId73"/>
    <p:sldId id="531" r:id="rId74"/>
    <p:sldId id="535" r:id="rId75"/>
    <p:sldId id="557" r:id="rId7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792"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80" Type="http://schemas.openxmlformats.org/officeDocument/2006/relationships/viewProps" Target="viewProps.xml"/><Relationship Id="rId81" Type="http://schemas.openxmlformats.org/officeDocument/2006/relationships/theme" Target="theme/theme1.xml"/><Relationship Id="rId82" Type="http://schemas.openxmlformats.org/officeDocument/2006/relationships/tableStyles" Target="tableStyles.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notesMaster" Target="notesMasters/notesMaster1.xml"/><Relationship Id="rId78" Type="http://schemas.openxmlformats.org/officeDocument/2006/relationships/printerSettings" Target="printerSettings/printerSettings1.bin"/><Relationship Id="rId79" Type="http://schemas.openxmlformats.org/officeDocument/2006/relationships/presProps" Target="presProps.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7ADD10-E28D-4942-9BC2-DD1780ADB3D1}" type="datetimeFigureOut">
              <a:rPr lang="en-US" smtClean="0"/>
              <a:t>7/12/17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BAC5F0-1AF9-6748-8606-45959C035A1B}" type="slidenum">
              <a:rPr lang="en-US" smtClean="0"/>
              <a:t>‹#›</a:t>
            </a:fld>
            <a:endParaRPr lang="en-US"/>
          </a:p>
        </p:txBody>
      </p:sp>
    </p:spTree>
    <p:extLst>
      <p:ext uri="{BB962C8B-B14F-4D97-AF65-F5344CB8AC3E}">
        <p14:creationId xmlns:p14="http://schemas.microsoft.com/office/powerpoint/2010/main" val="1524334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t>7/12/17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818119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t>7/12/17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96291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t>7/12/17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29688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t>7/12/17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2987035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7/12/17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792374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7/12/17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bg1"/>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p14="http://schemas.microsoft.com/office/powerpoint/2010/main"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Free PPT _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876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1A98A8A3-7174-4BCC-8A51-7D6396C83E7E}" type="datetimeFigureOut">
              <a:rPr lang="en-US" smtClean="0"/>
              <a:t>7/12/17</a:t>
            </a:fld>
            <a:endParaRPr lang="en-US"/>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126EC8F7-B98D-4348-9664-B11A0C9F49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7/12/17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656086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7/12/17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92428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t>7/12/17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3277933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t>7/12/17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77879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t>7/12/17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29198114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5.xml"/><Relationship Id="rId12" Type="http://schemas.openxmlformats.org/officeDocument/2006/relationships/theme" Target="../theme/theme2.xml"/><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slideLayout" Target="../slideLayouts/slideLayout8.xml"/><Relationship Id="rId5" Type="http://schemas.openxmlformats.org/officeDocument/2006/relationships/slideLayout" Target="../slideLayouts/slideLayout9.xml"/><Relationship Id="rId6" Type="http://schemas.openxmlformats.org/officeDocument/2006/relationships/slideLayout" Target="../slideLayouts/slideLayout10.xml"/><Relationship Id="rId7" Type="http://schemas.openxmlformats.org/officeDocument/2006/relationships/slideLayout" Target="../slideLayouts/slideLayout11.xml"/><Relationship Id="rId8" Type="http://schemas.openxmlformats.org/officeDocument/2006/relationships/slideLayout" Target="../slideLayouts/slideLayout12.xml"/><Relationship Id="rId9" Type="http://schemas.openxmlformats.org/officeDocument/2006/relationships/slideLayout" Target="../slideLayouts/slideLayout13.xml"/><Relationship Id="rId10"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75" r:id="rId4"/>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t>7/12/17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t>‹#›</a:t>
            </a:fld>
            <a:endParaRPr lang="en-US"/>
          </a:p>
        </p:txBody>
      </p:sp>
    </p:spTree>
    <p:extLst>
      <p:ext uri="{BB962C8B-B14F-4D97-AF65-F5344CB8AC3E}">
        <p14:creationId xmlns:p14="http://schemas.microsoft.com/office/powerpoint/2010/main"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5661248"/>
            <a:ext cx="5184576" cy="1015663"/>
          </a:xfrm>
          <a:prstGeom prst="rect">
            <a:avLst/>
          </a:prstGeom>
          <a:noFill/>
        </p:spPr>
        <p:txBody>
          <a:bodyPr wrap="square">
            <a:spAutoFit/>
          </a:bodyPr>
          <a:lstStyle/>
          <a:p>
            <a:pPr fontAlgn="auto">
              <a:spcBef>
                <a:spcPts val="0"/>
              </a:spcBef>
              <a:spcAft>
                <a:spcPts val="0"/>
              </a:spcAft>
              <a:defRPr/>
            </a:pPr>
            <a:r>
              <a:rPr kumimoji="0" lang="en-US" altLang="ko-KR" sz="2000" b="1" dirty="0" smtClean="0">
                <a:solidFill>
                  <a:schemeClr val="bg1"/>
                </a:solidFill>
                <a:latin typeface="Arial" pitchFamily="34" charset="0"/>
                <a:cs typeface="Arial" pitchFamily="34" charset="0"/>
              </a:rPr>
              <a:t>Timothy Shanahan</a:t>
            </a:r>
            <a:endParaRPr kumimoji="0" lang="en-US" altLang="ko-KR" sz="2000" b="1" dirty="0" smtClean="0">
              <a:solidFill>
                <a:schemeClr val="bg1"/>
              </a:solidFill>
              <a:latin typeface="Arial" pitchFamily="34" charset="0"/>
              <a:cs typeface="Arial" pitchFamily="34" charset="0"/>
            </a:endParaRPr>
          </a:p>
          <a:p>
            <a:pPr fontAlgn="auto">
              <a:spcBef>
                <a:spcPts val="0"/>
              </a:spcBef>
              <a:spcAft>
                <a:spcPts val="0"/>
              </a:spcAft>
              <a:defRPr/>
            </a:pPr>
            <a:r>
              <a:rPr lang="en-US" altLang="ko-KR" sz="2000" b="1" dirty="0" smtClean="0">
                <a:solidFill>
                  <a:schemeClr val="bg1"/>
                </a:solidFill>
                <a:latin typeface="Arial" pitchFamily="34" charset="0"/>
                <a:cs typeface="Arial" pitchFamily="34" charset="0"/>
              </a:rPr>
              <a:t>University of Illinois at Chicago</a:t>
            </a:r>
          </a:p>
          <a:p>
            <a:pPr fontAlgn="auto">
              <a:spcBef>
                <a:spcPts val="0"/>
              </a:spcBef>
              <a:spcAft>
                <a:spcPts val="0"/>
              </a:spcAft>
              <a:defRPr/>
            </a:pPr>
            <a:r>
              <a:rPr kumimoji="0" lang="en-US" altLang="ko-KR" sz="2000" b="1" dirty="0" err="1" smtClean="0">
                <a:solidFill>
                  <a:schemeClr val="bg1"/>
                </a:solidFill>
                <a:latin typeface="Arial" pitchFamily="34" charset="0"/>
                <a:cs typeface="Arial" pitchFamily="34" charset="0"/>
              </a:rPr>
              <a:t>www.shanahanonliteracy.com</a:t>
            </a:r>
            <a:r>
              <a:rPr kumimoji="0" lang="en-US" altLang="ko-KR" sz="2000" b="1" dirty="0" smtClean="0">
                <a:solidFill>
                  <a:schemeClr val="bg1"/>
                </a:solidFill>
                <a:latin typeface="Arial" pitchFamily="34" charset="0"/>
                <a:cs typeface="Arial" pitchFamily="34" charset="0"/>
              </a:rPr>
              <a:t>    </a:t>
            </a:r>
            <a:endParaRPr kumimoji="0" lang="en-US" altLang="ko-KR" sz="2000" b="1" dirty="0">
              <a:solidFill>
                <a:schemeClr val="bg1"/>
              </a:solidFill>
              <a:latin typeface="Arial" pitchFamily="34" charset="0"/>
              <a:cs typeface="Arial" pitchFamily="34" charset="0"/>
            </a:endParaRPr>
          </a:p>
        </p:txBody>
      </p:sp>
      <p:sp>
        <p:nvSpPr>
          <p:cNvPr id="5" name="TextBox 1"/>
          <p:cNvSpPr txBox="1">
            <a:spLocks noChangeArrowheads="1"/>
          </p:cNvSpPr>
          <p:nvPr/>
        </p:nvSpPr>
        <p:spPr bwMode="auto">
          <a:xfrm>
            <a:off x="251520" y="2708920"/>
            <a:ext cx="4824536" cy="2308324"/>
          </a:xfrm>
          <a:prstGeom prst="rect">
            <a:avLst/>
          </a:prstGeom>
          <a:noFill/>
          <a:ln w="9525">
            <a:noFill/>
            <a:miter lim="800000"/>
            <a:headEnd/>
            <a:tailEnd/>
          </a:ln>
        </p:spPr>
        <p:txBody>
          <a:bodyPr wrap="square">
            <a:spAutoFit/>
          </a:bodyPr>
          <a:lstStyle/>
          <a:p>
            <a:r>
              <a:rPr lang="en-US" altLang="ko-KR" sz="3600" b="1" dirty="0" smtClean="0">
                <a:solidFill>
                  <a:schemeClr val="bg1"/>
                </a:solidFill>
                <a:latin typeface="Arial" pitchFamily="34" charset="0"/>
                <a:ea typeface="맑은 고딕" pitchFamily="50" charset="-127"/>
                <a:cs typeface="Arial" pitchFamily="34" charset="0"/>
              </a:rPr>
              <a:t>Text Complexity         in Developing           Conceptual                Knowledge</a:t>
            </a:r>
            <a:endParaRPr lang="en-US" altLang="ko-KR" sz="3600" b="1" dirty="0" smtClean="0">
              <a:solidFill>
                <a:schemeClr val="bg1"/>
              </a:solidFill>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val="19412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Instructional Level Theory</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smtClean="0"/>
              <a:t>Those premises or claims are pretty tame</a:t>
            </a:r>
          </a:p>
          <a:p>
            <a:pPr marL="342900" indent="-342900">
              <a:buFont typeface="Arial"/>
              <a:buChar char="•"/>
            </a:pPr>
            <a:r>
              <a:rPr lang="en-US" sz="2800" dirty="0" smtClean="0"/>
              <a:t>And, yet, they challenge </a:t>
            </a:r>
            <a:r>
              <a:rPr lang="en-US" sz="2800" dirty="0"/>
              <a:t>one of the most </a:t>
            </a:r>
            <a:r>
              <a:rPr lang="en-US" sz="2800" dirty="0" smtClean="0"/>
              <a:t>        cherished </a:t>
            </a:r>
            <a:r>
              <a:rPr lang="en-US" sz="2800" dirty="0"/>
              <a:t>theories of the reading community</a:t>
            </a:r>
          </a:p>
          <a:p>
            <a:pPr marL="342900" indent="-342900">
              <a:buFont typeface="Arial"/>
              <a:buChar char="•"/>
            </a:pPr>
            <a:r>
              <a:rPr lang="en-US" sz="2800" dirty="0"/>
              <a:t>Instructional level theory claims that learning </a:t>
            </a:r>
            <a:r>
              <a:rPr lang="en-US" sz="2800" dirty="0" smtClean="0"/>
              <a:t>  can </a:t>
            </a:r>
            <a:r>
              <a:rPr lang="en-US" sz="2800" dirty="0"/>
              <a:t>only take place if students read texts at </a:t>
            </a:r>
            <a:r>
              <a:rPr lang="en-US" sz="2800" dirty="0" smtClean="0"/>
              <a:t>    their </a:t>
            </a:r>
            <a:r>
              <a:rPr lang="en-US" sz="2800" dirty="0"/>
              <a:t>instructional levels (Betts, 1946</a:t>
            </a:r>
            <a:r>
              <a:rPr lang="en-US" sz="2800" dirty="0" smtClean="0"/>
              <a:t>)</a:t>
            </a:r>
          </a:p>
          <a:p>
            <a:pPr marL="342900" indent="-342900">
              <a:buFont typeface="Arial"/>
              <a:buChar char="•"/>
            </a:pPr>
            <a:r>
              <a:rPr lang="en-US" sz="2800" dirty="0" smtClean="0"/>
              <a:t>Thus, good teachers seek out easier books </a:t>
            </a:r>
            <a:r>
              <a:rPr lang="en-US" sz="2800" dirty="0" err="1" smtClean="0"/>
              <a:t>sothat</a:t>
            </a:r>
            <a:r>
              <a:rPr lang="en-US" sz="2800" dirty="0" smtClean="0"/>
              <a:t> their students can read them with certain levels of performance</a:t>
            </a:r>
            <a:endParaRPr lang="en-US" sz="2800" dirty="0"/>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2750380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Reading Experts Champion Theory</a:t>
            </a:r>
            <a:endParaRPr lang="ko-KR" altLang="en-US" sz="3200" dirty="0"/>
          </a:p>
        </p:txBody>
      </p:sp>
      <p:graphicFrame>
        <p:nvGraphicFramePr>
          <p:cNvPr id="2" name="Content Placeholder 1"/>
          <p:cNvGraphicFramePr>
            <a:graphicFrameLocks noGrp="1"/>
          </p:cNvGraphicFramePr>
          <p:nvPr>
            <p:ph idx="10"/>
            <p:extLst>
              <p:ext uri="{D42A27DB-BD31-4B8C-83A1-F6EECF244321}">
                <p14:modId xmlns:p14="http://schemas.microsoft.com/office/powerpoint/2010/main" val="878657061"/>
              </p:ext>
            </p:extLst>
          </p:nvPr>
        </p:nvGraphicFramePr>
        <p:xfrm>
          <a:off x="539750" y="1628775"/>
          <a:ext cx="8158164" cy="3708400"/>
        </p:xfrm>
        <a:graphic>
          <a:graphicData uri="http://schemas.openxmlformats.org/drawingml/2006/table">
            <a:tbl>
              <a:tblPr firstRow="1" bandRow="1">
                <a:tableStyleId>{22838BEF-8BB2-4498-84A7-C5851F593DF1}</a:tableStyleId>
              </a:tblPr>
              <a:tblGrid>
                <a:gridCol w="4079082"/>
                <a:gridCol w="4079082"/>
              </a:tblGrid>
              <a:tr h="370840">
                <a:tc>
                  <a:txBody>
                    <a:bodyPr/>
                    <a:lstStyle/>
                    <a:p>
                      <a:r>
                        <a:rPr lang="en-US" b="0" dirty="0" smtClean="0"/>
                        <a:t>William S. Gray</a:t>
                      </a:r>
                      <a:endParaRPr lang="en-US" b="0" dirty="0">
                        <a:solidFill>
                          <a:schemeClr val="tx1"/>
                        </a:solidFill>
                      </a:endParaRPr>
                    </a:p>
                  </a:txBody>
                  <a:tcPr/>
                </a:tc>
                <a:tc>
                  <a:txBody>
                    <a:bodyPr/>
                    <a:lstStyle/>
                    <a:p>
                      <a:r>
                        <a:rPr lang="en-US" b="0" dirty="0" smtClean="0"/>
                        <a:t>Richard Allington</a:t>
                      </a:r>
                      <a:endParaRPr lang="en-US" b="0" dirty="0">
                        <a:solidFill>
                          <a:schemeClr val="tx1"/>
                        </a:solidFill>
                      </a:endParaRPr>
                    </a:p>
                  </a:txBody>
                  <a:tcPr/>
                </a:tc>
              </a:tr>
              <a:tr h="370840">
                <a:tc>
                  <a:txBody>
                    <a:bodyPr/>
                    <a:lstStyle/>
                    <a:p>
                      <a:r>
                        <a:rPr lang="en-US" dirty="0" smtClean="0"/>
                        <a:t>Edward Thorndike</a:t>
                      </a:r>
                      <a:endParaRPr lang="en-US" dirty="0"/>
                    </a:p>
                  </a:txBody>
                  <a:tcPr/>
                </a:tc>
                <a:tc>
                  <a:txBody>
                    <a:bodyPr/>
                    <a:lstStyle/>
                    <a:p>
                      <a:r>
                        <a:rPr lang="en-US" dirty="0" smtClean="0"/>
                        <a:t>Irene</a:t>
                      </a:r>
                      <a:r>
                        <a:rPr lang="en-US" baseline="0" dirty="0" smtClean="0"/>
                        <a:t> Fountas</a:t>
                      </a:r>
                      <a:endParaRPr lang="en-US" dirty="0"/>
                    </a:p>
                  </a:txBody>
                  <a:tcPr/>
                </a:tc>
              </a:tr>
              <a:tr h="370840">
                <a:tc>
                  <a:txBody>
                    <a:bodyPr/>
                    <a:lstStyle/>
                    <a:p>
                      <a:r>
                        <a:rPr lang="en-US" dirty="0" smtClean="0"/>
                        <a:t>Arthur Gates</a:t>
                      </a:r>
                      <a:endParaRPr lang="en-US" dirty="0"/>
                    </a:p>
                  </a:txBody>
                  <a:tcPr/>
                </a:tc>
                <a:tc>
                  <a:txBody>
                    <a:bodyPr/>
                    <a:lstStyle/>
                    <a:p>
                      <a:r>
                        <a:rPr lang="en-US" dirty="0" smtClean="0"/>
                        <a:t>Gay Su Pinnell</a:t>
                      </a:r>
                      <a:endParaRPr lang="en-US" dirty="0"/>
                    </a:p>
                  </a:txBody>
                  <a:tcPr/>
                </a:tc>
              </a:tr>
              <a:tr h="370840">
                <a:tc>
                  <a:txBody>
                    <a:bodyPr/>
                    <a:lstStyle/>
                    <a:p>
                      <a:r>
                        <a:rPr lang="en-US" dirty="0" smtClean="0"/>
                        <a:t>Edward </a:t>
                      </a:r>
                      <a:r>
                        <a:rPr lang="en-US" dirty="0" err="1" smtClean="0"/>
                        <a:t>Dolch</a:t>
                      </a:r>
                      <a:endParaRPr lang="en-US" dirty="0"/>
                    </a:p>
                  </a:txBody>
                  <a:tcPr/>
                </a:tc>
                <a:tc>
                  <a:txBody>
                    <a:bodyPr/>
                    <a:lstStyle/>
                    <a:p>
                      <a:r>
                        <a:rPr lang="en-US" dirty="0" smtClean="0"/>
                        <a:t>John J. </a:t>
                      </a:r>
                      <a:r>
                        <a:rPr lang="en-US" dirty="0" err="1" smtClean="0"/>
                        <a:t>Pikulski</a:t>
                      </a:r>
                      <a:endParaRPr lang="en-US" dirty="0"/>
                    </a:p>
                  </a:txBody>
                  <a:tcPr/>
                </a:tc>
              </a:tr>
              <a:tr h="370840">
                <a:tc>
                  <a:txBody>
                    <a:bodyPr/>
                    <a:lstStyle/>
                    <a:p>
                      <a:r>
                        <a:rPr lang="en-US" dirty="0" smtClean="0"/>
                        <a:t>Albert J. Harris</a:t>
                      </a:r>
                      <a:endParaRPr lang="en-US" dirty="0"/>
                    </a:p>
                  </a:txBody>
                  <a:tcPr/>
                </a:tc>
                <a:tc>
                  <a:txBody>
                    <a:bodyPr/>
                    <a:lstStyle/>
                    <a:p>
                      <a:r>
                        <a:rPr lang="en-US" dirty="0" smtClean="0"/>
                        <a:t>Richard</a:t>
                      </a:r>
                      <a:r>
                        <a:rPr lang="en-US" baseline="0" dirty="0" smtClean="0"/>
                        <a:t> </a:t>
                      </a:r>
                      <a:r>
                        <a:rPr lang="en-US" baseline="0" dirty="0" err="1" smtClean="0"/>
                        <a:t>Vacca</a:t>
                      </a:r>
                      <a:endParaRPr lang="en-US" dirty="0"/>
                    </a:p>
                  </a:txBody>
                  <a:tcPr/>
                </a:tc>
              </a:tr>
              <a:tr h="370840">
                <a:tc>
                  <a:txBody>
                    <a:bodyPr/>
                    <a:lstStyle/>
                    <a:p>
                      <a:r>
                        <a:rPr lang="en-US" dirty="0" smtClean="0"/>
                        <a:t>Marion Monroe</a:t>
                      </a:r>
                      <a:endParaRPr lang="en-US" dirty="0"/>
                    </a:p>
                  </a:txBody>
                  <a:tcPr/>
                </a:tc>
                <a:tc>
                  <a:txBody>
                    <a:bodyPr/>
                    <a:lstStyle/>
                    <a:p>
                      <a:r>
                        <a:rPr lang="en-US" dirty="0" smtClean="0"/>
                        <a:t>Morton </a:t>
                      </a:r>
                      <a:r>
                        <a:rPr lang="en-US" dirty="0" err="1" smtClean="0"/>
                        <a:t>Botel</a:t>
                      </a:r>
                      <a:endParaRPr lang="en-US" dirty="0"/>
                    </a:p>
                  </a:txBody>
                  <a:tcPr/>
                </a:tc>
              </a:tr>
              <a:tr h="370840">
                <a:tc>
                  <a:txBody>
                    <a:bodyPr/>
                    <a:lstStyle/>
                    <a:p>
                      <a:r>
                        <a:rPr lang="en-US" dirty="0" smtClean="0"/>
                        <a:t>Paul Witty</a:t>
                      </a:r>
                      <a:endParaRPr lang="en-US" dirty="0"/>
                    </a:p>
                  </a:txBody>
                  <a:tcPr/>
                </a:tc>
                <a:tc>
                  <a:txBody>
                    <a:bodyPr/>
                    <a:lstStyle/>
                    <a:p>
                      <a:r>
                        <a:rPr lang="en-US" dirty="0" smtClean="0"/>
                        <a:t>Jerry Johns</a:t>
                      </a:r>
                      <a:endParaRPr lang="en-US" dirty="0"/>
                    </a:p>
                  </a:txBody>
                  <a:tcPr/>
                </a:tc>
              </a:tr>
              <a:tr h="370840">
                <a:tc>
                  <a:txBody>
                    <a:bodyPr/>
                    <a:lstStyle/>
                    <a:p>
                      <a:r>
                        <a:rPr lang="en-US" dirty="0" smtClean="0"/>
                        <a:t>Ruth </a:t>
                      </a:r>
                      <a:r>
                        <a:rPr lang="en-US" dirty="0" err="1" smtClean="0"/>
                        <a:t>Strang</a:t>
                      </a:r>
                      <a:endParaRPr lang="en-US" dirty="0"/>
                    </a:p>
                  </a:txBody>
                  <a:tcPr/>
                </a:tc>
                <a:tc>
                  <a:txBody>
                    <a:bodyPr/>
                    <a:lstStyle/>
                    <a:p>
                      <a:r>
                        <a:rPr lang="en-US" dirty="0" smtClean="0"/>
                        <a:t>Roger Farr</a:t>
                      </a:r>
                      <a:endParaRPr lang="en-US" dirty="0"/>
                    </a:p>
                  </a:txBody>
                  <a:tcPr/>
                </a:tc>
              </a:tr>
              <a:tr h="370840">
                <a:tc>
                  <a:txBody>
                    <a:bodyPr/>
                    <a:lstStyle/>
                    <a:p>
                      <a:r>
                        <a:rPr lang="en-US" dirty="0" smtClean="0"/>
                        <a:t>George </a:t>
                      </a:r>
                      <a:r>
                        <a:rPr lang="en-US" dirty="0" err="1" smtClean="0"/>
                        <a:t>Spache</a:t>
                      </a:r>
                      <a:endParaRPr lang="en-US" dirty="0"/>
                    </a:p>
                  </a:txBody>
                  <a:tcPr/>
                </a:tc>
                <a:tc>
                  <a:txBody>
                    <a:bodyPr/>
                    <a:lstStyle/>
                    <a:p>
                      <a:r>
                        <a:rPr lang="en-US" dirty="0" smtClean="0"/>
                        <a:t>Jack Cassidy</a:t>
                      </a:r>
                      <a:endParaRPr lang="en-US" dirty="0"/>
                    </a:p>
                  </a:txBody>
                  <a:tcPr/>
                </a:tc>
              </a:tr>
              <a:tr h="370840">
                <a:tc>
                  <a:txBody>
                    <a:bodyPr/>
                    <a:lstStyle/>
                    <a:p>
                      <a:r>
                        <a:rPr lang="en-US" dirty="0" smtClean="0"/>
                        <a:t>Donald Durrell</a:t>
                      </a:r>
                      <a:endParaRPr lang="en-US" dirty="0"/>
                    </a:p>
                  </a:txBody>
                  <a:tcPr/>
                </a:tc>
                <a:tc>
                  <a:txBody>
                    <a:bodyPr/>
                    <a:lstStyle/>
                    <a:p>
                      <a:r>
                        <a:rPr lang="en-US" dirty="0" smtClean="0"/>
                        <a:t>Guy Bond</a:t>
                      </a:r>
                      <a:endParaRPr lang="en-US" dirty="0"/>
                    </a:p>
                  </a:txBody>
                  <a:tcPr/>
                </a:tc>
              </a:tr>
            </a:tbl>
          </a:graphicData>
        </a:graphic>
      </p:graphicFrame>
    </p:spTree>
    <p:extLst>
      <p:ext uri="{BB962C8B-B14F-4D97-AF65-F5344CB8AC3E}">
        <p14:creationId xmlns:p14="http://schemas.microsoft.com/office/powerpoint/2010/main" val="3304701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Many Programs Based on It ,Too</a:t>
            </a:r>
            <a:endParaRPr lang="ko-KR" altLang="en-US" sz="3200" dirty="0"/>
          </a:p>
        </p:txBody>
      </p:sp>
      <p:graphicFrame>
        <p:nvGraphicFramePr>
          <p:cNvPr id="2" name="Content Placeholder 1"/>
          <p:cNvGraphicFramePr>
            <a:graphicFrameLocks noGrp="1"/>
          </p:cNvGraphicFramePr>
          <p:nvPr>
            <p:ph idx="10"/>
            <p:extLst>
              <p:ext uri="{D42A27DB-BD31-4B8C-83A1-F6EECF244321}">
                <p14:modId xmlns:p14="http://schemas.microsoft.com/office/powerpoint/2010/main" val="281502200"/>
              </p:ext>
            </p:extLst>
          </p:nvPr>
        </p:nvGraphicFramePr>
        <p:xfrm>
          <a:off x="539750" y="1628775"/>
          <a:ext cx="8158164" cy="2494280"/>
        </p:xfrm>
        <a:graphic>
          <a:graphicData uri="http://schemas.openxmlformats.org/drawingml/2006/table">
            <a:tbl>
              <a:tblPr firstRow="1" bandRow="1">
                <a:tableStyleId>{22838BEF-8BB2-4498-84A7-C5851F593DF1}</a:tableStyleId>
              </a:tblPr>
              <a:tblGrid>
                <a:gridCol w="4079082"/>
                <a:gridCol w="4079082"/>
              </a:tblGrid>
              <a:tr h="370840">
                <a:tc>
                  <a:txBody>
                    <a:bodyPr/>
                    <a:lstStyle/>
                    <a:p>
                      <a:r>
                        <a:rPr lang="en-US" b="0" dirty="0" smtClean="0"/>
                        <a:t>Guided Reading</a:t>
                      </a:r>
                      <a:endParaRPr lang="en-US" b="0" dirty="0">
                        <a:solidFill>
                          <a:schemeClr val="tx1"/>
                        </a:solidFill>
                      </a:endParaRPr>
                    </a:p>
                  </a:txBody>
                  <a:tcPr/>
                </a:tc>
                <a:tc>
                  <a:txBody>
                    <a:bodyPr/>
                    <a:lstStyle/>
                    <a:p>
                      <a:r>
                        <a:rPr lang="en-US" b="0" dirty="0" smtClean="0"/>
                        <a:t>Reading Recovery</a:t>
                      </a:r>
                      <a:endParaRPr lang="en-US" b="0" dirty="0">
                        <a:solidFill>
                          <a:schemeClr val="tx1"/>
                        </a:solidFill>
                      </a:endParaRPr>
                    </a:p>
                  </a:txBody>
                  <a:tcPr/>
                </a:tc>
              </a:tr>
              <a:tr h="370840">
                <a:tc>
                  <a:txBody>
                    <a:bodyPr/>
                    <a:lstStyle/>
                    <a:p>
                      <a:r>
                        <a:rPr lang="en-US" dirty="0" smtClean="0"/>
                        <a:t>Book Bands</a:t>
                      </a:r>
                      <a:endParaRPr lang="en-US" dirty="0"/>
                    </a:p>
                  </a:txBody>
                  <a:tcPr/>
                </a:tc>
                <a:tc>
                  <a:txBody>
                    <a:bodyPr/>
                    <a:lstStyle/>
                    <a:p>
                      <a:r>
                        <a:rPr lang="en-US" dirty="0" smtClean="0"/>
                        <a:t>Success</a:t>
                      </a:r>
                      <a:r>
                        <a:rPr lang="en-US" baseline="0" dirty="0" smtClean="0"/>
                        <a:t> for All</a:t>
                      </a:r>
                      <a:endParaRPr lang="en-US" dirty="0"/>
                    </a:p>
                  </a:txBody>
                  <a:tcPr/>
                </a:tc>
              </a:tr>
              <a:tr h="370840">
                <a:tc>
                  <a:txBody>
                    <a:bodyPr/>
                    <a:lstStyle/>
                    <a:p>
                      <a:r>
                        <a:rPr lang="en-US" dirty="0" smtClean="0"/>
                        <a:t>Accelerated Reader</a:t>
                      </a:r>
                      <a:endParaRPr lang="en-US" dirty="0"/>
                    </a:p>
                  </a:txBody>
                  <a:tcPr/>
                </a:tc>
                <a:tc>
                  <a:txBody>
                    <a:bodyPr/>
                    <a:lstStyle/>
                    <a:p>
                      <a:r>
                        <a:rPr lang="en-US" dirty="0" smtClean="0"/>
                        <a:t>Lexiles</a:t>
                      </a:r>
                      <a:endParaRPr lang="en-US" dirty="0"/>
                    </a:p>
                  </a:txBody>
                  <a:tcPr/>
                </a:tc>
              </a:tr>
              <a:tr h="370840">
                <a:tc>
                  <a:txBody>
                    <a:bodyPr/>
                    <a:lstStyle/>
                    <a:p>
                      <a:r>
                        <a:rPr lang="en-US" dirty="0" smtClean="0"/>
                        <a:t>Corrective Reading</a:t>
                      </a:r>
                      <a:endParaRPr lang="en-US" dirty="0"/>
                    </a:p>
                  </a:txBody>
                  <a:tcPr/>
                </a:tc>
                <a:tc>
                  <a:txBody>
                    <a:bodyPr/>
                    <a:lstStyle/>
                    <a:p>
                      <a:r>
                        <a:rPr lang="en-US" dirty="0" smtClean="0"/>
                        <a:t>Mastery Learning</a:t>
                      </a:r>
                      <a:endParaRPr lang="en-US" dirty="0"/>
                    </a:p>
                  </a:txBody>
                  <a:tcPr/>
                </a:tc>
              </a:tr>
              <a:tr h="370840">
                <a:tc>
                  <a:txBody>
                    <a:bodyPr/>
                    <a:lstStyle/>
                    <a:p>
                      <a:r>
                        <a:rPr lang="en-US" dirty="0" smtClean="0"/>
                        <a:t>Academy</a:t>
                      </a:r>
                      <a:r>
                        <a:rPr lang="en-US" baseline="0" dirty="0" smtClean="0"/>
                        <a:t> of Reading</a:t>
                      </a:r>
                      <a:endParaRPr lang="en-US" dirty="0"/>
                    </a:p>
                  </a:txBody>
                  <a:tcPr/>
                </a:tc>
                <a:tc>
                  <a:txBody>
                    <a:bodyPr/>
                    <a:lstStyle/>
                    <a:p>
                      <a:r>
                        <a:rPr lang="en-US" dirty="0" smtClean="0"/>
                        <a:t>Core Reading </a:t>
                      </a:r>
                      <a:r>
                        <a:rPr lang="en-US" dirty="0" err="1" smtClean="0"/>
                        <a:t>Progams</a:t>
                      </a:r>
                      <a:r>
                        <a:rPr lang="en-US" dirty="0" smtClean="0"/>
                        <a:t> (HMH, MH,   SF)</a:t>
                      </a:r>
                      <a:endParaRPr lang="en-US" dirty="0"/>
                    </a:p>
                  </a:txBody>
                  <a:tcPr/>
                </a:tc>
              </a:tr>
              <a:tr h="370840">
                <a:tc>
                  <a:txBody>
                    <a:bodyPr/>
                    <a:lstStyle/>
                    <a:p>
                      <a:r>
                        <a:rPr lang="en-US" dirty="0" smtClean="0"/>
                        <a:t>Reading Workshop</a:t>
                      </a:r>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184349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Matching Texts to Kids</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r>
              <a:rPr lang="en-US" sz="2800" dirty="0"/>
              <a:t>Betts (1946):  informal reading inventories used </a:t>
            </a:r>
            <a:r>
              <a:rPr lang="en-US" sz="2800" dirty="0" smtClean="0"/>
              <a:t> to </a:t>
            </a:r>
            <a:r>
              <a:rPr lang="en-US" sz="2800" dirty="0"/>
              <a:t>estimate students’ reading levels  </a:t>
            </a:r>
          </a:p>
          <a:p>
            <a:pPr marL="342900" indent="-342900">
              <a:buFont typeface="Arial"/>
              <a:buChar char="•"/>
            </a:pPr>
            <a:r>
              <a:rPr lang="en-US" sz="2800" dirty="0"/>
              <a:t>Independent (fluency 99-100%; </a:t>
            </a:r>
            <a:r>
              <a:rPr lang="en-US" sz="2800" dirty="0" smtClean="0"/>
              <a:t>                      comprehension </a:t>
            </a:r>
            <a:r>
              <a:rPr lang="en-US" sz="2800" dirty="0"/>
              <a:t>90-100%)</a:t>
            </a:r>
          </a:p>
          <a:p>
            <a:pPr marL="342900" indent="-342900">
              <a:buFont typeface="Arial"/>
              <a:buChar char="•"/>
            </a:pPr>
            <a:r>
              <a:rPr lang="en-US" sz="2800" dirty="0"/>
              <a:t>Instructional (fluency 95-98%; comprehension 75-89%)</a:t>
            </a:r>
          </a:p>
          <a:p>
            <a:pPr marL="342900" indent="-342900">
              <a:buFont typeface="Arial"/>
              <a:buChar char="•"/>
            </a:pPr>
            <a:r>
              <a:rPr lang="en-US" sz="2800" dirty="0"/>
              <a:t>Frustration (fluency 0-92%; comprehension </a:t>
            </a:r>
            <a:r>
              <a:rPr lang="en-US" sz="2800" dirty="0" smtClean="0"/>
              <a:t>   0</a:t>
            </a:r>
            <a:r>
              <a:rPr lang="en-US" sz="2800" dirty="0"/>
              <a:t>-50%</a:t>
            </a:r>
            <a:r>
              <a:rPr lang="en-US" sz="2800" dirty="0" smtClean="0"/>
              <a:t>)</a:t>
            </a:r>
          </a:p>
          <a:p>
            <a:pPr marL="342900" indent="-342900">
              <a:buFont typeface="Arial"/>
              <a:buChar char="•"/>
            </a:pPr>
            <a:r>
              <a:rPr lang="en-US" sz="2800" dirty="0" smtClean="0"/>
              <a:t>Validated by Killgallon (1941) study</a:t>
            </a:r>
            <a:endParaRPr lang="en-US" sz="2800" dirty="0"/>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3433025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But That Study Didn’t Look at Learning</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457200" indent="-457200">
              <a:buFont typeface="Arial"/>
              <a:buChar char="•"/>
            </a:pPr>
            <a:r>
              <a:rPr lang="en-US" sz="2800" dirty="0" smtClean="0"/>
              <a:t>Killgallon administered IRIs to a small group</a:t>
            </a:r>
          </a:p>
          <a:p>
            <a:r>
              <a:rPr lang="en-US" sz="2800" dirty="0"/>
              <a:t> </a:t>
            </a:r>
            <a:r>
              <a:rPr lang="en-US" sz="2800" dirty="0" smtClean="0"/>
              <a:t>    of fourth-graders to see the relationship              between comprehension (75-89%) with 	        fluency    </a:t>
            </a:r>
            <a:endParaRPr lang="en-US" sz="2800" dirty="0"/>
          </a:p>
          <a:p>
            <a:pPr marL="342900" indent="-342900">
              <a:buFont typeface="Arial"/>
              <a:buChar char="•"/>
            </a:pPr>
            <a:r>
              <a:rPr lang="en-US" sz="2800" dirty="0" smtClean="0"/>
              <a:t>They didn’t remember later where those         comprehension estimates came from</a:t>
            </a:r>
            <a:endParaRPr lang="en-US" sz="2800" dirty="0"/>
          </a:p>
          <a:p>
            <a:pPr marL="342900" indent="-342900">
              <a:buFont typeface="Arial"/>
              <a:buChar char="•"/>
            </a:pPr>
            <a:r>
              <a:rPr lang="en-US" sz="2800" dirty="0" smtClean="0"/>
              <a:t>They never looked at learning</a:t>
            </a:r>
            <a:endParaRPr lang="en-US" sz="2800" dirty="0"/>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2787228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Studies Don’t Support Leveling</a:t>
            </a:r>
            <a:endParaRPr lang="en-US" dirty="0"/>
          </a:p>
        </p:txBody>
      </p:sp>
      <p:sp>
        <p:nvSpPr>
          <p:cNvPr id="4" name="Content Placeholder 3"/>
          <p:cNvSpPr>
            <a:spLocks noGrp="1"/>
          </p:cNvSpPr>
          <p:nvPr>
            <p:ph idx="10"/>
          </p:nvPr>
        </p:nvSpPr>
        <p:spPr>
          <a:xfrm>
            <a:off x="323528" y="1412776"/>
            <a:ext cx="8373616" cy="4464496"/>
          </a:xfrm>
        </p:spPr>
        <p:txBody>
          <a:bodyPr/>
          <a:lstStyle/>
          <a:p>
            <a:pPr marL="285750" indent="-285750">
              <a:buFont typeface="Arial"/>
              <a:buChar char="•"/>
            </a:pPr>
            <a:r>
              <a:rPr lang="en-US" sz="2400" dirty="0"/>
              <a:t>Powell (1968): same method as Killgallon, but more </a:t>
            </a:r>
            <a:r>
              <a:rPr lang="en-US" sz="2400" dirty="0" smtClean="0"/>
              <a:t>      grade </a:t>
            </a:r>
            <a:r>
              <a:rPr lang="en-US" sz="2400" dirty="0"/>
              <a:t>levels and different results</a:t>
            </a:r>
          </a:p>
          <a:p>
            <a:pPr marL="285750" indent="-285750">
              <a:buFont typeface="Arial"/>
              <a:buChar char="•"/>
            </a:pPr>
            <a:r>
              <a:rPr lang="en-US" sz="2400" dirty="0" err="1"/>
              <a:t>Dunkeld</a:t>
            </a:r>
            <a:r>
              <a:rPr lang="en-US" sz="2400" dirty="0"/>
              <a:t> (1972): </a:t>
            </a:r>
            <a:r>
              <a:rPr lang="en-US" sz="2400" dirty="0" smtClean="0"/>
              <a:t>looked at learning and found                 “instructional levels” similar to Powell’s estimates</a:t>
            </a:r>
            <a:endParaRPr lang="en-US" sz="2400" dirty="0"/>
          </a:p>
          <a:p>
            <a:pPr marL="285750" indent="-285750">
              <a:buFont typeface="Arial"/>
              <a:buChar char="•"/>
            </a:pPr>
            <a:r>
              <a:rPr lang="en-US" sz="2400" dirty="0"/>
              <a:t>Jorgensen, et al.  (1977): no relation between </a:t>
            </a:r>
            <a:r>
              <a:rPr lang="en-US" sz="2400" dirty="0" smtClean="0"/>
              <a:t>               placement </a:t>
            </a:r>
            <a:r>
              <a:rPr lang="en-US" sz="2400" dirty="0"/>
              <a:t>and achievement gains</a:t>
            </a:r>
          </a:p>
          <a:p>
            <a:pPr marL="285750" indent="-285750">
              <a:buFont typeface="Arial"/>
              <a:buChar char="•"/>
            </a:pPr>
            <a:r>
              <a:rPr lang="en-US" sz="2400" dirty="0"/>
              <a:t>Morgan, et al. (2000): frustration level placements led </a:t>
            </a:r>
            <a:r>
              <a:rPr lang="en-US" sz="2400" dirty="0" smtClean="0"/>
              <a:t>   to </a:t>
            </a:r>
            <a:r>
              <a:rPr lang="en-US" sz="2400" dirty="0"/>
              <a:t>greater learning gains</a:t>
            </a:r>
          </a:p>
          <a:p>
            <a:pPr marL="285750" indent="-285750">
              <a:buFont typeface="Arial"/>
              <a:buChar char="•"/>
            </a:pPr>
            <a:r>
              <a:rPr lang="en-US" sz="2400" dirty="0"/>
              <a:t>O’Connor et al (2002, 2010): only benefit was for </a:t>
            </a:r>
            <a:r>
              <a:rPr lang="en-US" sz="2400" dirty="0" smtClean="0"/>
              <a:t>           students </a:t>
            </a:r>
            <a:r>
              <a:rPr lang="en-US" sz="2400" dirty="0"/>
              <a:t>reading at grade 1 level, but this benefit went </a:t>
            </a:r>
            <a:r>
              <a:rPr lang="en-US" sz="2400" dirty="0" smtClean="0"/>
              <a:t>  away </a:t>
            </a:r>
            <a:r>
              <a:rPr lang="en-US" sz="2400" dirty="0"/>
              <a:t>if scaffolding was equated</a:t>
            </a:r>
          </a:p>
          <a:p>
            <a:pPr marL="285750" indent="-285750">
              <a:buFont typeface="Arial"/>
              <a:buChar char="•"/>
            </a:pPr>
            <a:r>
              <a:rPr lang="en-US" sz="2400" dirty="0"/>
              <a:t>Kuhn et al (2006): </a:t>
            </a:r>
            <a:r>
              <a:rPr lang="en-US" sz="2400" dirty="0" smtClean="0"/>
              <a:t>grade </a:t>
            </a:r>
            <a:r>
              <a:rPr lang="en-US" sz="2400" dirty="0"/>
              <a:t>level </a:t>
            </a:r>
            <a:r>
              <a:rPr lang="en-US" sz="2400" dirty="0" smtClean="0"/>
              <a:t>placements led </a:t>
            </a:r>
            <a:r>
              <a:rPr lang="en-US" sz="2400" dirty="0"/>
              <a:t>to greater learning gains</a:t>
            </a:r>
          </a:p>
          <a:p>
            <a:endParaRPr lang="en-US" dirty="0"/>
          </a:p>
        </p:txBody>
      </p:sp>
    </p:spTree>
    <p:extLst>
      <p:ext uri="{BB962C8B-B14F-4D97-AF65-F5344CB8AC3E}">
        <p14:creationId xmlns:p14="http://schemas.microsoft.com/office/powerpoint/2010/main" val="3866609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That Mean?</a:t>
            </a:r>
            <a:endParaRPr lang="en-US" dirty="0"/>
          </a:p>
        </p:txBody>
      </p:sp>
      <p:sp>
        <p:nvSpPr>
          <p:cNvPr id="4" name="Content Placeholder 3"/>
          <p:cNvSpPr>
            <a:spLocks noGrp="1"/>
          </p:cNvSpPr>
          <p:nvPr>
            <p:ph idx="10"/>
          </p:nvPr>
        </p:nvSpPr>
        <p:spPr>
          <a:xfrm>
            <a:off x="323528" y="1412776"/>
            <a:ext cx="8373616" cy="4464496"/>
          </a:xfrm>
        </p:spPr>
        <p:txBody>
          <a:bodyPr/>
          <a:lstStyle/>
          <a:p>
            <a:pPr lvl="0" latinLnBrk="0">
              <a:lnSpc>
                <a:spcPct val="90000"/>
              </a:lnSpc>
              <a:defRPr/>
            </a:pPr>
            <a:r>
              <a:rPr lang="en-US" altLang="zh-CN" sz="3200" dirty="0" smtClean="0">
                <a:solidFill>
                  <a:srgbClr val="292934"/>
                </a:solidFill>
                <a:ea typeface="宋体" charset="-122"/>
              </a:rPr>
              <a:t>Research finds no learning benefit from matching texts to student reading levels</a:t>
            </a:r>
          </a:p>
          <a:p>
            <a:endParaRPr lang="en-US" dirty="0"/>
          </a:p>
        </p:txBody>
      </p:sp>
    </p:spTree>
    <p:extLst>
      <p:ext uri="{BB962C8B-B14F-4D97-AF65-F5344CB8AC3E}">
        <p14:creationId xmlns:p14="http://schemas.microsoft.com/office/powerpoint/2010/main" val="321027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Scaffolding Instructional Levels</a:t>
            </a:r>
            <a:endParaRPr lang="en-US" dirty="0"/>
          </a:p>
        </p:txBody>
      </p:sp>
      <p:sp>
        <p:nvSpPr>
          <p:cNvPr id="4" name="Content Placeholder 3"/>
          <p:cNvSpPr>
            <a:spLocks noGrp="1"/>
          </p:cNvSpPr>
          <p:nvPr>
            <p:ph idx="10"/>
          </p:nvPr>
        </p:nvSpPr>
        <p:spPr>
          <a:xfrm>
            <a:off x="323528" y="1412776"/>
            <a:ext cx="8373616" cy="4464496"/>
          </a:xfrm>
        </p:spPr>
        <p:txBody>
          <a:bodyPr/>
          <a:lstStyle/>
          <a:p>
            <a:r>
              <a:rPr lang="en-US" sz="1800" dirty="0" err="1"/>
              <a:t>Bonfiglio</a:t>
            </a:r>
            <a:r>
              <a:rPr lang="en-US" sz="1800" dirty="0"/>
              <a:t>, Daly, </a:t>
            </a:r>
            <a:r>
              <a:rPr lang="en-US" sz="1800" dirty="0" err="1"/>
              <a:t>Persampieri</a:t>
            </a:r>
            <a:r>
              <a:rPr lang="en-US" sz="1800" dirty="0"/>
              <a:t>, &amp; Andersen, 2006 </a:t>
            </a:r>
          </a:p>
          <a:p>
            <a:r>
              <a:rPr lang="en-US" sz="1800" dirty="0"/>
              <a:t>Burns, 2007</a:t>
            </a:r>
          </a:p>
          <a:p>
            <a:r>
              <a:rPr lang="en-US" sz="1800" dirty="0"/>
              <a:t>Burns, Dean, &amp; Foley, 2004</a:t>
            </a:r>
          </a:p>
          <a:p>
            <a:r>
              <a:rPr lang="en-US" sz="1800" dirty="0"/>
              <a:t>Carney, Anderson, Blackburn, &amp; Blessings, 1984</a:t>
            </a:r>
          </a:p>
          <a:p>
            <a:r>
              <a:rPr lang="en-US" sz="1800" dirty="0"/>
              <a:t>Daly &amp; Martens, 1994</a:t>
            </a:r>
          </a:p>
          <a:p>
            <a:r>
              <a:rPr lang="en-US" sz="1800" dirty="0"/>
              <a:t>Eckert, </a:t>
            </a:r>
            <a:r>
              <a:rPr lang="en-US" sz="1800" dirty="0" err="1"/>
              <a:t>Ardoin</a:t>
            </a:r>
            <a:r>
              <a:rPr lang="en-US" sz="1800" dirty="0"/>
              <a:t>, </a:t>
            </a:r>
            <a:r>
              <a:rPr lang="en-US" sz="1800" dirty="0" err="1"/>
              <a:t>Daisey</a:t>
            </a:r>
            <a:r>
              <a:rPr lang="en-US" sz="1800" dirty="0"/>
              <a:t>, &amp; </a:t>
            </a:r>
            <a:r>
              <a:rPr lang="en-US" sz="1800" dirty="0" err="1"/>
              <a:t>Scarola</a:t>
            </a:r>
            <a:r>
              <a:rPr lang="en-US" sz="1800" dirty="0"/>
              <a:t>, 2000</a:t>
            </a:r>
          </a:p>
          <a:p>
            <a:r>
              <a:rPr lang="cs-CZ" sz="1800" dirty="0" err="1"/>
              <a:t>Faulkner</a:t>
            </a:r>
            <a:r>
              <a:rPr lang="cs-CZ" sz="1800" dirty="0"/>
              <a:t> &amp; </a:t>
            </a:r>
            <a:r>
              <a:rPr lang="cs-CZ" sz="1800" dirty="0" err="1"/>
              <a:t>Levy</a:t>
            </a:r>
            <a:r>
              <a:rPr lang="cs-CZ" sz="1800" dirty="0"/>
              <a:t>, 1999</a:t>
            </a:r>
            <a:endParaRPr lang="en-US" sz="1800" dirty="0"/>
          </a:p>
          <a:p>
            <a:r>
              <a:rPr lang="en-US" sz="1800" dirty="0" err="1"/>
              <a:t>Gickling</a:t>
            </a:r>
            <a:r>
              <a:rPr lang="en-US" sz="1800" dirty="0"/>
              <a:t> &amp; Armstrong, 1978 </a:t>
            </a:r>
          </a:p>
          <a:p>
            <a:r>
              <a:rPr lang="en-US" sz="1800" dirty="0"/>
              <a:t>Hall, </a:t>
            </a:r>
            <a:r>
              <a:rPr lang="en-US" sz="1800" dirty="0" err="1"/>
              <a:t>Sabey</a:t>
            </a:r>
            <a:r>
              <a:rPr lang="en-US" sz="1800" dirty="0"/>
              <a:t>, &amp; McClellan, 2005</a:t>
            </a:r>
          </a:p>
          <a:p>
            <a:r>
              <a:rPr lang="cs-CZ" sz="1800" dirty="0" err="1"/>
              <a:t>Levy</a:t>
            </a:r>
            <a:r>
              <a:rPr lang="cs-CZ" sz="1800" dirty="0"/>
              <a:t>, </a:t>
            </a:r>
            <a:r>
              <a:rPr lang="cs-CZ" sz="1800" dirty="0" err="1"/>
              <a:t>Nicholls</a:t>
            </a:r>
            <a:r>
              <a:rPr lang="cs-CZ" sz="1800" dirty="0"/>
              <a:t>, &amp; </a:t>
            </a:r>
            <a:r>
              <a:rPr lang="cs-CZ" sz="1800" dirty="0" err="1"/>
              <a:t>Kohen</a:t>
            </a:r>
            <a:r>
              <a:rPr lang="cs-CZ" sz="1800" dirty="0"/>
              <a:t>, 1993</a:t>
            </a:r>
            <a:endParaRPr lang="en-US" sz="1800" dirty="0"/>
          </a:p>
          <a:p>
            <a:r>
              <a:rPr lang="en-US" sz="1800" dirty="0" err="1"/>
              <a:t>McComas</a:t>
            </a:r>
            <a:r>
              <a:rPr lang="en-US" sz="1800" dirty="0"/>
              <a:t>, </a:t>
            </a:r>
            <a:r>
              <a:rPr lang="en-US" sz="1800" dirty="0" err="1"/>
              <a:t>Wacker</a:t>
            </a:r>
            <a:r>
              <a:rPr lang="en-US" sz="1800" dirty="0"/>
              <a:t>, &amp; Cooper, 1996</a:t>
            </a:r>
          </a:p>
          <a:p>
            <a:r>
              <a:rPr lang="fi-FI" sz="1800" dirty="0" err="1"/>
              <a:t>Neill</a:t>
            </a:r>
            <a:r>
              <a:rPr lang="fi-FI" sz="1800" dirty="0"/>
              <a:t>, 1979</a:t>
            </a:r>
          </a:p>
          <a:p>
            <a:endParaRPr lang="en-US" sz="1800" dirty="0"/>
          </a:p>
        </p:txBody>
      </p:sp>
    </p:spTree>
    <p:extLst>
      <p:ext uri="{BB962C8B-B14F-4D97-AF65-F5344CB8AC3E}">
        <p14:creationId xmlns:p14="http://schemas.microsoft.com/office/powerpoint/2010/main" val="3125606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Scaffolding Instructional Levels</a:t>
            </a:r>
            <a:endParaRPr lang="en-US" dirty="0"/>
          </a:p>
        </p:txBody>
      </p:sp>
      <p:sp>
        <p:nvSpPr>
          <p:cNvPr id="4" name="Content Placeholder 3"/>
          <p:cNvSpPr>
            <a:spLocks noGrp="1"/>
          </p:cNvSpPr>
          <p:nvPr>
            <p:ph idx="10"/>
          </p:nvPr>
        </p:nvSpPr>
        <p:spPr>
          <a:xfrm>
            <a:off x="323528" y="1412776"/>
            <a:ext cx="8373616" cy="4464496"/>
          </a:xfrm>
        </p:spPr>
        <p:txBody>
          <a:bodyPr/>
          <a:lstStyle/>
          <a:p>
            <a:r>
              <a:rPr lang="sv-SE" sz="1800" dirty="0" err="1"/>
              <a:t>O’Shea</a:t>
            </a:r>
            <a:r>
              <a:rPr lang="sv-SE" sz="1800" dirty="0"/>
              <a:t>, </a:t>
            </a:r>
            <a:r>
              <a:rPr lang="sv-SE" sz="1800" dirty="0" err="1"/>
              <a:t>Sindelar</a:t>
            </a:r>
            <a:r>
              <a:rPr lang="sv-SE" sz="1800" dirty="0"/>
              <a:t>, &amp; </a:t>
            </a:r>
            <a:r>
              <a:rPr lang="sv-SE" sz="1800" dirty="0" err="1"/>
              <a:t>O’Shea</a:t>
            </a:r>
            <a:r>
              <a:rPr lang="sv-SE" sz="1800" dirty="0"/>
              <a:t>, 1985</a:t>
            </a:r>
          </a:p>
          <a:p>
            <a:r>
              <a:rPr lang="sv-SE" sz="1800" dirty="0" err="1"/>
              <a:t>Pany</a:t>
            </a:r>
            <a:r>
              <a:rPr lang="sv-SE" sz="1800" dirty="0"/>
              <a:t> &amp; McCoy, 1988</a:t>
            </a:r>
            <a:endParaRPr lang="en-US" sz="1800" dirty="0"/>
          </a:p>
          <a:p>
            <a:r>
              <a:rPr lang="hr-HR" sz="1800" dirty="0"/>
              <a:t>Rasinski, 1990</a:t>
            </a:r>
          </a:p>
          <a:p>
            <a:r>
              <a:rPr lang="de-DE" sz="1800" dirty="0" err="1"/>
              <a:t>Reitsma</a:t>
            </a:r>
            <a:r>
              <a:rPr lang="de-DE" sz="1800" dirty="0"/>
              <a:t>, 1988</a:t>
            </a:r>
          </a:p>
          <a:p>
            <a:r>
              <a:rPr lang="fi-FI" sz="1800" dirty="0" err="1"/>
              <a:t>Rose</a:t>
            </a:r>
            <a:r>
              <a:rPr lang="fi-FI" sz="1800" dirty="0"/>
              <a:t> &amp; Beattie, 1986</a:t>
            </a:r>
            <a:endParaRPr lang="en-US" sz="1800" dirty="0"/>
          </a:p>
          <a:p>
            <a:r>
              <a:rPr lang="en-US" sz="1800" dirty="0"/>
              <a:t>Sanford  &amp; Horner, 2013</a:t>
            </a:r>
          </a:p>
          <a:p>
            <a:r>
              <a:rPr lang="sv-SE" sz="1800" dirty="0" err="1"/>
              <a:t>Sindelar</a:t>
            </a:r>
            <a:r>
              <a:rPr lang="sv-SE" sz="1800" dirty="0"/>
              <a:t>, </a:t>
            </a:r>
            <a:r>
              <a:rPr lang="sv-SE" sz="1800" dirty="0" err="1"/>
              <a:t>Monda</a:t>
            </a:r>
            <a:r>
              <a:rPr lang="sv-SE" sz="1800" dirty="0"/>
              <a:t>, &amp; </a:t>
            </a:r>
            <a:r>
              <a:rPr lang="sv-SE" sz="1800" dirty="0" err="1"/>
              <a:t>O’Shea</a:t>
            </a:r>
            <a:r>
              <a:rPr lang="sv-SE" sz="1800" dirty="0"/>
              <a:t>,  1990</a:t>
            </a:r>
          </a:p>
          <a:p>
            <a:r>
              <a:rPr lang="en-US" sz="1800" dirty="0"/>
              <a:t>Smith, 1979</a:t>
            </a:r>
          </a:p>
          <a:p>
            <a:r>
              <a:rPr lang="en-US" sz="1800" dirty="0"/>
              <a:t>Stoddard, </a:t>
            </a:r>
            <a:r>
              <a:rPr lang="en-US" sz="1800" dirty="0" err="1"/>
              <a:t>Valcante</a:t>
            </a:r>
            <a:r>
              <a:rPr lang="en-US" sz="1800" dirty="0"/>
              <a:t>, </a:t>
            </a:r>
            <a:r>
              <a:rPr lang="en-US" sz="1800" dirty="0" err="1"/>
              <a:t>Sindelar</a:t>
            </a:r>
            <a:r>
              <a:rPr lang="en-US" sz="1800" dirty="0"/>
              <a:t>, O’Shea, et al.,  1993</a:t>
            </a:r>
          </a:p>
          <a:p>
            <a:r>
              <a:rPr lang="tr-TR" sz="1800" dirty="0"/>
              <a:t>Taylor, </a:t>
            </a:r>
            <a:r>
              <a:rPr lang="tr-TR" sz="1800" dirty="0" err="1"/>
              <a:t>Wade</a:t>
            </a:r>
            <a:r>
              <a:rPr lang="tr-TR" sz="1800" dirty="0"/>
              <a:t>, &amp; </a:t>
            </a:r>
            <a:r>
              <a:rPr lang="tr-TR" sz="1800" dirty="0" err="1"/>
              <a:t>Yekovich</a:t>
            </a:r>
            <a:r>
              <a:rPr lang="tr-TR" sz="1800" dirty="0"/>
              <a:t>, 1985</a:t>
            </a:r>
          </a:p>
          <a:p>
            <a:r>
              <a:rPr lang="it-IT" sz="1800" dirty="0" err="1"/>
              <a:t>Turpie</a:t>
            </a:r>
            <a:r>
              <a:rPr lang="it-IT" sz="1800" dirty="0"/>
              <a:t> &amp; Paratore, 1995</a:t>
            </a:r>
          </a:p>
          <a:p>
            <a:r>
              <a:rPr lang="it-IT" sz="1800" dirty="0" err="1"/>
              <a:t>VanWagenen</a:t>
            </a:r>
            <a:r>
              <a:rPr lang="it-IT" sz="1800" dirty="0"/>
              <a:t>, Williams, &amp; </a:t>
            </a:r>
            <a:r>
              <a:rPr lang="it-IT" sz="1800" dirty="0" err="1"/>
              <a:t>McLaughlin</a:t>
            </a:r>
            <a:r>
              <a:rPr lang="it-IT" sz="1800" dirty="0"/>
              <a:t>, 1994</a:t>
            </a:r>
          </a:p>
          <a:p>
            <a:r>
              <a:rPr lang="it-IT" sz="1800" dirty="0" err="1"/>
              <a:t>Weinstein</a:t>
            </a:r>
            <a:r>
              <a:rPr lang="it-IT" sz="1800" dirty="0"/>
              <a:t> &amp; </a:t>
            </a:r>
            <a:r>
              <a:rPr lang="it-IT" sz="1800" dirty="0" err="1"/>
              <a:t>Cooke</a:t>
            </a:r>
            <a:r>
              <a:rPr lang="it-IT" sz="1800" dirty="0"/>
              <a:t>, 1992</a:t>
            </a:r>
          </a:p>
          <a:p>
            <a:r>
              <a:rPr lang="it-IT" sz="1800" dirty="0" err="1"/>
              <a:t>Wixson</a:t>
            </a:r>
            <a:r>
              <a:rPr lang="it-IT" sz="1800" dirty="0"/>
              <a:t>, 1986</a:t>
            </a:r>
          </a:p>
          <a:p>
            <a:endParaRPr lang="en-US" sz="1800" dirty="0"/>
          </a:p>
        </p:txBody>
      </p:sp>
    </p:spTree>
    <p:extLst>
      <p:ext uri="{BB962C8B-B14F-4D97-AF65-F5344CB8AC3E}">
        <p14:creationId xmlns:p14="http://schemas.microsoft.com/office/powerpoint/2010/main" val="2619162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Disciplinary Language</a:t>
            </a:r>
            <a:endParaRPr lang="en-US" dirty="0"/>
          </a:p>
        </p:txBody>
      </p:sp>
      <p:sp>
        <p:nvSpPr>
          <p:cNvPr id="4" name="Content Placeholder 3"/>
          <p:cNvSpPr>
            <a:spLocks noGrp="1"/>
          </p:cNvSpPr>
          <p:nvPr>
            <p:ph idx="10"/>
          </p:nvPr>
        </p:nvSpPr>
        <p:spPr>
          <a:xfrm>
            <a:off x="323528" y="1412776"/>
            <a:ext cx="8373616" cy="4464496"/>
          </a:xfrm>
        </p:spPr>
        <p:txBody>
          <a:bodyPr/>
          <a:lstStyle/>
          <a:p>
            <a:pPr marL="457200" indent="-457200">
              <a:buClr>
                <a:schemeClr val="tx1"/>
              </a:buClr>
              <a:buFont typeface="Arial"/>
              <a:buChar char="•"/>
            </a:pPr>
            <a:r>
              <a:rPr lang="en-US" sz="2800" dirty="0"/>
              <a:t>Disciplines represent cultural differences          </a:t>
            </a:r>
            <a:r>
              <a:rPr lang="en-US" sz="2800" dirty="0" smtClean="0"/>
              <a:t>in </a:t>
            </a:r>
            <a:r>
              <a:rPr lang="en-US" sz="2800" dirty="0"/>
              <a:t>how information is used, the nature               </a:t>
            </a:r>
            <a:r>
              <a:rPr lang="en-US" sz="2800" dirty="0" smtClean="0"/>
              <a:t>of language (e.g., vocabulary, morphemes,      grammar), text formatting and features,           demands </a:t>
            </a:r>
            <a:r>
              <a:rPr lang="en-US" sz="2800" dirty="0"/>
              <a:t>for precision, </a:t>
            </a:r>
            <a:r>
              <a:rPr lang="en-US" sz="2800" dirty="0" smtClean="0"/>
              <a:t>interpretive elements, </a:t>
            </a:r>
            <a:r>
              <a:rPr lang="en-US" sz="2800" dirty="0"/>
              <a:t> </a:t>
            </a:r>
            <a:r>
              <a:rPr lang="en-US" sz="2800" dirty="0" smtClean="0"/>
              <a:t>etc.</a:t>
            </a:r>
          </a:p>
          <a:p>
            <a:pPr marL="457200" indent="-457200">
              <a:buClr>
                <a:schemeClr val="tx1"/>
              </a:buClr>
              <a:buFont typeface="Arial"/>
              <a:buChar char="•"/>
            </a:pPr>
            <a:r>
              <a:rPr lang="en-US" sz="2800" dirty="0" smtClean="0">
                <a:solidFill>
                  <a:schemeClr val="tx1">
                    <a:lumMod val="95000"/>
                    <a:lumOff val="5000"/>
                  </a:schemeClr>
                </a:solidFill>
              </a:rPr>
              <a:t>Disciplines use language differently—and this can benefit from scaffolding</a:t>
            </a:r>
            <a:endParaRPr lang="en-US" sz="2800" dirty="0">
              <a:solidFill>
                <a:schemeClr val="tx1">
                  <a:lumMod val="95000"/>
                  <a:lumOff val="5000"/>
                </a:schemeClr>
              </a:solidFill>
            </a:endParaRPr>
          </a:p>
          <a:p>
            <a:endParaRPr lang="en-US" sz="1800" dirty="0"/>
          </a:p>
        </p:txBody>
      </p:sp>
    </p:spTree>
    <p:extLst>
      <p:ext uri="{BB962C8B-B14F-4D97-AF65-F5344CB8AC3E}">
        <p14:creationId xmlns:p14="http://schemas.microsoft.com/office/powerpoint/2010/main" val="297087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dirty="0" smtClean="0"/>
              <a:t> </a:t>
            </a:r>
            <a:r>
              <a:rPr lang="en-US" altLang="ko-KR" dirty="0" smtClean="0"/>
              <a:t>Conceptual Knowledge</a:t>
            </a:r>
            <a:endParaRPr lang="ko-KR" altLang="en-US"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latin typeface="Arial"/>
                <a:cs typeface="Arial"/>
              </a:rPr>
              <a:t>Conceptual learning is a process by which </a:t>
            </a:r>
            <a:r>
              <a:rPr lang="en-US" sz="2800" dirty="0" smtClean="0">
                <a:latin typeface="Arial"/>
                <a:cs typeface="Arial"/>
              </a:rPr>
              <a:t>     students </a:t>
            </a:r>
            <a:r>
              <a:rPr lang="en-US" sz="2800" dirty="0">
                <a:latin typeface="Arial"/>
                <a:cs typeface="Arial"/>
              </a:rPr>
              <a:t>learn new information that organizes that information into logical </a:t>
            </a:r>
            <a:r>
              <a:rPr lang="en-US" sz="2800" dirty="0" smtClean="0">
                <a:latin typeface="Arial"/>
                <a:cs typeface="Arial"/>
              </a:rPr>
              <a:t>mental </a:t>
            </a:r>
            <a:r>
              <a:rPr lang="en-US" sz="2800" dirty="0">
                <a:latin typeface="Arial"/>
                <a:cs typeface="Arial"/>
              </a:rPr>
              <a:t>structures</a:t>
            </a:r>
          </a:p>
          <a:p>
            <a:pPr marL="342900" indent="-342900">
              <a:buFont typeface="Arial"/>
              <a:buChar char="•"/>
            </a:pPr>
            <a:r>
              <a:rPr lang="en-US" sz="2800" dirty="0">
                <a:latin typeface="Arial"/>
                <a:cs typeface="Arial"/>
              </a:rPr>
              <a:t>Conceptual learning focuses on big ideas, </a:t>
            </a:r>
            <a:r>
              <a:rPr lang="en-US" sz="2800" dirty="0" smtClean="0">
                <a:latin typeface="Arial"/>
                <a:cs typeface="Arial"/>
              </a:rPr>
              <a:t>      themes</a:t>
            </a:r>
            <a:r>
              <a:rPr lang="en-US" sz="2800" dirty="0">
                <a:latin typeface="Arial"/>
                <a:cs typeface="Arial"/>
              </a:rPr>
              <a:t>, and the like rather than lists of facts </a:t>
            </a:r>
            <a:r>
              <a:rPr lang="en-US" sz="2800" dirty="0" smtClean="0">
                <a:latin typeface="Arial"/>
                <a:cs typeface="Arial"/>
              </a:rPr>
              <a:t>  (</a:t>
            </a:r>
            <a:r>
              <a:rPr lang="en-US" sz="2800" dirty="0">
                <a:latin typeface="Arial"/>
                <a:cs typeface="Arial"/>
              </a:rPr>
              <a:t>though it depends on </a:t>
            </a:r>
            <a:r>
              <a:rPr lang="en-US" sz="2800" dirty="0" smtClean="0">
                <a:latin typeface="Arial"/>
                <a:cs typeface="Arial"/>
              </a:rPr>
              <a:t>and subsumes </a:t>
            </a:r>
            <a:r>
              <a:rPr lang="en-US" sz="2800" dirty="0">
                <a:latin typeface="Arial"/>
                <a:cs typeface="Arial"/>
              </a:rPr>
              <a:t>such </a:t>
            </a:r>
            <a:r>
              <a:rPr lang="en-US" sz="2800" dirty="0" smtClean="0">
                <a:latin typeface="Arial"/>
                <a:cs typeface="Arial"/>
              </a:rPr>
              <a:t>     facts</a:t>
            </a:r>
            <a:r>
              <a:rPr lang="en-US" sz="2800" dirty="0">
                <a:latin typeface="Arial"/>
                <a:cs typeface="Arial"/>
              </a:rPr>
              <a:t>)</a:t>
            </a:r>
          </a:p>
          <a:p>
            <a:pPr marL="342900" indent="-342900">
              <a:buFont typeface="Arial"/>
              <a:buChar char="•"/>
            </a:pPr>
            <a:r>
              <a:rPr lang="en-US" sz="2800" dirty="0">
                <a:latin typeface="Arial"/>
                <a:cs typeface="Arial"/>
              </a:rPr>
              <a:t>Learning that requires an understanding of </a:t>
            </a:r>
            <a:r>
              <a:rPr lang="en-US" sz="2800" dirty="0" smtClean="0">
                <a:latin typeface="Arial"/>
                <a:cs typeface="Arial"/>
              </a:rPr>
              <a:t>     the significance </a:t>
            </a:r>
            <a:r>
              <a:rPr lang="en-US" sz="2800" dirty="0">
                <a:latin typeface="Arial"/>
                <a:cs typeface="Arial"/>
              </a:rPr>
              <a:t>of the points and their </a:t>
            </a:r>
            <a:r>
              <a:rPr lang="en-US" sz="2800" dirty="0" smtClean="0">
                <a:latin typeface="Arial"/>
                <a:cs typeface="Arial"/>
              </a:rPr>
              <a:t>            interrelationships</a:t>
            </a:r>
            <a:endParaRPr lang="en-US" sz="2800" dirty="0">
              <a:latin typeface="Arial"/>
              <a:cs typeface="Arial"/>
            </a:endParaRPr>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891763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6778"/>
            <a:ext cx="8820472" cy="1069514"/>
          </a:xfrm>
        </p:spPr>
        <p:txBody>
          <a:bodyPr/>
          <a:lstStyle/>
          <a:p>
            <a:r>
              <a:rPr lang="en-US" dirty="0" smtClean="0"/>
              <a:t>Science Example</a:t>
            </a:r>
            <a:endParaRPr lang="en-US" dirty="0"/>
          </a:p>
        </p:txBody>
      </p:sp>
      <p:sp>
        <p:nvSpPr>
          <p:cNvPr id="4" name="Content Placeholder 3"/>
          <p:cNvSpPr>
            <a:spLocks noGrp="1"/>
          </p:cNvSpPr>
          <p:nvPr>
            <p:ph idx="10"/>
          </p:nvPr>
        </p:nvSpPr>
        <p:spPr>
          <a:xfrm>
            <a:off x="323528" y="1412776"/>
            <a:ext cx="8373616" cy="4464496"/>
          </a:xfrm>
        </p:spPr>
        <p:txBody>
          <a:bodyPr/>
          <a:lstStyle/>
          <a:p>
            <a:pPr marL="457200" indent="-457200">
              <a:buClr>
                <a:schemeClr val="tx1"/>
              </a:buClr>
              <a:buFont typeface="Arial"/>
              <a:buChar char="•"/>
            </a:pPr>
            <a:r>
              <a:rPr lang="en-US" sz="2800" dirty="0"/>
              <a:t>Science language differs from conversation, </a:t>
            </a:r>
            <a:r>
              <a:rPr lang="en-US" sz="2800" dirty="0" smtClean="0"/>
              <a:t>    fiction</a:t>
            </a:r>
            <a:r>
              <a:rPr lang="en-US" sz="2800" dirty="0"/>
              <a:t>, and even other informational and           </a:t>
            </a:r>
            <a:r>
              <a:rPr lang="en-US" sz="2800" dirty="0" smtClean="0"/>
              <a:t>academic </a:t>
            </a:r>
            <a:r>
              <a:rPr lang="en-US" sz="2800" dirty="0"/>
              <a:t>texts</a:t>
            </a:r>
          </a:p>
          <a:p>
            <a:pPr marL="457200" indent="-457200">
              <a:buClr>
                <a:schemeClr val="tx1"/>
              </a:buClr>
              <a:buFont typeface="Arial"/>
              <a:buChar char="•"/>
            </a:pPr>
            <a:r>
              <a:rPr lang="en-US" sz="2800" dirty="0">
                <a:solidFill>
                  <a:schemeClr val="tx1">
                    <a:lumMod val="95000"/>
                    <a:lumOff val="5000"/>
                  </a:schemeClr>
                </a:solidFill>
              </a:rPr>
              <a:t>Science text has </a:t>
            </a:r>
            <a:r>
              <a:rPr lang="en-US" sz="2800" dirty="0" smtClean="0">
                <a:solidFill>
                  <a:schemeClr val="tx1">
                    <a:lumMod val="95000"/>
                    <a:lumOff val="5000"/>
                  </a:schemeClr>
                </a:solidFill>
              </a:rPr>
              <a:t>changed over time and is still changing  </a:t>
            </a:r>
          </a:p>
          <a:p>
            <a:pPr marL="457200" indent="-457200">
              <a:buClr>
                <a:schemeClr val="tx1"/>
              </a:buClr>
              <a:buFont typeface="Arial"/>
              <a:buChar char="•"/>
            </a:pPr>
            <a:r>
              <a:rPr lang="en-US" sz="2800" dirty="0"/>
              <a:t>Grammatical </a:t>
            </a:r>
            <a:r>
              <a:rPr lang="en-US" sz="2800" dirty="0"/>
              <a:t>complexity in Academic English </a:t>
            </a:r>
            <a:r>
              <a:rPr lang="en-US" sz="2800" dirty="0" smtClean="0"/>
              <a:t>  (</a:t>
            </a:r>
            <a:r>
              <a:rPr lang="en-US" sz="2800" dirty="0"/>
              <a:t>2016</a:t>
            </a:r>
            <a:r>
              <a:rPr lang="en-US" sz="2800" dirty="0" smtClean="0"/>
              <a:t>) Douglas </a:t>
            </a:r>
            <a:r>
              <a:rPr lang="en-US" sz="2800" dirty="0" err="1"/>
              <a:t>Biber</a:t>
            </a:r>
            <a:r>
              <a:rPr lang="en-US" sz="2800" dirty="0"/>
              <a:t> &amp; Bethany Gray</a:t>
            </a:r>
          </a:p>
          <a:p>
            <a:pPr marL="457200" indent="-457200">
              <a:buClr>
                <a:schemeClr val="tx1"/>
              </a:buClr>
              <a:buFont typeface="Arial"/>
              <a:buChar char="•"/>
            </a:pPr>
            <a:r>
              <a:rPr lang="en-US" sz="2800" dirty="0"/>
              <a:t>Quantitative linguistics </a:t>
            </a:r>
            <a:r>
              <a:rPr lang="mr-IN" sz="2800" dirty="0"/>
              <a:t>–</a:t>
            </a:r>
            <a:r>
              <a:rPr lang="en-US" sz="2800" dirty="0"/>
              <a:t> comparative and        </a:t>
            </a:r>
            <a:r>
              <a:rPr lang="en-US" sz="2800" dirty="0" smtClean="0"/>
              <a:t>historical </a:t>
            </a:r>
            <a:r>
              <a:rPr lang="en-US" sz="2800" dirty="0"/>
              <a:t>analyses of language</a:t>
            </a:r>
          </a:p>
          <a:p>
            <a:pPr marL="457200" indent="-457200">
              <a:buClr>
                <a:schemeClr val="tx1"/>
              </a:buClr>
              <a:buFont typeface="Arial"/>
              <a:buChar char="•"/>
            </a:pPr>
            <a:endParaRPr lang="en-US" sz="2800" dirty="0" smtClean="0">
              <a:solidFill>
                <a:schemeClr val="tx1">
                  <a:lumMod val="95000"/>
                  <a:lumOff val="5000"/>
                </a:schemeClr>
              </a:solidFill>
            </a:endParaRPr>
          </a:p>
          <a:p>
            <a:endParaRPr lang="en-US" sz="1800" dirty="0"/>
          </a:p>
        </p:txBody>
      </p:sp>
    </p:spTree>
    <p:extLst>
      <p:ext uri="{BB962C8B-B14F-4D97-AF65-F5344CB8AC3E}">
        <p14:creationId xmlns:p14="http://schemas.microsoft.com/office/powerpoint/2010/main" val="799922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48957304"/>
              </p:ext>
            </p:extLst>
          </p:nvPr>
        </p:nvGraphicFramePr>
        <p:xfrm>
          <a:off x="467544" y="1268759"/>
          <a:ext cx="8219256" cy="5462241"/>
        </p:xfrm>
        <a:graphic>
          <a:graphicData uri="http://schemas.openxmlformats.org/drawingml/2006/table">
            <a:tbl>
              <a:tblPr firstRow="1" bandRow="1">
                <a:tableStyleId>{5C22544A-7EE6-4342-B048-85BDC9FD1C3A}</a:tableStyleId>
              </a:tblPr>
              <a:tblGrid>
                <a:gridCol w="3600400"/>
                <a:gridCol w="4618856"/>
              </a:tblGrid>
              <a:tr h="394796">
                <a:tc>
                  <a:txBody>
                    <a:bodyPr/>
                    <a:lstStyle/>
                    <a:p>
                      <a:r>
                        <a:rPr lang="en-US" dirty="0" smtClean="0"/>
                        <a:t>Nouns and noun</a:t>
                      </a:r>
                      <a:r>
                        <a:rPr lang="en-US" baseline="0" dirty="0" smtClean="0"/>
                        <a:t> phrases</a:t>
                      </a:r>
                      <a:endParaRPr lang="en-US" dirty="0"/>
                    </a:p>
                  </a:txBody>
                  <a:tcPr/>
                </a:tc>
                <a:tc>
                  <a:txBody>
                    <a:bodyPr/>
                    <a:lstStyle/>
                    <a:p>
                      <a:endParaRPr lang="en-US" dirty="0"/>
                    </a:p>
                  </a:txBody>
                  <a:tcPr/>
                </a:tc>
              </a:tr>
              <a:tr h="681428">
                <a:tc>
                  <a:txBody>
                    <a:bodyPr/>
                    <a:lstStyle/>
                    <a:p>
                      <a:r>
                        <a:rPr lang="en-US" dirty="0" smtClean="0"/>
                        <a:t>Nouns: overall</a:t>
                      </a:r>
                      <a:endParaRPr lang="en-US" dirty="0"/>
                    </a:p>
                  </a:txBody>
                  <a:tcPr/>
                </a:tc>
                <a:tc>
                  <a:txBody>
                    <a:bodyPr/>
                    <a:lstStyle/>
                    <a:p>
                      <a:r>
                        <a:rPr lang="en-US" dirty="0" smtClean="0"/>
                        <a:t>~60% of all content words in academic</a:t>
                      </a:r>
                      <a:r>
                        <a:rPr lang="en-US" baseline="0" dirty="0" smtClean="0"/>
                        <a:t> </a:t>
                      </a:r>
                      <a:r>
                        <a:rPr lang="en-US" baseline="0" dirty="0" smtClean="0"/>
                        <a:t>      prose </a:t>
                      </a:r>
                      <a:r>
                        <a:rPr lang="en-US" baseline="0" dirty="0" smtClean="0"/>
                        <a:t>are nouns</a:t>
                      </a:r>
                      <a:endParaRPr lang="en-US" dirty="0"/>
                    </a:p>
                  </a:txBody>
                  <a:tcPr/>
                </a:tc>
              </a:tr>
              <a:tr h="681428">
                <a:tc>
                  <a:txBody>
                    <a:bodyPr/>
                    <a:lstStyle/>
                    <a:p>
                      <a:r>
                        <a:rPr lang="en-US" dirty="0" smtClean="0"/>
                        <a:t>Nouns vs. pronouns</a:t>
                      </a:r>
                      <a:endParaRPr lang="en-US" dirty="0"/>
                    </a:p>
                  </a:txBody>
                  <a:tcPr/>
                </a:tc>
                <a:tc>
                  <a:txBody>
                    <a:bodyPr/>
                    <a:lstStyle/>
                    <a:p>
                      <a:r>
                        <a:rPr lang="en-US" dirty="0" smtClean="0"/>
                        <a:t>Nouns much more common than </a:t>
                      </a:r>
                      <a:r>
                        <a:rPr lang="en-US" dirty="0" smtClean="0"/>
                        <a:t>pronouns</a:t>
                      </a:r>
                      <a:endParaRPr lang="en-US" dirty="0"/>
                    </a:p>
                  </a:txBody>
                  <a:tcPr/>
                </a:tc>
              </a:tr>
              <a:tr h="394796">
                <a:tc>
                  <a:txBody>
                    <a:bodyPr/>
                    <a:lstStyle/>
                    <a:p>
                      <a:r>
                        <a:rPr lang="en-US" dirty="0" smtClean="0"/>
                        <a:t>Absence of pronouns</a:t>
                      </a:r>
                      <a:endParaRPr lang="en-US" dirty="0"/>
                    </a:p>
                  </a:txBody>
                  <a:tcPr/>
                </a:tc>
                <a:tc>
                  <a:txBody>
                    <a:bodyPr/>
                    <a:lstStyle/>
                    <a:p>
                      <a:r>
                        <a:rPr lang="en-US" dirty="0" smtClean="0"/>
                        <a:t>Generally rare in academic prose</a:t>
                      </a:r>
                      <a:endParaRPr lang="en-US" dirty="0"/>
                    </a:p>
                  </a:txBody>
                  <a:tcPr/>
                </a:tc>
              </a:tr>
              <a:tr h="1265509">
                <a:tc>
                  <a:txBody>
                    <a:bodyPr/>
                    <a:lstStyle/>
                    <a:p>
                      <a:r>
                        <a:rPr lang="en-US" dirty="0" smtClean="0"/>
                        <a:t>Specific pronouns: this, and one</a:t>
                      </a:r>
                      <a:endParaRPr lang="en-US" dirty="0"/>
                    </a:p>
                  </a:txBody>
                  <a:tcPr/>
                </a:tc>
                <a:tc>
                  <a:txBody>
                    <a:bodyPr/>
                    <a:lstStyle/>
                    <a:p>
                      <a:r>
                        <a:rPr lang="en-US" dirty="0" smtClean="0"/>
                        <a:t>Much more</a:t>
                      </a:r>
                      <a:r>
                        <a:rPr lang="en-US" baseline="0" dirty="0" smtClean="0"/>
                        <a:t> common in academic prose </a:t>
                      </a:r>
                      <a:r>
                        <a:rPr lang="en-US" baseline="0" dirty="0" smtClean="0"/>
                        <a:t>     (</a:t>
                      </a:r>
                      <a:r>
                        <a:rPr lang="en-US" i="1" baseline="0" dirty="0" smtClean="0"/>
                        <a:t>this </a:t>
                      </a:r>
                      <a:r>
                        <a:rPr lang="en-US" baseline="0" dirty="0" smtClean="0"/>
                        <a:t>is used for textual reference</a:t>
                      </a:r>
                      <a:r>
                        <a:rPr lang="en-US" i="1" baseline="0" dirty="0" smtClean="0"/>
                        <a:t>; one </a:t>
                      </a:r>
                      <a:r>
                        <a:rPr lang="en-US" baseline="0" dirty="0" err="1" smtClean="0"/>
                        <a:t>usedfor</a:t>
                      </a:r>
                      <a:r>
                        <a:rPr lang="en-US" baseline="0" dirty="0" smtClean="0"/>
                        <a:t> </a:t>
                      </a:r>
                      <a:r>
                        <a:rPr lang="en-US" baseline="0" dirty="0" smtClean="0"/>
                        <a:t>general rather than specific reference</a:t>
                      </a:r>
                      <a:endParaRPr lang="en-US" dirty="0"/>
                    </a:p>
                  </a:txBody>
                  <a:tcPr/>
                </a:tc>
              </a:tr>
              <a:tr h="681428">
                <a:tc>
                  <a:txBody>
                    <a:bodyPr/>
                    <a:lstStyle/>
                    <a:p>
                      <a:r>
                        <a:rPr lang="en-US" dirty="0" smtClean="0"/>
                        <a:t>Plural nouns</a:t>
                      </a:r>
                      <a:endParaRPr lang="en-US" dirty="0"/>
                    </a:p>
                  </a:txBody>
                  <a:tcPr/>
                </a:tc>
                <a:tc>
                  <a:txBody>
                    <a:bodyPr/>
                    <a:lstStyle/>
                    <a:p>
                      <a:r>
                        <a:rPr lang="en-US" dirty="0" smtClean="0"/>
                        <a:t>Much more common in writing than conversation</a:t>
                      </a:r>
                      <a:r>
                        <a:rPr lang="en-US" baseline="0" dirty="0" smtClean="0"/>
                        <a:t>, used most in academic</a:t>
                      </a:r>
                      <a:endParaRPr lang="en-US" dirty="0"/>
                    </a:p>
                  </a:txBody>
                  <a:tcPr/>
                </a:tc>
              </a:tr>
              <a:tr h="681428">
                <a:tc>
                  <a:txBody>
                    <a:bodyPr/>
                    <a:lstStyle/>
                    <a:p>
                      <a:r>
                        <a:rPr lang="en-US" dirty="0" smtClean="0"/>
                        <a:t>Nominalizations</a:t>
                      </a:r>
                      <a:endParaRPr lang="en-US" dirty="0"/>
                    </a:p>
                  </a:txBody>
                  <a:tcPr/>
                </a:tc>
                <a:tc>
                  <a:txBody>
                    <a:bodyPr/>
                    <a:lstStyle/>
                    <a:p>
                      <a:r>
                        <a:rPr lang="en-US" dirty="0" smtClean="0"/>
                        <a:t>Much more common in academic</a:t>
                      </a:r>
                      <a:r>
                        <a:rPr lang="en-US" baseline="0" dirty="0" smtClean="0"/>
                        <a:t> </a:t>
                      </a:r>
                      <a:r>
                        <a:rPr lang="en-US" baseline="0" dirty="0" smtClean="0"/>
                        <a:t>               (especially </a:t>
                      </a:r>
                      <a:r>
                        <a:rPr lang="en-US" baseline="0" dirty="0" smtClean="0"/>
                        <a:t>with </a:t>
                      </a:r>
                      <a:r>
                        <a:rPr lang="mr-IN" i="1" baseline="0" dirty="0" smtClean="0"/>
                        <a:t>–</a:t>
                      </a:r>
                      <a:r>
                        <a:rPr lang="en-US" i="1" baseline="0" dirty="0" err="1" smtClean="0"/>
                        <a:t>tion</a:t>
                      </a:r>
                      <a:r>
                        <a:rPr lang="en-US" i="1" baseline="0" dirty="0" smtClean="0"/>
                        <a:t>, -</a:t>
                      </a:r>
                      <a:r>
                        <a:rPr lang="en-US" i="1" baseline="0" dirty="0" err="1" smtClean="0"/>
                        <a:t>ity</a:t>
                      </a:r>
                      <a:endParaRPr lang="en-US" i="1" dirty="0"/>
                    </a:p>
                  </a:txBody>
                  <a:tcPr/>
                </a:tc>
              </a:tr>
              <a:tr h="681428">
                <a:tc>
                  <a:txBody>
                    <a:bodyPr/>
                    <a:lstStyle/>
                    <a:p>
                      <a:r>
                        <a:rPr lang="en-US" dirty="0" smtClean="0"/>
                        <a:t>Anaphoric expressions</a:t>
                      </a:r>
                      <a:endParaRPr lang="en-US" dirty="0"/>
                    </a:p>
                  </a:txBody>
                  <a:tcPr/>
                </a:tc>
                <a:tc>
                  <a:txBody>
                    <a:bodyPr/>
                    <a:lstStyle/>
                    <a:p>
                      <a:r>
                        <a:rPr lang="en-US" dirty="0" smtClean="0"/>
                        <a:t>Usually</a:t>
                      </a:r>
                      <a:r>
                        <a:rPr lang="en-US" baseline="0" dirty="0" smtClean="0"/>
                        <a:t> expressed with a determiner + </a:t>
                      </a:r>
                      <a:r>
                        <a:rPr lang="en-US" baseline="0" dirty="0" smtClean="0"/>
                        <a:t>      noun </a:t>
                      </a:r>
                      <a:r>
                        <a:rPr lang="en-US" baseline="0" dirty="0" smtClean="0"/>
                        <a:t>(rather than pronoun)</a:t>
                      </a:r>
                      <a:endParaRPr lang="en-US" dirty="0"/>
                    </a:p>
                  </a:txBody>
                  <a:tcPr/>
                </a:tc>
              </a:tr>
            </a:tbl>
          </a:graphicData>
        </a:graphic>
      </p:graphicFrame>
    </p:spTree>
    <p:extLst>
      <p:ext uri="{BB962C8B-B14F-4D97-AF65-F5344CB8AC3E}">
        <p14:creationId xmlns:p14="http://schemas.microsoft.com/office/powerpoint/2010/main" val="4222990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6080375"/>
              </p:ext>
            </p:extLst>
          </p:nvPr>
        </p:nvGraphicFramePr>
        <p:xfrm>
          <a:off x="457200" y="1600200"/>
          <a:ext cx="8229600" cy="10109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Nouns and noun</a:t>
                      </a:r>
                      <a:r>
                        <a:rPr lang="en-US" baseline="0" dirty="0" smtClean="0"/>
                        <a:t> phrases (cont.)</a:t>
                      </a:r>
                      <a:endParaRPr lang="en-US" dirty="0"/>
                    </a:p>
                  </a:txBody>
                  <a:tcPr/>
                </a:tc>
                <a:tc>
                  <a:txBody>
                    <a:bodyPr/>
                    <a:lstStyle/>
                    <a:p>
                      <a:endParaRPr lang="en-US" dirty="0"/>
                    </a:p>
                  </a:txBody>
                  <a:tcPr/>
                </a:tc>
              </a:tr>
              <a:tr h="370840">
                <a:tc>
                  <a:txBody>
                    <a:bodyPr/>
                    <a:lstStyle/>
                    <a:p>
                      <a:r>
                        <a:rPr lang="en-US" dirty="0" smtClean="0"/>
                        <a:t>Nouns </a:t>
                      </a:r>
                      <a:r>
                        <a:rPr lang="en-US" i="1" dirty="0" smtClean="0"/>
                        <a:t>and/or </a:t>
                      </a:r>
                      <a:r>
                        <a:rPr lang="en-US" i="0" dirty="0" smtClean="0"/>
                        <a:t>noun binomial phrases</a:t>
                      </a:r>
                      <a:endParaRPr lang="en-US" i="1" dirty="0"/>
                    </a:p>
                  </a:txBody>
                  <a:tcPr/>
                </a:tc>
                <a:tc>
                  <a:txBody>
                    <a:bodyPr/>
                    <a:lstStyle/>
                    <a:p>
                      <a:r>
                        <a:rPr lang="en-US" dirty="0" smtClean="0"/>
                        <a:t>Much more common in academic</a:t>
                      </a:r>
                      <a:r>
                        <a:rPr lang="en-US" baseline="0" dirty="0" smtClean="0"/>
                        <a:t> </a:t>
                      </a:r>
                      <a:r>
                        <a:rPr lang="en-US" baseline="0" dirty="0" smtClean="0"/>
                        <a:t>      prose</a:t>
                      </a:r>
                      <a:endParaRPr lang="en-US" dirty="0"/>
                    </a:p>
                  </a:txBody>
                  <a:tcPr/>
                </a:tc>
              </a:tr>
            </a:tbl>
          </a:graphicData>
        </a:graphic>
      </p:graphicFrame>
    </p:spTree>
    <p:extLst>
      <p:ext uri="{BB962C8B-B14F-4D97-AF65-F5344CB8AC3E}">
        <p14:creationId xmlns:p14="http://schemas.microsoft.com/office/powerpoint/2010/main" val="3900275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363272" cy="1335360"/>
          </a:xfrm>
        </p:spPr>
        <p:txBody>
          <a:bodyPr/>
          <a:lstStyle/>
          <a:p>
            <a:r>
              <a:rPr lang="en-US" sz="3200" dirty="0" smtClean="0"/>
              <a:t>Grammatical features in academic prose </a:t>
            </a:r>
            <a:r>
              <a:rPr lang="en-US" sz="3200" dirty="0" smtClean="0"/>
              <a:t>  (</a:t>
            </a:r>
            <a:r>
              <a:rPr lang="en-US" sz="3200" dirty="0" smtClean="0"/>
              <a:t>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8158707"/>
              </p:ext>
            </p:extLst>
          </p:nvPr>
        </p:nvGraphicFramePr>
        <p:xfrm>
          <a:off x="457200" y="1600200"/>
          <a:ext cx="8229600" cy="4856479"/>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Nouns and noun</a:t>
                      </a:r>
                      <a:r>
                        <a:rPr lang="en-US" baseline="0" dirty="0" smtClean="0"/>
                        <a:t> phrases (cont.)</a:t>
                      </a:r>
                      <a:endParaRPr lang="en-US" dirty="0"/>
                    </a:p>
                  </a:txBody>
                  <a:tcPr/>
                </a:tc>
                <a:tc>
                  <a:txBody>
                    <a:bodyPr/>
                    <a:lstStyle/>
                    <a:p>
                      <a:endParaRPr lang="en-US" dirty="0"/>
                    </a:p>
                  </a:txBody>
                  <a:tcPr/>
                </a:tc>
              </a:tr>
              <a:tr h="370840">
                <a:tc>
                  <a:txBody>
                    <a:bodyPr/>
                    <a:lstStyle/>
                    <a:p>
                      <a:r>
                        <a:rPr lang="en-US" dirty="0" smtClean="0"/>
                        <a:t>Definite</a:t>
                      </a:r>
                      <a:r>
                        <a:rPr lang="en-US" baseline="0" dirty="0" smtClean="0"/>
                        <a:t> article: </a:t>
                      </a:r>
                      <a:r>
                        <a:rPr lang="en-US" i="1" baseline="0" dirty="0" smtClean="0"/>
                        <a:t>the</a:t>
                      </a:r>
                      <a:endParaRPr lang="en-US" i="1" dirty="0"/>
                    </a:p>
                  </a:txBody>
                  <a:tcPr/>
                </a:tc>
                <a:tc>
                  <a:txBody>
                    <a:bodyPr/>
                    <a:lstStyle/>
                    <a:p>
                      <a:r>
                        <a:rPr lang="en-US" dirty="0" smtClean="0"/>
                        <a:t>Much</a:t>
                      </a:r>
                      <a:r>
                        <a:rPr lang="en-US" baseline="0" dirty="0" smtClean="0"/>
                        <a:t> more common in writing than </a:t>
                      </a:r>
                      <a:r>
                        <a:rPr lang="en-US" baseline="0" dirty="0" smtClean="0"/>
                        <a:t>    conversation</a:t>
                      </a:r>
                      <a:r>
                        <a:rPr lang="en-US" baseline="0" dirty="0" smtClean="0"/>
                        <a:t>, most common in </a:t>
                      </a:r>
                      <a:r>
                        <a:rPr lang="en-US" baseline="0" dirty="0" smtClean="0"/>
                        <a:t>            academic </a:t>
                      </a:r>
                      <a:r>
                        <a:rPr lang="en-US" baseline="0" dirty="0" smtClean="0"/>
                        <a:t>prose</a:t>
                      </a:r>
                      <a:endParaRPr lang="en-US" dirty="0"/>
                    </a:p>
                  </a:txBody>
                  <a:tcPr/>
                </a:tc>
              </a:tr>
              <a:tr h="370840">
                <a:tc>
                  <a:txBody>
                    <a:bodyPr/>
                    <a:lstStyle/>
                    <a:p>
                      <a:r>
                        <a:rPr lang="en-US" dirty="0" smtClean="0"/>
                        <a:t>Demonstrative determiners</a:t>
                      </a:r>
                      <a:endParaRPr lang="en-US" dirty="0"/>
                    </a:p>
                  </a:txBody>
                  <a:tcPr/>
                </a:tc>
                <a:tc>
                  <a:txBody>
                    <a:bodyPr/>
                    <a:lstStyle/>
                    <a:p>
                      <a:r>
                        <a:rPr lang="en-US" dirty="0" smtClean="0"/>
                        <a:t>Most</a:t>
                      </a:r>
                      <a:r>
                        <a:rPr lang="en-US" baseline="0" dirty="0" smtClean="0"/>
                        <a:t> common in academic prose (</a:t>
                      </a:r>
                      <a:r>
                        <a:rPr lang="en-US" i="1" baseline="0" dirty="0" smtClean="0"/>
                        <a:t>this</a:t>
                      </a:r>
                      <a:r>
                        <a:rPr lang="en-US" baseline="0" dirty="0" smtClean="0"/>
                        <a:t> and </a:t>
                      </a:r>
                      <a:r>
                        <a:rPr lang="en-US" i="1" baseline="0" dirty="0" smtClean="0"/>
                        <a:t>these)</a:t>
                      </a:r>
                      <a:endParaRPr lang="en-US" i="1" dirty="0"/>
                    </a:p>
                  </a:txBody>
                  <a:tcPr/>
                </a:tc>
              </a:tr>
              <a:tr h="370840">
                <a:tc>
                  <a:txBody>
                    <a:bodyPr/>
                    <a:lstStyle/>
                    <a:p>
                      <a:r>
                        <a:rPr lang="en-US" dirty="0" smtClean="0"/>
                        <a:t>Noun</a:t>
                      </a:r>
                      <a:r>
                        <a:rPr lang="en-US" baseline="0" dirty="0" smtClean="0"/>
                        <a:t> phrases with modifiers</a:t>
                      </a:r>
                      <a:endParaRPr lang="en-US" dirty="0"/>
                    </a:p>
                  </a:txBody>
                  <a:tcPr/>
                </a:tc>
                <a:tc>
                  <a:txBody>
                    <a:bodyPr/>
                    <a:lstStyle/>
                    <a:p>
                      <a:r>
                        <a:rPr lang="en-US" dirty="0" smtClean="0"/>
                        <a:t>60% of all noun phrases in </a:t>
                      </a:r>
                      <a:r>
                        <a:rPr lang="en-US" dirty="0" smtClean="0"/>
                        <a:t>academic  </a:t>
                      </a:r>
                      <a:r>
                        <a:rPr lang="en-US" dirty="0" smtClean="0"/>
                        <a:t>prose have a modifier</a:t>
                      </a:r>
                      <a:endParaRPr lang="en-US" dirty="0"/>
                    </a:p>
                  </a:txBody>
                  <a:tcPr/>
                </a:tc>
              </a:tr>
              <a:tr h="370840">
                <a:tc>
                  <a:txBody>
                    <a:bodyPr/>
                    <a:lstStyle/>
                    <a:p>
                      <a:r>
                        <a:rPr lang="en-US" dirty="0" smtClean="0"/>
                        <a:t>Noun</a:t>
                      </a:r>
                      <a:r>
                        <a:rPr lang="en-US" baseline="0" dirty="0" smtClean="0"/>
                        <a:t> phrases with pre-modifiers</a:t>
                      </a:r>
                      <a:endParaRPr lang="en-US" dirty="0"/>
                    </a:p>
                  </a:txBody>
                  <a:tcPr/>
                </a:tc>
                <a:tc>
                  <a:txBody>
                    <a:bodyPr/>
                    <a:lstStyle/>
                    <a:p>
                      <a:r>
                        <a:rPr lang="en-US" dirty="0" smtClean="0"/>
                        <a:t>Common</a:t>
                      </a:r>
                      <a:r>
                        <a:rPr lang="en-US" baseline="0" dirty="0" smtClean="0"/>
                        <a:t> in academic prose and newspapers</a:t>
                      </a:r>
                      <a:endParaRPr lang="en-US" dirty="0"/>
                    </a:p>
                  </a:txBody>
                  <a:tcPr/>
                </a:tc>
              </a:tr>
              <a:tr h="370840">
                <a:tc>
                  <a:txBody>
                    <a:bodyPr/>
                    <a:lstStyle/>
                    <a:p>
                      <a:r>
                        <a:rPr lang="en-US" dirty="0" smtClean="0"/>
                        <a:t>Nouns</a:t>
                      </a:r>
                      <a:r>
                        <a:rPr lang="en-US" baseline="0" dirty="0" smtClean="0"/>
                        <a:t> as pre-modifiers</a:t>
                      </a:r>
                      <a:endParaRPr lang="en-US" dirty="0"/>
                    </a:p>
                  </a:txBody>
                  <a:tcPr/>
                </a:tc>
                <a:tc>
                  <a:txBody>
                    <a:bodyPr/>
                    <a:lstStyle/>
                    <a:p>
                      <a:r>
                        <a:rPr lang="en-US" dirty="0" smtClean="0"/>
                        <a:t>Very common in academic prose</a:t>
                      </a:r>
                      <a:endParaRPr lang="en-US" dirty="0"/>
                    </a:p>
                  </a:txBody>
                  <a:tcPr/>
                </a:tc>
              </a:tr>
              <a:tr h="370840">
                <a:tc>
                  <a:txBody>
                    <a:bodyPr/>
                    <a:lstStyle/>
                    <a:p>
                      <a:r>
                        <a:rPr lang="en-US" dirty="0" smtClean="0"/>
                        <a:t>Noun</a:t>
                      </a:r>
                      <a:r>
                        <a:rPr lang="en-US" baseline="0" dirty="0" smtClean="0"/>
                        <a:t> phrases with post-modifiers</a:t>
                      </a:r>
                      <a:endParaRPr lang="en-US" dirty="0"/>
                    </a:p>
                  </a:txBody>
                  <a:tcPr/>
                </a:tc>
                <a:tc>
                  <a:txBody>
                    <a:bodyPr/>
                    <a:lstStyle/>
                    <a:p>
                      <a:r>
                        <a:rPr lang="en-US" dirty="0" smtClean="0"/>
                        <a:t>Very </a:t>
                      </a:r>
                      <a:r>
                        <a:rPr lang="en-US" dirty="0" smtClean="0"/>
                        <a:t>common in academic prose</a:t>
                      </a:r>
                      <a:r>
                        <a:rPr lang="en-US" baseline="0" dirty="0" smtClean="0"/>
                        <a:t> and newspapers</a:t>
                      </a:r>
                      <a:endParaRPr lang="en-US" i="1" dirty="0"/>
                    </a:p>
                  </a:txBody>
                  <a:tcPr/>
                </a:tc>
              </a:tr>
              <a:tr h="370840">
                <a:tc>
                  <a:txBody>
                    <a:bodyPr/>
                    <a:lstStyle/>
                    <a:p>
                      <a:r>
                        <a:rPr lang="en-US" dirty="0" smtClean="0"/>
                        <a:t>Noun</a:t>
                      </a:r>
                      <a:r>
                        <a:rPr lang="en-US" baseline="0" dirty="0" smtClean="0"/>
                        <a:t> phrases with multiple pre</a:t>
                      </a:r>
                      <a:r>
                        <a:rPr lang="en-US" baseline="0" dirty="0" smtClean="0"/>
                        <a:t>-         modifiers</a:t>
                      </a:r>
                      <a:endParaRPr lang="en-US" dirty="0"/>
                    </a:p>
                  </a:txBody>
                  <a:tcPr/>
                </a:tc>
                <a:tc>
                  <a:txBody>
                    <a:bodyPr/>
                    <a:lstStyle/>
                    <a:p>
                      <a:r>
                        <a:rPr lang="en-US" dirty="0" smtClean="0"/>
                        <a:t>Most common in academic prose</a:t>
                      </a:r>
                      <a:endParaRPr lang="en-US" dirty="0"/>
                    </a:p>
                  </a:txBody>
                  <a:tcPr/>
                </a:tc>
              </a:tr>
            </a:tbl>
          </a:graphicData>
        </a:graphic>
      </p:graphicFrame>
    </p:spTree>
    <p:extLst>
      <p:ext uri="{BB962C8B-B14F-4D97-AF65-F5344CB8AC3E}">
        <p14:creationId xmlns:p14="http://schemas.microsoft.com/office/powerpoint/2010/main" val="1167736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89320316"/>
              </p:ext>
            </p:extLst>
          </p:nvPr>
        </p:nvGraphicFramePr>
        <p:xfrm>
          <a:off x="609600" y="2057400"/>
          <a:ext cx="8305800" cy="3474719"/>
        </p:xfrm>
        <a:graphic>
          <a:graphicData uri="http://schemas.openxmlformats.org/drawingml/2006/table">
            <a:tbl>
              <a:tblPr firstRow="1" bandRow="1">
                <a:tableStyleId>{5C22544A-7EE6-4342-B048-85BDC9FD1C3A}</a:tableStyleId>
              </a:tblPr>
              <a:tblGrid>
                <a:gridCol w="4152900"/>
                <a:gridCol w="4152900"/>
              </a:tblGrid>
              <a:tr h="313996">
                <a:tc>
                  <a:txBody>
                    <a:bodyPr/>
                    <a:lstStyle/>
                    <a:p>
                      <a:r>
                        <a:rPr lang="en-US" dirty="0" err="1" smtClean="0"/>
                        <a:t>Adjecties</a:t>
                      </a:r>
                      <a:r>
                        <a:rPr lang="en-US" baseline="0" dirty="0" smtClean="0"/>
                        <a:t> and adjective </a:t>
                      </a:r>
                      <a:r>
                        <a:rPr lang="en-US" baseline="0" dirty="0" err="1" smtClean="0"/>
                        <a:t>phraes</a:t>
                      </a:r>
                      <a:endParaRPr lang="en-US" dirty="0"/>
                    </a:p>
                  </a:txBody>
                  <a:tcPr/>
                </a:tc>
                <a:tc>
                  <a:txBody>
                    <a:bodyPr/>
                    <a:lstStyle/>
                    <a:p>
                      <a:endParaRPr lang="en-US" dirty="0"/>
                    </a:p>
                  </a:txBody>
                  <a:tcPr/>
                </a:tc>
              </a:tr>
              <a:tr h="541966">
                <a:tc>
                  <a:txBody>
                    <a:bodyPr/>
                    <a:lstStyle/>
                    <a:p>
                      <a:r>
                        <a:rPr lang="en-US" dirty="0" smtClean="0"/>
                        <a:t>Adjectives</a:t>
                      </a:r>
                      <a:r>
                        <a:rPr lang="en-US" baseline="0" dirty="0" smtClean="0"/>
                        <a:t> overall</a:t>
                      </a:r>
                      <a:endParaRPr lang="en-US" dirty="0"/>
                    </a:p>
                  </a:txBody>
                  <a:tcPr/>
                </a:tc>
                <a:tc>
                  <a:txBody>
                    <a:bodyPr/>
                    <a:lstStyle/>
                    <a:p>
                      <a:r>
                        <a:rPr lang="en-US" dirty="0" smtClean="0"/>
                        <a:t>Much</a:t>
                      </a:r>
                      <a:r>
                        <a:rPr lang="en-US" baseline="0" dirty="0" smtClean="0"/>
                        <a:t> more common in academic </a:t>
                      </a:r>
                      <a:r>
                        <a:rPr lang="en-US" baseline="0" dirty="0" smtClean="0"/>
                        <a:t>       prose </a:t>
                      </a:r>
                      <a:r>
                        <a:rPr lang="en-US" baseline="0" dirty="0" smtClean="0"/>
                        <a:t>than fiction or conversation</a:t>
                      </a:r>
                      <a:endParaRPr lang="en-US" dirty="0"/>
                    </a:p>
                  </a:txBody>
                  <a:tcPr/>
                </a:tc>
              </a:tr>
              <a:tr h="541966">
                <a:tc>
                  <a:txBody>
                    <a:bodyPr/>
                    <a:lstStyle/>
                    <a:p>
                      <a:r>
                        <a:rPr lang="en-US" dirty="0" smtClean="0"/>
                        <a:t>Attributive adjectives</a:t>
                      </a:r>
                      <a:endParaRPr lang="en-US" dirty="0"/>
                    </a:p>
                  </a:txBody>
                  <a:tcPr/>
                </a:tc>
                <a:tc>
                  <a:txBody>
                    <a:bodyPr/>
                    <a:lstStyle/>
                    <a:p>
                      <a:r>
                        <a:rPr lang="en-US" dirty="0" smtClean="0"/>
                        <a:t>Much</a:t>
                      </a:r>
                      <a:r>
                        <a:rPr lang="en-US" baseline="0" dirty="0" smtClean="0"/>
                        <a:t> more common in academic </a:t>
                      </a:r>
                      <a:r>
                        <a:rPr lang="en-US" baseline="0" dirty="0" smtClean="0"/>
                        <a:t>       prose</a:t>
                      </a:r>
                      <a:endParaRPr lang="en-US" dirty="0"/>
                    </a:p>
                  </a:txBody>
                  <a:tcPr/>
                </a:tc>
              </a:tr>
              <a:tr h="774236">
                <a:tc>
                  <a:txBody>
                    <a:bodyPr/>
                    <a:lstStyle/>
                    <a:p>
                      <a:r>
                        <a:rPr lang="en-US" dirty="0" smtClean="0"/>
                        <a:t>Specific</a:t>
                      </a:r>
                      <a:r>
                        <a:rPr lang="en-US" baseline="0" dirty="0" smtClean="0"/>
                        <a:t> predicative adjectives</a:t>
                      </a:r>
                      <a:endParaRPr lang="en-US" dirty="0"/>
                    </a:p>
                  </a:txBody>
                  <a:tcPr/>
                </a:tc>
                <a:tc>
                  <a:txBody>
                    <a:bodyPr/>
                    <a:lstStyle/>
                    <a:p>
                      <a:r>
                        <a:rPr lang="en-US" dirty="0" smtClean="0"/>
                        <a:t>More</a:t>
                      </a:r>
                      <a:r>
                        <a:rPr lang="en-US" baseline="0" dirty="0" smtClean="0"/>
                        <a:t> in academic particularly: </a:t>
                      </a:r>
                      <a:r>
                        <a:rPr lang="en-US" baseline="0" dirty="0" smtClean="0"/>
                        <a:t>             </a:t>
                      </a:r>
                      <a:r>
                        <a:rPr lang="en-US" i="1" baseline="0" dirty="0" smtClean="0"/>
                        <a:t>different</a:t>
                      </a:r>
                      <a:r>
                        <a:rPr lang="en-US" i="1" baseline="0" dirty="0" smtClean="0"/>
                        <a:t>, important, difficult, possible, </a:t>
                      </a:r>
                      <a:r>
                        <a:rPr lang="en-US" i="1" baseline="0" dirty="0" smtClean="0"/>
                        <a:t>  necessary</a:t>
                      </a:r>
                      <a:r>
                        <a:rPr lang="en-US" i="1" baseline="0" dirty="0" smtClean="0"/>
                        <a:t>, available, useful</a:t>
                      </a:r>
                      <a:endParaRPr lang="en-US" i="1" dirty="0"/>
                    </a:p>
                  </a:txBody>
                  <a:tcPr/>
                </a:tc>
              </a:tr>
              <a:tr h="774236">
                <a:tc>
                  <a:txBody>
                    <a:bodyPr/>
                    <a:lstStyle/>
                    <a:p>
                      <a:r>
                        <a:rPr lang="en-US" dirty="0" smtClean="0"/>
                        <a:t>Derived adjectives</a:t>
                      </a:r>
                      <a:endParaRPr lang="en-US" dirty="0"/>
                    </a:p>
                  </a:txBody>
                  <a:tcPr/>
                </a:tc>
                <a:tc>
                  <a:txBody>
                    <a:bodyPr/>
                    <a:lstStyle/>
                    <a:p>
                      <a:r>
                        <a:rPr lang="en-US" dirty="0" smtClean="0"/>
                        <a:t>Much more</a:t>
                      </a:r>
                      <a:r>
                        <a:rPr lang="en-US" baseline="0" dirty="0" smtClean="0"/>
                        <a:t> common in academic </a:t>
                      </a:r>
                      <a:r>
                        <a:rPr lang="en-US" baseline="0" dirty="0" smtClean="0"/>
                        <a:t>        prose </a:t>
                      </a:r>
                      <a:r>
                        <a:rPr lang="en-US" baseline="0" dirty="0" smtClean="0"/>
                        <a:t>(especially adjectives form with  </a:t>
                      </a:r>
                      <a:r>
                        <a:rPr lang="en-US" i="1" baseline="0" dirty="0" smtClean="0"/>
                        <a:t>-al)</a:t>
                      </a:r>
                      <a:endParaRPr lang="en-US" i="1" dirty="0"/>
                    </a:p>
                  </a:txBody>
                  <a:tcPr/>
                </a:tc>
              </a:tr>
            </a:tbl>
          </a:graphicData>
        </a:graphic>
      </p:graphicFrame>
    </p:spTree>
    <p:extLst>
      <p:ext uri="{BB962C8B-B14F-4D97-AF65-F5344CB8AC3E}">
        <p14:creationId xmlns:p14="http://schemas.microsoft.com/office/powerpoint/2010/main" val="1157919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3970652"/>
              </p:ext>
            </p:extLst>
          </p:nvPr>
        </p:nvGraphicFramePr>
        <p:xfrm>
          <a:off x="457200" y="1600200"/>
          <a:ext cx="8229600" cy="503936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Verbs and verb phrases</a:t>
                      </a:r>
                      <a:endParaRPr lang="en-US" dirty="0"/>
                    </a:p>
                  </a:txBody>
                  <a:tcPr/>
                </a:tc>
                <a:tc>
                  <a:txBody>
                    <a:bodyPr/>
                    <a:lstStyle/>
                    <a:p>
                      <a:endParaRPr lang="en-US" dirty="0"/>
                    </a:p>
                  </a:txBody>
                  <a:tcPr/>
                </a:tc>
              </a:tr>
              <a:tr h="370840">
                <a:tc>
                  <a:txBody>
                    <a:bodyPr/>
                    <a:lstStyle/>
                    <a:p>
                      <a:r>
                        <a:rPr lang="en-US" dirty="0" smtClean="0"/>
                        <a:t>Copula</a:t>
                      </a:r>
                      <a:r>
                        <a:rPr lang="en-US" baseline="0" dirty="0" smtClean="0"/>
                        <a:t> </a:t>
                      </a:r>
                      <a:r>
                        <a:rPr lang="en-US" i="1" baseline="0" dirty="0" smtClean="0"/>
                        <a:t>be</a:t>
                      </a:r>
                      <a:r>
                        <a:rPr lang="en-US" baseline="0" dirty="0" smtClean="0"/>
                        <a:t> copular verb </a:t>
                      </a:r>
                      <a:r>
                        <a:rPr lang="en-US" i="1" baseline="0" dirty="0" smtClean="0"/>
                        <a:t>become</a:t>
                      </a:r>
                      <a:endParaRPr lang="en-US" i="1" dirty="0"/>
                    </a:p>
                  </a:txBody>
                  <a:tcPr/>
                </a:tc>
                <a:tc>
                  <a:txBody>
                    <a:bodyPr/>
                    <a:lstStyle/>
                    <a:p>
                      <a:r>
                        <a:rPr lang="en-US" dirty="0" smtClean="0"/>
                        <a:t>Most common in academic prose</a:t>
                      </a:r>
                      <a:endParaRPr lang="en-US" dirty="0"/>
                    </a:p>
                  </a:txBody>
                  <a:tcPr/>
                </a:tc>
              </a:tr>
              <a:tr h="370840">
                <a:tc>
                  <a:txBody>
                    <a:bodyPr/>
                    <a:lstStyle/>
                    <a:p>
                      <a:r>
                        <a:rPr lang="en-US" dirty="0" smtClean="0"/>
                        <a:t>Existence</a:t>
                      </a:r>
                      <a:r>
                        <a:rPr lang="en-US" baseline="0" dirty="0" smtClean="0"/>
                        <a:t> verbs</a:t>
                      </a:r>
                      <a:endParaRPr lang="en-US" dirty="0"/>
                    </a:p>
                  </a:txBody>
                  <a:tcPr/>
                </a:tc>
                <a:tc>
                  <a:txBody>
                    <a:bodyPr/>
                    <a:lstStyle/>
                    <a:p>
                      <a:r>
                        <a:rPr lang="en-US" dirty="0" smtClean="0"/>
                        <a:t>Much more common in writing than </a:t>
                      </a:r>
                      <a:r>
                        <a:rPr lang="en-US" dirty="0" smtClean="0"/>
                        <a:t>    conversation </a:t>
                      </a:r>
                      <a:r>
                        <a:rPr lang="en-US" dirty="0" smtClean="0"/>
                        <a:t>(most common in academic: e.g., include, involve, indicate)</a:t>
                      </a:r>
                      <a:endParaRPr lang="en-US" dirty="0"/>
                    </a:p>
                  </a:txBody>
                  <a:tcPr/>
                </a:tc>
              </a:tr>
              <a:tr h="370840">
                <a:tc>
                  <a:txBody>
                    <a:bodyPr/>
                    <a:lstStyle/>
                    <a:p>
                      <a:r>
                        <a:rPr lang="en-US" dirty="0" smtClean="0"/>
                        <a:t>Specific lexical verbs</a:t>
                      </a:r>
                      <a:endParaRPr lang="en-US" dirty="0"/>
                    </a:p>
                  </a:txBody>
                  <a:tcPr/>
                </a:tc>
                <a:tc>
                  <a:txBody>
                    <a:bodyPr/>
                    <a:lstStyle/>
                    <a:p>
                      <a:r>
                        <a:rPr lang="en-US" dirty="0" smtClean="0"/>
                        <a:t>Several </a:t>
                      </a:r>
                      <a:r>
                        <a:rPr lang="en-US" dirty="0" smtClean="0"/>
                        <a:t>verbs </a:t>
                      </a:r>
                      <a:r>
                        <a:rPr lang="en-US" dirty="0" smtClean="0"/>
                        <a:t>more common in </a:t>
                      </a:r>
                      <a:r>
                        <a:rPr lang="en-US" dirty="0" smtClean="0"/>
                        <a:t>          academic</a:t>
                      </a:r>
                      <a:r>
                        <a:rPr lang="en-US" baseline="0" dirty="0" smtClean="0"/>
                        <a:t> </a:t>
                      </a:r>
                      <a:r>
                        <a:rPr lang="en-US" baseline="0" dirty="0" smtClean="0"/>
                        <a:t>prose:</a:t>
                      </a:r>
                    </a:p>
                    <a:p>
                      <a:r>
                        <a:rPr lang="en-US" baseline="0" dirty="0" smtClean="0"/>
                        <a:t>Activity verbs: </a:t>
                      </a:r>
                      <a:r>
                        <a:rPr lang="en-US" i="1" baseline="0" dirty="0" smtClean="0"/>
                        <a:t>use, produce, provide, </a:t>
                      </a:r>
                      <a:r>
                        <a:rPr lang="en-US" i="1" baseline="0" dirty="0" smtClean="0"/>
                        <a:t>  apply</a:t>
                      </a:r>
                      <a:r>
                        <a:rPr lang="en-US" i="1" baseline="0" dirty="0" smtClean="0"/>
                        <a:t>, form, obtain, reduce</a:t>
                      </a:r>
                    </a:p>
                    <a:p>
                      <a:r>
                        <a:rPr lang="en-US" baseline="0" dirty="0" smtClean="0"/>
                        <a:t>Communication verbs: </a:t>
                      </a:r>
                      <a:r>
                        <a:rPr lang="en-US" i="1" baseline="0" dirty="0" smtClean="0"/>
                        <a:t>describe, </a:t>
                      </a:r>
                      <a:r>
                        <a:rPr lang="en-US" i="1" baseline="0" dirty="0" smtClean="0"/>
                        <a:t>        sugges</a:t>
                      </a:r>
                      <a:r>
                        <a:rPr lang="en-US" baseline="0" dirty="0" smtClean="0"/>
                        <a:t>t</a:t>
                      </a:r>
                      <a:endParaRPr lang="en-US" baseline="0" dirty="0" smtClean="0"/>
                    </a:p>
                    <a:p>
                      <a:r>
                        <a:rPr lang="en-US" baseline="0" dirty="0" smtClean="0"/>
                        <a:t>Mental verbs: </a:t>
                      </a:r>
                      <a:r>
                        <a:rPr lang="en-US" i="1" baseline="0" dirty="0" smtClean="0"/>
                        <a:t>consider, assume, </a:t>
                      </a:r>
                      <a:r>
                        <a:rPr lang="en-US" i="1" baseline="0" dirty="0" smtClean="0"/>
                        <a:t>        determine</a:t>
                      </a:r>
                      <a:endParaRPr lang="en-US" i="1" baseline="0" dirty="0" smtClean="0"/>
                    </a:p>
                    <a:p>
                      <a:r>
                        <a:rPr lang="en-US" baseline="0" dirty="0" smtClean="0"/>
                        <a:t>Causative/Occurrence/Existence </a:t>
                      </a:r>
                      <a:r>
                        <a:rPr lang="en-US" baseline="0" dirty="0" smtClean="0"/>
                        <a:t>       verbs</a:t>
                      </a:r>
                      <a:r>
                        <a:rPr lang="en-US" i="1" baseline="0" dirty="0" smtClean="0"/>
                        <a:t>: follow, allow, require, include, </a:t>
                      </a:r>
                      <a:r>
                        <a:rPr lang="en-US" i="1" baseline="0" dirty="0" smtClean="0"/>
                        <a:t>   involve</a:t>
                      </a:r>
                      <a:r>
                        <a:rPr lang="en-US" i="1" baseline="0" dirty="0" smtClean="0"/>
                        <a:t>, contain, exist, indicate, </a:t>
                      </a:r>
                      <a:r>
                        <a:rPr lang="en-US" i="1" baseline="0" dirty="0" smtClean="0"/>
                        <a:t>           represent</a:t>
                      </a:r>
                      <a:endParaRPr lang="en-US" i="1" dirty="0"/>
                    </a:p>
                  </a:txBody>
                  <a:tcPr/>
                </a:tc>
              </a:tr>
            </a:tbl>
          </a:graphicData>
        </a:graphic>
      </p:graphicFrame>
    </p:spTree>
    <p:extLst>
      <p:ext uri="{BB962C8B-B14F-4D97-AF65-F5344CB8AC3E}">
        <p14:creationId xmlns:p14="http://schemas.microsoft.com/office/powerpoint/2010/main" val="2410392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47713250"/>
              </p:ext>
            </p:extLst>
          </p:nvPr>
        </p:nvGraphicFramePr>
        <p:xfrm>
          <a:off x="304800" y="1676401"/>
          <a:ext cx="8305800" cy="4754879"/>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Verbs and verb</a:t>
                      </a:r>
                      <a:r>
                        <a:rPr lang="en-US" baseline="0" dirty="0" smtClean="0"/>
                        <a:t> phrases (cont.)</a:t>
                      </a:r>
                      <a:endParaRPr lang="en-US" dirty="0"/>
                    </a:p>
                  </a:txBody>
                  <a:tcPr/>
                </a:tc>
                <a:tc>
                  <a:txBody>
                    <a:bodyPr/>
                    <a:lstStyle/>
                    <a:p>
                      <a:endParaRPr lang="en-US" dirty="0"/>
                    </a:p>
                  </a:txBody>
                  <a:tcPr/>
                </a:tc>
              </a:tr>
              <a:tr h="2325291">
                <a:tc>
                  <a:txBody>
                    <a:bodyPr/>
                    <a:lstStyle/>
                    <a:p>
                      <a:r>
                        <a:rPr lang="en-US" dirty="0" smtClean="0"/>
                        <a:t>Specific prepositional verbs</a:t>
                      </a:r>
                      <a:endParaRPr lang="en-US" dirty="0"/>
                    </a:p>
                  </a:txBody>
                  <a:tcPr/>
                </a:tc>
                <a:tc>
                  <a:txBody>
                    <a:bodyPr/>
                    <a:lstStyle/>
                    <a:p>
                      <a:r>
                        <a:rPr lang="en-US" dirty="0" smtClean="0"/>
                        <a:t>Many p.</a:t>
                      </a:r>
                      <a:r>
                        <a:rPr lang="en-US" baseline="0" dirty="0" smtClean="0"/>
                        <a:t> verbs are more frequent in </a:t>
                      </a:r>
                      <a:r>
                        <a:rPr lang="en-US" baseline="0" dirty="0" smtClean="0"/>
                        <a:t>    academic </a:t>
                      </a:r>
                      <a:r>
                        <a:rPr lang="en-US" baseline="0" dirty="0" smtClean="0"/>
                        <a:t>text:</a:t>
                      </a:r>
                    </a:p>
                    <a:p>
                      <a:r>
                        <a:rPr lang="en-US" baseline="0" dirty="0" smtClean="0"/>
                        <a:t>Activity: deal with, be applied to, be </a:t>
                      </a:r>
                      <a:r>
                        <a:rPr lang="en-US" baseline="0" dirty="0" smtClean="0"/>
                        <a:t>    used </a:t>
                      </a:r>
                      <a:r>
                        <a:rPr lang="en-US" baseline="0" dirty="0" smtClean="0"/>
                        <a:t>in, be derived from</a:t>
                      </a:r>
                    </a:p>
                    <a:p>
                      <a:r>
                        <a:rPr lang="en-US" baseline="0" dirty="0" smtClean="0"/>
                        <a:t>Communication: refer to</a:t>
                      </a:r>
                    </a:p>
                    <a:p>
                      <a:r>
                        <a:rPr lang="en-US" baseline="0" dirty="0" smtClean="0"/>
                        <a:t>Mental: </a:t>
                      </a:r>
                      <a:r>
                        <a:rPr lang="en-US" i="1" baseline="0" dirty="0" smtClean="0"/>
                        <a:t>be known as</a:t>
                      </a:r>
                    </a:p>
                    <a:p>
                      <a:r>
                        <a:rPr lang="en-US" baseline="0" dirty="0" smtClean="0"/>
                        <a:t>Causative/Occurrence/Existence: </a:t>
                      </a:r>
                      <a:r>
                        <a:rPr lang="en-US" i="1" baseline="0" dirty="0" smtClean="0"/>
                        <a:t>lead to, result in, occur in, depend on, consist of, be based on, be associated with, be related to</a:t>
                      </a:r>
                      <a:endParaRPr lang="en-US" i="1" dirty="0"/>
                    </a:p>
                  </a:txBody>
                  <a:tcPr/>
                </a:tc>
              </a:tr>
              <a:tr h="525066">
                <a:tc>
                  <a:txBody>
                    <a:bodyPr/>
                    <a:lstStyle/>
                    <a:p>
                      <a:r>
                        <a:rPr lang="en-US" dirty="0" smtClean="0"/>
                        <a:t>Verbs with inanimate</a:t>
                      </a:r>
                      <a:r>
                        <a:rPr lang="en-US" baseline="0" dirty="0" smtClean="0"/>
                        <a:t> subjects</a:t>
                      </a:r>
                      <a:endParaRPr lang="en-US" dirty="0"/>
                    </a:p>
                  </a:txBody>
                  <a:tcPr/>
                </a:tc>
                <a:tc>
                  <a:txBody>
                    <a:bodyPr/>
                    <a:lstStyle/>
                    <a:p>
                      <a:r>
                        <a:rPr lang="en-US" dirty="0" smtClean="0"/>
                        <a:t>Common</a:t>
                      </a:r>
                      <a:r>
                        <a:rPr lang="en-US" baseline="0" dirty="0" smtClean="0"/>
                        <a:t> only in academic prose (e.g., </a:t>
                      </a:r>
                      <a:r>
                        <a:rPr lang="en-US" i="1" baseline="0" dirty="0" smtClean="0"/>
                        <a:t>such comparisons, suggest</a:t>
                      </a:r>
                      <a:r>
                        <a:rPr lang="mr-IN" i="1" baseline="0" dirty="0" smtClean="0"/>
                        <a:t>…</a:t>
                      </a:r>
                      <a:r>
                        <a:rPr lang="en-US" i="1" baseline="0" dirty="0" smtClean="0"/>
                        <a:t>.</a:t>
                      </a:r>
                      <a:r>
                        <a:rPr lang="en-US" baseline="0" dirty="0" smtClean="0"/>
                        <a:t>)</a:t>
                      </a:r>
                      <a:endParaRPr lang="en-US" dirty="0"/>
                    </a:p>
                  </a:txBody>
                  <a:tcPr/>
                </a:tc>
              </a:tr>
              <a:tr h="750094">
                <a:tc>
                  <a:txBody>
                    <a:bodyPr/>
                    <a:lstStyle/>
                    <a:p>
                      <a:r>
                        <a:rPr lang="en-US" dirty="0" smtClean="0"/>
                        <a:t>Derived</a:t>
                      </a:r>
                      <a:r>
                        <a:rPr lang="en-US" baseline="0" dirty="0" smtClean="0"/>
                        <a:t> verbs</a:t>
                      </a:r>
                      <a:endParaRPr lang="en-US" dirty="0"/>
                    </a:p>
                  </a:txBody>
                  <a:tcPr/>
                </a:tc>
                <a:tc>
                  <a:txBody>
                    <a:bodyPr/>
                    <a:lstStyle/>
                    <a:p>
                      <a:r>
                        <a:rPr lang="en-US" dirty="0" smtClean="0"/>
                        <a:t>More common in academic prose, </a:t>
                      </a:r>
                      <a:r>
                        <a:rPr lang="en-US" dirty="0" smtClean="0"/>
                        <a:t>      especially</a:t>
                      </a:r>
                      <a:r>
                        <a:rPr lang="en-US" baseline="0" dirty="0" smtClean="0"/>
                        <a:t> </a:t>
                      </a:r>
                      <a:r>
                        <a:rPr lang="en-US" baseline="0" dirty="0" smtClean="0"/>
                        <a:t>verbs formed with </a:t>
                      </a:r>
                      <a:r>
                        <a:rPr lang="en-US" i="1" baseline="0" dirty="0" smtClean="0"/>
                        <a:t>re- </a:t>
                      </a:r>
                      <a:r>
                        <a:rPr lang="en-US" baseline="0" dirty="0" smtClean="0"/>
                        <a:t>and </a:t>
                      </a:r>
                      <a:r>
                        <a:rPr lang="en-US" baseline="0" dirty="0" smtClean="0"/>
                        <a:t>   -</a:t>
                      </a:r>
                      <a:r>
                        <a:rPr lang="en-US" i="1" baseline="0" dirty="0" err="1" smtClean="0"/>
                        <a:t>ize</a:t>
                      </a:r>
                      <a:endParaRPr lang="en-US" i="1" dirty="0"/>
                    </a:p>
                  </a:txBody>
                  <a:tcPr/>
                </a:tc>
              </a:tr>
            </a:tbl>
          </a:graphicData>
        </a:graphic>
      </p:graphicFrame>
    </p:spTree>
    <p:extLst>
      <p:ext uri="{BB962C8B-B14F-4D97-AF65-F5344CB8AC3E}">
        <p14:creationId xmlns:p14="http://schemas.microsoft.com/office/powerpoint/2010/main" val="3447838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5609714"/>
              </p:ext>
            </p:extLst>
          </p:nvPr>
        </p:nvGraphicFramePr>
        <p:xfrm>
          <a:off x="304800" y="1676401"/>
          <a:ext cx="8305800" cy="3078478"/>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Verbs and verb</a:t>
                      </a:r>
                      <a:r>
                        <a:rPr lang="en-US" baseline="0" dirty="0" smtClean="0"/>
                        <a:t> phrases </a:t>
                      </a:r>
                      <a:r>
                        <a:rPr lang="en-US" baseline="0" smtClean="0"/>
                        <a:t>(cont.)</a:t>
                      </a:r>
                      <a:endParaRPr lang="en-US" dirty="0"/>
                    </a:p>
                  </a:txBody>
                  <a:tcPr/>
                </a:tc>
                <a:tc>
                  <a:txBody>
                    <a:bodyPr/>
                    <a:lstStyle/>
                    <a:p>
                      <a:endParaRPr lang="en-US" dirty="0"/>
                    </a:p>
                  </a:txBody>
                  <a:tcPr/>
                </a:tc>
              </a:tr>
              <a:tr h="1158239">
                <a:tc>
                  <a:txBody>
                    <a:bodyPr/>
                    <a:lstStyle/>
                    <a:p>
                      <a:r>
                        <a:rPr lang="en-US" dirty="0" smtClean="0"/>
                        <a:t>Tense</a:t>
                      </a:r>
                      <a:r>
                        <a:rPr lang="en-US" baseline="0" dirty="0" smtClean="0"/>
                        <a:t> and aspect</a:t>
                      </a:r>
                      <a:endParaRPr lang="en-US" dirty="0"/>
                    </a:p>
                  </a:txBody>
                  <a:tcPr/>
                </a:tc>
                <a:tc>
                  <a:txBody>
                    <a:bodyPr/>
                    <a:lstStyle/>
                    <a:p>
                      <a:r>
                        <a:rPr lang="en-US" dirty="0" smtClean="0"/>
                        <a:t>Academic prose relies primarily on </a:t>
                      </a:r>
                      <a:r>
                        <a:rPr lang="en-US" dirty="0" smtClean="0"/>
                        <a:t>      simple </a:t>
                      </a:r>
                      <a:r>
                        <a:rPr lang="en-US" dirty="0" smtClean="0"/>
                        <a:t>aspect, present tense</a:t>
                      </a:r>
                      <a:r>
                        <a:rPr lang="en-US" baseline="0" dirty="0" smtClean="0"/>
                        <a:t> verb </a:t>
                      </a:r>
                      <a:r>
                        <a:rPr lang="en-US" baseline="0" dirty="0" smtClean="0"/>
                        <a:t>      phrases</a:t>
                      </a:r>
                      <a:endParaRPr lang="en-US" i="1" dirty="0"/>
                    </a:p>
                  </a:txBody>
                  <a:tcPr/>
                </a:tc>
              </a:tr>
              <a:tr h="525066">
                <a:tc>
                  <a:txBody>
                    <a:bodyPr/>
                    <a:lstStyle/>
                    <a:p>
                      <a:r>
                        <a:rPr lang="en-US" dirty="0" smtClean="0"/>
                        <a:t>Passive voice</a:t>
                      </a:r>
                      <a:endParaRPr lang="en-US" dirty="0"/>
                    </a:p>
                  </a:txBody>
                  <a:tcPr/>
                </a:tc>
                <a:tc>
                  <a:txBody>
                    <a:bodyPr/>
                    <a:lstStyle/>
                    <a:p>
                      <a:r>
                        <a:rPr lang="en-US" dirty="0" smtClean="0"/>
                        <a:t>Much more common in academic </a:t>
                      </a:r>
                      <a:r>
                        <a:rPr lang="en-US" dirty="0" smtClean="0"/>
                        <a:t>       prose</a:t>
                      </a:r>
                      <a:endParaRPr lang="en-US" dirty="0"/>
                    </a:p>
                  </a:txBody>
                  <a:tcPr/>
                </a:tc>
              </a:tr>
              <a:tr h="525066">
                <a:tc>
                  <a:txBody>
                    <a:bodyPr/>
                    <a:lstStyle/>
                    <a:p>
                      <a:r>
                        <a:rPr lang="en-US" dirty="0" smtClean="0"/>
                        <a:t>Specific passive</a:t>
                      </a:r>
                      <a:r>
                        <a:rPr lang="en-US" baseline="0" dirty="0" smtClean="0"/>
                        <a:t> verbs</a:t>
                      </a:r>
                      <a:endParaRPr lang="en-US" dirty="0"/>
                    </a:p>
                  </a:txBody>
                  <a:tcPr/>
                </a:tc>
                <a:tc>
                  <a:txBody>
                    <a:bodyPr/>
                    <a:lstStyle/>
                    <a:p>
                      <a:r>
                        <a:rPr lang="en-US" dirty="0" smtClean="0"/>
                        <a:t>Several verbs are especially common</a:t>
                      </a:r>
                      <a:r>
                        <a:rPr lang="en-US" baseline="0" dirty="0" smtClean="0"/>
                        <a:t> </a:t>
                      </a:r>
                      <a:r>
                        <a:rPr lang="en-US" baseline="0" dirty="0" smtClean="0"/>
                        <a:t> in </a:t>
                      </a:r>
                      <a:r>
                        <a:rPr lang="en-US" baseline="0" dirty="0" smtClean="0"/>
                        <a:t>this: </a:t>
                      </a:r>
                      <a:r>
                        <a:rPr lang="en-US" baseline="0" dirty="0" err="1" smtClean="0"/>
                        <a:t>BE+made</a:t>
                      </a:r>
                      <a:r>
                        <a:rPr lang="en-US" baseline="0" dirty="0" smtClean="0"/>
                        <a:t>, given, taken, used, </a:t>
                      </a:r>
                      <a:r>
                        <a:rPr lang="en-US" baseline="0" dirty="0" smtClean="0"/>
                        <a:t>  found</a:t>
                      </a:r>
                      <a:r>
                        <a:rPr lang="en-US" baseline="0" dirty="0" smtClean="0"/>
                        <a:t>, seen, considered, shown</a:t>
                      </a:r>
                      <a:endParaRPr lang="en-US" dirty="0"/>
                    </a:p>
                  </a:txBody>
                  <a:tcPr/>
                </a:tc>
              </a:tr>
            </a:tbl>
          </a:graphicData>
        </a:graphic>
      </p:graphicFrame>
    </p:spTree>
    <p:extLst>
      <p:ext uri="{BB962C8B-B14F-4D97-AF65-F5344CB8AC3E}">
        <p14:creationId xmlns:p14="http://schemas.microsoft.com/office/powerpoint/2010/main" val="3972415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3672775"/>
              </p:ext>
            </p:extLst>
          </p:nvPr>
        </p:nvGraphicFramePr>
        <p:xfrm>
          <a:off x="304800" y="1676401"/>
          <a:ext cx="8305800" cy="4389119"/>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Adverbs and adverbials</a:t>
                      </a:r>
                      <a:r>
                        <a:rPr lang="en-US" baseline="0" dirty="0" smtClean="0"/>
                        <a:t> </a:t>
                      </a:r>
                      <a:endParaRPr lang="en-US" dirty="0"/>
                    </a:p>
                  </a:txBody>
                  <a:tcPr/>
                </a:tc>
                <a:tc>
                  <a:txBody>
                    <a:bodyPr/>
                    <a:lstStyle/>
                    <a:p>
                      <a:endParaRPr lang="en-US" dirty="0"/>
                    </a:p>
                  </a:txBody>
                  <a:tcPr/>
                </a:tc>
              </a:tr>
              <a:tr h="1158239">
                <a:tc>
                  <a:txBody>
                    <a:bodyPr/>
                    <a:lstStyle/>
                    <a:p>
                      <a:r>
                        <a:rPr lang="en-US" dirty="0" smtClean="0"/>
                        <a:t>Specific adverbs</a:t>
                      </a:r>
                      <a:endParaRPr lang="en-US" dirty="0"/>
                    </a:p>
                  </a:txBody>
                  <a:tcPr/>
                </a:tc>
                <a:tc>
                  <a:txBody>
                    <a:bodyPr/>
                    <a:lstStyle/>
                    <a:p>
                      <a:r>
                        <a:rPr lang="en-US" dirty="0" smtClean="0"/>
                        <a:t>Notably more common in academic </a:t>
                      </a:r>
                      <a:r>
                        <a:rPr lang="en-US" dirty="0" smtClean="0"/>
                        <a:t>    prose</a:t>
                      </a:r>
                      <a:r>
                        <a:rPr lang="en-US" dirty="0" smtClean="0"/>
                        <a:t>: </a:t>
                      </a:r>
                      <a:r>
                        <a:rPr lang="en-US" i="1" dirty="0" smtClean="0"/>
                        <a:t>often, usually, significantly </a:t>
                      </a:r>
                      <a:r>
                        <a:rPr lang="en-US" i="1" dirty="0" smtClean="0"/>
                        <a:t>       more</a:t>
                      </a:r>
                      <a:r>
                        <a:rPr lang="en-US" i="1" dirty="0" smtClean="0"/>
                        <a:t>,</a:t>
                      </a:r>
                      <a:r>
                        <a:rPr lang="en-US" i="1" baseline="0" dirty="0" smtClean="0"/>
                        <a:t> relatively, especially, </a:t>
                      </a:r>
                      <a:r>
                        <a:rPr lang="en-US" i="1" baseline="0" dirty="0" smtClean="0"/>
                        <a:t>                 particularly</a:t>
                      </a:r>
                      <a:r>
                        <a:rPr lang="en-US" i="1" baseline="0" dirty="0" smtClean="0"/>
                        <a:t>, </a:t>
                      </a:r>
                      <a:r>
                        <a:rPr lang="en-US" i="1" baseline="0" dirty="0" err="1" smtClean="0"/>
                        <a:t>generallly</a:t>
                      </a:r>
                      <a:r>
                        <a:rPr lang="en-US" i="1" baseline="0" dirty="0" smtClean="0"/>
                        <a:t>, indeed</a:t>
                      </a:r>
                      <a:endParaRPr lang="en-US" i="1" dirty="0"/>
                    </a:p>
                  </a:txBody>
                  <a:tcPr/>
                </a:tc>
              </a:tr>
              <a:tr h="525066">
                <a:tc>
                  <a:txBody>
                    <a:bodyPr/>
                    <a:lstStyle/>
                    <a:p>
                      <a:r>
                        <a:rPr lang="en-US" dirty="0" smtClean="0"/>
                        <a:t>Specific amplifiers</a:t>
                      </a:r>
                      <a:endParaRPr lang="en-US" dirty="0"/>
                    </a:p>
                  </a:txBody>
                  <a:tcPr/>
                </a:tc>
                <a:tc>
                  <a:txBody>
                    <a:bodyPr/>
                    <a:lstStyle/>
                    <a:p>
                      <a:r>
                        <a:rPr lang="en-US" dirty="0" smtClean="0"/>
                        <a:t>A</a:t>
                      </a:r>
                      <a:r>
                        <a:rPr lang="en-US" baseline="0" dirty="0" smtClean="0"/>
                        <a:t> few notably more common in </a:t>
                      </a:r>
                      <a:r>
                        <a:rPr lang="en-US" baseline="0" dirty="0" smtClean="0"/>
                        <a:t>           academic </a:t>
                      </a:r>
                      <a:r>
                        <a:rPr lang="en-US" baseline="0" dirty="0" smtClean="0"/>
                        <a:t>prose: </a:t>
                      </a:r>
                      <a:r>
                        <a:rPr lang="en-US" i="1" baseline="0" dirty="0" smtClean="0"/>
                        <a:t>extremely, highly</a:t>
                      </a:r>
                      <a:endParaRPr lang="en-US" i="1" dirty="0"/>
                    </a:p>
                  </a:txBody>
                  <a:tcPr/>
                </a:tc>
              </a:tr>
              <a:tr h="525066">
                <a:tc>
                  <a:txBody>
                    <a:bodyPr/>
                    <a:lstStyle/>
                    <a:p>
                      <a:r>
                        <a:rPr lang="en-US" dirty="0" smtClean="0"/>
                        <a:t>Specific degree adverbs</a:t>
                      </a:r>
                      <a:endParaRPr lang="en-US" dirty="0"/>
                    </a:p>
                  </a:txBody>
                  <a:tcPr/>
                </a:tc>
                <a:tc>
                  <a:txBody>
                    <a:bodyPr/>
                    <a:lstStyle/>
                    <a:p>
                      <a:r>
                        <a:rPr lang="en-US" dirty="0" smtClean="0"/>
                        <a:t>A few are more common</a:t>
                      </a:r>
                      <a:r>
                        <a:rPr lang="en-US" baseline="0" dirty="0" smtClean="0"/>
                        <a:t> </a:t>
                      </a:r>
                      <a:r>
                        <a:rPr lang="en-US" i="1" baseline="0" dirty="0" smtClean="0"/>
                        <a:t>relatively, </a:t>
                      </a:r>
                      <a:r>
                        <a:rPr lang="en-US" i="1" baseline="0" dirty="0" smtClean="0"/>
                        <a:t>      fairly</a:t>
                      </a:r>
                      <a:r>
                        <a:rPr lang="en-US" i="1" baseline="0" dirty="0" smtClean="0"/>
                        <a:t>, slightly</a:t>
                      </a:r>
                      <a:endParaRPr lang="en-US" i="1" dirty="0"/>
                    </a:p>
                  </a:txBody>
                  <a:tcPr/>
                </a:tc>
              </a:tr>
              <a:tr h="525066">
                <a:tc>
                  <a:txBody>
                    <a:bodyPr/>
                    <a:lstStyle/>
                    <a:p>
                      <a:r>
                        <a:rPr lang="en-US" dirty="0" smtClean="0"/>
                        <a:t>Linking adverbials</a:t>
                      </a:r>
                      <a:endParaRPr lang="en-US" dirty="0"/>
                    </a:p>
                  </a:txBody>
                  <a:tcPr/>
                </a:tc>
                <a:tc>
                  <a:txBody>
                    <a:bodyPr/>
                    <a:lstStyle/>
                    <a:p>
                      <a:r>
                        <a:rPr lang="en-US" i="0" dirty="0" smtClean="0"/>
                        <a:t>More common</a:t>
                      </a:r>
                      <a:r>
                        <a:rPr lang="en-US" i="0" baseline="0" dirty="0" smtClean="0"/>
                        <a:t> in academic prose, </a:t>
                      </a:r>
                      <a:r>
                        <a:rPr lang="en-US" i="0" baseline="0" dirty="0" smtClean="0"/>
                        <a:t>      especially</a:t>
                      </a:r>
                      <a:r>
                        <a:rPr lang="en-US" i="0" baseline="0" dirty="0" smtClean="0"/>
                        <a:t>: </a:t>
                      </a:r>
                      <a:r>
                        <a:rPr lang="en-US" i="1" baseline="0" dirty="0" smtClean="0"/>
                        <a:t>however, thus, therefore, </a:t>
                      </a:r>
                      <a:r>
                        <a:rPr lang="en-US" i="1" baseline="0" dirty="0" smtClean="0"/>
                        <a:t>    for </a:t>
                      </a:r>
                      <a:r>
                        <a:rPr lang="en-US" i="1" baseline="0" dirty="0" smtClean="0"/>
                        <a:t>example</a:t>
                      </a:r>
                      <a:endParaRPr lang="en-US" i="1" dirty="0"/>
                    </a:p>
                  </a:txBody>
                  <a:tcPr/>
                </a:tc>
              </a:tr>
              <a:tr h="525066">
                <a:tc>
                  <a:txBody>
                    <a:bodyPr/>
                    <a:lstStyle/>
                    <a:p>
                      <a:r>
                        <a:rPr lang="en-US" dirty="0" smtClean="0"/>
                        <a:t>Purpose and concessive adverbials</a:t>
                      </a:r>
                      <a:endParaRPr lang="en-US" dirty="0"/>
                    </a:p>
                  </a:txBody>
                  <a:tcPr/>
                </a:tc>
                <a:tc>
                  <a:txBody>
                    <a:bodyPr/>
                    <a:lstStyle/>
                    <a:p>
                      <a:r>
                        <a:rPr lang="en-US" i="0" dirty="0" smtClean="0"/>
                        <a:t>Most</a:t>
                      </a:r>
                      <a:r>
                        <a:rPr lang="en-US" i="0" baseline="0" dirty="0" smtClean="0"/>
                        <a:t> common in academic prose </a:t>
                      </a:r>
                      <a:r>
                        <a:rPr lang="en-US" i="0" baseline="0" dirty="0" smtClean="0"/>
                        <a:t>        (</a:t>
                      </a:r>
                      <a:r>
                        <a:rPr lang="en-US" i="0" baseline="0" dirty="0" smtClean="0"/>
                        <a:t>e.g., </a:t>
                      </a:r>
                      <a:r>
                        <a:rPr lang="en-US" i="1" baseline="0" dirty="0" smtClean="0"/>
                        <a:t>in order to, although)</a:t>
                      </a:r>
                      <a:endParaRPr lang="en-US" i="1" dirty="0"/>
                    </a:p>
                  </a:txBody>
                  <a:tcPr/>
                </a:tc>
              </a:tr>
            </a:tbl>
          </a:graphicData>
        </a:graphic>
      </p:graphicFrame>
    </p:spTree>
    <p:extLst>
      <p:ext uri="{BB962C8B-B14F-4D97-AF65-F5344CB8AC3E}">
        <p14:creationId xmlns:p14="http://schemas.microsoft.com/office/powerpoint/2010/main" val="31233867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Grammatical features in academic prose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5994749"/>
              </p:ext>
            </p:extLst>
          </p:nvPr>
        </p:nvGraphicFramePr>
        <p:xfrm>
          <a:off x="304800" y="487681"/>
          <a:ext cx="8305800" cy="5760719"/>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Dependent clause features</a:t>
                      </a:r>
                      <a:endParaRPr lang="en-US" dirty="0"/>
                    </a:p>
                  </a:txBody>
                  <a:tcPr/>
                </a:tc>
                <a:tc>
                  <a:txBody>
                    <a:bodyPr/>
                    <a:lstStyle/>
                    <a:p>
                      <a:endParaRPr lang="en-US" dirty="0"/>
                    </a:p>
                  </a:txBody>
                  <a:tcPr/>
                </a:tc>
              </a:tr>
              <a:tr h="1158239">
                <a:tc>
                  <a:txBody>
                    <a:bodyPr/>
                    <a:lstStyle/>
                    <a:p>
                      <a:r>
                        <a:rPr lang="en-US" dirty="0" smtClean="0"/>
                        <a:t>Finite relative clauses with </a:t>
                      </a:r>
                      <a:r>
                        <a:rPr lang="en-US" dirty="0" smtClean="0"/>
                        <a:t>adverbial   </a:t>
                      </a:r>
                      <a:r>
                        <a:rPr lang="en-US" dirty="0" smtClean="0"/>
                        <a:t>gaps</a:t>
                      </a:r>
                      <a:endParaRPr lang="en-US" dirty="0"/>
                    </a:p>
                  </a:txBody>
                  <a:tcPr/>
                </a:tc>
                <a:tc>
                  <a:txBody>
                    <a:bodyPr/>
                    <a:lstStyle/>
                    <a:p>
                      <a:r>
                        <a:rPr lang="en-US" dirty="0" smtClean="0"/>
                        <a:t>Most common in academic</a:t>
                      </a:r>
                      <a:r>
                        <a:rPr lang="en-US" baseline="0" dirty="0" smtClean="0"/>
                        <a:t> prose; especially with </a:t>
                      </a:r>
                      <a:r>
                        <a:rPr lang="en-US" i="1" baseline="0" dirty="0" smtClean="0"/>
                        <a:t>in which </a:t>
                      </a:r>
                      <a:r>
                        <a:rPr lang="en-US" i="0" baseline="0" dirty="0" smtClean="0"/>
                        <a:t>(e.g., </a:t>
                      </a:r>
                      <a:r>
                        <a:rPr lang="en-US" i="1" baseline="0" dirty="0" smtClean="0"/>
                        <a:t>a mutant </a:t>
                      </a:r>
                      <a:r>
                        <a:rPr lang="en-US" i="1" baseline="0" dirty="0" err="1" smtClean="0"/>
                        <a:t>viemntin</a:t>
                      </a:r>
                      <a:r>
                        <a:rPr lang="en-US" i="1" baseline="0" dirty="0" smtClean="0"/>
                        <a:t> in which Ser82 is changed to S82E)</a:t>
                      </a:r>
                      <a:endParaRPr lang="en-US" i="1" dirty="0"/>
                    </a:p>
                  </a:txBody>
                  <a:tcPr/>
                </a:tc>
              </a:tr>
              <a:tr h="525066">
                <a:tc>
                  <a:txBody>
                    <a:bodyPr/>
                    <a:lstStyle/>
                    <a:p>
                      <a:r>
                        <a:rPr lang="en-US" dirty="0" smtClean="0"/>
                        <a:t>Participle</a:t>
                      </a:r>
                      <a:r>
                        <a:rPr lang="en-US" baseline="0" dirty="0" smtClean="0"/>
                        <a:t> clauses as post-modifiers in noun phrases</a:t>
                      </a:r>
                      <a:endParaRPr lang="en-US" dirty="0"/>
                    </a:p>
                  </a:txBody>
                  <a:tcPr/>
                </a:tc>
                <a:tc>
                  <a:txBody>
                    <a:bodyPr/>
                    <a:lstStyle/>
                    <a:p>
                      <a:r>
                        <a:rPr lang="en-US" dirty="0" smtClean="0"/>
                        <a:t>Very</a:t>
                      </a:r>
                      <a:r>
                        <a:rPr lang="en-US" baseline="0" dirty="0" smtClean="0"/>
                        <a:t> common in academic prose and newspapers (e.g.,</a:t>
                      </a:r>
                      <a:r>
                        <a:rPr lang="en-US" i="1" baseline="0" dirty="0" smtClean="0"/>
                        <a:t> the assumptions given above)</a:t>
                      </a:r>
                      <a:endParaRPr lang="en-US" i="1" dirty="0"/>
                    </a:p>
                  </a:txBody>
                  <a:tcPr/>
                </a:tc>
              </a:tr>
              <a:tr h="525066">
                <a:tc>
                  <a:txBody>
                    <a:bodyPr/>
                    <a:lstStyle/>
                    <a:p>
                      <a:r>
                        <a:rPr lang="en-US" dirty="0" smtClean="0"/>
                        <a:t>Noun complement clauses with a </a:t>
                      </a:r>
                      <a:r>
                        <a:rPr lang="en-US" i="1" dirty="0" smtClean="0"/>
                        <a:t>that-</a:t>
                      </a:r>
                      <a:r>
                        <a:rPr lang="en-US" dirty="0" smtClean="0"/>
                        <a:t>clause</a:t>
                      </a:r>
                      <a:endParaRPr lang="en-US" dirty="0"/>
                    </a:p>
                  </a:txBody>
                  <a:tcPr/>
                </a:tc>
                <a:tc>
                  <a:txBody>
                    <a:bodyPr/>
                    <a:lstStyle/>
                    <a:p>
                      <a:r>
                        <a:rPr lang="en-US" dirty="0" smtClean="0"/>
                        <a:t>Very</a:t>
                      </a:r>
                      <a:r>
                        <a:rPr lang="en-US" baseline="0" dirty="0" smtClean="0"/>
                        <a:t> common in academic prose (e.g., </a:t>
                      </a:r>
                      <a:r>
                        <a:rPr lang="en-US" i="1" baseline="0" dirty="0" smtClean="0"/>
                        <a:t>the fact that, a possibility that, no doubt that)</a:t>
                      </a:r>
                      <a:endParaRPr lang="en-US" i="1" dirty="0"/>
                    </a:p>
                  </a:txBody>
                  <a:tcPr/>
                </a:tc>
              </a:tr>
              <a:tr h="274320">
                <a:tc>
                  <a:txBody>
                    <a:bodyPr/>
                    <a:lstStyle/>
                    <a:p>
                      <a:r>
                        <a:rPr lang="en-US" dirty="0" smtClean="0"/>
                        <a:t>Noun complement</a:t>
                      </a:r>
                      <a:r>
                        <a:rPr lang="en-US" baseline="0" dirty="0" smtClean="0"/>
                        <a:t> clauses with a </a:t>
                      </a:r>
                      <a:r>
                        <a:rPr lang="en-US" baseline="0" dirty="0" smtClean="0"/>
                        <a:t>        </a:t>
                      </a:r>
                      <a:r>
                        <a:rPr lang="en-US" i="1" baseline="0" dirty="0" smtClean="0"/>
                        <a:t>to</a:t>
                      </a:r>
                      <a:r>
                        <a:rPr lang="en-US" i="1" baseline="0" dirty="0" smtClean="0"/>
                        <a:t>-</a:t>
                      </a:r>
                      <a:r>
                        <a:rPr lang="en-US" baseline="0" dirty="0" smtClean="0"/>
                        <a:t>clause</a:t>
                      </a:r>
                      <a:endParaRPr lang="en-US" dirty="0"/>
                    </a:p>
                  </a:txBody>
                  <a:tcPr/>
                </a:tc>
                <a:tc>
                  <a:txBody>
                    <a:bodyPr/>
                    <a:lstStyle/>
                    <a:p>
                      <a:r>
                        <a:rPr lang="en-US" i="0" dirty="0" smtClean="0"/>
                        <a:t>Very</a:t>
                      </a:r>
                      <a:r>
                        <a:rPr lang="en-US" i="0" baseline="0" dirty="0" smtClean="0"/>
                        <a:t> common in academic prose </a:t>
                      </a:r>
                      <a:r>
                        <a:rPr lang="en-US" i="1" baseline="0" dirty="0" smtClean="0"/>
                        <a:t>(an attempt to, the ability to)</a:t>
                      </a:r>
                      <a:endParaRPr lang="en-US" i="1" dirty="0"/>
                    </a:p>
                  </a:txBody>
                  <a:tcPr/>
                </a:tc>
              </a:tr>
              <a:tr h="27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Abstract noun + </a:t>
                      </a:r>
                      <a:r>
                        <a:rPr lang="en-US" i="1" dirty="0" smtClean="0"/>
                        <a:t>of + </a:t>
                      </a:r>
                      <a:r>
                        <a:rPr lang="en-US" i="1" dirty="0" err="1" smtClean="0"/>
                        <a:t>ing</a:t>
                      </a:r>
                      <a:r>
                        <a:rPr lang="en-US" dirty="0" smtClean="0"/>
                        <a:t>-clause</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Very</a:t>
                      </a:r>
                      <a:r>
                        <a:rPr lang="en-US" i="0" baseline="0" dirty="0" smtClean="0"/>
                        <a:t> common in academic prose, especially with head nouns: </a:t>
                      </a:r>
                      <a:r>
                        <a:rPr lang="en-US" i="1" baseline="0" dirty="0" smtClean="0"/>
                        <a:t>way, cost, means, methods, possibility, effect, </a:t>
                      </a:r>
                      <a:r>
                        <a:rPr lang="en-US" i="1" baseline="0" dirty="0" err="1" smtClean="0"/>
                        <a:t>probelem</a:t>
                      </a:r>
                      <a:r>
                        <a:rPr lang="en-US" i="1" baseline="0" dirty="0" smtClean="0"/>
                        <a:t>, process, rule (methods of assessing error)</a:t>
                      </a:r>
                      <a:endParaRPr lang="en-US" i="1" dirty="0" smtClean="0"/>
                    </a:p>
                    <a:p>
                      <a:endParaRPr lang="en-US" i="1" dirty="0"/>
                    </a:p>
                  </a:txBody>
                  <a:tcPr/>
                </a:tc>
              </a:tr>
            </a:tbl>
          </a:graphicData>
        </a:graphic>
      </p:graphicFrame>
    </p:spTree>
    <p:extLst>
      <p:ext uri="{BB962C8B-B14F-4D97-AF65-F5344CB8AC3E}">
        <p14:creationId xmlns:p14="http://schemas.microsoft.com/office/powerpoint/2010/main" val="371942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dirty="0" smtClean="0"/>
              <a:t> </a:t>
            </a:r>
            <a:r>
              <a:rPr lang="en-US" altLang="ko-KR" dirty="0" smtClean="0"/>
              <a:t>Text as Barrier</a:t>
            </a:r>
            <a:endParaRPr lang="ko-KR" altLang="en-US"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latin typeface="Arial"/>
                <a:cs typeface="Arial"/>
              </a:rPr>
              <a:t>The basic premise of most treatments </a:t>
            </a:r>
            <a:r>
              <a:rPr lang="en-US" sz="2800" dirty="0" smtClean="0">
                <a:latin typeface="Arial"/>
                <a:cs typeface="Arial"/>
              </a:rPr>
              <a:t>of </a:t>
            </a:r>
            <a:r>
              <a:rPr lang="en-US" sz="2800" dirty="0">
                <a:latin typeface="Arial"/>
                <a:cs typeface="Arial"/>
              </a:rPr>
              <a:t>text </a:t>
            </a:r>
            <a:r>
              <a:rPr lang="en-US" sz="2800" dirty="0" smtClean="0">
                <a:latin typeface="Arial"/>
                <a:cs typeface="Arial"/>
              </a:rPr>
              <a:t> complexity </a:t>
            </a:r>
            <a:r>
              <a:rPr lang="en-US" sz="2800" dirty="0">
                <a:latin typeface="Arial"/>
                <a:cs typeface="Arial"/>
              </a:rPr>
              <a:t>is that it is potential </a:t>
            </a:r>
            <a:r>
              <a:rPr lang="en-US" sz="2800" dirty="0" smtClean="0">
                <a:latin typeface="Arial"/>
                <a:cs typeface="Arial"/>
              </a:rPr>
              <a:t>barrier </a:t>
            </a:r>
            <a:r>
              <a:rPr lang="en-US" sz="2800" dirty="0">
                <a:latin typeface="Arial"/>
                <a:cs typeface="Arial"/>
              </a:rPr>
              <a:t>to </a:t>
            </a:r>
            <a:r>
              <a:rPr lang="en-US" sz="2800" dirty="0" smtClean="0">
                <a:latin typeface="Arial"/>
                <a:cs typeface="Arial"/>
              </a:rPr>
              <a:t>        conceptual </a:t>
            </a:r>
            <a:r>
              <a:rPr lang="en-US" sz="2800" dirty="0">
                <a:latin typeface="Arial"/>
                <a:cs typeface="Arial"/>
              </a:rPr>
              <a:t>learning</a:t>
            </a:r>
          </a:p>
          <a:p>
            <a:pPr marL="342900" indent="-342900">
              <a:buFont typeface="Arial"/>
              <a:buChar char="•"/>
            </a:pPr>
            <a:r>
              <a:rPr lang="en-US" sz="2800" dirty="0">
                <a:latin typeface="Arial"/>
                <a:cs typeface="Arial"/>
              </a:rPr>
              <a:t>The basic approach taken both by </a:t>
            </a:r>
            <a:r>
              <a:rPr lang="en-US" sz="2800" dirty="0" smtClean="0">
                <a:latin typeface="Arial"/>
                <a:cs typeface="Arial"/>
              </a:rPr>
              <a:t>teachers    and </a:t>
            </a:r>
            <a:r>
              <a:rPr lang="en-US" sz="2800" dirty="0">
                <a:latin typeface="Arial"/>
                <a:cs typeface="Arial"/>
              </a:rPr>
              <a:t>researchers is that text </a:t>
            </a:r>
            <a:r>
              <a:rPr lang="en-US" sz="2800" dirty="0" smtClean="0">
                <a:latin typeface="Arial"/>
                <a:cs typeface="Arial"/>
              </a:rPr>
              <a:t>can </a:t>
            </a:r>
            <a:r>
              <a:rPr lang="en-US" sz="2800" dirty="0">
                <a:latin typeface="Arial"/>
                <a:cs typeface="Arial"/>
              </a:rPr>
              <a:t>be hard to </a:t>
            </a:r>
            <a:r>
              <a:rPr lang="en-US" sz="2800" dirty="0" smtClean="0">
                <a:latin typeface="Arial"/>
                <a:cs typeface="Arial"/>
              </a:rPr>
              <a:t>     read </a:t>
            </a:r>
            <a:r>
              <a:rPr lang="en-US" sz="2800" dirty="0">
                <a:latin typeface="Arial"/>
                <a:cs typeface="Arial"/>
              </a:rPr>
              <a:t>and, consequently, it stands in the </a:t>
            </a:r>
            <a:r>
              <a:rPr lang="en-US" sz="2800" dirty="0" smtClean="0">
                <a:latin typeface="Arial"/>
                <a:cs typeface="Arial"/>
              </a:rPr>
              <a:t>         way </a:t>
            </a:r>
            <a:r>
              <a:rPr lang="en-US" sz="2800" dirty="0">
                <a:latin typeface="Arial"/>
                <a:cs typeface="Arial"/>
              </a:rPr>
              <a:t>of </a:t>
            </a:r>
            <a:r>
              <a:rPr lang="en-US" sz="2800" dirty="0" smtClean="0">
                <a:latin typeface="Arial"/>
                <a:cs typeface="Arial"/>
              </a:rPr>
              <a:t>conceptual </a:t>
            </a:r>
            <a:r>
              <a:rPr lang="en-US" sz="2800" dirty="0">
                <a:latin typeface="Arial"/>
                <a:cs typeface="Arial"/>
              </a:rPr>
              <a:t>learning</a:t>
            </a:r>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3383427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892480" cy="1407368"/>
          </a:xfrm>
        </p:spPr>
        <p:txBody>
          <a:bodyPr/>
          <a:lstStyle/>
          <a:p>
            <a:r>
              <a:rPr lang="en-US" sz="3200" dirty="0" smtClean="0"/>
              <a:t>Grammatical features in academic prose </a:t>
            </a:r>
            <a:r>
              <a:rPr lang="en-US" sz="3200" dirty="0" smtClean="0"/>
              <a:t>      (</a:t>
            </a:r>
            <a:r>
              <a:rPr lang="en-US" sz="3200" dirty="0" smtClean="0"/>
              <a:t>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589330"/>
              </p:ext>
            </p:extLst>
          </p:nvPr>
        </p:nvGraphicFramePr>
        <p:xfrm>
          <a:off x="304800" y="1676401"/>
          <a:ext cx="8305800" cy="4937759"/>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Dependent clause features (cont.)</a:t>
                      </a:r>
                      <a:endParaRPr lang="en-US" dirty="0"/>
                    </a:p>
                  </a:txBody>
                  <a:tcPr/>
                </a:tc>
                <a:tc>
                  <a:txBody>
                    <a:bodyPr/>
                    <a:lstStyle/>
                    <a:p>
                      <a:endParaRPr lang="en-US" dirty="0"/>
                    </a:p>
                  </a:txBody>
                  <a:tcPr/>
                </a:tc>
              </a:tr>
              <a:tr h="1158239">
                <a:tc>
                  <a:txBody>
                    <a:bodyPr/>
                    <a:lstStyle/>
                    <a:p>
                      <a:r>
                        <a:rPr lang="en-US" dirty="0" err="1" smtClean="0"/>
                        <a:t>Extraposed</a:t>
                      </a:r>
                      <a:r>
                        <a:rPr lang="en-US" dirty="0" smtClean="0"/>
                        <a:t> </a:t>
                      </a:r>
                      <a:r>
                        <a:rPr lang="en-US" i="1" dirty="0" smtClean="0"/>
                        <a:t>that-</a:t>
                      </a:r>
                      <a:r>
                        <a:rPr lang="en-US" dirty="0" smtClean="0"/>
                        <a:t>clauses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Most common in academic prose</a:t>
                      </a:r>
                      <a:r>
                        <a:rPr lang="en-US" i="0" baseline="0" dirty="0" smtClean="0"/>
                        <a:t>, </a:t>
                      </a:r>
                      <a:r>
                        <a:rPr lang="en-US" i="0" baseline="0" dirty="0" err="1" smtClean="0"/>
                        <a:t>esppecially</a:t>
                      </a:r>
                      <a:r>
                        <a:rPr lang="en-US" i="0" baseline="0" dirty="0" smtClean="0"/>
                        <a:t>  controlled by the adjectives </a:t>
                      </a:r>
                      <a:r>
                        <a:rPr lang="en-US" i="1" baseline="0" dirty="0" smtClean="0"/>
                        <a:t>clear, unlikely, likely</a:t>
                      </a:r>
                      <a:r>
                        <a:rPr lang="en-US" i="0" baseline="0" dirty="0" smtClean="0"/>
                        <a:t>, and </a:t>
                      </a:r>
                      <a:r>
                        <a:rPr lang="en-US" i="1" baseline="0" dirty="0" smtClean="0"/>
                        <a:t>possible</a:t>
                      </a:r>
                      <a:r>
                        <a:rPr lang="en-US" i="0" baseline="0" dirty="0" smtClean="0"/>
                        <a:t> and </a:t>
                      </a:r>
                      <a:r>
                        <a:rPr lang="en-US" i="1" baseline="0" dirty="0" smtClean="0"/>
                        <a:t>impossible</a:t>
                      </a:r>
                      <a:endParaRPr lang="en-US" i="1" dirty="0" smtClean="0"/>
                    </a:p>
                  </a:txBody>
                  <a:tcPr/>
                </a:tc>
              </a:tr>
              <a:tr h="525066">
                <a:tc>
                  <a:txBody>
                    <a:bodyPr/>
                    <a:lstStyle/>
                    <a:p>
                      <a:r>
                        <a:rPr lang="en-US" dirty="0" err="1" smtClean="0"/>
                        <a:t>Extraposed</a:t>
                      </a:r>
                      <a:r>
                        <a:rPr lang="en-US" i="1" dirty="0" smtClean="0"/>
                        <a:t> to</a:t>
                      </a:r>
                      <a:r>
                        <a:rPr lang="en-US" dirty="0" smtClean="0"/>
                        <a:t>-clauses</a:t>
                      </a:r>
                      <a:endParaRPr lang="en-US" dirty="0"/>
                    </a:p>
                  </a:txBody>
                  <a:tcPr/>
                </a:tc>
                <a:tc>
                  <a:txBody>
                    <a:bodyPr/>
                    <a:lstStyle/>
                    <a:p>
                      <a:r>
                        <a:rPr lang="en-US" dirty="0" smtClean="0"/>
                        <a:t>Most common in academic prose, especially controlled by adjectives </a:t>
                      </a:r>
                      <a:endParaRPr lang="en-US" i="1" dirty="0"/>
                    </a:p>
                  </a:txBody>
                  <a:tcPr/>
                </a:tc>
              </a:tr>
              <a:tr h="525066">
                <a:tc>
                  <a:txBody>
                    <a:bodyPr/>
                    <a:lstStyle/>
                    <a:p>
                      <a:r>
                        <a:rPr lang="en-US" dirty="0" smtClean="0"/>
                        <a:t>Subject predicative </a:t>
                      </a:r>
                      <a:r>
                        <a:rPr lang="en-US" i="1" dirty="0" smtClean="0"/>
                        <a:t>to</a:t>
                      </a:r>
                      <a:r>
                        <a:rPr lang="en-US" dirty="0" smtClean="0"/>
                        <a:t>-clauses</a:t>
                      </a:r>
                      <a:endParaRPr lang="en-US" dirty="0"/>
                    </a:p>
                  </a:txBody>
                  <a:tcPr/>
                </a:tc>
                <a:tc>
                  <a:txBody>
                    <a:bodyPr/>
                    <a:lstStyle/>
                    <a:p>
                      <a:r>
                        <a:rPr lang="en-US" dirty="0" smtClean="0"/>
                        <a:t>Common only</a:t>
                      </a:r>
                      <a:r>
                        <a:rPr lang="en-US" baseline="0" dirty="0" smtClean="0"/>
                        <a:t> in academic prose (and newspapers) (e.g., </a:t>
                      </a:r>
                      <a:r>
                        <a:rPr lang="en-US" i="1" baseline="0" dirty="0" smtClean="0"/>
                        <a:t>The first step is to evaluate the expression</a:t>
                      </a:r>
                      <a:r>
                        <a:rPr lang="en-US" baseline="0" dirty="0" smtClean="0"/>
                        <a:t>)</a:t>
                      </a:r>
                      <a:endParaRPr lang="en-US" i="1" dirty="0"/>
                    </a:p>
                  </a:txBody>
                  <a:tcPr/>
                </a:tc>
              </a:tr>
              <a:tr h="525066">
                <a:tc>
                  <a:txBody>
                    <a:bodyPr/>
                    <a:lstStyle/>
                    <a:p>
                      <a:r>
                        <a:rPr lang="en-US" dirty="0" err="1" smtClean="0"/>
                        <a:t>Ing</a:t>
                      </a:r>
                      <a:r>
                        <a:rPr lang="en-US" dirty="0" smtClean="0"/>
                        <a:t>-clauses controlled by adjective </a:t>
                      </a:r>
                      <a:r>
                        <a:rPr lang="en-US" dirty="0" smtClean="0"/>
                        <a:t>     predicates</a:t>
                      </a:r>
                      <a:endParaRPr lang="en-US" dirty="0"/>
                    </a:p>
                  </a:txBody>
                  <a:tcPr/>
                </a:tc>
                <a:tc>
                  <a:txBody>
                    <a:bodyPr/>
                    <a:lstStyle/>
                    <a:p>
                      <a:r>
                        <a:rPr lang="en-US" i="0" dirty="0" smtClean="0"/>
                        <a:t>Most common in academic</a:t>
                      </a:r>
                      <a:r>
                        <a:rPr lang="en-US" i="0" baseline="0" dirty="0" smtClean="0"/>
                        <a:t> prose (e.g., capable of, important for/in, useful for/in, formalist </a:t>
                      </a:r>
                      <a:r>
                        <a:rPr lang="en-US" i="0" baseline="0" dirty="0" err="1" smtClean="0"/>
                        <a:t>stragegies</a:t>
                      </a:r>
                      <a:r>
                        <a:rPr lang="en-US" i="0" baseline="0" dirty="0" smtClean="0"/>
                        <a:t> are useful for analyzing drama)  </a:t>
                      </a:r>
                      <a:endParaRPr lang="en-US" i="1" dirty="0"/>
                    </a:p>
                  </a:txBody>
                  <a:tcPr/>
                </a:tc>
              </a:tr>
              <a:tr h="525066">
                <a:tc>
                  <a:txBody>
                    <a:bodyPr/>
                    <a:lstStyle/>
                    <a:p>
                      <a:r>
                        <a:rPr lang="en-US" dirty="0" smtClean="0"/>
                        <a:t>Concessive adverbial clauses</a:t>
                      </a:r>
                      <a:endParaRPr lang="en-US" dirty="0"/>
                    </a:p>
                  </a:txBody>
                  <a:tcPr/>
                </a:tc>
                <a:tc>
                  <a:txBody>
                    <a:bodyPr/>
                    <a:lstStyle/>
                    <a:p>
                      <a:r>
                        <a:rPr lang="en-US" i="0" dirty="0" smtClean="0"/>
                        <a:t>Most common</a:t>
                      </a:r>
                      <a:r>
                        <a:rPr lang="en-US" i="0" baseline="0" dirty="0" smtClean="0"/>
                        <a:t> in academic prose </a:t>
                      </a:r>
                      <a:r>
                        <a:rPr lang="en-US" i="1" baseline="0" dirty="0" smtClean="0"/>
                        <a:t>(though, although)</a:t>
                      </a:r>
                      <a:endParaRPr lang="en-US" i="1" dirty="0"/>
                    </a:p>
                  </a:txBody>
                  <a:tcPr/>
                </a:tc>
              </a:tr>
            </a:tbl>
          </a:graphicData>
        </a:graphic>
      </p:graphicFrame>
    </p:spTree>
    <p:extLst>
      <p:ext uri="{BB962C8B-B14F-4D97-AF65-F5344CB8AC3E}">
        <p14:creationId xmlns:p14="http://schemas.microsoft.com/office/powerpoint/2010/main" val="1160108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50931681"/>
              </p:ext>
            </p:extLst>
          </p:nvPr>
        </p:nvGraphicFramePr>
        <p:xfrm>
          <a:off x="304800" y="1676401"/>
          <a:ext cx="8305800" cy="3832144"/>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Other</a:t>
                      </a:r>
                      <a:r>
                        <a:rPr lang="en-US" baseline="0" dirty="0" smtClean="0"/>
                        <a:t> features</a:t>
                      </a:r>
                      <a:r>
                        <a:rPr lang="en-US" dirty="0" smtClean="0"/>
                        <a:t> </a:t>
                      </a:r>
                      <a:endParaRPr lang="en-US" dirty="0"/>
                    </a:p>
                  </a:txBody>
                  <a:tcPr/>
                </a:tc>
                <a:tc>
                  <a:txBody>
                    <a:bodyPr/>
                    <a:lstStyle/>
                    <a:p>
                      <a:endParaRPr lang="en-US" dirty="0"/>
                    </a:p>
                  </a:txBody>
                  <a:tcPr/>
                </a:tc>
              </a:tr>
              <a:tr h="472439">
                <a:tc>
                  <a:txBody>
                    <a:bodyPr/>
                    <a:lstStyle/>
                    <a:p>
                      <a:r>
                        <a:rPr lang="en-US" dirty="0" smtClean="0"/>
                        <a:t>Prepositions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Most common in academic prose</a:t>
                      </a:r>
                      <a:endParaRPr lang="en-US" i="1" dirty="0" smtClean="0"/>
                    </a:p>
                  </a:txBody>
                  <a:tcPr/>
                </a:tc>
              </a:tr>
              <a:tr h="525066">
                <a:tc>
                  <a:txBody>
                    <a:bodyPr/>
                    <a:lstStyle/>
                    <a:p>
                      <a:r>
                        <a:rPr lang="en-US" i="1" dirty="0" smtClean="0"/>
                        <a:t>Of</a:t>
                      </a:r>
                      <a:r>
                        <a:rPr lang="en-US" dirty="0" smtClean="0"/>
                        <a:t>-phrases</a:t>
                      </a:r>
                      <a:endParaRPr lang="en-US" dirty="0"/>
                    </a:p>
                  </a:txBody>
                  <a:tcPr/>
                </a:tc>
                <a:tc>
                  <a:txBody>
                    <a:bodyPr/>
                    <a:lstStyle/>
                    <a:p>
                      <a:r>
                        <a:rPr lang="en-US" dirty="0" err="1" smtClean="0"/>
                        <a:t>MosMuch</a:t>
                      </a:r>
                      <a:r>
                        <a:rPr lang="en-US" dirty="0" smtClean="0"/>
                        <a:t> more common</a:t>
                      </a:r>
                      <a:r>
                        <a:rPr lang="en-US" baseline="0" dirty="0" smtClean="0"/>
                        <a:t> in writing than oral language; most common in academic prose</a:t>
                      </a:r>
                      <a:endParaRPr lang="en-US" i="1" dirty="0"/>
                    </a:p>
                  </a:txBody>
                  <a:tcPr/>
                </a:tc>
              </a:tr>
              <a:tr h="525066">
                <a:tc>
                  <a:txBody>
                    <a:bodyPr/>
                    <a:lstStyle/>
                    <a:p>
                      <a:r>
                        <a:rPr lang="en-US" dirty="0" smtClean="0"/>
                        <a:t>Prepositional phrases as post</a:t>
                      </a:r>
                      <a:r>
                        <a:rPr lang="en-US" dirty="0" smtClean="0"/>
                        <a:t>-            modifiers</a:t>
                      </a:r>
                      <a:r>
                        <a:rPr lang="en-US" baseline="0" dirty="0" smtClean="0"/>
                        <a:t> </a:t>
                      </a:r>
                      <a:r>
                        <a:rPr lang="en-US" baseline="0" dirty="0" smtClean="0"/>
                        <a:t>in noun phrases</a:t>
                      </a:r>
                      <a:endParaRPr lang="en-US" dirty="0"/>
                    </a:p>
                  </a:txBody>
                  <a:tcPr/>
                </a:tc>
                <a:tc>
                  <a:txBody>
                    <a:bodyPr/>
                    <a:lstStyle/>
                    <a:p>
                      <a:r>
                        <a:rPr lang="en-US" i="0" dirty="0" smtClean="0"/>
                        <a:t>Very</a:t>
                      </a:r>
                      <a:r>
                        <a:rPr lang="en-US" i="0" baseline="0" dirty="0" smtClean="0"/>
                        <a:t> common in academic prose (</a:t>
                      </a:r>
                      <a:r>
                        <a:rPr lang="en-US" i="0" baseline="0" dirty="0" err="1" smtClean="0"/>
                        <a:t>e.g</a:t>
                      </a:r>
                      <a:r>
                        <a:rPr lang="en-US" i="0" baseline="0" dirty="0" smtClean="0"/>
                        <a:t>, </a:t>
                      </a:r>
                      <a:r>
                        <a:rPr lang="en-US" i="1" baseline="0" dirty="0" smtClean="0"/>
                        <a:t>the effect on the final state)</a:t>
                      </a:r>
                      <a:endParaRPr lang="en-US" i="1" dirty="0"/>
                    </a:p>
                  </a:txBody>
                  <a:tcPr/>
                </a:tc>
              </a:tr>
              <a:tr h="525066">
                <a:tc>
                  <a:txBody>
                    <a:bodyPr/>
                    <a:lstStyle/>
                    <a:p>
                      <a:r>
                        <a:rPr lang="en-US" dirty="0" smtClean="0"/>
                        <a:t>Stance noun + of-phrase</a:t>
                      </a:r>
                      <a:endParaRPr lang="en-US" dirty="0"/>
                    </a:p>
                  </a:txBody>
                  <a:tcPr/>
                </a:tc>
                <a:tc>
                  <a:txBody>
                    <a:bodyPr/>
                    <a:lstStyle/>
                    <a:p>
                      <a:r>
                        <a:rPr lang="en-US" i="0" dirty="0" smtClean="0"/>
                        <a:t>Most common in academic prose, especially </a:t>
                      </a:r>
                      <a:r>
                        <a:rPr lang="en-US" i="1" dirty="0" smtClean="0"/>
                        <a:t>possibility of, value of, importance</a:t>
                      </a:r>
                      <a:r>
                        <a:rPr lang="en-US" i="1" baseline="0" dirty="0" smtClean="0"/>
                        <a:t> of, problem of, understanding of</a:t>
                      </a:r>
                      <a:endParaRPr lang="en-US" i="1" dirty="0"/>
                    </a:p>
                  </a:txBody>
                  <a:tcPr/>
                </a:tc>
              </a:tr>
              <a:tr h="525066">
                <a:tc>
                  <a:txBody>
                    <a:bodyPr/>
                    <a:lstStyle/>
                    <a:p>
                      <a:r>
                        <a:rPr lang="en-US" dirty="0" smtClean="0"/>
                        <a:t>That/those + of-phrase</a:t>
                      </a:r>
                      <a:endParaRPr lang="en-US" dirty="0"/>
                    </a:p>
                  </a:txBody>
                  <a:tcPr/>
                </a:tc>
                <a:tc>
                  <a:txBody>
                    <a:bodyPr/>
                    <a:lstStyle/>
                    <a:p>
                      <a:r>
                        <a:rPr lang="en-US" i="0" dirty="0" smtClean="0"/>
                        <a:t>Common only in academic prose</a:t>
                      </a:r>
                      <a:endParaRPr lang="en-US" i="1" dirty="0"/>
                    </a:p>
                  </a:txBody>
                  <a:tcPr/>
                </a:tc>
              </a:tr>
            </a:tbl>
          </a:graphicData>
        </a:graphic>
      </p:graphicFrame>
    </p:spTree>
    <p:extLst>
      <p:ext uri="{BB962C8B-B14F-4D97-AF65-F5344CB8AC3E}">
        <p14:creationId xmlns:p14="http://schemas.microsoft.com/office/powerpoint/2010/main" val="25815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Grammatical features in academic prose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9926201"/>
              </p:ext>
            </p:extLst>
          </p:nvPr>
        </p:nvGraphicFramePr>
        <p:xfrm>
          <a:off x="304800" y="1676401"/>
          <a:ext cx="8305800" cy="4958477"/>
        </p:xfrm>
        <a:graphic>
          <a:graphicData uri="http://schemas.openxmlformats.org/drawingml/2006/table">
            <a:tbl>
              <a:tblPr firstRow="1" bandRow="1">
                <a:tableStyleId>{5C22544A-7EE6-4342-B048-85BDC9FD1C3A}</a:tableStyleId>
              </a:tblPr>
              <a:tblGrid>
                <a:gridCol w="4152900"/>
                <a:gridCol w="4152900"/>
              </a:tblGrid>
              <a:tr h="300038">
                <a:tc>
                  <a:txBody>
                    <a:bodyPr/>
                    <a:lstStyle/>
                    <a:p>
                      <a:r>
                        <a:rPr lang="en-US" dirty="0" smtClean="0"/>
                        <a:t>Other</a:t>
                      </a:r>
                      <a:r>
                        <a:rPr lang="en-US" baseline="0" dirty="0" smtClean="0"/>
                        <a:t> features (cont.)</a:t>
                      </a:r>
                      <a:r>
                        <a:rPr lang="en-US" dirty="0" smtClean="0"/>
                        <a:t> </a:t>
                      </a:r>
                      <a:endParaRPr lang="en-US" dirty="0"/>
                    </a:p>
                  </a:txBody>
                  <a:tcPr/>
                </a:tc>
                <a:tc>
                  <a:txBody>
                    <a:bodyPr/>
                    <a:lstStyle/>
                    <a:p>
                      <a:endParaRPr lang="en-US" dirty="0"/>
                    </a:p>
                  </a:txBody>
                  <a:tcPr/>
                </a:tc>
              </a:tr>
              <a:tr h="472439">
                <a:tc>
                  <a:txBody>
                    <a:bodyPr/>
                    <a:lstStyle/>
                    <a:p>
                      <a:r>
                        <a:rPr lang="en-US" dirty="0" smtClean="0"/>
                        <a:t>Preposition</a:t>
                      </a:r>
                      <a:r>
                        <a:rPr lang="en-US" baseline="0" dirty="0" smtClean="0"/>
                        <a:t> + </a:t>
                      </a:r>
                      <a:r>
                        <a:rPr lang="en-US" i="1" baseline="0" dirty="0" smtClean="0"/>
                        <a:t>which </a:t>
                      </a:r>
                      <a:r>
                        <a:rPr lang="en-US" i="0" baseline="0" dirty="0" smtClean="0"/>
                        <a:t>in relative clauses with adverbial gaps</a:t>
                      </a:r>
                      <a:endParaRPr lang="en-US" i="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Common</a:t>
                      </a:r>
                      <a:r>
                        <a:rPr lang="en-US" i="0" baseline="0" dirty="0" smtClean="0"/>
                        <a:t> only in academic prose, especially </a:t>
                      </a:r>
                      <a:r>
                        <a:rPr lang="en-US" i="1" baseline="0" dirty="0" smtClean="0"/>
                        <a:t>in which</a:t>
                      </a:r>
                      <a:r>
                        <a:rPr lang="en-US" i="0" baseline="0" dirty="0" smtClean="0"/>
                        <a:t> and </a:t>
                      </a:r>
                      <a:r>
                        <a:rPr lang="en-US" i="1" baseline="0" dirty="0" smtClean="0"/>
                        <a:t>to which</a:t>
                      </a:r>
                      <a:endParaRPr lang="en-US" i="1" dirty="0" smtClean="0"/>
                    </a:p>
                  </a:txBody>
                  <a:tcPr/>
                </a:tc>
              </a:tr>
              <a:tr h="525066">
                <a:tc>
                  <a:txBody>
                    <a:bodyPr/>
                    <a:lstStyle/>
                    <a:p>
                      <a:r>
                        <a:rPr lang="en-US" i="0" dirty="0" smtClean="0"/>
                        <a:t>Selected coordination </a:t>
                      </a:r>
                      <a:r>
                        <a:rPr lang="en-US" i="0" dirty="0" smtClean="0"/>
                        <a:t>tags</a:t>
                      </a:r>
                      <a:endParaRPr lang="en-US" i="0" dirty="0"/>
                    </a:p>
                  </a:txBody>
                  <a:tcPr/>
                </a:tc>
                <a:tc>
                  <a:txBody>
                    <a:bodyPr/>
                    <a:lstStyle/>
                    <a:p>
                      <a:r>
                        <a:rPr lang="en-US" dirty="0" smtClean="0"/>
                        <a:t>Common only in academic prose (</a:t>
                      </a:r>
                      <a:r>
                        <a:rPr lang="en-US" i="1" dirty="0" smtClean="0"/>
                        <a:t>etc</a:t>
                      </a:r>
                      <a:r>
                        <a:rPr lang="en-US" dirty="0" smtClean="0"/>
                        <a:t>.)</a:t>
                      </a:r>
                      <a:endParaRPr lang="en-US" i="1" dirty="0"/>
                    </a:p>
                  </a:txBody>
                  <a:tcPr/>
                </a:tc>
              </a:tr>
              <a:tr h="525066">
                <a:tc>
                  <a:txBody>
                    <a:bodyPr/>
                    <a:lstStyle/>
                    <a:p>
                      <a:r>
                        <a:rPr lang="en-US" dirty="0" smtClean="0"/>
                        <a:t>Qualifier </a:t>
                      </a:r>
                      <a:r>
                        <a:rPr lang="en-US" i="1" dirty="0" smtClean="0"/>
                        <a:t>each</a:t>
                      </a:r>
                      <a:endParaRPr lang="en-US" i="1" dirty="0"/>
                    </a:p>
                  </a:txBody>
                  <a:tcPr/>
                </a:tc>
                <a:tc>
                  <a:txBody>
                    <a:bodyPr/>
                    <a:lstStyle/>
                    <a:p>
                      <a:r>
                        <a:rPr lang="en-US" i="0" dirty="0" smtClean="0"/>
                        <a:t>Most common in academic prose</a:t>
                      </a:r>
                      <a:endParaRPr lang="en-US" i="1" dirty="0"/>
                    </a:p>
                  </a:txBody>
                  <a:tcPr/>
                </a:tc>
              </a:tr>
              <a:tr h="525066">
                <a:tc>
                  <a:txBody>
                    <a:bodyPr/>
                    <a:lstStyle/>
                    <a:p>
                      <a:r>
                        <a:rPr lang="en-US" dirty="0" smtClean="0"/>
                        <a:t>Semi-determiners </a:t>
                      </a:r>
                      <a:r>
                        <a:rPr lang="en-US" i="1" dirty="0" smtClean="0"/>
                        <a:t>same, other, certain,</a:t>
                      </a:r>
                      <a:r>
                        <a:rPr lang="en-US" dirty="0" smtClean="0"/>
                        <a:t> and </a:t>
                      </a:r>
                      <a:r>
                        <a:rPr lang="en-US" i="1" dirty="0" smtClean="0"/>
                        <a:t>such</a:t>
                      </a:r>
                      <a:endParaRPr lang="en-US" i="1" dirty="0"/>
                    </a:p>
                  </a:txBody>
                  <a:tcPr/>
                </a:tc>
                <a:tc>
                  <a:txBody>
                    <a:bodyPr/>
                    <a:lstStyle/>
                    <a:p>
                      <a:r>
                        <a:rPr lang="en-US" i="0" dirty="0" smtClean="0"/>
                        <a:t>Much </a:t>
                      </a:r>
                      <a:r>
                        <a:rPr lang="en-US" i="0" dirty="0" smtClean="0"/>
                        <a:t>more common in academic prose</a:t>
                      </a:r>
                      <a:endParaRPr lang="en-US" i="1" dirty="0"/>
                    </a:p>
                  </a:txBody>
                  <a:tcPr/>
                </a:tc>
              </a:tr>
              <a:tr h="525066">
                <a:tc>
                  <a:txBody>
                    <a:bodyPr/>
                    <a:lstStyle/>
                    <a:p>
                      <a:r>
                        <a:rPr lang="en-US" dirty="0" smtClean="0"/>
                        <a:t>Dual</a:t>
                      </a:r>
                      <a:r>
                        <a:rPr lang="en-US" baseline="0" dirty="0" smtClean="0"/>
                        <a:t> gender </a:t>
                      </a:r>
                      <a:r>
                        <a:rPr lang="en-US" baseline="0" dirty="0" err="1" smtClean="0"/>
                        <a:t>referece</a:t>
                      </a:r>
                      <a:endParaRPr lang="en-US" dirty="0"/>
                    </a:p>
                  </a:txBody>
                  <a:tcPr/>
                </a:tc>
                <a:tc>
                  <a:txBody>
                    <a:bodyPr/>
                    <a:lstStyle/>
                    <a:p>
                      <a:r>
                        <a:rPr lang="en-US" i="0" dirty="0" smtClean="0"/>
                        <a:t>Common only in academic prose</a:t>
                      </a:r>
                      <a:endParaRPr lang="en-US" i="1" dirty="0"/>
                    </a:p>
                  </a:txBody>
                  <a:tcPr/>
                </a:tc>
              </a:tr>
              <a:tr h="525066">
                <a:tc>
                  <a:txBody>
                    <a:bodyPr/>
                    <a:lstStyle/>
                    <a:p>
                      <a:r>
                        <a:rPr lang="en-US" dirty="0" smtClean="0"/>
                        <a:t>Lexical</a:t>
                      </a:r>
                      <a:r>
                        <a:rPr lang="en-US" baseline="0" dirty="0" smtClean="0"/>
                        <a:t> bundles with noun phrases and/or prepositional phrases</a:t>
                      </a:r>
                      <a:endParaRPr lang="en-US" dirty="0"/>
                    </a:p>
                  </a:txBody>
                  <a:tcPr/>
                </a:tc>
                <a:tc>
                  <a:txBody>
                    <a:bodyPr/>
                    <a:lstStyle/>
                    <a:p>
                      <a:r>
                        <a:rPr lang="en-US" i="0" dirty="0" smtClean="0"/>
                        <a:t>Very</a:t>
                      </a:r>
                      <a:r>
                        <a:rPr lang="en-US" i="0" baseline="0" dirty="0" smtClean="0"/>
                        <a:t> common in academic prose (e.g., </a:t>
                      </a:r>
                      <a:r>
                        <a:rPr lang="en-US" i="1" baseline="0" dirty="0" smtClean="0"/>
                        <a:t>the end </a:t>
                      </a:r>
                      <a:r>
                        <a:rPr lang="en-US" i="1" baseline="0" dirty="0" err="1" smtClean="0"/>
                        <a:t>ot</a:t>
                      </a:r>
                      <a:r>
                        <a:rPr lang="en-US" i="1" baseline="0" dirty="0" smtClean="0"/>
                        <a:t> the, the nature of the, one of the most, the way in which, the extent to which, the fact that the, as a result </a:t>
                      </a:r>
                      <a:r>
                        <a:rPr lang="en-US" i="1" baseline="0" dirty="0" smtClean="0"/>
                        <a:t> of</a:t>
                      </a:r>
                      <a:r>
                        <a:rPr lang="en-US" i="1" baseline="0" dirty="0" smtClean="0"/>
                        <a:t>, at the same time of, on the other </a:t>
                      </a:r>
                      <a:r>
                        <a:rPr lang="en-US" i="1" baseline="0" dirty="0" smtClean="0"/>
                        <a:t>   hand</a:t>
                      </a:r>
                      <a:r>
                        <a:rPr lang="en-US" i="1" baseline="0" dirty="0" smtClean="0"/>
                        <a:t>)</a:t>
                      </a:r>
                      <a:endParaRPr lang="en-US" i="1" dirty="0"/>
                    </a:p>
                  </a:txBody>
                  <a:tcPr/>
                </a:tc>
              </a:tr>
            </a:tbl>
          </a:graphicData>
        </a:graphic>
      </p:graphicFrame>
    </p:spTree>
    <p:extLst>
      <p:ext uri="{BB962C8B-B14F-4D97-AF65-F5344CB8AC3E}">
        <p14:creationId xmlns:p14="http://schemas.microsoft.com/office/powerpoint/2010/main" val="35139772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6778"/>
            <a:ext cx="8820472" cy="1069514"/>
          </a:xfrm>
        </p:spPr>
        <p:txBody>
          <a:bodyPr/>
          <a:lstStyle/>
          <a:p>
            <a:r>
              <a:rPr lang="en-US" dirty="0" smtClean="0"/>
              <a:t>Specifics of Science</a:t>
            </a:r>
            <a:endParaRPr lang="en-US" dirty="0"/>
          </a:p>
        </p:txBody>
      </p:sp>
      <p:sp>
        <p:nvSpPr>
          <p:cNvPr id="4" name="Content Placeholder 3"/>
          <p:cNvSpPr>
            <a:spLocks noGrp="1"/>
          </p:cNvSpPr>
          <p:nvPr>
            <p:ph idx="10"/>
          </p:nvPr>
        </p:nvSpPr>
        <p:spPr>
          <a:xfrm>
            <a:off x="323528" y="1412776"/>
            <a:ext cx="8373616" cy="4464496"/>
          </a:xfrm>
        </p:spPr>
        <p:txBody>
          <a:bodyPr/>
          <a:lstStyle/>
          <a:p>
            <a:pPr>
              <a:buClrTx/>
              <a:buFont typeface="Arial"/>
              <a:buChar char="•"/>
            </a:pPr>
            <a:r>
              <a:rPr lang="en-US" sz="2400" dirty="0" smtClean="0"/>
              <a:t> Technical</a:t>
            </a:r>
            <a:r>
              <a:rPr lang="en-US" sz="2400" dirty="0"/>
              <a:t>, abstract, dense, tightly knit language (that </a:t>
            </a:r>
            <a:r>
              <a:rPr lang="en-US" sz="2400" dirty="0" smtClean="0"/>
              <a:t>        contrasts </a:t>
            </a:r>
            <a:r>
              <a:rPr lang="en-US" sz="2400" dirty="0"/>
              <a:t>with interactive, interpersonal style </a:t>
            </a:r>
            <a:r>
              <a:rPr lang="en-US" sz="2400" dirty="0" smtClean="0"/>
              <a:t>of </a:t>
            </a:r>
            <a:r>
              <a:rPr lang="en-US" sz="2400" dirty="0"/>
              <a:t>other </a:t>
            </a:r>
            <a:r>
              <a:rPr lang="en-US" sz="2400" dirty="0" smtClean="0"/>
              <a:t>        texts </a:t>
            </a:r>
            <a:r>
              <a:rPr lang="en-US" sz="2400" dirty="0"/>
              <a:t>or ordinary language)</a:t>
            </a:r>
          </a:p>
          <a:p>
            <a:pPr>
              <a:buClrTx/>
              <a:buFont typeface="Arial"/>
              <a:buChar char="•"/>
            </a:pPr>
            <a:r>
              <a:rPr lang="en-US" sz="2400" dirty="0" smtClean="0"/>
              <a:t> More </a:t>
            </a:r>
            <a:r>
              <a:rPr lang="en-US" sz="2400" dirty="0"/>
              <a:t>nouns, fewer verbs—more noun </a:t>
            </a:r>
            <a:r>
              <a:rPr lang="en-US" sz="2400" dirty="0" smtClean="0"/>
              <a:t>modification            (</a:t>
            </a:r>
            <a:r>
              <a:rPr lang="en-US" sz="2400" i="1" dirty="0" smtClean="0"/>
              <a:t>Philae </a:t>
            </a:r>
            <a:r>
              <a:rPr lang="en-US" sz="2400" i="1" dirty="0"/>
              <a:t>comet lander alien ‘cover</a:t>
            </a:r>
            <a:r>
              <a:rPr lang="en-US" sz="2400" i="1" dirty="0" smtClean="0"/>
              <a:t>-up</a:t>
            </a:r>
            <a:r>
              <a:rPr lang="en-US" sz="2400" i="1" dirty="0"/>
              <a:t>’ conspiracy </a:t>
            </a:r>
            <a:r>
              <a:rPr lang="en-US" sz="2400" i="1" dirty="0" smtClean="0"/>
              <a:t>                theories emerge</a:t>
            </a:r>
            <a:endParaRPr lang="en-US" sz="2400" dirty="0"/>
          </a:p>
          <a:p>
            <a:pPr>
              <a:buClrTx/>
              <a:buFont typeface="Arial"/>
              <a:buChar char="•"/>
            </a:pPr>
            <a:r>
              <a:rPr lang="en-US" sz="2400" dirty="0" smtClean="0"/>
              <a:t> Nominalization </a:t>
            </a:r>
            <a:r>
              <a:rPr lang="en-US" sz="2400" dirty="0"/>
              <a:t>(turning processes </a:t>
            </a:r>
            <a:r>
              <a:rPr lang="en-US" sz="2400" dirty="0" smtClean="0"/>
              <a:t>and properties into       nouns</a:t>
            </a:r>
            <a:r>
              <a:rPr lang="en-US" sz="2400" dirty="0"/>
              <a:t>) </a:t>
            </a:r>
          </a:p>
          <a:p>
            <a:pPr>
              <a:buClrTx/>
              <a:buFont typeface="Arial"/>
              <a:buChar char="•"/>
            </a:pPr>
            <a:r>
              <a:rPr lang="en-US" sz="2400" dirty="0" smtClean="0"/>
              <a:t> Passive </a:t>
            </a:r>
            <a:r>
              <a:rPr lang="en-US" sz="2400" dirty="0"/>
              <a:t>voice (“the atoms were excited </a:t>
            </a:r>
            <a:r>
              <a:rPr lang="en-US" sz="2400" dirty="0" smtClean="0"/>
              <a:t>by </a:t>
            </a:r>
            <a:r>
              <a:rPr lang="en-US" sz="2400" dirty="0"/>
              <a:t>the heat”)</a:t>
            </a:r>
          </a:p>
          <a:p>
            <a:pPr>
              <a:buClrTx/>
              <a:buFont typeface="Arial"/>
              <a:buChar char="•"/>
            </a:pPr>
            <a:r>
              <a:rPr lang="en-US" sz="2400" dirty="0" smtClean="0"/>
              <a:t> Suppression </a:t>
            </a:r>
            <a:r>
              <a:rPr lang="en-US" sz="2400" dirty="0"/>
              <a:t>of agency (readers need to </a:t>
            </a:r>
            <a:r>
              <a:rPr lang="en-US" sz="2400" dirty="0" smtClean="0"/>
              <a:t>focus </a:t>
            </a:r>
            <a:r>
              <a:rPr lang="en-US" sz="2400" dirty="0"/>
              <a:t>on </a:t>
            </a:r>
            <a:r>
              <a:rPr lang="en-US" sz="2400" dirty="0" smtClean="0"/>
              <a:t>              causation </a:t>
            </a:r>
            <a:r>
              <a:rPr lang="en-US" sz="2400" dirty="0"/>
              <a:t>not intention)</a:t>
            </a:r>
          </a:p>
          <a:p>
            <a:pPr>
              <a:buClrTx/>
              <a:buFont typeface="Arial"/>
              <a:buChar char="•"/>
            </a:pPr>
            <a:r>
              <a:rPr lang="en-US" sz="2400" dirty="0" smtClean="0"/>
              <a:t> Phrasal </a:t>
            </a:r>
            <a:r>
              <a:rPr lang="en-US" sz="2400" dirty="0"/>
              <a:t>complexity instead of clausal complexity </a:t>
            </a:r>
            <a:endParaRPr lang="en-US" sz="2400" dirty="0" smtClean="0"/>
          </a:p>
          <a:p>
            <a:pPr>
              <a:buClrTx/>
              <a:buFont typeface="Arial"/>
              <a:buChar char="•"/>
            </a:pPr>
            <a:r>
              <a:rPr lang="en-US" sz="2400" dirty="0"/>
              <a:t> </a:t>
            </a:r>
            <a:r>
              <a:rPr lang="en-US" sz="2400" dirty="0" smtClean="0"/>
              <a:t>Reduction in conjunctions and specialized use of colons</a:t>
            </a:r>
            <a:endParaRPr lang="en-US" sz="2400" dirty="0"/>
          </a:p>
          <a:p>
            <a:pPr marL="457200" indent="-457200">
              <a:buClr>
                <a:schemeClr val="tx1"/>
              </a:buClr>
              <a:buFont typeface="Arial"/>
              <a:buChar char="•"/>
            </a:pPr>
            <a:endParaRPr lang="en-US" sz="2800" dirty="0" smtClean="0">
              <a:solidFill>
                <a:schemeClr val="tx1">
                  <a:lumMod val="95000"/>
                  <a:lumOff val="5000"/>
                </a:schemeClr>
              </a:solidFill>
            </a:endParaRPr>
          </a:p>
          <a:p>
            <a:endParaRPr lang="en-US" sz="1800" dirty="0"/>
          </a:p>
        </p:txBody>
      </p:sp>
    </p:spTree>
    <p:extLst>
      <p:ext uri="{BB962C8B-B14F-4D97-AF65-F5344CB8AC3E}">
        <p14:creationId xmlns:p14="http://schemas.microsoft.com/office/powerpoint/2010/main" val="24042260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Scaffolding Challenging Text</a:t>
            </a:r>
            <a:endParaRPr lang="en-US" dirty="0">
              <a:solidFill>
                <a:srgbClr val="FF0000"/>
              </a:solidFill>
            </a:endParaRPr>
          </a:p>
        </p:txBody>
      </p:sp>
      <p:sp>
        <p:nvSpPr>
          <p:cNvPr id="3" name="Content Placeholder 2"/>
          <p:cNvSpPr>
            <a:spLocks noGrp="1"/>
          </p:cNvSpPr>
          <p:nvPr>
            <p:ph idx="1"/>
          </p:nvPr>
        </p:nvSpPr>
        <p:spPr>
          <a:xfrm>
            <a:off x="457200" y="1524000"/>
            <a:ext cx="8229600" cy="4602163"/>
          </a:xfrm>
        </p:spPr>
        <p:txBody>
          <a:bodyPr>
            <a:noAutofit/>
          </a:bodyPr>
          <a:lstStyle/>
          <a:p>
            <a:pPr marL="0" indent="0">
              <a:buNone/>
            </a:pPr>
            <a:r>
              <a:rPr lang="en-US" sz="1800" dirty="0" smtClean="0"/>
              <a:t>Scaffolding Text Features</a:t>
            </a:r>
          </a:p>
          <a:p>
            <a:pPr>
              <a:buFont typeface="Arial" pitchFamily="34" charset="0"/>
              <a:buChar char="•"/>
            </a:pPr>
            <a:r>
              <a:rPr lang="en-US" sz="1800" dirty="0" smtClean="0"/>
              <a:t>Complexity of ideas/content</a:t>
            </a:r>
          </a:p>
          <a:p>
            <a:pPr>
              <a:buFont typeface="Arial" pitchFamily="34" charset="0"/>
              <a:buChar char="•"/>
            </a:pPr>
            <a:r>
              <a:rPr lang="en-US" sz="1800" dirty="0" smtClean="0"/>
              <a:t>Match of text and reader prior knowledge </a:t>
            </a:r>
          </a:p>
          <a:p>
            <a:pPr>
              <a:buFont typeface="Arial" pitchFamily="34" charset="0"/>
              <a:buChar char="•"/>
            </a:pPr>
            <a:r>
              <a:rPr lang="en-US" sz="1800" dirty="0" smtClean="0"/>
              <a:t>Complexity of vocabulary</a:t>
            </a:r>
          </a:p>
          <a:p>
            <a:pPr>
              <a:buFont typeface="Arial" pitchFamily="34" charset="0"/>
              <a:buChar char="•"/>
            </a:pPr>
            <a:r>
              <a:rPr lang="en-US" sz="1800" dirty="0" smtClean="0"/>
              <a:t>Complexity of syntax</a:t>
            </a:r>
          </a:p>
          <a:p>
            <a:pPr>
              <a:buFont typeface="Arial" pitchFamily="34" charset="0"/>
              <a:buChar char="•"/>
            </a:pPr>
            <a:r>
              <a:rPr lang="en-US" sz="1800" dirty="0" smtClean="0"/>
              <a:t>Complexity of coherence</a:t>
            </a:r>
          </a:p>
          <a:p>
            <a:pPr>
              <a:buFont typeface="Arial" pitchFamily="34" charset="0"/>
              <a:buChar char="•"/>
            </a:pPr>
            <a:r>
              <a:rPr lang="en-US" sz="1800" dirty="0" smtClean="0"/>
              <a:t>Familiarity of genre demands</a:t>
            </a:r>
          </a:p>
          <a:p>
            <a:pPr>
              <a:buFont typeface="Arial" pitchFamily="34" charset="0"/>
              <a:buChar char="•"/>
            </a:pPr>
            <a:r>
              <a:rPr lang="en-US" sz="1800" dirty="0" smtClean="0"/>
              <a:t>Complexity of text organization</a:t>
            </a:r>
          </a:p>
          <a:p>
            <a:pPr>
              <a:buFont typeface="Arial" pitchFamily="34" charset="0"/>
              <a:buChar char="•"/>
            </a:pPr>
            <a:r>
              <a:rPr lang="en-US" sz="1800" dirty="0" smtClean="0"/>
              <a:t>Subtlety of author’s tone</a:t>
            </a:r>
          </a:p>
          <a:p>
            <a:pPr>
              <a:buFont typeface="Arial" pitchFamily="34" charset="0"/>
              <a:buChar char="•"/>
            </a:pPr>
            <a:r>
              <a:rPr lang="en-US" sz="1800" dirty="0" smtClean="0"/>
              <a:t>Sophistication of literary devices or data-presentation devices</a:t>
            </a:r>
          </a:p>
          <a:p>
            <a:pPr marL="0" indent="0">
              <a:buNone/>
            </a:pPr>
            <a:endParaRPr lang="en-US" sz="1800" dirty="0" smtClean="0"/>
          </a:p>
          <a:p>
            <a:pPr marL="0" indent="0">
              <a:buNone/>
            </a:pPr>
            <a:r>
              <a:rPr lang="en-US" sz="1800" dirty="0" smtClean="0"/>
              <a:t>Other Approaches</a:t>
            </a:r>
            <a:endParaRPr lang="en-US" sz="1800" dirty="0"/>
          </a:p>
          <a:p>
            <a:r>
              <a:rPr lang="en-US" sz="1800" dirty="0" smtClean="0"/>
              <a:t>Provide sufficient fluency</a:t>
            </a:r>
            <a:endParaRPr lang="en-US" sz="1800" dirty="0"/>
          </a:p>
          <a:p>
            <a:pPr>
              <a:buFont typeface="Arial" pitchFamily="34" charset="0"/>
              <a:buChar char="•"/>
            </a:pPr>
            <a:r>
              <a:rPr lang="en-US" sz="1800" dirty="0" smtClean="0"/>
              <a:t>Use stair-steps or apprentice texts</a:t>
            </a:r>
          </a:p>
          <a:p>
            <a:pPr>
              <a:buFont typeface="Arial" pitchFamily="34" charset="0"/>
              <a:buChar char="•"/>
            </a:pPr>
            <a:r>
              <a:rPr lang="en-US" sz="1800" dirty="0" smtClean="0"/>
              <a:t>Teach comprehension strategies</a:t>
            </a:r>
          </a:p>
          <a:p>
            <a:pPr>
              <a:buFont typeface="Arial" pitchFamily="34" charset="0"/>
              <a:buChar char="•"/>
            </a:pPr>
            <a:r>
              <a:rPr lang="en-US" sz="1800" dirty="0" smtClean="0"/>
              <a:t>Motivation</a:t>
            </a:r>
          </a:p>
        </p:txBody>
      </p:sp>
    </p:spTree>
    <p:extLst>
      <p:ext uri="{BB962C8B-B14F-4D97-AF65-F5344CB8AC3E}">
        <p14:creationId xmlns:p14="http://schemas.microsoft.com/office/powerpoint/2010/main" val="374674123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Tell Vocabulary</a:t>
            </a:r>
            <a:endParaRPr lang="en-US" dirty="0">
              <a:solidFill>
                <a:srgbClr val="FF0000"/>
              </a:solidFill>
            </a:endParaRPr>
          </a:p>
        </p:txBody>
      </p:sp>
      <p:sp>
        <p:nvSpPr>
          <p:cNvPr id="3" name="Content Placeholder 2"/>
          <p:cNvSpPr>
            <a:spLocks noGrp="1"/>
          </p:cNvSpPr>
          <p:nvPr>
            <p:ph idx="1"/>
          </p:nvPr>
        </p:nvSpPr>
        <p:spPr>
          <a:xfrm>
            <a:off x="457200" y="1447800"/>
            <a:ext cx="8229600" cy="4678363"/>
          </a:xfrm>
        </p:spPr>
        <p:txBody>
          <a:bodyPr>
            <a:noAutofit/>
          </a:bodyPr>
          <a:lstStyle/>
          <a:p>
            <a:r>
              <a:rPr lang="en-US" sz="2400" b="0" dirty="0" smtClean="0"/>
              <a:t>Texts can be hard because of unfamiliar vocabulary </a:t>
            </a:r>
            <a:r>
              <a:rPr lang="en-US" sz="2400" b="0" dirty="0" smtClean="0"/>
              <a:t>       (</a:t>
            </a:r>
            <a:r>
              <a:rPr lang="en-US" sz="2400" b="0" dirty="0" smtClean="0"/>
              <a:t>difference between academic vocabulary and key </a:t>
            </a:r>
            <a:r>
              <a:rPr lang="en-US" sz="2400" b="0" dirty="0" smtClean="0"/>
              <a:t>         vocabulary </a:t>
            </a:r>
            <a:r>
              <a:rPr lang="en-US" sz="2400" b="0" dirty="0" smtClean="0"/>
              <a:t>in a text)</a:t>
            </a:r>
          </a:p>
          <a:p>
            <a:r>
              <a:rPr lang="en-US" sz="2400" dirty="0" smtClean="0"/>
              <a:t>Less widely known words tend to be harder than known words</a:t>
            </a:r>
          </a:p>
          <a:p>
            <a:r>
              <a:rPr lang="en-US" sz="2400" dirty="0" smtClean="0"/>
              <a:t>Metaphorical language counts as vocabulary too </a:t>
            </a:r>
            <a:r>
              <a:rPr lang="en-US" sz="2400" dirty="0" smtClean="0"/>
              <a:t>            (</a:t>
            </a:r>
            <a:r>
              <a:rPr lang="en-US" sz="2400" dirty="0" smtClean="0"/>
              <a:t>“common currency”, “charming and charmed </a:t>
            </a:r>
            <a:r>
              <a:rPr lang="en-US" sz="2400" dirty="0" smtClean="0"/>
              <a:t>                  innocence</a:t>
            </a:r>
            <a:r>
              <a:rPr lang="en-US" sz="2400" dirty="0" smtClean="0"/>
              <a:t>”)</a:t>
            </a:r>
          </a:p>
          <a:p>
            <a:r>
              <a:rPr lang="en-US" sz="2400" dirty="0" smtClean="0"/>
              <a:t>But not all of the words have the same impact on the </a:t>
            </a:r>
            <a:r>
              <a:rPr lang="en-US" sz="2400" dirty="0" smtClean="0"/>
              <a:t>      information </a:t>
            </a:r>
            <a:r>
              <a:rPr lang="en-US" sz="2400" dirty="0" smtClean="0"/>
              <a:t>or comprehension of the information</a:t>
            </a:r>
            <a:endParaRPr lang="en-US" sz="2400" b="0" dirty="0" smtClean="0"/>
          </a:p>
          <a:p>
            <a:r>
              <a:rPr lang="en-US" sz="2400" b="0" dirty="0" smtClean="0"/>
              <a:t>Carefully analyze text for the challenging and important </a:t>
            </a:r>
            <a:r>
              <a:rPr lang="en-US" sz="2400" b="0" dirty="0" smtClean="0"/>
              <a:t>  vocabulary </a:t>
            </a:r>
            <a:r>
              <a:rPr lang="en-US" sz="2400" b="0" dirty="0" smtClean="0"/>
              <a:t>–emphasize the words that influence th</a:t>
            </a:r>
            <a:r>
              <a:rPr lang="en-US" sz="2400" dirty="0" smtClean="0"/>
              <a:t>e </a:t>
            </a:r>
            <a:r>
              <a:rPr lang="en-US" sz="2400" dirty="0" smtClean="0"/>
              <a:t>     meaning</a:t>
            </a:r>
            <a:endParaRPr lang="en-US" sz="2400" dirty="0" smtClean="0"/>
          </a:p>
          <a:p>
            <a:endParaRPr lang="en-US" sz="2200" b="0" dirty="0" smtClean="0"/>
          </a:p>
          <a:p>
            <a:pPr marL="0" indent="0">
              <a:buNone/>
            </a:pPr>
            <a:endParaRPr lang="en-US" sz="2400" dirty="0" smtClean="0"/>
          </a:p>
        </p:txBody>
      </p:sp>
    </p:spTree>
    <p:extLst>
      <p:ext uri="{BB962C8B-B14F-4D97-AF65-F5344CB8AC3E}">
        <p14:creationId xmlns:p14="http://schemas.microsoft.com/office/powerpoint/2010/main" val="1869266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85800"/>
            <a:ext cx="7696200" cy="838200"/>
          </a:xfrm>
        </p:spPr>
        <p:txBody>
          <a:bodyPr/>
          <a:lstStyle/>
          <a:p>
            <a:r>
              <a:rPr lang="en-US" dirty="0" smtClean="0">
                <a:solidFill>
                  <a:srgbClr val="FF0000"/>
                </a:solidFill>
              </a:rPr>
              <a:t>Which words do you teach?</a:t>
            </a:r>
            <a:endParaRPr lang="en-US" dirty="0">
              <a:solidFill>
                <a:srgbClr val="FF0000"/>
              </a:solidFill>
            </a:endParaRPr>
          </a:p>
        </p:txBody>
      </p:sp>
      <p:sp>
        <p:nvSpPr>
          <p:cNvPr id="3" name="Content Placeholder 2"/>
          <p:cNvSpPr>
            <a:spLocks noGrp="1"/>
          </p:cNvSpPr>
          <p:nvPr>
            <p:ph idx="1"/>
          </p:nvPr>
        </p:nvSpPr>
        <p:spPr>
          <a:xfrm>
            <a:off x="762000" y="1600200"/>
            <a:ext cx="7696200" cy="4191000"/>
          </a:xfrm>
        </p:spPr>
        <p:txBody>
          <a:bodyPr/>
          <a:lstStyle/>
          <a:p>
            <a:pPr marL="0" indent="0">
              <a:buNone/>
            </a:pPr>
            <a:r>
              <a:rPr lang="en-US" sz="2400" dirty="0" smtClean="0"/>
              <a:t>Photosynthesis may </a:t>
            </a:r>
            <a:r>
              <a:rPr lang="en-US" sz="2400" dirty="0"/>
              <a:t>sound like a big word, but it's </a:t>
            </a:r>
            <a:r>
              <a:rPr lang="en-US" sz="2400" dirty="0" smtClean="0"/>
              <a:t>        actually </a:t>
            </a:r>
            <a:r>
              <a:rPr lang="en-US" sz="2400" dirty="0"/>
              <a:t>pretty simple.  You can divide it into two parts:  "Photo" is the Greek word for "Light," and "synthesis," </a:t>
            </a:r>
            <a:r>
              <a:rPr lang="en-US" sz="2400" dirty="0" smtClean="0"/>
              <a:t>  is </a:t>
            </a:r>
            <a:r>
              <a:rPr lang="en-US" sz="2400" dirty="0"/>
              <a:t>the Greek word for "putting together," which explains what photosynthesis is. </a:t>
            </a:r>
            <a:r>
              <a:rPr lang="en-US" sz="2400" dirty="0" smtClean="0"/>
              <a:t>It </a:t>
            </a:r>
            <a:r>
              <a:rPr lang="en-US" sz="2400" dirty="0"/>
              <a:t>is using light to put things </a:t>
            </a:r>
            <a:r>
              <a:rPr lang="en-US" sz="2400" dirty="0" smtClean="0"/>
              <a:t>      together</a:t>
            </a:r>
            <a:r>
              <a:rPr lang="en-US" sz="2400" dirty="0"/>
              <a:t>. </a:t>
            </a:r>
            <a:r>
              <a:rPr lang="en-US" sz="2400" dirty="0" smtClean="0"/>
              <a:t>You </a:t>
            </a:r>
            <a:r>
              <a:rPr lang="en-US" sz="2400" dirty="0"/>
              <a:t>may have noticed that all animals and </a:t>
            </a:r>
            <a:r>
              <a:rPr lang="en-US" sz="2400" dirty="0" smtClean="0"/>
              <a:t>    humans </a:t>
            </a:r>
            <a:r>
              <a:rPr lang="en-US" sz="2400" dirty="0"/>
              <a:t>eat food, but plants don't eat anything. </a:t>
            </a:r>
            <a:r>
              <a:rPr lang="en-US" sz="2400" dirty="0" smtClean="0"/>
              <a:t>           Photosynthesis </a:t>
            </a:r>
            <a:r>
              <a:rPr lang="en-US" sz="2400" dirty="0"/>
              <a:t>is how plants eat. </a:t>
            </a:r>
            <a:r>
              <a:rPr lang="en-US" sz="2400" dirty="0" smtClean="0"/>
              <a:t>They </a:t>
            </a:r>
            <a:r>
              <a:rPr lang="en-US" sz="2400" dirty="0"/>
              <a:t>use this </a:t>
            </a:r>
            <a:r>
              <a:rPr lang="en-US" sz="2400" dirty="0" smtClean="0"/>
              <a:t>           process </a:t>
            </a:r>
            <a:r>
              <a:rPr lang="en-US" sz="2400" dirty="0"/>
              <a:t>to make their own food. </a:t>
            </a:r>
            <a:r>
              <a:rPr lang="en-US" sz="2400" dirty="0" smtClean="0"/>
              <a:t>Since </a:t>
            </a:r>
            <a:r>
              <a:rPr lang="en-US" sz="2400" dirty="0"/>
              <a:t>they don't have </a:t>
            </a:r>
            <a:r>
              <a:rPr lang="en-US" sz="2400" dirty="0" smtClean="0"/>
              <a:t> to </a:t>
            </a:r>
            <a:r>
              <a:rPr lang="en-US" sz="2400" dirty="0"/>
              <a:t>move around to find food, plants stay in one place, </a:t>
            </a:r>
            <a:r>
              <a:rPr lang="en-US" sz="2400" dirty="0" smtClean="0"/>
              <a:t>  since </a:t>
            </a:r>
            <a:r>
              <a:rPr lang="en-US" sz="2400" dirty="0"/>
              <a:t>they can make their food anywhere as long as </a:t>
            </a:r>
            <a:r>
              <a:rPr lang="en-US" sz="2400" dirty="0" smtClean="0"/>
              <a:t>    they </a:t>
            </a:r>
            <a:r>
              <a:rPr lang="en-US" sz="2400" dirty="0"/>
              <a:t>have three things.</a:t>
            </a:r>
          </a:p>
          <a:p>
            <a:endParaRPr lang="en-US" dirty="0"/>
          </a:p>
        </p:txBody>
      </p:sp>
    </p:spTree>
    <p:extLst>
      <p:ext uri="{BB962C8B-B14F-4D97-AF65-F5344CB8AC3E}">
        <p14:creationId xmlns:p14="http://schemas.microsoft.com/office/powerpoint/2010/main" val="208857233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85800"/>
            <a:ext cx="7696200" cy="838200"/>
          </a:xfrm>
        </p:spPr>
        <p:txBody>
          <a:bodyPr/>
          <a:lstStyle/>
          <a:p>
            <a:r>
              <a:rPr lang="en-US" dirty="0" smtClean="0">
                <a:solidFill>
                  <a:srgbClr val="FF0000"/>
                </a:solidFill>
              </a:rPr>
              <a:t>Which words do you teach?</a:t>
            </a:r>
            <a:endParaRPr lang="en-US" dirty="0">
              <a:solidFill>
                <a:srgbClr val="FF0000"/>
              </a:solidFill>
            </a:endParaRPr>
          </a:p>
        </p:txBody>
      </p:sp>
      <p:sp>
        <p:nvSpPr>
          <p:cNvPr id="3" name="Content Placeholder 2"/>
          <p:cNvSpPr>
            <a:spLocks noGrp="1"/>
          </p:cNvSpPr>
          <p:nvPr>
            <p:ph idx="1"/>
          </p:nvPr>
        </p:nvSpPr>
        <p:spPr>
          <a:xfrm>
            <a:off x="762000" y="1600200"/>
            <a:ext cx="7696200" cy="4191000"/>
          </a:xfrm>
        </p:spPr>
        <p:txBody>
          <a:bodyPr/>
          <a:lstStyle/>
          <a:p>
            <a:pPr marL="0" indent="0">
              <a:buNone/>
            </a:pPr>
            <a:r>
              <a:rPr lang="en-US" sz="2400" dirty="0" smtClean="0">
                <a:solidFill>
                  <a:srgbClr val="FF0000"/>
                </a:solidFill>
              </a:rPr>
              <a:t>Photosynthesis</a:t>
            </a:r>
            <a:r>
              <a:rPr lang="en-US" sz="2400" dirty="0" smtClean="0"/>
              <a:t> may </a:t>
            </a:r>
            <a:r>
              <a:rPr lang="en-US" sz="2400" dirty="0"/>
              <a:t>sound like a big word, but it's </a:t>
            </a:r>
            <a:r>
              <a:rPr lang="en-US" sz="2400" dirty="0" smtClean="0"/>
              <a:t>        actually </a:t>
            </a:r>
            <a:r>
              <a:rPr lang="en-US" sz="2400" dirty="0"/>
              <a:t>pretty simple.  You can divide it into two parts:  "Photo" is the Greek word for "Light," and "synthesis," </a:t>
            </a:r>
            <a:r>
              <a:rPr lang="en-US" sz="2400" dirty="0" smtClean="0"/>
              <a:t>  is </a:t>
            </a:r>
            <a:r>
              <a:rPr lang="en-US" sz="2400" dirty="0"/>
              <a:t>the Greek word for "putting together," which explains what photosynthesis is. </a:t>
            </a:r>
            <a:r>
              <a:rPr lang="en-US" sz="2400" dirty="0" smtClean="0"/>
              <a:t>It </a:t>
            </a:r>
            <a:r>
              <a:rPr lang="en-US" sz="2400" dirty="0"/>
              <a:t>is using light to put things </a:t>
            </a:r>
            <a:r>
              <a:rPr lang="en-US" sz="2400" dirty="0" smtClean="0"/>
              <a:t>      together</a:t>
            </a:r>
            <a:r>
              <a:rPr lang="en-US" sz="2400" dirty="0"/>
              <a:t>. </a:t>
            </a:r>
            <a:r>
              <a:rPr lang="en-US" sz="2400" dirty="0" smtClean="0"/>
              <a:t>You </a:t>
            </a:r>
            <a:r>
              <a:rPr lang="en-US" sz="2400" dirty="0"/>
              <a:t>may have noticed that all animals and </a:t>
            </a:r>
            <a:r>
              <a:rPr lang="en-US" sz="2400" dirty="0" smtClean="0"/>
              <a:t>    humans </a:t>
            </a:r>
            <a:r>
              <a:rPr lang="en-US" sz="2400" dirty="0"/>
              <a:t>eat food, but plants don't eat anything. </a:t>
            </a:r>
            <a:r>
              <a:rPr lang="en-US" sz="2400" dirty="0" smtClean="0"/>
              <a:t>           Photosynthesis </a:t>
            </a:r>
            <a:r>
              <a:rPr lang="en-US" sz="2400" dirty="0"/>
              <a:t>is how plants eat. </a:t>
            </a:r>
            <a:r>
              <a:rPr lang="en-US" sz="2400" dirty="0" smtClean="0"/>
              <a:t>They </a:t>
            </a:r>
            <a:r>
              <a:rPr lang="en-US" sz="2400" dirty="0"/>
              <a:t>use this </a:t>
            </a:r>
            <a:r>
              <a:rPr lang="en-US" sz="2400" dirty="0" smtClean="0"/>
              <a:t>           process </a:t>
            </a:r>
            <a:r>
              <a:rPr lang="en-US" sz="2400" dirty="0"/>
              <a:t>to make their own food. </a:t>
            </a:r>
            <a:r>
              <a:rPr lang="en-US" sz="2400" dirty="0" smtClean="0"/>
              <a:t>Since </a:t>
            </a:r>
            <a:r>
              <a:rPr lang="en-US" sz="2400" dirty="0"/>
              <a:t>they don't have </a:t>
            </a:r>
            <a:r>
              <a:rPr lang="en-US" sz="2400" dirty="0" smtClean="0"/>
              <a:t> to </a:t>
            </a:r>
            <a:r>
              <a:rPr lang="en-US" sz="2400" dirty="0"/>
              <a:t>move around to find food, plants stay in one place, </a:t>
            </a:r>
            <a:r>
              <a:rPr lang="en-US" sz="2400" dirty="0" smtClean="0"/>
              <a:t>  since </a:t>
            </a:r>
            <a:r>
              <a:rPr lang="en-US" sz="2400" dirty="0"/>
              <a:t>they can make their food anywhere as long as </a:t>
            </a:r>
            <a:r>
              <a:rPr lang="en-US" sz="2400" dirty="0" smtClean="0"/>
              <a:t>    they </a:t>
            </a:r>
            <a:r>
              <a:rPr lang="en-US" sz="2400" dirty="0"/>
              <a:t>have three things.</a:t>
            </a:r>
          </a:p>
          <a:p>
            <a:endParaRPr lang="en-US" dirty="0"/>
          </a:p>
        </p:txBody>
      </p:sp>
    </p:spTree>
    <p:extLst>
      <p:ext uri="{BB962C8B-B14F-4D97-AF65-F5344CB8AC3E}">
        <p14:creationId xmlns:p14="http://schemas.microsoft.com/office/powerpoint/2010/main" val="2558393020"/>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Which words would you teach?</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smtClean="0"/>
              <a:t>Some scientists argued that these gases have heated up </a:t>
            </a:r>
            <a:r>
              <a:rPr lang="en-US" sz="2400" dirty="0" smtClean="0"/>
              <a:t>  our </a:t>
            </a:r>
            <a:r>
              <a:rPr lang="en-US" sz="2400" dirty="0" smtClean="0"/>
              <a:t>atmosphere. They say global warming will affect our </a:t>
            </a:r>
            <a:r>
              <a:rPr lang="en-US" sz="2400" dirty="0" smtClean="0"/>
              <a:t>    climate </a:t>
            </a:r>
            <a:r>
              <a:rPr lang="en-US" sz="2400" dirty="0" smtClean="0"/>
              <a:t>so </a:t>
            </a:r>
            <a:r>
              <a:rPr lang="en-US" sz="2400" dirty="0" smtClean="0">
                <a:solidFill>
                  <a:srgbClr val="000000"/>
                </a:solidFill>
              </a:rPr>
              <a:t>dramatically that glaciers will melt and sea </a:t>
            </a:r>
            <a:r>
              <a:rPr lang="en-US" sz="2400" dirty="0" err="1" smtClean="0">
                <a:solidFill>
                  <a:srgbClr val="000000"/>
                </a:solidFill>
              </a:rPr>
              <a:t>levelswill</a:t>
            </a:r>
            <a:r>
              <a:rPr lang="en-US" sz="2400" dirty="0" smtClean="0">
                <a:solidFill>
                  <a:srgbClr val="000000"/>
                </a:solidFill>
              </a:rPr>
              <a:t> </a:t>
            </a:r>
            <a:r>
              <a:rPr lang="en-US" sz="2400" dirty="0" smtClean="0">
                <a:solidFill>
                  <a:srgbClr val="000000"/>
                </a:solidFill>
              </a:rPr>
              <a:t>rise. In addition, it is not just our atmosphere that can </a:t>
            </a:r>
            <a:r>
              <a:rPr lang="en-US" sz="2400" dirty="0" smtClean="0">
                <a:solidFill>
                  <a:srgbClr val="000000"/>
                </a:solidFill>
              </a:rPr>
              <a:t>   be </a:t>
            </a:r>
            <a:r>
              <a:rPr lang="en-US" sz="2400" dirty="0" smtClean="0">
                <a:solidFill>
                  <a:srgbClr val="000000"/>
                </a:solidFill>
              </a:rPr>
              <a:t>polluted. Oil from spills often seeps into the ocean.</a:t>
            </a:r>
            <a:endParaRPr lang="en-US" sz="2400" dirty="0">
              <a:solidFill>
                <a:srgbClr val="000000"/>
              </a:solidFill>
            </a:endParaRPr>
          </a:p>
        </p:txBody>
      </p:sp>
    </p:spTree>
    <p:extLst>
      <p:ext uri="{BB962C8B-B14F-4D97-AF65-F5344CB8AC3E}">
        <p14:creationId xmlns:p14="http://schemas.microsoft.com/office/powerpoint/2010/main" val="197440469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Which words would you teach?</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smtClean="0"/>
              <a:t>Some scientists argued that these gases have heated up </a:t>
            </a:r>
            <a:r>
              <a:rPr lang="en-US" sz="2400" dirty="0" smtClean="0"/>
              <a:t>  our </a:t>
            </a:r>
            <a:r>
              <a:rPr lang="en-US" sz="2400" dirty="0" smtClean="0"/>
              <a:t>atmosphere. They say global warming will </a:t>
            </a:r>
            <a:r>
              <a:rPr lang="en-US" sz="2400" dirty="0" smtClean="0">
                <a:solidFill>
                  <a:srgbClr val="FF0000"/>
                </a:solidFill>
              </a:rPr>
              <a:t>affect </a:t>
            </a:r>
            <a:r>
              <a:rPr lang="en-US" sz="2400" dirty="0" smtClean="0"/>
              <a:t>our </a:t>
            </a:r>
            <a:r>
              <a:rPr lang="en-US" sz="2400" dirty="0" smtClean="0"/>
              <a:t>    climate </a:t>
            </a:r>
            <a:r>
              <a:rPr lang="en-US" sz="2400" dirty="0" smtClean="0"/>
              <a:t>so </a:t>
            </a:r>
            <a:r>
              <a:rPr lang="en-US" sz="2400" dirty="0" smtClean="0">
                <a:solidFill>
                  <a:srgbClr val="000000"/>
                </a:solidFill>
              </a:rPr>
              <a:t>dramatically that </a:t>
            </a:r>
            <a:r>
              <a:rPr lang="en-US" sz="2400" dirty="0" smtClean="0">
                <a:solidFill>
                  <a:srgbClr val="FF0000"/>
                </a:solidFill>
              </a:rPr>
              <a:t>glaciers</a:t>
            </a:r>
            <a:r>
              <a:rPr lang="en-US" sz="2400" dirty="0" smtClean="0">
                <a:solidFill>
                  <a:srgbClr val="000000"/>
                </a:solidFill>
              </a:rPr>
              <a:t> will melt and sea </a:t>
            </a:r>
            <a:r>
              <a:rPr lang="en-US" sz="2400" dirty="0" err="1" smtClean="0">
                <a:solidFill>
                  <a:srgbClr val="000000"/>
                </a:solidFill>
              </a:rPr>
              <a:t>levelswill</a:t>
            </a:r>
            <a:r>
              <a:rPr lang="en-US" sz="2400" dirty="0" smtClean="0">
                <a:solidFill>
                  <a:srgbClr val="000000"/>
                </a:solidFill>
              </a:rPr>
              <a:t> </a:t>
            </a:r>
            <a:r>
              <a:rPr lang="en-US" sz="2400" dirty="0" smtClean="0">
                <a:solidFill>
                  <a:srgbClr val="000000"/>
                </a:solidFill>
              </a:rPr>
              <a:t>rise. In addition, it is not just our atmosphere that can </a:t>
            </a:r>
            <a:r>
              <a:rPr lang="en-US" sz="2400" dirty="0" smtClean="0">
                <a:solidFill>
                  <a:srgbClr val="000000"/>
                </a:solidFill>
              </a:rPr>
              <a:t>   be </a:t>
            </a:r>
            <a:r>
              <a:rPr lang="en-US" sz="2400" dirty="0" smtClean="0">
                <a:solidFill>
                  <a:srgbClr val="000000"/>
                </a:solidFill>
              </a:rPr>
              <a:t>polluted. Oil from spills often </a:t>
            </a:r>
            <a:r>
              <a:rPr lang="en-US" sz="2400" dirty="0" smtClean="0">
                <a:solidFill>
                  <a:srgbClr val="FF0000"/>
                </a:solidFill>
              </a:rPr>
              <a:t>seeps</a:t>
            </a:r>
            <a:r>
              <a:rPr lang="en-US" sz="2400" dirty="0" smtClean="0">
                <a:solidFill>
                  <a:srgbClr val="000000"/>
                </a:solidFill>
              </a:rPr>
              <a:t> into the ocean.</a:t>
            </a:r>
            <a:endParaRPr lang="en-US" sz="2400" dirty="0">
              <a:solidFill>
                <a:srgbClr val="000000"/>
              </a:solidFill>
            </a:endParaRPr>
          </a:p>
        </p:txBody>
      </p:sp>
    </p:spTree>
    <p:extLst>
      <p:ext uri="{BB962C8B-B14F-4D97-AF65-F5344CB8AC3E}">
        <p14:creationId xmlns:p14="http://schemas.microsoft.com/office/powerpoint/2010/main" val="39665392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sz="3200" dirty="0" smtClean="0"/>
              <a:t>How Teachers Deal with Complex Text</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t>Move kids to easier texts</a:t>
            </a:r>
          </a:p>
          <a:p>
            <a:pPr marL="342900" indent="-342900">
              <a:buFont typeface="Arial"/>
              <a:buChar char="•"/>
            </a:pPr>
            <a:r>
              <a:rPr lang="en-US" sz="2800" dirty="0"/>
              <a:t>Read the texts to students</a:t>
            </a:r>
          </a:p>
          <a:p>
            <a:pPr marL="342900" indent="-342900">
              <a:buFont typeface="Arial"/>
              <a:buChar char="•"/>
            </a:pPr>
            <a:r>
              <a:rPr lang="en-US" sz="2800" dirty="0"/>
              <a:t>Tell students what the texts say</a:t>
            </a:r>
          </a:p>
          <a:p>
            <a:pPr marL="342900" indent="-342900">
              <a:buFont typeface="Arial"/>
              <a:buChar char="•"/>
            </a:pPr>
            <a:r>
              <a:rPr lang="en-US" sz="2800" dirty="0"/>
              <a:t>Ignore that students can’t read the text</a:t>
            </a:r>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42157750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Which words would you teach?</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400" b="0" dirty="0" smtClean="0"/>
              <a:t>I </a:t>
            </a:r>
            <a:r>
              <a:rPr lang="en-US" sz="2400" b="0" dirty="0" smtClean="0"/>
              <a:t>can never forget the scene that met us. Between us and </a:t>
            </a:r>
            <a:r>
              <a:rPr lang="en-US" sz="2400" b="0" dirty="0" smtClean="0"/>
              <a:t>  the </a:t>
            </a:r>
            <a:r>
              <a:rPr lang="en-US" sz="2400" b="0" dirty="0" smtClean="0"/>
              <a:t>Barrier was a lane of some fifty yards wide, a seething </a:t>
            </a:r>
            <a:r>
              <a:rPr lang="en-US" sz="2400" b="0" dirty="0" smtClean="0"/>
              <a:t> cauldron</a:t>
            </a:r>
            <a:r>
              <a:rPr lang="en-US" sz="2400" b="0" dirty="0" smtClean="0"/>
              <a:t>. Bergs were calving off as we watched: and </a:t>
            </a:r>
            <a:r>
              <a:rPr lang="en-US" sz="2400" b="0" dirty="0" smtClean="0"/>
              <a:t>         capsizing</a:t>
            </a:r>
            <a:r>
              <a:rPr lang="en-US" sz="2400" b="0" dirty="0" smtClean="0"/>
              <a:t>: and hitting other bergs, splitting into two and </a:t>
            </a:r>
            <a:r>
              <a:rPr lang="en-US" sz="2400" b="0" dirty="0" smtClean="0"/>
              <a:t>      falling </a:t>
            </a:r>
            <a:r>
              <a:rPr lang="en-US" sz="2400" b="0" dirty="0" smtClean="0"/>
              <a:t>apart. The Killers filled the whole place. Looking </a:t>
            </a:r>
            <a:r>
              <a:rPr lang="en-US" sz="2400" b="0" dirty="0" smtClean="0"/>
              <a:t>      downwards </a:t>
            </a:r>
            <a:r>
              <a:rPr lang="en-US" sz="2400" b="0" dirty="0" smtClean="0"/>
              <a:t>into a hole between our berg and the next, a </a:t>
            </a:r>
            <a:r>
              <a:rPr lang="en-US" sz="2400" b="0" dirty="0" smtClean="0"/>
              <a:t>   hole </a:t>
            </a:r>
            <a:r>
              <a:rPr lang="en-US" sz="2400" b="0" dirty="0" smtClean="0"/>
              <a:t>not bigger than a small room, we saw at least six </a:t>
            </a:r>
            <a:r>
              <a:rPr lang="en-US" sz="2400" b="0" dirty="0" smtClean="0"/>
              <a:t>       whales</a:t>
            </a:r>
            <a:r>
              <a:rPr lang="en-US" sz="2400" b="0" dirty="0" smtClean="0"/>
              <a:t>. They were so crowded that they could only lie so </a:t>
            </a:r>
            <a:r>
              <a:rPr lang="en-US" sz="2400" b="0" dirty="0" smtClean="0"/>
              <a:t>   as </a:t>
            </a:r>
            <a:r>
              <a:rPr lang="en-US" sz="2400" b="0" dirty="0" smtClean="0"/>
              <a:t>to get their snouts out of the water and my memory is </a:t>
            </a:r>
            <a:r>
              <a:rPr lang="en-US" sz="2400" b="0" dirty="0" smtClean="0"/>
              <a:t>    that </a:t>
            </a:r>
            <a:r>
              <a:rPr lang="en-US" sz="2400" b="0" dirty="0" smtClean="0"/>
              <a:t>their snouts were bottle-nosed. At this moment our </a:t>
            </a:r>
            <a:r>
              <a:rPr lang="en-US" sz="2400" b="0" dirty="0" smtClean="0"/>
              <a:t>     berg </a:t>
            </a:r>
            <a:r>
              <a:rPr lang="en-US" sz="2400" b="0" dirty="0" smtClean="0"/>
              <a:t>split into two parts and we hastily retreated to the </a:t>
            </a:r>
            <a:r>
              <a:rPr lang="en-US" sz="2400" b="0" dirty="0" smtClean="0"/>
              <a:t>        lower </a:t>
            </a:r>
            <a:r>
              <a:rPr lang="en-US" sz="2400" b="0" dirty="0" smtClean="0"/>
              <a:t>and safer floes. </a:t>
            </a:r>
            <a:endParaRPr lang="en-US" sz="2400" b="0" dirty="0"/>
          </a:p>
        </p:txBody>
      </p:sp>
    </p:spTree>
    <p:extLst>
      <p:ext uri="{BB962C8B-B14F-4D97-AF65-F5344CB8AC3E}">
        <p14:creationId xmlns:p14="http://schemas.microsoft.com/office/powerpoint/2010/main" val="201429150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Which words would you teach?</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400" b="0" dirty="0" smtClean="0"/>
              <a:t>I </a:t>
            </a:r>
            <a:r>
              <a:rPr lang="en-US" sz="2400" b="0" dirty="0" smtClean="0"/>
              <a:t>can never forget the scene that met us. Between us and </a:t>
            </a:r>
            <a:r>
              <a:rPr lang="en-US" sz="2400" b="0" dirty="0" smtClean="0"/>
              <a:t>  the </a:t>
            </a:r>
            <a:r>
              <a:rPr lang="en-US" sz="2400" b="0" dirty="0" smtClean="0"/>
              <a:t>Barrier was a </a:t>
            </a:r>
            <a:r>
              <a:rPr lang="en-US" sz="2400" b="0" dirty="0" smtClean="0">
                <a:solidFill>
                  <a:srgbClr val="FF0000"/>
                </a:solidFill>
              </a:rPr>
              <a:t>lane</a:t>
            </a:r>
            <a:r>
              <a:rPr lang="en-US" sz="2400" b="0" dirty="0" smtClean="0"/>
              <a:t> of some fifty yards wide, a </a:t>
            </a:r>
            <a:r>
              <a:rPr lang="en-US" sz="2400" b="0" dirty="0" smtClean="0">
                <a:solidFill>
                  <a:srgbClr val="FF0000"/>
                </a:solidFill>
              </a:rPr>
              <a:t>seething</a:t>
            </a:r>
            <a:r>
              <a:rPr lang="en-US" sz="2400" b="0" dirty="0" smtClean="0"/>
              <a:t> </a:t>
            </a:r>
            <a:r>
              <a:rPr lang="en-US" sz="2400" b="0" dirty="0" smtClean="0"/>
              <a:t> </a:t>
            </a:r>
            <a:r>
              <a:rPr lang="en-US" sz="2400" b="0" dirty="0" smtClean="0">
                <a:solidFill>
                  <a:srgbClr val="FF0000"/>
                </a:solidFill>
              </a:rPr>
              <a:t>cauldron</a:t>
            </a:r>
            <a:r>
              <a:rPr lang="en-US" sz="2400" b="0" dirty="0" smtClean="0"/>
              <a:t>. Bergs were </a:t>
            </a:r>
            <a:r>
              <a:rPr lang="en-US" sz="2400" b="0" dirty="0" smtClean="0">
                <a:solidFill>
                  <a:srgbClr val="FF0000"/>
                </a:solidFill>
              </a:rPr>
              <a:t>calving</a:t>
            </a:r>
            <a:r>
              <a:rPr lang="en-US" sz="2400" b="0" dirty="0" smtClean="0"/>
              <a:t> off as we watched: and </a:t>
            </a:r>
            <a:r>
              <a:rPr lang="en-US" sz="2400" b="0" dirty="0" smtClean="0"/>
              <a:t>         </a:t>
            </a:r>
            <a:r>
              <a:rPr lang="en-US" sz="2400" b="0" dirty="0" smtClean="0">
                <a:solidFill>
                  <a:srgbClr val="FF0000"/>
                </a:solidFill>
              </a:rPr>
              <a:t>capsizing</a:t>
            </a:r>
            <a:r>
              <a:rPr lang="en-US" sz="2400" b="0" dirty="0" smtClean="0"/>
              <a:t>: and hitting other </a:t>
            </a:r>
            <a:r>
              <a:rPr lang="en-US" sz="2400" b="0" dirty="0" smtClean="0">
                <a:solidFill>
                  <a:srgbClr val="FF0000"/>
                </a:solidFill>
              </a:rPr>
              <a:t>bergs</a:t>
            </a:r>
            <a:r>
              <a:rPr lang="en-US" sz="2400" b="0" dirty="0" smtClean="0"/>
              <a:t>, splitting into two and </a:t>
            </a:r>
            <a:r>
              <a:rPr lang="en-US" sz="2400" b="0" dirty="0" smtClean="0"/>
              <a:t>      falling </a:t>
            </a:r>
            <a:r>
              <a:rPr lang="en-US" sz="2400" b="0" dirty="0" smtClean="0"/>
              <a:t>apart. The </a:t>
            </a:r>
            <a:r>
              <a:rPr lang="en-US" sz="2400" b="0" dirty="0" smtClean="0">
                <a:solidFill>
                  <a:srgbClr val="FF0000"/>
                </a:solidFill>
              </a:rPr>
              <a:t>Killers</a:t>
            </a:r>
            <a:r>
              <a:rPr lang="en-US" sz="2400" b="0" dirty="0" smtClean="0"/>
              <a:t> filled the whole place. Looking </a:t>
            </a:r>
            <a:r>
              <a:rPr lang="en-US" sz="2400" b="0" dirty="0" smtClean="0"/>
              <a:t>      downwards </a:t>
            </a:r>
            <a:r>
              <a:rPr lang="en-US" sz="2400" b="0" dirty="0" smtClean="0"/>
              <a:t>into a hole between our berg and the next, a </a:t>
            </a:r>
            <a:r>
              <a:rPr lang="en-US" sz="2400" b="0" dirty="0" smtClean="0"/>
              <a:t>   hole </a:t>
            </a:r>
            <a:r>
              <a:rPr lang="en-US" sz="2400" b="0" dirty="0" smtClean="0"/>
              <a:t>not bigger than a small room, we saw at least six </a:t>
            </a:r>
            <a:r>
              <a:rPr lang="en-US" sz="2400" b="0" dirty="0" smtClean="0"/>
              <a:t>       whales</a:t>
            </a:r>
            <a:r>
              <a:rPr lang="en-US" sz="2400" b="0" dirty="0" smtClean="0"/>
              <a:t>. They were so crowded that they could only lie so </a:t>
            </a:r>
            <a:r>
              <a:rPr lang="en-US" sz="2400" b="0" dirty="0" smtClean="0"/>
              <a:t>   as </a:t>
            </a:r>
            <a:r>
              <a:rPr lang="en-US" sz="2400" b="0" dirty="0" smtClean="0"/>
              <a:t>to get their snouts out of the water and my memory is </a:t>
            </a:r>
            <a:r>
              <a:rPr lang="en-US" sz="2400" b="0" dirty="0" smtClean="0"/>
              <a:t>    that </a:t>
            </a:r>
            <a:r>
              <a:rPr lang="en-US" sz="2400" b="0" dirty="0" smtClean="0"/>
              <a:t>their snouts were bottle-nosed. At this moment our </a:t>
            </a:r>
            <a:r>
              <a:rPr lang="en-US" sz="2400" b="0" dirty="0" smtClean="0"/>
              <a:t>     berg </a:t>
            </a:r>
            <a:r>
              <a:rPr lang="en-US" sz="2400" b="0" dirty="0" smtClean="0"/>
              <a:t>split into two parts and we hastily retreated to the </a:t>
            </a:r>
            <a:r>
              <a:rPr lang="en-US" sz="2400" b="0" dirty="0" smtClean="0"/>
              <a:t>        lower </a:t>
            </a:r>
            <a:r>
              <a:rPr lang="en-US" sz="2400" b="0" dirty="0" smtClean="0"/>
              <a:t>and safer </a:t>
            </a:r>
            <a:r>
              <a:rPr lang="en-US" sz="2400" b="0" dirty="0" smtClean="0">
                <a:solidFill>
                  <a:srgbClr val="FF0000"/>
                </a:solidFill>
              </a:rPr>
              <a:t>floes. </a:t>
            </a:r>
            <a:endParaRPr lang="en-US" sz="2400" b="0" dirty="0">
              <a:solidFill>
                <a:srgbClr val="FF0000"/>
              </a:solidFill>
            </a:endParaRPr>
          </a:p>
        </p:txBody>
      </p:sp>
    </p:spTree>
    <p:extLst>
      <p:ext uri="{BB962C8B-B14F-4D97-AF65-F5344CB8AC3E}">
        <p14:creationId xmlns:p14="http://schemas.microsoft.com/office/powerpoint/2010/main" val="195086580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rmAutofit/>
          </a:bodyPr>
          <a:lstStyle/>
          <a:p>
            <a:r>
              <a:rPr lang="en-US" dirty="0"/>
              <a:t> </a:t>
            </a:r>
            <a:r>
              <a:rPr lang="en-US" dirty="0" smtClean="0"/>
              <a:t>  </a:t>
            </a:r>
            <a:r>
              <a:rPr lang="en-US" dirty="0" smtClean="0">
                <a:solidFill>
                  <a:srgbClr val="FF0000"/>
                </a:solidFill>
              </a:rPr>
              <a:t>Help with Sentence Structure</a:t>
            </a:r>
            <a:endParaRPr lang="en-US" dirty="0">
              <a:solidFill>
                <a:srgbClr val="FF0000"/>
              </a:solidFill>
            </a:endParaRPr>
          </a:p>
        </p:txBody>
      </p:sp>
      <p:sp>
        <p:nvSpPr>
          <p:cNvPr id="3" name="Content Placeholder 2"/>
          <p:cNvSpPr>
            <a:spLocks noGrp="1"/>
          </p:cNvSpPr>
          <p:nvPr>
            <p:ph idx="1"/>
          </p:nvPr>
        </p:nvSpPr>
        <p:spPr>
          <a:xfrm>
            <a:off x="822960" y="1447800"/>
            <a:ext cx="7520940" cy="3232677"/>
          </a:xfrm>
        </p:spPr>
        <p:txBody>
          <a:bodyPr>
            <a:noAutofit/>
          </a:bodyPr>
          <a:lstStyle/>
          <a:p>
            <a:pPr marL="0" indent="0">
              <a:buNone/>
            </a:pPr>
            <a:r>
              <a:rPr lang="en-US" sz="2400" b="0" dirty="0" smtClean="0"/>
              <a:t>Texts may be hard because of grammar or syntax </a:t>
            </a:r>
          </a:p>
          <a:p>
            <a:pPr marL="0" indent="0">
              <a:buNone/>
            </a:pPr>
            <a:endParaRPr lang="en-US" sz="2400" i="1" dirty="0"/>
          </a:p>
          <a:p>
            <a:pPr marL="0" indent="0">
              <a:buNone/>
            </a:pPr>
            <a:r>
              <a:rPr lang="en-US" sz="2400" i="1" dirty="0" smtClean="0"/>
              <a:t>Explain </a:t>
            </a:r>
            <a:r>
              <a:rPr lang="en-US" sz="2400" i="1" dirty="0"/>
              <a:t>clearly using at least three different reasons </a:t>
            </a:r>
            <a:r>
              <a:rPr lang="en-US" sz="2400" i="1" dirty="0" smtClean="0"/>
              <a:t> </a:t>
            </a:r>
            <a:r>
              <a:rPr lang="en-US" sz="2400" i="1" dirty="0" smtClean="0"/>
              <a:t> or </a:t>
            </a:r>
            <a:r>
              <a:rPr lang="en-US" sz="2400" i="1" dirty="0"/>
              <a:t>drawing three diagrams why McClellan lost the </a:t>
            </a:r>
            <a:r>
              <a:rPr lang="en-US" sz="2400" i="1" dirty="0" smtClean="0"/>
              <a:t>      battle</a:t>
            </a:r>
            <a:r>
              <a:rPr lang="en-US" sz="2400" i="1" dirty="0" smtClean="0"/>
              <a:t>.</a:t>
            </a:r>
            <a:endParaRPr lang="en-US" sz="2400" dirty="0"/>
          </a:p>
          <a:p>
            <a:pPr marL="0" indent="0">
              <a:buNone/>
            </a:pPr>
            <a:endParaRPr lang="en-US" sz="2400" i="1" dirty="0"/>
          </a:p>
          <a:p>
            <a:pPr marL="0" indent="0">
              <a:buNone/>
            </a:pPr>
            <a:r>
              <a:rPr lang="en-US" sz="2400" i="1" dirty="0" smtClean="0"/>
              <a:t>Explain </a:t>
            </a:r>
            <a:r>
              <a:rPr lang="en-US" sz="2400" i="1" dirty="0"/>
              <a:t>clearly why McClellan lost the battle. Give at </a:t>
            </a:r>
            <a:r>
              <a:rPr lang="en-US" sz="2400" i="1" dirty="0" smtClean="0"/>
              <a:t>  least </a:t>
            </a:r>
            <a:r>
              <a:rPr lang="en-US" sz="2400" i="1" dirty="0"/>
              <a:t>three reasons or draw three diagrams</a:t>
            </a:r>
            <a:r>
              <a:rPr lang="en-US" sz="2400" dirty="0" smtClean="0"/>
              <a:t>.</a:t>
            </a:r>
            <a:endParaRPr lang="en-US" sz="2400" dirty="0"/>
          </a:p>
        </p:txBody>
      </p:sp>
    </p:spTree>
    <p:extLst>
      <p:ext uri="{BB962C8B-B14F-4D97-AF65-F5344CB8AC3E}">
        <p14:creationId xmlns:p14="http://schemas.microsoft.com/office/powerpoint/2010/main" val="4139914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rmAutofit/>
          </a:bodyPr>
          <a:lstStyle/>
          <a:p>
            <a:r>
              <a:rPr lang="en-US" dirty="0">
                <a:solidFill>
                  <a:srgbClr val="FF0000"/>
                </a:solidFill>
              </a:rPr>
              <a:t> </a:t>
            </a:r>
            <a:r>
              <a:rPr lang="en-US" dirty="0" smtClean="0">
                <a:solidFill>
                  <a:srgbClr val="FF0000"/>
                </a:solidFill>
              </a:rPr>
              <a:t>  Help with Sentence Structure</a:t>
            </a:r>
            <a:endParaRPr lang="en-US" dirty="0">
              <a:solidFill>
                <a:srgbClr val="FF0000"/>
              </a:solidFill>
            </a:endParaRPr>
          </a:p>
        </p:txBody>
      </p:sp>
      <p:sp>
        <p:nvSpPr>
          <p:cNvPr id="3" name="Content Placeholder 2"/>
          <p:cNvSpPr>
            <a:spLocks noGrp="1"/>
          </p:cNvSpPr>
          <p:nvPr>
            <p:ph idx="1"/>
          </p:nvPr>
        </p:nvSpPr>
        <p:spPr>
          <a:xfrm>
            <a:off x="822960" y="1828800"/>
            <a:ext cx="7520940" cy="3200400"/>
          </a:xfrm>
        </p:spPr>
        <p:txBody>
          <a:bodyPr>
            <a:noAutofit/>
          </a:bodyPr>
          <a:lstStyle/>
          <a:p>
            <a:pPr marL="0" indent="0">
              <a:buNone/>
            </a:pPr>
            <a:r>
              <a:rPr lang="en-US" sz="2400" b="0" dirty="0" smtClean="0"/>
              <a:t>Guide students to interpret complex sentences </a:t>
            </a:r>
            <a:r>
              <a:rPr lang="en-US" sz="2400" b="0" dirty="0" smtClean="0"/>
              <a:t>           (</a:t>
            </a:r>
            <a:r>
              <a:rPr lang="en-US" sz="2400" b="0" dirty="0" smtClean="0"/>
              <a:t>clause and phrase analysis)</a:t>
            </a:r>
          </a:p>
          <a:p>
            <a:pPr marL="0" indent="0">
              <a:buNone/>
            </a:pPr>
            <a:endParaRPr lang="en-US" sz="2400" b="0" dirty="0" smtClean="0"/>
          </a:p>
          <a:p>
            <a:pPr marL="0" indent="0">
              <a:spcBef>
                <a:spcPts val="0"/>
              </a:spcBef>
              <a:buNone/>
            </a:pPr>
            <a:r>
              <a:rPr lang="en-US" sz="2400" i="1" dirty="0" smtClean="0"/>
              <a:t>   </a:t>
            </a:r>
            <a:r>
              <a:rPr lang="en-US" sz="2400" i="1" dirty="0" smtClean="0"/>
              <a:t>“However, on August 24, 2006, the International    </a:t>
            </a:r>
          </a:p>
          <a:p>
            <a:pPr marL="0" indent="0">
              <a:spcBef>
                <a:spcPts val="0"/>
              </a:spcBef>
              <a:buNone/>
            </a:pPr>
            <a:r>
              <a:rPr lang="en-US" sz="2400" i="1" dirty="0"/>
              <a:t> </a:t>
            </a:r>
            <a:r>
              <a:rPr lang="en-US" sz="2400" i="1" dirty="0" smtClean="0"/>
              <a:t>   Astronomical Union (IAU), a group of individual </a:t>
            </a:r>
          </a:p>
          <a:p>
            <a:pPr marL="0" indent="0">
              <a:spcBef>
                <a:spcPts val="0"/>
              </a:spcBef>
              <a:buNone/>
            </a:pPr>
            <a:r>
              <a:rPr lang="en-US" sz="2400" i="1" dirty="0"/>
              <a:t> </a:t>
            </a:r>
            <a:r>
              <a:rPr lang="en-US" sz="2400" i="1" dirty="0" smtClean="0"/>
              <a:t>   astronomers and astronomical societies from    </a:t>
            </a:r>
          </a:p>
          <a:p>
            <a:pPr marL="0" indent="0">
              <a:spcBef>
                <a:spcPts val="0"/>
              </a:spcBef>
              <a:buNone/>
            </a:pPr>
            <a:r>
              <a:rPr lang="en-US" sz="2400" i="1" dirty="0"/>
              <a:t> </a:t>
            </a:r>
            <a:r>
              <a:rPr lang="en-US" sz="2400" i="1" dirty="0" smtClean="0"/>
              <a:t>   around the world, made an announcement.”</a:t>
            </a:r>
          </a:p>
          <a:p>
            <a:pPr marL="0" indent="0">
              <a:spcBef>
                <a:spcPts val="0"/>
              </a:spcBef>
              <a:buNone/>
            </a:pPr>
            <a:endParaRPr lang="en-US" sz="2000" b="0" i="1" dirty="0" smtClean="0"/>
          </a:p>
        </p:txBody>
      </p:sp>
    </p:spTree>
    <p:extLst>
      <p:ext uri="{BB962C8B-B14F-4D97-AF65-F5344CB8AC3E}">
        <p14:creationId xmlns:p14="http://schemas.microsoft.com/office/powerpoint/2010/main" val="3529035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spcBef>
                <a:spcPts val="0"/>
              </a:spcBef>
              <a:buNone/>
            </a:pPr>
            <a:endParaRPr lang="en-US" sz="2400" i="1" dirty="0"/>
          </a:p>
          <a:p>
            <a:pPr>
              <a:spcBef>
                <a:spcPts val="0"/>
              </a:spcBef>
            </a:pPr>
            <a:r>
              <a:rPr lang="en-US" sz="2400" i="1" dirty="0" smtClean="0"/>
              <a:t>However,</a:t>
            </a:r>
          </a:p>
          <a:p>
            <a:pPr>
              <a:spcBef>
                <a:spcPts val="0"/>
              </a:spcBef>
            </a:pPr>
            <a:r>
              <a:rPr lang="en-US" sz="2400" i="1" dirty="0" smtClean="0"/>
              <a:t>on August 24 2006</a:t>
            </a:r>
          </a:p>
          <a:p>
            <a:pPr>
              <a:spcBef>
                <a:spcPts val="0"/>
              </a:spcBef>
            </a:pPr>
            <a:r>
              <a:rPr lang="en-US" sz="2400" i="1" dirty="0" smtClean="0">
                <a:solidFill>
                  <a:srgbClr val="00B0F0"/>
                </a:solidFill>
              </a:rPr>
              <a:t>the International Astronomical Union (IAU), a group of </a:t>
            </a:r>
            <a:r>
              <a:rPr lang="en-US" sz="2400" i="1" dirty="0" smtClean="0">
                <a:solidFill>
                  <a:srgbClr val="00B0F0"/>
                </a:solidFill>
              </a:rPr>
              <a:t>    individual </a:t>
            </a:r>
            <a:r>
              <a:rPr lang="en-US" sz="2400" i="1" dirty="0" smtClean="0">
                <a:solidFill>
                  <a:srgbClr val="00B0F0"/>
                </a:solidFill>
              </a:rPr>
              <a:t>astronomers and astronomical societies from </a:t>
            </a:r>
            <a:r>
              <a:rPr lang="en-US" sz="2400" i="1" dirty="0" smtClean="0">
                <a:solidFill>
                  <a:srgbClr val="00B0F0"/>
                </a:solidFill>
              </a:rPr>
              <a:t>  around </a:t>
            </a:r>
            <a:r>
              <a:rPr lang="en-US" sz="2400" i="1" dirty="0" smtClean="0">
                <a:solidFill>
                  <a:srgbClr val="00B0F0"/>
                </a:solidFill>
              </a:rPr>
              <a:t>the world</a:t>
            </a:r>
          </a:p>
          <a:p>
            <a:pPr>
              <a:spcBef>
                <a:spcPts val="0"/>
              </a:spcBef>
            </a:pPr>
            <a:r>
              <a:rPr lang="en-US" sz="2400" i="1" dirty="0" smtClean="0">
                <a:solidFill>
                  <a:schemeClr val="tx2"/>
                </a:solidFill>
              </a:rPr>
              <a:t>made</a:t>
            </a:r>
          </a:p>
          <a:p>
            <a:pPr>
              <a:spcBef>
                <a:spcPts val="0"/>
              </a:spcBef>
            </a:pPr>
            <a:r>
              <a:rPr lang="en-US" sz="2400" i="1" dirty="0" smtClean="0">
                <a:solidFill>
                  <a:srgbClr val="00B050"/>
                </a:solidFill>
              </a:rPr>
              <a:t>an announcement</a:t>
            </a:r>
            <a:endParaRPr lang="en-US" sz="2400" i="1" dirty="0">
              <a:solidFill>
                <a:srgbClr val="00B050"/>
              </a:solidFill>
            </a:endParaRPr>
          </a:p>
          <a:p>
            <a:endParaRPr lang="en-US" dirty="0"/>
          </a:p>
        </p:txBody>
      </p:sp>
    </p:spTree>
    <p:extLst>
      <p:ext uri="{BB962C8B-B14F-4D97-AF65-F5344CB8AC3E}">
        <p14:creationId xmlns:p14="http://schemas.microsoft.com/office/powerpoint/2010/main" val="262668385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spcBef>
                <a:spcPts val="0"/>
              </a:spcBef>
              <a:buNone/>
            </a:pPr>
            <a:r>
              <a:rPr lang="en-US" i="1" dirty="0" smtClean="0"/>
              <a:t>Who was the sentence about?	</a:t>
            </a:r>
          </a:p>
          <a:p>
            <a:pPr marL="0" indent="0">
              <a:spcBef>
                <a:spcPts val="0"/>
              </a:spcBef>
              <a:buNone/>
            </a:pPr>
            <a:r>
              <a:rPr lang="en-US" i="1" dirty="0">
                <a:solidFill>
                  <a:srgbClr val="00B0F0"/>
                </a:solidFill>
              </a:rPr>
              <a:t>the International Astronomical Union </a:t>
            </a:r>
            <a:r>
              <a:rPr lang="en-US" i="1" dirty="0" smtClean="0">
                <a:solidFill>
                  <a:srgbClr val="00B0F0"/>
                </a:solidFill>
              </a:rPr>
              <a:t>(IAU)</a:t>
            </a:r>
          </a:p>
          <a:p>
            <a:pPr marL="0" indent="0">
              <a:spcBef>
                <a:spcPts val="0"/>
              </a:spcBef>
              <a:buNone/>
            </a:pPr>
            <a:endParaRPr lang="en-US" i="1" dirty="0" smtClean="0"/>
          </a:p>
          <a:p>
            <a:pPr marL="0" indent="0">
              <a:spcBef>
                <a:spcPts val="0"/>
              </a:spcBef>
              <a:buNone/>
            </a:pPr>
            <a:r>
              <a:rPr lang="en-US" i="1" dirty="0" smtClean="0"/>
              <a:t>Who are they?</a:t>
            </a:r>
          </a:p>
          <a:p>
            <a:pPr marL="0" indent="0">
              <a:spcBef>
                <a:spcPts val="0"/>
              </a:spcBef>
              <a:buNone/>
            </a:pPr>
            <a:r>
              <a:rPr lang="en-US" i="1" dirty="0" smtClean="0">
                <a:solidFill>
                  <a:srgbClr val="00B0F0"/>
                </a:solidFill>
              </a:rPr>
              <a:t>a </a:t>
            </a:r>
            <a:r>
              <a:rPr lang="en-US" i="1" dirty="0">
                <a:solidFill>
                  <a:srgbClr val="00B0F0"/>
                </a:solidFill>
              </a:rPr>
              <a:t>group of individual astronomers and astronomical </a:t>
            </a:r>
            <a:r>
              <a:rPr lang="en-US" i="1" dirty="0" smtClean="0">
                <a:solidFill>
                  <a:srgbClr val="00B0F0"/>
                </a:solidFill>
              </a:rPr>
              <a:t>       societies </a:t>
            </a:r>
            <a:r>
              <a:rPr lang="en-US" i="1" dirty="0">
                <a:solidFill>
                  <a:srgbClr val="00B0F0"/>
                </a:solidFill>
              </a:rPr>
              <a:t>from around the world</a:t>
            </a:r>
          </a:p>
          <a:p>
            <a:pPr marL="0" indent="0">
              <a:spcBef>
                <a:spcPts val="0"/>
              </a:spcBef>
              <a:buNone/>
            </a:pPr>
            <a:endParaRPr lang="en-US" i="1" dirty="0" smtClean="0"/>
          </a:p>
          <a:p>
            <a:pPr marL="0" indent="0">
              <a:spcBef>
                <a:spcPts val="0"/>
              </a:spcBef>
              <a:buNone/>
            </a:pPr>
            <a:r>
              <a:rPr lang="en-US" i="1" dirty="0" smtClean="0"/>
              <a:t>What did they do?</a:t>
            </a:r>
          </a:p>
          <a:p>
            <a:pPr marL="0" indent="0">
              <a:spcBef>
                <a:spcPts val="0"/>
              </a:spcBef>
              <a:buNone/>
            </a:pPr>
            <a:r>
              <a:rPr lang="en-US" i="1" dirty="0">
                <a:solidFill>
                  <a:schemeClr val="tx2"/>
                </a:solidFill>
              </a:rPr>
              <a:t>made</a:t>
            </a:r>
          </a:p>
          <a:p>
            <a:pPr marL="0" indent="0">
              <a:spcBef>
                <a:spcPts val="0"/>
              </a:spcBef>
              <a:buNone/>
            </a:pPr>
            <a:endParaRPr lang="en-US" i="1" dirty="0" smtClean="0"/>
          </a:p>
          <a:p>
            <a:pPr marL="0" indent="0">
              <a:spcBef>
                <a:spcPts val="0"/>
              </a:spcBef>
              <a:buNone/>
            </a:pPr>
            <a:r>
              <a:rPr lang="en-US" i="1" dirty="0" smtClean="0"/>
              <a:t>Made what?</a:t>
            </a:r>
          </a:p>
          <a:p>
            <a:pPr marL="0" indent="0">
              <a:spcBef>
                <a:spcPts val="0"/>
              </a:spcBef>
              <a:buNone/>
            </a:pPr>
            <a:r>
              <a:rPr lang="en-US" i="1" dirty="0">
                <a:solidFill>
                  <a:srgbClr val="00B050"/>
                </a:solidFill>
              </a:rPr>
              <a:t>an announcement</a:t>
            </a:r>
          </a:p>
          <a:p>
            <a:pPr marL="0" indent="0">
              <a:spcBef>
                <a:spcPts val="0"/>
              </a:spcBef>
              <a:buNone/>
            </a:pPr>
            <a:endParaRPr lang="en-US" i="1" dirty="0" smtClean="0"/>
          </a:p>
          <a:p>
            <a:pPr marL="0" indent="0">
              <a:spcBef>
                <a:spcPts val="0"/>
              </a:spcBef>
              <a:buNone/>
            </a:pPr>
            <a:r>
              <a:rPr lang="en-US" i="1" dirty="0" smtClean="0"/>
              <a:t>When?</a:t>
            </a:r>
            <a:endParaRPr lang="en-US" i="1" dirty="0"/>
          </a:p>
          <a:p>
            <a:pPr marL="0" indent="0">
              <a:spcBef>
                <a:spcPts val="0"/>
              </a:spcBef>
              <a:buNone/>
            </a:pPr>
            <a:r>
              <a:rPr lang="en-US" i="1" dirty="0" smtClean="0"/>
              <a:t>on August 24 2006</a:t>
            </a:r>
          </a:p>
          <a:p>
            <a:endParaRPr lang="en-US" dirty="0"/>
          </a:p>
        </p:txBody>
      </p:sp>
    </p:spTree>
    <p:extLst>
      <p:ext uri="{BB962C8B-B14F-4D97-AF65-F5344CB8AC3E}">
        <p14:creationId xmlns:p14="http://schemas.microsoft.com/office/powerpoint/2010/main" val="3280649257"/>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0" indent="0">
              <a:buNone/>
            </a:pPr>
            <a:r>
              <a:rPr lang="en-US" sz="2400" dirty="0"/>
              <a:t>“The women of Montgomery, both young and older, would </a:t>
            </a:r>
            <a:r>
              <a:rPr lang="en-US" sz="2400" dirty="0" smtClean="0"/>
              <a:t> come </a:t>
            </a:r>
            <a:r>
              <a:rPr lang="en-US" sz="2400" dirty="0"/>
              <a:t>in with their fancy holiday dresses that needed </a:t>
            </a:r>
            <a:r>
              <a:rPr lang="en-US" sz="2400" dirty="0" smtClean="0"/>
              <a:t>         adjustments </a:t>
            </a:r>
            <a:r>
              <a:rPr lang="en-US" sz="2400" dirty="0"/>
              <a:t>or their Sunday suits and blouses that needed just a touch—a flower or some velvet trimming or </a:t>
            </a:r>
            <a:r>
              <a:rPr lang="en-US" sz="2400" dirty="0" smtClean="0"/>
              <a:t>               something </a:t>
            </a:r>
            <a:r>
              <a:rPr lang="en-US" sz="2400" dirty="0"/>
              <a:t>to make the ladies look festive.</a:t>
            </a:r>
            <a:r>
              <a:rPr lang="en-US" sz="2400" dirty="0" smtClean="0"/>
              <a:t>”</a:t>
            </a:r>
          </a:p>
          <a:p>
            <a:pPr marL="0" indent="0">
              <a:buNone/>
            </a:pPr>
            <a:r>
              <a:rPr lang="en-US" sz="2400" dirty="0"/>
              <a:t>	</a:t>
            </a:r>
            <a:r>
              <a:rPr lang="en-US" sz="2400" dirty="0" smtClean="0"/>
              <a:t>		--Nikki Giovanni (</a:t>
            </a:r>
            <a:r>
              <a:rPr lang="en-US" sz="2400" u="sng" dirty="0" smtClean="0"/>
              <a:t>Rosa</a:t>
            </a:r>
            <a:r>
              <a:rPr lang="en-US" sz="2400" dirty="0" smtClean="0"/>
              <a:t>)</a:t>
            </a:r>
          </a:p>
          <a:p>
            <a:pPr marL="0" indent="0">
              <a:buNone/>
            </a:pPr>
            <a:endParaRPr lang="en-US" sz="2400" dirty="0"/>
          </a:p>
          <a:p>
            <a:r>
              <a:rPr lang="en-US" sz="2400" dirty="0" smtClean="0"/>
              <a:t>44 words</a:t>
            </a:r>
          </a:p>
          <a:p>
            <a:r>
              <a:rPr lang="en-US" sz="2400" dirty="0" smtClean="0"/>
              <a:t>2 commas, 1 </a:t>
            </a:r>
            <a:r>
              <a:rPr lang="en-US" sz="2400" dirty="0" err="1" smtClean="0"/>
              <a:t>em</a:t>
            </a:r>
            <a:r>
              <a:rPr lang="en-US" sz="2400" dirty="0" smtClean="0"/>
              <a:t>-dash</a:t>
            </a:r>
            <a:endParaRPr lang="en-US" sz="2400" dirty="0"/>
          </a:p>
        </p:txBody>
      </p:sp>
    </p:spTree>
    <p:extLst>
      <p:ext uri="{BB962C8B-B14F-4D97-AF65-F5344CB8AC3E}">
        <p14:creationId xmlns:p14="http://schemas.microsoft.com/office/powerpoint/2010/main" val="33038333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“The women of </a:t>
            </a:r>
            <a:r>
              <a:rPr lang="en-US" sz="2400" dirty="0" smtClean="0"/>
              <a:t>Montgomery </a:t>
            </a:r>
            <a:r>
              <a:rPr lang="en-US" sz="2400" strike="sngStrike" dirty="0" smtClean="0"/>
              <a:t>, </a:t>
            </a:r>
            <a:r>
              <a:rPr lang="en-US" sz="2400" strike="sngStrike" dirty="0"/>
              <a:t>both young and older, </a:t>
            </a:r>
            <a:r>
              <a:rPr lang="en-US" sz="2400" strike="sngStrike" dirty="0" smtClean="0"/>
              <a:t>  </a:t>
            </a:r>
            <a:r>
              <a:rPr lang="en-US" sz="2400" dirty="0" smtClean="0"/>
              <a:t>would </a:t>
            </a:r>
            <a:r>
              <a:rPr lang="en-US" sz="2400" dirty="0"/>
              <a:t>come in with their fancy holiday dresses that needed </a:t>
            </a:r>
            <a:r>
              <a:rPr lang="en-US" sz="2400" dirty="0" smtClean="0"/>
              <a:t>        adjustments </a:t>
            </a:r>
            <a:r>
              <a:rPr lang="en-US" sz="2400" dirty="0"/>
              <a:t>or their Sunday suits and blouses that needed just a touch—a flower or some velvet trimming or </a:t>
            </a:r>
            <a:r>
              <a:rPr lang="en-US" sz="2400" dirty="0" smtClean="0"/>
              <a:t>               something </a:t>
            </a:r>
            <a:r>
              <a:rPr lang="en-US" sz="2400" dirty="0"/>
              <a:t>to make the ladies look festive.</a:t>
            </a:r>
            <a:r>
              <a:rPr lang="en-US" sz="2400" dirty="0" smtClean="0"/>
              <a:t>”</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50589232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“The women of </a:t>
            </a:r>
            <a:r>
              <a:rPr lang="en-US" sz="2400" dirty="0" smtClean="0"/>
              <a:t>Montgomery would </a:t>
            </a:r>
            <a:r>
              <a:rPr lang="en-US" sz="2400" dirty="0"/>
              <a:t>come in with their fancy holiday dresses that needed adjustments or their Sunday </a:t>
            </a:r>
            <a:r>
              <a:rPr lang="en-US" sz="2400" dirty="0" smtClean="0"/>
              <a:t>  suits </a:t>
            </a:r>
            <a:r>
              <a:rPr lang="en-US" sz="2400" dirty="0"/>
              <a:t>and blouses that needed just a touch—a flower or </a:t>
            </a:r>
            <a:r>
              <a:rPr lang="en-US" sz="2400" dirty="0" smtClean="0"/>
              <a:t>     some </a:t>
            </a:r>
            <a:r>
              <a:rPr lang="en-US" sz="2400" dirty="0"/>
              <a:t>velvet trimming or something to make the ladies look festive.</a:t>
            </a:r>
            <a:r>
              <a:rPr lang="en-US" sz="2400" dirty="0" smtClean="0"/>
              <a:t>”</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2790272125"/>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“The women of </a:t>
            </a:r>
            <a:r>
              <a:rPr lang="en-US" sz="2400" dirty="0" smtClean="0"/>
              <a:t>Montgomery would </a:t>
            </a:r>
            <a:r>
              <a:rPr lang="en-US" sz="2400" dirty="0"/>
              <a:t>come in with their fancy holiday dresses that needed adjustments </a:t>
            </a:r>
            <a:r>
              <a:rPr lang="en-US" sz="2400" dirty="0">
                <a:solidFill>
                  <a:srgbClr val="FF0000"/>
                </a:solidFill>
              </a:rPr>
              <a:t>or </a:t>
            </a:r>
            <a:r>
              <a:rPr lang="en-US" sz="2400" dirty="0"/>
              <a:t>their Sunday </a:t>
            </a:r>
            <a:r>
              <a:rPr lang="en-US" sz="2400" dirty="0" smtClean="0"/>
              <a:t>  suits </a:t>
            </a:r>
            <a:r>
              <a:rPr lang="en-US" sz="2400" dirty="0"/>
              <a:t>and blouses that needed just a touch</a:t>
            </a:r>
            <a:r>
              <a:rPr lang="en-US" sz="2400" dirty="0">
                <a:solidFill>
                  <a:srgbClr val="FF0000"/>
                </a:solidFill>
              </a:rPr>
              <a:t>—</a:t>
            </a:r>
            <a:r>
              <a:rPr lang="en-US" sz="2400" dirty="0"/>
              <a:t>a flower</a:t>
            </a:r>
            <a:r>
              <a:rPr lang="en-US" sz="2400" dirty="0">
                <a:solidFill>
                  <a:srgbClr val="FF0000"/>
                </a:solidFill>
              </a:rPr>
              <a:t> or </a:t>
            </a:r>
            <a:r>
              <a:rPr lang="en-US" sz="2400" dirty="0"/>
              <a:t>some velvet trimming </a:t>
            </a:r>
            <a:r>
              <a:rPr lang="en-US" sz="2400" dirty="0">
                <a:solidFill>
                  <a:srgbClr val="FF0000"/>
                </a:solidFill>
              </a:rPr>
              <a:t>or</a:t>
            </a:r>
            <a:r>
              <a:rPr lang="en-US" sz="2400" dirty="0"/>
              <a:t> something to make the ladies look </a:t>
            </a:r>
            <a:r>
              <a:rPr lang="en-US" sz="2400" dirty="0" smtClean="0"/>
              <a:t>    festive</a:t>
            </a:r>
            <a:r>
              <a:rPr lang="en-US" sz="2400" dirty="0"/>
              <a:t>.</a:t>
            </a:r>
            <a:r>
              <a:rPr lang="en-US" sz="2400" dirty="0" smtClean="0"/>
              <a:t>”</a:t>
            </a:r>
          </a:p>
        </p:txBody>
      </p:sp>
    </p:spTree>
    <p:extLst>
      <p:ext uri="{BB962C8B-B14F-4D97-AF65-F5344CB8AC3E}">
        <p14:creationId xmlns:p14="http://schemas.microsoft.com/office/powerpoint/2010/main" val="2583705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sz="3200" dirty="0" smtClean="0"/>
              <a:t>How </a:t>
            </a:r>
            <a:r>
              <a:rPr lang="en-US" altLang="ko-KR" sz="3200" dirty="0" smtClean="0"/>
              <a:t>Researcher</a:t>
            </a:r>
            <a:r>
              <a:rPr lang="en-US" altLang="ko-KR" sz="3200" dirty="0" smtClean="0"/>
              <a:t>s Deal with Complex Text</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t>Readability measures for </a:t>
            </a:r>
            <a:r>
              <a:rPr lang="en-US" sz="2800" dirty="0" smtClean="0"/>
              <a:t>identifying texts </a:t>
            </a:r>
            <a:r>
              <a:rPr lang="en-US" sz="2800" dirty="0"/>
              <a:t>to </a:t>
            </a:r>
            <a:r>
              <a:rPr lang="en-US" sz="2800" dirty="0" smtClean="0"/>
              <a:t>  be </a:t>
            </a:r>
            <a:r>
              <a:rPr lang="en-US" sz="2800" dirty="0"/>
              <a:t>avoided (e.g., Lexiles, Fry)</a:t>
            </a:r>
          </a:p>
          <a:p>
            <a:pPr marL="342900" indent="-342900">
              <a:buFont typeface="Arial"/>
              <a:buChar char="•"/>
            </a:pPr>
            <a:r>
              <a:rPr lang="en-US" sz="2800" dirty="0"/>
              <a:t>Revision approaches aimed at revising texts </a:t>
            </a:r>
            <a:r>
              <a:rPr lang="en-US" sz="2800" dirty="0" smtClean="0"/>
              <a:t>  to </a:t>
            </a:r>
            <a:r>
              <a:rPr lang="en-US" sz="2800" dirty="0"/>
              <a:t>make them more readable </a:t>
            </a:r>
            <a:r>
              <a:rPr lang="en-US" sz="2800" dirty="0" smtClean="0"/>
              <a:t>(</a:t>
            </a:r>
            <a:r>
              <a:rPr lang="en-US" sz="2800" dirty="0"/>
              <a:t>Beck, et al., </a:t>
            </a:r>
            <a:r>
              <a:rPr lang="en-US" sz="2800" dirty="0" smtClean="0"/>
              <a:t>     1991</a:t>
            </a:r>
            <a:r>
              <a:rPr lang="en-US" sz="2800" dirty="0"/>
              <a:t>; Duffy, et al., 1989;  Graves, 1988)</a:t>
            </a:r>
          </a:p>
          <a:p>
            <a:pPr marL="342900" indent="-342900">
              <a:buFont typeface="Arial"/>
              <a:buChar char="•"/>
            </a:pPr>
            <a:r>
              <a:rPr lang="en-US" sz="2800" dirty="0"/>
              <a:t>Promotion of schemes to protect </a:t>
            </a:r>
            <a:r>
              <a:rPr lang="en-US" sz="2800" dirty="0" smtClean="0"/>
              <a:t>students       from </a:t>
            </a:r>
            <a:r>
              <a:rPr lang="en-US" sz="2800" dirty="0"/>
              <a:t>having to read </a:t>
            </a:r>
            <a:r>
              <a:rPr lang="en-US" sz="2800" dirty="0" smtClean="0"/>
              <a:t>complex texts </a:t>
            </a:r>
            <a:r>
              <a:rPr lang="en-US" sz="2800" dirty="0"/>
              <a:t>(e.g., </a:t>
            </a:r>
            <a:r>
              <a:rPr lang="en-US" sz="2800" dirty="0" smtClean="0"/>
              <a:t>          </a:t>
            </a:r>
            <a:r>
              <a:rPr lang="en-US" sz="2800" dirty="0" err="1" smtClean="0"/>
              <a:t>jigsawed</a:t>
            </a:r>
            <a:r>
              <a:rPr lang="en-US" sz="2800" dirty="0" smtClean="0"/>
              <a:t> </a:t>
            </a:r>
            <a:r>
              <a:rPr lang="en-US" sz="2800" dirty="0"/>
              <a:t>text </a:t>
            </a:r>
            <a:r>
              <a:rPr lang="en-US" sz="2800" dirty="0" smtClean="0"/>
              <a:t>sets</a:t>
            </a:r>
            <a:r>
              <a:rPr lang="en-US" sz="2800" dirty="0"/>
              <a:t>, guided </a:t>
            </a:r>
            <a:r>
              <a:rPr lang="en-US" sz="2800" dirty="0" smtClean="0"/>
              <a:t>reading, reading    accommodations) </a:t>
            </a:r>
            <a:endParaRPr lang="en-US" sz="2800" dirty="0"/>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19920476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“The women of </a:t>
            </a:r>
            <a:r>
              <a:rPr lang="en-US" sz="2400" dirty="0" smtClean="0"/>
              <a:t>Montgomery would </a:t>
            </a:r>
            <a:r>
              <a:rPr lang="en-US" sz="2400" dirty="0"/>
              <a:t>come in with their fancy holiday dresses </a:t>
            </a:r>
            <a:r>
              <a:rPr lang="en-US" sz="2400" dirty="0" smtClean="0"/>
              <a:t>that </a:t>
            </a:r>
            <a:r>
              <a:rPr lang="en-US" sz="2400" dirty="0"/>
              <a:t>needed adjustments </a:t>
            </a:r>
            <a:endParaRPr lang="en-US" sz="2400" dirty="0" smtClean="0"/>
          </a:p>
          <a:p>
            <a:pPr marL="0" indent="0">
              <a:buNone/>
            </a:pPr>
            <a:endParaRPr lang="en-US" sz="2400" dirty="0" smtClean="0"/>
          </a:p>
          <a:p>
            <a:pPr marL="0" indent="0">
              <a:buNone/>
            </a:pPr>
            <a:r>
              <a:rPr lang="en-US" sz="2400" dirty="0" smtClean="0">
                <a:solidFill>
                  <a:srgbClr val="FF0000"/>
                </a:solidFill>
              </a:rPr>
              <a:t>or </a:t>
            </a:r>
            <a:r>
              <a:rPr lang="en-US" sz="2400" dirty="0"/>
              <a:t>their Sunday suits and blouses </a:t>
            </a:r>
            <a:r>
              <a:rPr lang="en-US" sz="2400" dirty="0" smtClean="0"/>
              <a:t>that </a:t>
            </a:r>
            <a:r>
              <a:rPr lang="en-US" sz="2400" dirty="0"/>
              <a:t>needed just a </a:t>
            </a:r>
            <a:r>
              <a:rPr lang="en-US" sz="2400" dirty="0" smtClean="0"/>
              <a:t>touch</a:t>
            </a:r>
          </a:p>
          <a:p>
            <a:pPr marL="0" indent="0">
              <a:buNone/>
            </a:pPr>
            <a:endParaRPr lang="en-US" sz="2400" dirty="0" smtClean="0"/>
          </a:p>
          <a:p>
            <a:pPr marL="0" indent="0">
              <a:buNone/>
            </a:pPr>
            <a:r>
              <a:rPr lang="en-US" sz="2400" dirty="0" smtClean="0">
                <a:solidFill>
                  <a:srgbClr val="FF0000"/>
                </a:solidFill>
              </a:rPr>
              <a:t>—</a:t>
            </a:r>
            <a:r>
              <a:rPr lang="en-US" sz="2400" dirty="0"/>
              <a:t>a flower </a:t>
            </a:r>
            <a:endParaRPr lang="en-US" sz="2400" dirty="0" smtClean="0"/>
          </a:p>
          <a:p>
            <a:pPr marL="0" indent="0">
              <a:buNone/>
            </a:pPr>
            <a:endParaRPr lang="en-US" sz="2400" dirty="0"/>
          </a:p>
          <a:p>
            <a:pPr marL="0" indent="0">
              <a:buNone/>
            </a:pPr>
            <a:r>
              <a:rPr lang="en-US" sz="2400" dirty="0" smtClean="0">
                <a:solidFill>
                  <a:srgbClr val="FF0000"/>
                </a:solidFill>
              </a:rPr>
              <a:t>or</a:t>
            </a:r>
            <a:r>
              <a:rPr lang="en-US" sz="2400" dirty="0" smtClean="0"/>
              <a:t> </a:t>
            </a:r>
            <a:r>
              <a:rPr lang="en-US" sz="2400" dirty="0"/>
              <a:t>some velvet trimming </a:t>
            </a:r>
            <a:endParaRPr lang="en-US" sz="2400" dirty="0" smtClean="0"/>
          </a:p>
          <a:p>
            <a:pPr marL="0" indent="0">
              <a:buNone/>
            </a:pPr>
            <a:endParaRPr lang="en-US" sz="2400" dirty="0">
              <a:solidFill>
                <a:srgbClr val="FF0000"/>
              </a:solidFill>
            </a:endParaRPr>
          </a:p>
          <a:p>
            <a:pPr marL="0" indent="0">
              <a:buNone/>
            </a:pPr>
            <a:r>
              <a:rPr lang="en-US" sz="2400" dirty="0" smtClean="0">
                <a:solidFill>
                  <a:srgbClr val="FF0000"/>
                </a:solidFill>
              </a:rPr>
              <a:t>or</a:t>
            </a:r>
            <a:r>
              <a:rPr lang="en-US" sz="2400" dirty="0" smtClean="0"/>
              <a:t> </a:t>
            </a:r>
            <a:r>
              <a:rPr lang="en-US" sz="2400" dirty="0"/>
              <a:t>something to make the ladies look festive.</a:t>
            </a:r>
            <a:r>
              <a:rPr lang="en-US" dirty="0" smtClean="0"/>
              <a:t>”</a:t>
            </a:r>
          </a:p>
        </p:txBody>
      </p:sp>
    </p:spTree>
    <p:extLst>
      <p:ext uri="{BB962C8B-B14F-4D97-AF65-F5344CB8AC3E}">
        <p14:creationId xmlns:p14="http://schemas.microsoft.com/office/powerpoint/2010/main" val="3320704871"/>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a:xfrm>
            <a:off x="381000" y="1600200"/>
            <a:ext cx="8229600" cy="4876800"/>
          </a:xfrm>
        </p:spPr>
        <p:txBody>
          <a:bodyPr/>
          <a:lstStyle/>
          <a:p>
            <a:pPr marL="0" indent="0">
              <a:buNone/>
            </a:pPr>
            <a:r>
              <a:rPr lang="en-US" sz="2400" dirty="0"/>
              <a:t>“The women of </a:t>
            </a:r>
            <a:r>
              <a:rPr lang="en-US" sz="2400" dirty="0" smtClean="0"/>
              <a:t>Montgomery would </a:t>
            </a:r>
            <a:r>
              <a:rPr lang="en-US" sz="2400" dirty="0"/>
              <a:t>come in with their fancy holiday dresses </a:t>
            </a:r>
            <a:r>
              <a:rPr lang="en-US" sz="2400" dirty="0" smtClean="0"/>
              <a:t>that </a:t>
            </a:r>
            <a:r>
              <a:rPr lang="en-US" sz="2400" dirty="0"/>
              <a:t>needed adjustments </a:t>
            </a:r>
            <a:endParaRPr lang="en-US" sz="2400" dirty="0" smtClean="0"/>
          </a:p>
          <a:p>
            <a:pPr marL="0" indent="0">
              <a:buNone/>
            </a:pPr>
            <a:endParaRPr lang="en-US" sz="2400" dirty="0" smtClean="0"/>
          </a:p>
          <a:p>
            <a:pPr marL="0" indent="0">
              <a:buNone/>
            </a:pPr>
            <a:r>
              <a:rPr lang="en-US" sz="2400" dirty="0" smtClean="0">
                <a:solidFill>
                  <a:srgbClr val="FF0000"/>
                </a:solidFill>
              </a:rPr>
              <a:t>or </a:t>
            </a:r>
            <a:r>
              <a:rPr lang="en-US" sz="2400" dirty="0"/>
              <a:t>their Sunday suits and blouses </a:t>
            </a:r>
            <a:r>
              <a:rPr lang="en-US" sz="2400" dirty="0" smtClean="0"/>
              <a:t>that </a:t>
            </a:r>
            <a:r>
              <a:rPr lang="en-US" sz="2400" dirty="0"/>
              <a:t>needed just a </a:t>
            </a:r>
            <a:r>
              <a:rPr lang="en-US" sz="2400" dirty="0" smtClean="0"/>
              <a:t>touch</a:t>
            </a:r>
            <a:r>
              <a:rPr lang="en-US" sz="2400" dirty="0" smtClean="0">
                <a:solidFill>
                  <a:srgbClr val="FF0000"/>
                </a:solidFill>
              </a:rPr>
              <a:t>—</a:t>
            </a:r>
            <a:r>
              <a:rPr lang="en-US" sz="2400" dirty="0"/>
              <a:t>a flower </a:t>
            </a:r>
            <a:r>
              <a:rPr lang="en-US" sz="2400" dirty="0">
                <a:solidFill>
                  <a:srgbClr val="FF0000"/>
                </a:solidFill>
              </a:rPr>
              <a:t>or </a:t>
            </a:r>
            <a:r>
              <a:rPr lang="en-US" sz="2400" dirty="0"/>
              <a:t>some velvet trimming </a:t>
            </a:r>
            <a:r>
              <a:rPr lang="en-US" sz="2400" dirty="0" smtClean="0">
                <a:solidFill>
                  <a:srgbClr val="FF0000"/>
                </a:solidFill>
              </a:rPr>
              <a:t>or</a:t>
            </a:r>
            <a:r>
              <a:rPr lang="en-US" sz="2400" dirty="0" smtClean="0"/>
              <a:t> </a:t>
            </a:r>
            <a:r>
              <a:rPr lang="en-US" sz="2400" dirty="0"/>
              <a:t>something to make </a:t>
            </a:r>
            <a:r>
              <a:rPr lang="en-US" sz="2400" dirty="0" smtClean="0"/>
              <a:t>   the </a:t>
            </a:r>
            <a:r>
              <a:rPr lang="en-US" sz="2400" dirty="0"/>
              <a:t>ladies look festive.</a:t>
            </a:r>
            <a:r>
              <a:rPr lang="en-US" sz="2400" dirty="0" smtClean="0"/>
              <a:t>”</a:t>
            </a:r>
          </a:p>
        </p:txBody>
      </p:sp>
    </p:spTree>
    <p:extLst>
      <p:ext uri="{BB962C8B-B14F-4D97-AF65-F5344CB8AC3E}">
        <p14:creationId xmlns:p14="http://schemas.microsoft.com/office/powerpoint/2010/main" val="95152904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a:xfrm>
            <a:off x="381000" y="1600200"/>
            <a:ext cx="8229600" cy="4876800"/>
          </a:xfrm>
        </p:spPr>
        <p:txBody>
          <a:bodyPr/>
          <a:lstStyle/>
          <a:p>
            <a:pPr marL="0" indent="0">
              <a:buNone/>
            </a:pPr>
            <a:r>
              <a:rPr lang="en-US" sz="2400" dirty="0"/>
              <a:t>“The women of </a:t>
            </a:r>
            <a:r>
              <a:rPr lang="en-US" sz="2400" dirty="0" smtClean="0"/>
              <a:t>Montgomery would </a:t>
            </a:r>
            <a:r>
              <a:rPr lang="en-US" sz="2400" dirty="0"/>
              <a:t>come in with </a:t>
            </a:r>
            <a:r>
              <a:rPr lang="en-US" sz="2400" u="sng" dirty="0"/>
              <a:t>their fancy holiday dresses </a:t>
            </a:r>
            <a:r>
              <a:rPr lang="en-US" sz="2400" u="sng" dirty="0" smtClean="0"/>
              <a:t>that </a:t>
            </a:r>
            <a:r>
              <a:rPr lang="en-US" sz="2400" u="sng" dirty="0"/>
              <a:t>needed adjustments</a:t>
            </a:r>
            <a:r>
              <a:rPr lang="en-US" sz="2400" dirty="0"/>
              <a:t> </a:t>
            </a:r>
            <a:endParaRPr lang="en-US" sz="2400" dirty="0" smtClean="0"/>
          </a:p>
          <a:p>
            <a:pPr marL="0" indent="0">
              <a:buNone/>
            </a:pPr>
            <a:endParaRPr lang="en-US" sz="2400" dirty="0" smtClean="0"/>
          </a:p>
          <a:p>
            <a:pPr marL="0" indent="0">
              <a:buNone/>
            </a:pPr>
            <a:r>
              <a:rPr lang="en-US" sz="2400" dirty="0" smtClean="0">
                <a:solidFill>
                  <a:srgbClr val="FF0000"/>
                </a:solidFill>
              </a:rPr>
              <a:t>or </a:t>
            </a:r>
            <a:r>
              <a:rPr lang="en-US" sz="2400" u="sng" dirty="0"/>
              <a:t>their Sunday suits and blouses </a:t>
            </a:r>
            <a:r>
              <a:rPr lang="en-US" sz="2400" u="sng" dirty="0" smtClean="0"/>
              <a:t>that </a:t>
            </a:r>
            <a:r>
              <a:rPr lang="en-US" sz="2400" u="sng" dirty="0"/>
              <a:t>needed just a </a:t>
            </a:r>
            <a:r>
              <a:rPr lang="en-US" sz="2400" u="sng" dirty="0" smtClean="0"/>
              <a:t>touch</a:t>
            </a:r>
          </a:p>
          <a:p>
            <a:pPr marL="0" indent="0">
              <a:buNone/>
            </a:pPr>
            <a:endParaRPr lang="en-US" sz="2400" dirty="0" smtClean="0"/>
          </a:p>
          <a:p>
            <a:pPr marL="0" indent="0">
              <a:buNone/>
            </a:pPr>
            <a:r>
              <a:rPr lang="en-US" sz="2400" dirty="0" smtClean="0">
                <a:solidFill>
                  <a:srgbClr val="FF0000"/>
                </a:solidFill>
              </a:rPr>
              <a:t>—</a:t>
            </a:r>
            <a:r>
              <a:rPr lang="en-US" sz="2400" dirty="0"/>
              <a:t>a flower </a:t>
            </a:r>
            <a:r>
              <a:rPr lang="en-US" sz="2400" dirty="0">
                <a:solidFill>
                  <a:srgbClr val="FF0000"/>
                </a:solidFill>
              </a:rPr>
              <a:t>or</a:t>
            </a:r>
            <a:r>
              <a:rPr lang="en-US" sz="2400" dirty="0"/>
              <a:t> some velvet trimming </a:t>
            </a:r>
            <a:r>
              <a:rPr lang="en-US" sz="2400" dirty="0" smtClean="0">
                <a:solidFill>
                  <a:srgbClr val="FF0000"/>
                </a:solidFill>
              </a:rPr>
              <a:t>or</a:t>
            </a:r>
            <a:r>
              <a:rPr lang="en-US" sz="2400" dirty="0" smtClean="0"/>
              <a:t> </a:t>
            </a:r>
            <a:r>
              <a:rPr lang="en-US" sz="2400" dirty="0"/>
              <a:t>something to make the ladies look festive.</a:t>
            </a:r>
            <a:r>
              <a:rPr lang="en-US" sz="2400" dirty="0" smtClean="0"/>
              <a:t>”</a:t>
            </a:r>
          </a:p>
        </p:txBody>
      </p:sp>
    </p:spTree>
    <p:extLst>
      <p:ext uri="{BB962C8B-B14F-4D97-AF65-F5344CB8AC3E}">
        <p14:creationId xmlns:p14="http://schemas.microsoft.com/office/powerpoint/2010/main" val="2500912528"/>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example</a:t>
            </a:r>
            <a:endParaRPr lang="en-US" dirty="0">
              <a:solidFill>
                <a:srgbClr val="FF0000"/>
              </a:solidFill>
            </a:endParaRPr>
          </a:p>
        </p:txBody>
      </p:sp>
      <p:sp>
        <p:nvSpPr>
          <p:cNvPr id="3" name="Content Placeholder 2"/>
          <p:cNvSpPr>
            <a:spLocks noGrp="1"/>
          </p:cNvSpPr>
          <p:nvPr>
            <p:ph idx="1"/>
          </p:nvPr>
        </p:nvSpPr>
        <p:spPr>
          <a:xfrm>
            <a:off x="381000" y="1600200"/>
            <a:ext cx="8229600" cy="4876800"/>
          </a:xfrm>
        </p:spPr>
        <p:txBody>
          <a:bodyPr/>
          <a:lstStyle/>
          <a:p>
            <a:pPr marL="0" indent="0">
              <a:buNone/>
            </a:pPr>
            <a:r>
              <a:rPr lang="en-US" sz="2400" dirty="0"/>
              <a:t>“The women of </a:t>
            </a:r>
            <a:r>
              <a:rPr lang="en-US" sz="2400" dirty="0" smtClean="0"/>
              <a:t>Montgomery would </a:t>
            </a:r>
            <a:r>
              <a:rPr lang="en-US" sz="2400" dirty="0"/>
              <a:t>come in with </a:t>
            </a:r>
            <a:r>
              <a:rPr lang="en-US" sz="2400" u="sng" dirty="0"/>
              <a:t>their fancy holiday dresses </a:t>
            </a:r>
            <a:r>
              <a:rPr lang="en-US" sz="2400" u="sng" dirty="0" smtClean="0"/>
              <a:t>that </a:t>
            </a:r>
            <a:r>
              <a:rPr lang="en-US" sz="2400" u="sng" dirty="0"/>
              <a:t>needed adjustments</a:t>
            </a:r>
            <a:r>
              <a:rPr lang="en-US" sz="2400" dirty="0"/>
              <a:t> </a:t>
            </a:r>
            <a:endParaRPr lang="en-US" sz="2400" dirty="0" smtClean="0"/>
          </a:p>
          <a:p>
            <a:pPr marL="0" indent="0">
              <a:buNone/>
            </a:pPr>
            <a:endParaRPr lang="en-US" sz="2400" dirty="0" smtClean="0"/>
          </a:p>
          <a:p>
            <a:pPr marL="0" indent="0">
              <a:buNone/>
            </a:pPr>
            <a:r>
              <a:rPr lang="en-US" sz="2400" dirty="0" smtClean="0">
                <a:solidFill>
                  <a:srgbClr val="FF0000"/>
                </a:solidFill>
              </a:rPr>
              <a:t>or </a:t>
            </a:r>
            <a:r>
              <a:rPr lang="en-US" sz="2400" dirty="0"/>
              <a:t>The women of Montgomery would come in with </a:t>
            </a:r>
            <a:r>
              <a:rPr lang="en-US" sz="2400" u="sng" dirty="0" smtClean="0"/>
              <a:t>their </a:t>
            </a:r>
            <a:r>
              <a:rPr lang="en-US" sz="2400" u="sng" dirty="0" smtClean="0"/>
              <a:t>     Sunday </a:t>
            </a:r>
            <a:r>
              <a:rPr lang="en-US" sz="2400" u="sng" dirty="0"/>
              <a:t>suits and blouses </a:t>
            </a:r>
            <a:r>
              <a:rPr lang="en-US" sz="2400" u="sng" dirty="0" smtClean="0"/>
              <a:t>that </a:t>
            </a:r>
            <a:r>
              <a:rPr lang="en-US" sz="2400" u="sng" dirty="0"/>
              <a:t>needed just a </a:t>
            </a:r>
            <a:r>
              <a:rPr lang="en-US" sz="2400" u="sng" dirty="0" smtClean="0"/>
              <a:t>touch</a:t>
            </a:r>
          </a:p>
          <a:p>
            <a:pPr marL="0" indent="0">
              <a:buNone/>
            </a:pPr>
            <a:endParaRPr lang="en-US" sz="2400" dirty="0" smtClean="0"/>
          </a:p>
          <a:p>
            <a:pPr marL="0" indent="0">
              <a:buNone/>
            </a:pPr>
            <a:r>
              <a:rPr lang="en-US" sz="2400" dirty="0" smtClean="0">
                <a:solidFill>
                  <a:srgbClr val="FF0000"/>
                </a:solidFill>
              </a:rPr>
              <a:t>—</a:t>
            </a:r>
            <a:r>
              <a:rPr lang="en-US" sz="2400" dirty="0"/>
              <a:t>a flower</a:t>
            </a:r>
            <a:r>
              <a:rPr lang="en-US" sz="2400" dirty="0">
                <a:solidFill>
                  <a:srgbClr val="FF0000"/>
                </a:solidFill>
              </a:rPr>
              <a:t> or </a:t>
            </a:r>
            <a:r>
              <a:rPr lang="en-US" sz="2400" dirty="0"/>
              <a:t>some velvet trimming </a:t>
            </a:r>
            <a:r>
              <a:rPr lang="en-US" sz="2400" dirty="0" smtClean="0">
                <a:solidFill>
                  <a:srgbClr val="FF0000"/>
                </a:solidFill>
              </a:rPr>
              <a:t>or</a:t>
            </a:r>
            <a:r>
              <a:rPr lang="en-US" sz="2400" dirty="0" smtClean="0"/>
              <a:t> </a:t>
            </a:r>
            <a:r>
              <a:rPr lang="en-US" sz="2400" dirty="0"/>
              <a:t>something to make the ladies look festive.</a:t>
            </a:r>
            <a:r>
              <a:rPr lang="en-US" sz="2400" dirty="0" smtClean="0"/>
              <a:t>”</a:t>
            </a:r>
          </a:p>
        </p:txBody>
      </p:sp>
    </p:spTree>
    <p:extLst>
      <p:ext uri="{BB962C8B-B14F-4D97-AF65-F5344CB8AC3E}">
        <p14:creationId xmlns:p14="http://schemas.microsoft.com/office/powerpoint/2010/main" val="4001518490"/>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381000" y="1600200"/>
            <a:ext cx="8229600" cy="4876800"/>
          </a:xfrm>
        </p:spPr>
        <p:txBody>
          <a:bodyPr/>
          <a:lstStyle/>
          <a:p>
            <a:pPr marL="0" indent="0">
              <a:buNone/>
            </a:pPr>
            <a:r>
              <a:rPr lang="en-US" sz="2400" dirty="0"/>
              <a:t>“The women of </a:t>
            </a:r>
            <a:r>
              <a:rPr lang="en-US" sz="2400" dirty="0" smtClean="0"/>
              <a:t>Montgomery would </a:t>
            </a:r>
            <a:r>
              <a:rPr lang="en-US" sz="2400" dirty="0"/>
              <a:t>come in with </a:t>
            </a:r>
            <a:r>
              <a:rPr lang="en-US" sz="2400" u="sng" dirty="0"/>
              <a:t>their fancy holiday dresses </a:t>
            </a:r>
            <a:r>
              <a:rPr lang="en-US" sz="2400" u="sng" dirty="0" smtClean="0"/>
              <a:t>that </a:t>
            </a:r>
            <a:r>
              <a:rPr lang="en-US" sz="2400" u="sng" dirty="0"/>
              <a:t>needed adjustments</a:t>
            </a:r>
            <a:r>
              <a:rPr lang="en-US" sz="2400" dirty="0"/>
              <a:t> </a:t>
            </a:r>
            <a:endParaRPr lang="en-US" sz="2400" dirty="0" smtClean="0"/>
          </a:p>
          <a:p>
            <a:pPr marL="0" indent="0">
              <a:buNone/>
            </a:pPr>
            <a:endParaRPr lang="en-US" sz="2400" dirty="0" smtClean="0"/>
          </a:p>
          <a:p>
            <a:pPr marL="0" indent="0">
              <a:buNone/>
            </a:pPr>
            <a:r>
              <a:rPr lang="en-US" sz="2400" dirty="0" smtClean="0">
                <a:solidFill>
                  <a:srgbClr val="FF0000"/>
                </a:solidFill>
              </a:rPr>
              <a:t>or </a:t>
            </a:r>
            <a:r>
              <a:rPr lang="en-US" sz="2400" dirty="0"/>
              <a:t>The women of Montgomery would come in with </a:t>
            </a:r>
            <a:r>
              <a:rPr lang="en-US" sz="2400" u="sng" dirty="0" smtClean="0"/>
              <a:t>their </a:t>
            </a:r>
            <a:r>
              <a:rPr lang="en-US" sz="2400" u="sng" dirty="0" smtClean="0"/>
              <a:t>     Sunday </a:t>
            </a:r>
            <a:r>
              <a:rPr lang="en-US" sz="2400" u="sng" dirty="0"/>
              <a:t>suits and blouses </a:t>
            </a:r>
            <a:r>
              <a:rPr lang="en-US" sz="2400" u="sng" dirty="0" smtClean="0"/>
              <a:t>that </a:t>
            </a:r>
            <a:r>
              <a:rPr lang="en-US" sz="2400" u="sng" dirty="0"/>
              <a:t>needed just a </a:t>
            </a:r>
            <a:r>
              <a:rPr lang="en-US" sz="2400" u="sng" dirty="0" smtClean="0"/>
              <a:t>touch</a:t>
            </a:r>
          </a:p>
          <a:p>
            <a:pPr marL="0" indent="0">
              <a:buNone/>
            </a:pPr>
            <a:endParaRPr lang="en-US" sz="2400" dirty="0" smtClean="0"/>
          </a:p>
          <a:p>
            <a:pPr marL="0" indent="0">
              <a:buNone/>
            </a:pPr>
            <a:r>
              <a:rPr lang="en-US" sz="2400" dirty="0" smtClean="0">
                <a:solidFill>
                  <a:srgbClr val="FF0000"/>
                </a:solidFill>
              </a:rPr>
              <a:t>—</a:t>
            </a:r>
            <a:r>
              <a:rPr lang="en-US" sz="2400" dirty="0"/>
              <a:t>a flower </a:t>
            </a:r>
            <a:r>
              <a:rPr lang="en-US" sz="2400" dirty="0">
                <a:solidFill>
                  <a:srgbClr val="FF0000"/>
                </a:solidFill>
              </a:rPr>
              <a:t>or</a:t>
            </a:r>
            <a:r>
              <a:rPr lang="en-US" sz="2400" dirty="0"/>
              <a:t> some velvet trimming </a:t>
            </a:r>
            <a:r>
              <a:rPr lang="en-US" sz="2400" dirty="0" smtClean="0">
                <a:solidFill>
                  <a:srgbClr val="FF0000"/>
                </a:solidFill>
              </a:rPr>
              <a:t>or</a:t>
            </a:r>
            <a:r>
              <a:rPr lang="en-US" sz="2400" dirty="0" smtClean="0"/>
              <a:t> </a:t>
            </a:r>
            <a:r>
              <a:rPr lang="en-US" sz="2400" dirty="0"/>
              <a:t>something to make </a:t>
            </a:r>
            <a:r>
              <a:rPr lang="en-US" sz="2400" dirty="0" smtClean="0"/>
              <a:t>   the </a:t>
            </a:r>
            <a:r>
              <a:rPr lang="en-US" sz="2400" dirty="0"/>
              <a:t>ladies look festive.</a:t>
            </a:r>
            <a:r>
              <a:rPr lang="en-US" sz="2400" dirty="0" smtClean="0"/>
              <a:t>”</a:t>
            </a:r>
          </a:p>
        </p:txBody>
      </p:sp>
    </p:spTree>
    <p:extLst>
      <p:ext uri="{BB962C8B-B14F-4D97-AF65-F5344CB8AC3E}">
        <p14:creationId xmlns:p14="http://schemas.microsoft.com/office/powerpoint/2010/main" val="4001518490"/>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normAutofit/>
          </a:bodyPr>
          <a:lstStyle/>
          <a:p>
            <a:r>
              <a:rPr lang="en-US" dirty="0"/>
              <a:t> </a:t>
            </a:r>
            <a:r>
              <a:rPr lang="en-US" dirty="0" smtClean="0"/>
              <a:t>   </a:t>
            </a:r>
            <a:r>
              <a:rPr lang="en-US" dirty="0" smtClean="0">
                <a:solidFill>
                  <a:srgbClr val="FF0000"/>
                </a:solidFill>
              </a:rPr>
              <a:t>Help with Cohesion</a:t>
            </a:r>
            <a:endParaRPr lang="en-US" dirty="0">
              <a:solidFill>
                <a:srgbClr val="FF0000"/>
              </a:solidFill>
            </a:endParaRPr>
          </a:p>
        </p:txBody>
      </p:sp>
      <p:sp>
        <p:nvSpPr>
          <p:cNvPr id="3" name="Content Placeholder 2"/>
          <p:cNvSpPr>
            <a:spLocks noGrp="1"/>
          </p:cNvSpPr>
          <p:nvPr>
            <p:ph idx="1"/>
          </p:nvPr>
        </p:nvSpPr>
        <p:spPr>
          <a:xfrm>
            <a:off x="533400" y="1447800"/>
            <a:ext cx="7810500" cy="4114800"/>
          </a:xfrm>
        </p:spPr>
        <p:txBody>
          <a:bodyPr>
            <a:noAutofit/>
          </a:bodyPr>
          <a:lstStyle/>
          <a:p>
            <a:r>
              <a:rPr lang="en-US" sz="2400" b="0" dirty="0" smtClean="0"/>
              <a:t>Texts can be hard because the relationships and </a:t>
            </a:r>
            <a:r>
              <a:rPr lang="en-US" sz="2400" b="0" dirty="0" smtClean="0"/>
              <a:t>       connections </a:t>
            </a:r>
            <a:r>
              <a:rPr lang="en-US" sz="2400" b="0" dirty="0" smtClean="0"/>
              <a:t>may be unclear to readers</a:t>
            </a:r>
          </a:p>
          <a:p>
            <a:r>
              <a:rPr lang="en-US" sz="2400" i="1" dirty="0"/>
              <a:t>The killer whale tosses the penguin into the air and </a:t>
            </a:r>
            <a:r>
              <a:rPr lang="en-US" sz="2400" i="1" dirty="0" smtClean="0"/>
              <a:t>   generally </a:t>
            </a:r>
            <a:r>
              <a:rPr lang="en-US" sz="2400" i="1" dirty="0"/>
              <a:t>torments its prey before it eats </a:t>
            </a:r>
            <a:r>
              <a:rPr lang="en-US" sz="2400" i="1" dirty="0" smtClean="0"/>
              <a:t>it</a:t>
            </a:r>
          </a:p>
          <a:p>
            <a:r>
              <a:rPr lang="en-US" sz="2400" i="1" dirty="0" smtClean="0"/>
              <a:t>The </a:t>
            </a:r>
            <a:r>
              <a:rPr lang="en-US" sz="2400" i="1" dirty="0"/>
              <a:t>killer whale tosses the penguin into the air and </a:t>
            </a:r>
            <a:r>
              <a:rPr lang="en-US" sz="2400" i="1" dirty="0" smtClean="0"/>
              <a:t>   generally </a:t>
            </a:r>
            <a:r>
              <a:rPr lang="en-US" sz="2400" i="1" dirty="0"/>
              <a:t>torments the penguin before eating it</a:t>
            </a:r>
            <a:r>
              <a:rPr lang="en-US" sz="2400" i="1" dirty="0" smtClean="0"/>
              <a:t>.</a:t>
            </a:r>
            <a:endParaRPr lang="en-US" sz="2400" i="1" dirty="0"/>
          </a:p>
        </p:txBody>
      </p:sp>
    </p:spTree>
    <p:extLst>
      <p:ext uri="{BB962C8B-B14F-4D97-AF65-F5344CB8AC3E}">
        <p14:creationId xmlns:p14="http://schemas.microsoft.com/office/powerpoint/2010/main" val="1548606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continued to orbit the new </a:t>
            </a:r>
            <a:r>
              <a:rPr lang="en-US" sz="2400" dirty="0" smtClean="0"/>
              <a:t>   Sun </a:t>
            </a:r>
            <a:r>
              <a:rPr lang="en-US" sz="2400" dirty="0"/>
              <a:t>until it formed a large flat ring around it. Scientists call </a:t>
            </a:r>
            <a:r>
              <a:rPr lang="en-US" sz="2400" dirty="0" smtClean="0"/>
              <a:t> this </a:t>
            </a:r>
            <a:r>
              <a:rPr lang="en-US" sz="2400" dirty="0"/>
              <a:t>ring a “protoplanetary disk.” The disk, or ring, was </a:t>
            </a:r>
            <a:r>
              <a:rPr lang="en-US" sz="2400" dirty="0" smtClean="0"/>
              <a:t>       hottest </a:t>
            </a:r>
            <a:r>
              <a:rPr lang="en-US" sz="2400" dirty="0"/>
              <a:t>where it was closest to the Sun, and coolest at its </a:t>
            </a:r>
            <a:r>
              <a:rPr lang="en-US" sz="2400" dirty="0" smtClean="0"/>
              <a:t>  outer </a:t>
            </a:r>
            <a:r>
              <a:rPr lang="en-US" sz="2400" dirty="0"/>
              <a:t>edge. As the disk swirled around the Sun, the Sun’s </a:t>
            </a:r>
            <a:r>
              <a:rPr lang="en-US" sz="2400" dirty="0" smtClean="0"/>
              <a:t>  gravity </a:t>
            </a:r>
            <a:r>
              <a:rPr lang="en-US" sz="2400" dirty="0"/>
              <a:t>went to work. It pulled and tugged at the bits of </a:t>
            </a:r>
            <a:r>
              <a:rPr lang="en-US" sz="2400" dirty="0" err="1"/>
              <a:t>rock</a:t>
            </a:r>
            <a:r>
              <a:rPr lang="en-US" sz="2400" dirty="0" err="1" smtClean="0"/>
              <a:t>,dust</a:t>
            </a:r>
            <a:r>
              <a:rPr lang="en-US" sz="2400" dirty="0"/>
              <a:t>, ice, and gas until they came together in clumps of </a:t>
            </a:r>
            <a:r>
              <a:rPr lang="en-US" sz="2400" dirty="0" smtClean="0"/>
              <a:t>    material </a:t>
            </a:r>
            <a:r>
              <a:rPr lang="en-US" sz="2400" dirty="0"/>
              <a:t>we now call the planets.</a:t>
            </a:r>
          </a:p>
          <a:p>
            <a:endParaRPr lang="en-US" dirty="0"/>
          </a:p>
        </p:txBody>
      </p:sp>
    </p:spTree>
    <p:extLst>
      <p:ext uri="{BB962C8B-B14F-4D97-AF65-F5344CB8AC3E}">
        <p14:creationId xmlns:p14="http://schemas.microsoft.com/office/powerpoint/2010/main" val="2329965853"/>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a:t>
            </a:r>
            <a:r>
              <a:rPr lang="en-US" sz="2400" dirty="0">
                <a:solidFill>
                  <a:srgbClr val="FF0000"/>
                </a:solidFill>
              </a:rPr>
              <a:t>the nebula </a:t>
            </a:r>
            <a:r>
              <a:rPr lang="en-US" sz="2400" dirty="0"/>
              <a:t>continued to orbit the new </a:t>
            </a:r>
            <a:r>
              <a:rPr lang="en-US" sz="2400" dirty="0" smtClean="0"/>
              <a:t>   Sun </a:t>
            </a:r>
            <a:r>
              <a:rPr lang="en-US" sz="2400" dirty="0"/>
              <a:t>until </a:t>
            </a:r>
            <a:r>
              <a:rPr lang="en-US" sz="2400" dirty="0">
                <a:solidFill>
                  <a:srgbClr val="FF0000"/>
                </a:solidFill>
              </a:rPr>
              <a:t>it</a:t>
            </a:r>
            <a:r>
              <a:rPr lang="en-US" sz="2400" dirty="0"/>
              <a:t> formed a large flat ring around </a:t>
            </a:r>
            <a:r>
              <a:rPr lang="en-US" sz="2400" dirty="0">
                <a:solidFill>
                  <a:srgbClr val="FF0000"/>
                </a:solidFill>
              </a:rPr>
              <a:t>it. </a:t>
            </a:r>
            <a:r>
              <a:rPr lang="en-US" sz="2400" dirty="0"/>
              <a:t>Scientists call </a:t>
            </a:r>
            <a:r>
              <a:rPr lang="en-US" sz="2400" dirty="0" smtClean="0"/>
              <a:t> this </a:t>
            </a:r>
            <a:r>
              <a:rPr lang="en-US" sz="2400" dirty="0"/>
              <a:t>ring a “protoplanetary disk.” The disk, or ring, was </a:t>
            </a:r>
            <a:r>
              <a:rPr lang="en-US" sz="2400" dirty="0" smtClean="0"/>
              <a:t>       hottest </a:t>
            </a:r>
            <a:r>
              <a:rPr lang="en-US" sz="2400" dirty="0"/>
              <a:t>where it was closest to the Sun, and coolest at its </a:t>
            </a:r>
            <a:r>
              <a:rPr lang="en-US" sz="2400" dirty="0" smtClean="0"/>
              <a:t>  outer </a:t>
            </a:r>
            <a:r>
              <a:rPr lang="en-US" sz="2400" dirty="0"/>
              <a:t>edge. As the disk swirled around the Sun, the Sun’s </a:t>
            </a:r>
            <a:r>
              <a:rPr lang="en-US" sz="2400" dirty="0" smtClean="0"/>
              <a:t>  gravity </a:t>
            </a:r>
            <a:r>
              <a:rPr lang="en-US" sz="2400" dirty="0"/>
              <a:t>went to work. It pulled and tugged at the bits of </a:t>
            </a:r>
            <a:r>
              <a:rPr lang="en-US" sz="2400" dirty="0" err="1"/>
              <a:t>rock</a:t>
            </a:r>
            <a:r>
              <a:rPr lang="en-US" sz="2400" dirty="0" err="1" smtClean="0"/>
              <a:t>,dust</a:t>
            </a:r>
            <a:r>
              <a:rPr lang="en-US" sz="2400" dirty="0"/>
              <a:t>, ice, and gas until they came together in clumps of </a:t>
            </a:r>
            <a:r>
              <a:rPr lang="en-US" sz="2400" dirty="0" smtClean="0"/>
              <a:t>    material </a:t>
            </a:r>
            <a:r>
              <a:rPr lang="en-US" sz="2400" dirty="0"/>
              <a:t>we now call the planets.</a:t>
            </a:r>
          </a:p>
          <a:p>
            <a:endParaRPr lang="en-US" dirty="0"/>
          </a:p>
        </p:txBody>
      </p:sp>
    </p:spTree>
    <p:extLst>
      <p:ext uri="{BB962C8B-B14F-4D97-AF65-F5344CB8AC3E}">
        <p14:creationId xmlns:p14="http://schemas.microsoft.com/office/powerpoint/2010/main" val="2135613202"/>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continued to orbit </a:t>
            </a:r>
            <a:r>
              <a:rPr lang="en-US" sz="2400" dirty="0">
                <a:solidFill>
                  <a:srgbClr val="FF6600"/>
                </a:solidFill>
              </a:rPr>
              <a:t>the new </a:t>
            </a:r>
            <a:r>
              <a:rPr lang="en-US" sz="2400" dirty="0" smtClean="0">
                <a:solidFill>
                  <a:srgbClr val="FF6600"/>
                </a:solidFill>
              </a:rPr>
              <a:t>   Sun</a:t>
            </a:r>
            <a:r>
              <a:rPr lang="en-US" sz="2400" dirty="0" smtClean="0">
                <a:solidFill>
                  <a:srgbClr val="FFFF00"/>
                </a:solidFill>
              </a:rPr>
              <a:t> </a:t>
            </a:r>
            <a:r>
              <a:rPr lang="en-US" sz="2400" dirty="0"/>
              <a:t>until </a:t>
            </a:r>
            <a:r>
              <a:rPr lang="en-US" sz="2400" dirty="0">
                <a:solidFill>
                  <a:srgbClr val="000000"/>
                </a:solidFill>
              </a:rPr>
              <a:t>it </a:t>
            </a:r>
            <a:r>
              <a:rPr lang="en-US" sz="2400" dirty="0"/>
              <a:t>formed a large flat ring </a:t>
            </a:r>
            <a:r>
              <a:rPr lang="en-US" sz="2400" dirty="0">
                <a:solidFill>
                  <a:srgbClr val="000000"/>
                </a:solidFill>
              </a:rPr>
              <a:t>around it. </a:t>
            </a:r>
            <a:r>
              <a:rPr lang="en-US" sz="2400" dirty="0"/>
              <a:t>Scientists call </a:t>
            </a:r>
            <a:r>
              <a:rPr lang="en-US" sz="2400" dirty="0" smtClean="0"/>
              <a:t> this </a:t>
            </a:r>
            <a:r>
              <a:rPr lang="en-US" sz="2400" dirty="0"/>
              <a:t>ring a “protoplanetary disk.” The disk, or ring, was </a:t>
            </a:r>
            <a:r>
              <a:rPr lang="en-US" sz="2400" dirty="0" smtClean="0"/>
              <a:t>       hottest </a:t>
            </a:r>
            <a:r>
              <a:rPr lang="en-US" sz="2400" dirty="0"/>
              <a:t>where it was closest to </a:t>
            </a:r>
            <a:r>
              <a:rPr lang="en-US" sz="2400" dirty="0">
                <a:solidFill>
                  <a:srgbClr val="FF6600"/>
                </a:solidFill>
              </a:rPr>
              <a:t>the Sun</a:t>
            </a:r>
            <a:r>
              <a:rPr lang="en-US" sz="2400" dirty="0"/>
              <a:t>, and coolest at its </a:t>
            </a:r>
            <a:r>
              <a:rPr lang="en-US" sz="2400" dirty="0" smtClean="0"/>
              <a:t>  outer </a:t>
            </a:r>
            <a:r>
              <a:rPr lang="en-US" sz="2400" dirty="0"/>
              <a:t>edge. As the disk swirled around </a:t>
            </a:r>
            <a:r>
              <a:rPr lang="en-US" sz="2400" dirty="0">
                <a:solidFill>
                  <a:srgbClr val="FF6600"/>
                </a:solidFill>
              </a:rPr>
              <a:t>the Sun, </a:t>
            </a:r>
            <a:r>
              <a:rPr lang="en-US" sz="2400" dirty="0"/>
              <a:t>the Sun’s </a:t>
            </a:r>
            <a:r>
              <a:rPr lang="en-US" sz="2400" dirty="0" smtClean="0"/>
              <a:t>  gravity </a:t>
            </a:r>
            <a:r>
              <a:rPr lang="en-US" sz="2400" dirty="0"/>
              <a:t>went to work. It pulled and tugged at the bits of </a:t>
            </a:r>
            <a:r>
              <a:rPr lang="en-US" sz="2400" dirty="0" err="1"/>
              <a:t>rock</a:t>
            </a:r>
            <a:r>
              <a:rPr lang="en-US" sz="2400" dirty="0" err="1" smtClean="0"/>
              <a:t>,dust</a:t>
            </a:r>
            <a:r>
              <a:rPr lang="en-US" sz="2400" dirty="0"/>
              <a:t>, ice, and gas until they came together in clumps of </a:t>
            </a:r>
            <a:r>
              <a:rPr lang="en-US" sz="2400" dirty="0" smtClean="0"/>
              <a:t>    material </a:t>
            </a:r>
            <a:r>
              <a:rPr lang="en-US" sz="2400" dirty="0"/>
              <a:t>we now call the planets.</a:t>
            </a:r>
          </a:p>
          <a:p>
            <a:endParaRPr lang="en-US" dirty="0"/>
          </a:p>
        </p:txBody>
      </p:sp>
    </p:spTree>
    <p:extLst>
      <p:ext uri="{BB962C8B-B14F-4D97-AF65-F5344CB8AC3E}">
        <p14:creationId xmlns:p14="http://schemas.microsoft.com/office/powerpoint/2010/main" val="1490671231"/>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a:t>
            </a:r>
            <a:r>
              <a:rPr lang="en-US" sz="2400" dirty="0">
                <a:solidFill>
                  <a:srgbClr val="000000"/>
                </a:solidFill>
              </a:rPr>
              <a:t>ed to orbit the new </a:t>
            </a:r>
            <a:r>
              <a:rPr lang="en-US" sz="2400" dirty="0" smtClean="0">
                <a:solidFill>
                  <a:srgbClr val="000000"/>
                </a:solidFill>
              </a:rPr>
              <a:t>   Sun </a:t>
            </a:r>
            <a:r>
              <a:rPr lang="en-US" sz="2400" dirty="0">
                <a:solidFill>
                  <a:srgbClr val="000000"/>
                </a:solidFill>
              </a:rPr>
              <a:t>until it </a:t>
            </a:r>
            <a:r>
              <a:rPr lang="en-US" sz="2400" dirty="0"/>
              <a:t>formed </a:t>
            </a:r>
            <a:r>
              <a:rPr lang="en-US" sz="2400" dirty="0">
                <a:solidFill>
                  <a:srgbClr val="008000"/>
                </a:solidFill>
              </a:rPr>
              <a:t>a large flat ring </a:t>
            </a:r>
            <a:r>
              <a:rPr lang="en-US" sz="2400" dirty="0">
                <a:solidFill>
                  <a:srgbClr val="000000"/>
                </a:solidFill>
              </a:rPr>
              <a:t>around it. </a:t>
            </a:r>
            <a:r>
              <a:rPr lang="en-US" sz="2400" dirty="0"/>
              <a:t>Scientists call </a:t>
            </a:r>
            <a:r>
              <a:rPr lang="en-US" sz="2400" dirty="0" smtClean="0"/>
              <a:t> </a:t>
            </a:r>
            <a:r>
              <a:rPr lang="en-US" sz="2400" dirty="0" smtClean="0">
                <a:solidFill>
                  <a:srgbClr val="008000"/>
                </a:solidFill>
              </a:rPr>
              <a:t>this </a:t>
            </a:r>
            <a:r>
              <a:rPr lang="en-US" sz="2400" dirty="0">
                <a:solidFill>
                  <a:srgbClr val="008000"/>
                </a:solidFill>
              </a:rPr>
              <a:t>ring </a:t>
            </a:r>
            <a:r>
              <a:rPr lang="en-US" sz="2400" dirty="0"/>
              <a:t>a “</a:t>
            </a:r>
            <a:r>
              <a:rPr lang="en-US" sz="2400" dirty="0">
                <a:solidFill>
                  <a:srgbClr val="008000"/>
                </a:solidFill>
              </a:rPr>
              <a:t>protoplanetary disk.</a:t>
            </a:r>
            <a:r>
              <a:rPr lang="en-US" sz="2400" dirty="0"/>
              <a:t>” </a:t>
            </a:r>
            <a:r>
              <a:rPr lang="en-US" sz="2400" dirty="0">
                <a:solidFill>
                  <a:srgbClr val="008000"/>
                </a:solidFill>
              </a:rPr>
              <a:t>The disk, or ring, </a:t>
            </a:r>
            <a:r>
              <a:rPr lang="en-US" sz="2400" dirty="0"/>
              <a:t>was </a:t>
            </a:r>
            <a:r>
              <a:rPr lang="en-US" sz="2400" dirty="0" smtClean="0"/>
              <a:t>       hottest </a:t>
            </a:r>
            <a:r>
              <a:rPr lang="en-US" sz="2400" dirty="0"/>
              <a:t>where</a:t>
            </a:r>
            <a:r>
              <a:rPr lang="en-US" sz="2400" dirty="0">
                <a:solidFill>
                  <a:srgbClr val="008000"/>
                </a:solidFill>
              </a:rPr>
              <a:t> it </a:t>
            </a:r>
            <a:r>
              <a:rPr lang="en-US" sz="2400" dirty="0"/>
              <a:t>was closest to </a:t>
            </a:r>
            <a:r>
              <a:rPr lang="en-US" sz="2400" dirty="0">
                <a:solidFill>
                  <a:srgbClr val="000000"/>
                </a:solidFill>
              </a:rPr>
              <a:t>the Sun, </a:t>
            </a:r>
            <a:r>
              <a:rPr lang="en-US" sz="2400" dirty="0"/>
              <a:t>and coolest at</a:t>
            </a:r>
            <a:r>
              <a:rPr lang="en-US" sz="2400" dirty="0">
                <a:solidFill>
                  <a:srgbClr val="008000"/>
                </a:solidFill>
              </a:rPr>
              <a:t> its </a:t>
            </a:r>
            <a:r>
              <a:rPr lang="en-US" sz="2400" dirty="0" smtClean="0">
                <a:solidFill>
                  <a:srgbClr val="008000"/>
                </a:solidFill>
              </a:rPr>
              <a:t>  </a:t>
            </a:r>
            <a:r>
              <a:rPr lang="en-US" sz="2400" dirty="0" smtClean="0"/>
              <a:t>outer </a:t>
            </a:r>
            <a:r>
              <a:rPr lang="en-US" sz="2400" dirty="0"/>
              <a:t>edge. As the </a:t>
            </a:r>
            <a:r>
              <a:rPr lang="en-US" sz="2400" dirty="0">
                <a:solidFill>
                  <a:srgbClr val="008000"/>
                </a:solidFill>
              </a:rPr>
              <a:t>disk</a:t>
            </a:r>
            <a:r>
              <a:rPr lang="en-US" sz="2400" dirty="0"/>
              <a:t> swirled around </a:t>
            </a:r>
            <a:r>
              <a:rPr lang="en-US" sz="2400" dirty="0">
                <a:solidFill>
                  <a:srgbClr val="000000"/>
                </a:solidFill>
              </a:rPr>
              <a:t>the Sun, </a:t>
            </a:r>
            <a:r>
              <a:rPr lang="en-US" sz="2400" dirty="0"/>
              <a:t>the Sun’s </a:t>
            </a:r>
            <a:r>
              <a:rPr lang="en-US" sz="2400" dirty="0" smtClean="0"/>
              <a:t>  gravity </a:t>
            </a:r>
            <a:r>
              <a:rPr lang="en-US" sz="2400" dirty="0"/>
              <a:t>went to work. It pulled and tugged at the bits of </a:t>
            </a:r>
            <a:r>
              <a:rPr lang="en-US" sz="2400" dirty="0" err="1"/>
              <a:t>rock</a:t>
            </a:r>
            <a:r>
              <a:rPr lang="en-US" sz="2400" dirty="0" err="1" smtClean="0"/>
              <a:t>,dust</a:t>
            </a:r>
            <a:r>
              <a:rPr lang="en-US" sz="2400" dirty="0"/>
              <a:t>, ice, and gas until they came together in clumps of </a:t>
            </a:r>
            <a:r>
              <a:rPr lang="en-US" sz="2400" dirty="0" smtClean="0"/>
              <a:t>    material </a:t>
            </a:r>
            <a:r>
              <a:rPr lang="en-US" sz="2400" dirty="0"/>
              <a:t>we now call the planets.</a:t>
            </a:r>
          </a:p>
          <a:p>
            <a:endParaRPr lang="en-US" dirty="0"/>
          </a:p>
        </p:txBody>
      </p:sp>
    </p:spTree>
    <p:extLst>
      <p:ext uri="{BB962C8B-B14F-4D97-AF65-F5344CB8AC3E}">
        <p14:creationId xmlns:p14="http://schemas.microsoft.com/office/powerpoint/2010/main" val="179621635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But Complex Text is Essential</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t>This presentation is based upon a different </a:t>
            </a:r>
            <a:r>
              <a:rPr lang="en-US" sz="2800" dirty="0" smtClean="0"/>
              <a:t>    premise</a:t>
            </a:r>
            <a:endParaRPr lang="en-US" sz="2800" dirty="0"/>
          </a:p>
          <a:p>
            <a:pPr marL="342900" indent="-342900">
              <a:buFont typeface="Arial"/>
              <a:buChar char="•"/>
            </a:pPr>
            <a:r>
              <a:rPr lang="en-US" sz="2800" dirty="0"/>
              <a:t>Instead of </a:t>
            </a:r>
            <a:r>
              <a:rPr lang="en-US" sz="2800" dirty="0" smtClean="0"/>
              <a:t>viewing </a:t>
            </a:r>
            <a:r>
              <a:rPr lang="en-US" sz="2800" dirty="0"/>
              <a:t>text as a barrier to </a:t>
            </a:r>
            <a:r>
              <a:rPr lang="en-US" sz="2800" dirty="0" smtClean="0"/>
              <a:t>student  learning</a:t>
            </a:r>
            <a:r>
              <a:rPr lang="en-US" sz="2800" dirty="0"/>
              <a:t>, let’s start with the idea </a:t>
            </a:r>
            <a:r>
              <a:rPr lang="en-US" sz="2800" dirty="0" smtClean="0"/>
              <a:t>that </a:t>
            </a:r>
            <a:r>
              <a:rPr lang="en-US" sz="2800" dirty="0"/>
              <a:t>high </a:t>
            </a:r>
            <a:r>
              <a:rPr lang="en-US" sz="2800" dirty="0" err="1" smtClean="0"/>
              <a:t>levelacademic</a:t>
            </a:r>
            <a:r>
              <a:rPr lang="en-US" sz="2800" dirty="0" smtClean="0"/>
              <a:t> </a:t>
            </a:r>
            <a:r>
              <a:rPr lang="en-US" sz="2800" dirty="0"/>
              <a:t>learning can </a:t>
            </a:r>
            <a:r>
              <a:rPr lang="en-US" sz="2800" dirty="0" smtClean="0"/>
              <a:t>only </a:t>
            </a:r>
            <a:r>
              <a:rPr lang="en-US" sz="2800" dirty="0"/>
              <a:t>be promoted </a:t>
            </a:r>
            <a:r>
              <a:rPr lang="en-US" sz="2800" dirty="0" smtClean="0"/>
              <a:t>      meaningfully </a:t>
            </a:r>
            <a:r>
              <a:rPr lang="en-US" sz="2800" dirty="0"/>
              <a:t>through the </a:t>
            </a:r>
            <a:r>
              <a:rPr lang="en-US" sz="2800" dirty="0" smtClean="0"/>
              <a:t>use </a:t>
            </a:r>
            <a:r>
              <a:rPr lang="en-US" sz="2800" dirty="0"/>
              <a:t>of text</a:t>
            </a:r>
          </a:p>
          <a:p>
            <a:pPr marL="342900" indent="-342900">
              <a:buFont typeface="Arial"/>
              <a:buChar char="•"/>
            </a:pPr>
            <a:r>
              <a:rPr lang="en-US" sz="2800" dirty="0"/>
              <a:t>Text is central to how disciplinary experts </a:t>
            </a:r>
            <a:r>
              <a:rPr lang="en-US" sz="2800" dirty="0" smtClean="0"/>
              <a:t>       create </a:t>
            </a:r>
            <a:r>
              <a:rPr lang="en-US" sz="2800" dirty="0"/>
              <a:t>knowledge, communicate that </a:t>
            </a:r>
            <a:r>
              <a:rPr lang="en-US" sz="2800" dirty="0" smtClean="0"/>
              <a:t>             knowledge</a:t>
            </a:r>
            <a:r>
              <a:rPr lang="en-US" sz="2800" dirty="0"/>
              <a:t>, and evaluate knowledge</a:t>
            </a:r>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16633026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a:t>
            </a:r>
            <a:r>
              <a:rPr lang="en-US" sz="2400" dirty="0">
                <a:solidFill>
                  <a:srgbClr val="000000"/>
                </a:solidFill>
              </a:rPr>
              <a:t>ed to orbit the new </a:t>
            </a:r>
            <a:r>
              <a:rPr lang="en-US" sz="2400" dirty="0" smtClean="0">
                <a:solidFill>
                  <a:srgbClr val="000000"/>
                </a:solidFill>
              </a:rPr>
              <a:t>   Sun </a:t>
            </a:r>
            <a:r>
              <a:rPr lang="en-US" sz="2400" dirty="0">
                <a:solidFill>
                  <a:srgbClr val="000000"/>
                </a:solidFill>
              </a:rPr>
              <a:t>until it formed a large flat ring around it. Scientists call </a:t>
            </a:r>
            <a:r>
              <a:rPr lang="en-US" sz="2400" dirty="0" smtClean="0">
                <a:solidFill>
                  <a:srgbClr val="000000"/>
                </a:solidFill>
              </a:rPr>
              <a:t> this </a:t>
            </a:r>
            <a:r>
              <a:rPr lang="en-US" sz="2400" dirty="0">
                <a:solidFill>
                  <a:srgbClr val="000000"/>
                </a:solidFill>
              </a:rPr>
              <a:t>ring a “protoplanetary disk.” The disk, or ring, was </a:t>
            </a:r>
            <a:r>
              <a:rPr lang="en-US" sz="2400" dirty="0" smtClean="0">
                <a:solidFill>
                  <a:srgbClr val="000000"/>
                </a:solidFill>
              </a:rPr>
              <a:t>       hottest </a:t>
            </a:r>
            <a:r>
              <a:rPr lang="en-US" sz="2400" dirty="0">
                <a:solidFill>
                  <a:srgbClr val="000000"/>
                </a:solidFill>
              </a:rPr>
              <a:t>where it was closest to the Sun, and coolest at its </a:t>
            </a:r>
            <a:r>
              <a:rPr lang="en-US" sz="2400" dirty="0" smtClean="0">
                <a:solidFill>
                  <a:srgbClr val="000000"/>
                </a:solidFill>
              </a:rPr>
              <a:t>  outer </a:t>
            </a:r>
            <a:r>
              <a:rPr lang="en-US" sz="2400" dirty="0">
                <a:solidFill>
                  <a:srgbClr val="000000"/>
                </a:solidFill>
              </a:rPr>
              <a:t>edge. As the disk swirled </a:t>
            </a:r>
            <a:r>
              <a:rPr lang="en-US" sz="2400" dirty="0"/>
              <a:t>around </a:t>
            </a:r>
            <a:r>
              <a:rPr lang="en-US" sz="2400" dirty="0">
                <a:solidFill>
                  <a:srgbClr val="000000"/>
                </a:solidFill>
              </a:rPr>
              <a:t>the Sun, </a:t>
            </a:r>
            <a:r>
              <a:rPr lang="en-US" sz="2400" dirty="0"/>
              <a:t>the </a:t>
            </a:r>
            <a:r>
              <a:rPr lang="en-US" sz="2400" dirty="0">
                <a:solidFill>
                  <a:srgbClr val="3366FF"/>
                </a:solidFill>
              </a:rPr>
              <a:t>Sun’s </a:t>
            </a:r>
            <a:r>
              <a:rPr lang="en-US" sz="2400" dirty="0" smtClean="0">
                <a:solidFill>
                  <a:srgbClr val="3366FF"/>
                </a:solidFill>
              </a:rPr>
              <a:t>  gravity </a:t>
            </a:r>
            <a:r>
              <a:rPr lang="en-US" sz="2400" dirty="0"/>
              <a:t>went to work.</a:t>
            </a:r>
            <a:r>
              <a:rPr lang="en-US" sz="2400" dirty="0">
                <a:solidFill>
                  <a:srgbClr val="3366FF"/>
                </a:solidFill>
              </a:rPr>
              <a:t> It </a:t>
            </a:r>
            <a:r>
              <a:rPr lang="en-US" sz="2400" dirty="0"/>
              <a:t>pulled and tugged at the bits of </a:t>
            </a:r>
            <a:r>
              <a:rPr lang="en-US" sz="2400" dirty="0" err="1"/>
              <a:t>rock</a:t>
            </a:r>
            <a:r>
              <a:rPr lang="en-US" sz="2400" dirty="0" err="1" smtClean="0"/>
              <a:t>,dust</a:t>
            </a:r>
            <a:r>
              <a:rPr lang="en-US" sz="2400" dirty="0"/>
              <a:t>, ice, and gas until they came together in clumps of </a:t>
            </a:r>
            <a:r>
              <a:rPr lang="en-US" sz="2400" dirty="0" smtClean="0"/>
              <a:t>    material </a:t>
            </a:r>
            <a:r>
              <a:rPr lang="en-US" sz="2400" dirty="0"/>
              <a:t>we now call the planets.</a:t>
            </a:r>
          </a:p>
          <a:p>
            <a:endParaRPr lang="en-US" dirty="0"/>
          </a:p>
        </p:txBody>
      </p:sp>
    </p:spTree>
    <p:extLst>
      <p:ext uri="{BB962C8B-B14F-4D97-AF65-F5344CB8AC3E}">
        <p14:creationId xmlns:p14="http://schemas.microsoft.com/office/powerpoint/2010/main" val="2966914340"/>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a:t>
            </a:r>
            <a:r>
              <a:rPr lang="en-US" sz="2400" dirty="0">
                <a:solidFill>
                  <a:srgbClr val="000000"/>
                </a:solidFill>
              </a:rPr>
              <a:t>ed to orbit the new </a:t>
            </a:r>
            <a:r>
              <a:rPr lang="en-US" sz="2400" dirty="0" smtClean="0">
                <a:solidFill>
                  <a:srgbClr val="000000"/>
                </a:solidFill>
              </a:rPr>
              <a:t>   Sun </a:t>
            </a:r>
            <a:r>
              <a:rPr lang="en-US" sz="2400" dirty="0">
                <a:solidFill>
                  <a:srgbClr val="000000"/>
                </a:solidFill>
              </a:rPr>
              <a:t>until it formed a large flat ring around it. Scientists call </a:t>
            </a:r>
            <a:r>
              <a:rPr lang="en-US" sz="2400" dirty="0" smtClean="0">
                <a:solidFill>
                  <a:srgbClr val="000000"/>
                </a:solidFill>
              </a:rPr>
              <a:t> this </a:t>
            </a:r>
            <a:r>
              <a:rPr lang="en-US" sz="2400" dirty="0">
                <a:solidFill>
                  <a:srgbClr val="000000"/>
                </a:solidFill>
              </a:rPr>
              <a:t>ring a “protoplanetary disk.” The disk, or ring, was </a:t>
            </a:r>
            <a:r>
              <a:rPr lang="en-US" sz="2400" dirty="0" smtClean="0">
                <a:solidFill>
                  <a:srgbClr val="000000"/>
                </a:solidFill>
              </a:rPr>
              <a:t>       hottest </a:t>
            </a:r>
            <a:r>
              <a:rPr lang="en-US" sz="2400" dirty="0">
                <a:solidFill>
                  <a:srgbClr val="000000"/>
                </a:solidFill>
              </a:rPr>
              <a:t>where it was closest to the Sun, and coolest at its </a:t>
            </a:r>
            <a:r>
              <a:rPr lang="en-US" sz="2400" dirty="0" smtClean="0">
                <a:solidFill>
                  <a:srgbClr val="000000"/>
                </a:solidFill>
              </a:rPr>
              <a:t>  outer </a:t>
            </a:r>
            <a:r>
              <a:rPr lang="en-US" sz="2400" dirty="0">
                <a:solidFill>
                  <a:srgbClr val="000000"/>
                </a:solidFill>
              </a:rPr>
              <a:t>edge. As the disk swirled </a:t>
            </a:r>
            <a:r>
              <a:rPr lang="en-US" sz="2400" dirty="0"/>
              <a:t>around </a:t>
            </a:r>
            <a:r>
              <a:rPr lang="en-US" sz="2400" dirty="0">
                <a:solidFill>
                  <a:srgbClr val="000000"/>
                </a:solidFill>
              </a:rPr>
              <a:t>the </a:t>
            </a:r>
            <a:r>
              <a:rPr lang="en-US" sz="2400" dirty="0"/>
              <a:t>Sun, the Sun’s </a:t>
            </a:r>
            <a:r>
              <a:rPr lang="en-US" sz="2400" dirty="0" smtClean="0"/>
              <a:t>  gravity </a:t>
            </a:r>
            <a:r>
              <a:rPr lang="en-US" sz="2400" dirty="0"/>
              <a:t>went to work. It pulled and tugged at the</a:t>
            </a:r>
            <a:r>
              <a:rPr lang="en-US" sz="2400" dirty="0">
                <a:solidFill>
                  <a:srgbClr val="660066"/>
                </a:solidFill>
              </a:rPr>
              <a:t> bits of </a:t>
            </a:r>
            <a:r>
              <a:rPr lang="en-US" sz="2400" dirty="0" err="1">
                <a:solidFill>
                  <a:srgbClr val="660066"/>
                </a:solidFill>
              </a:rPr>
              <a:t>rock</a:t>
            </a:r>
            <a:r>
              <a:rPr lang="en-US" sz="2400" dirty="0" err="1" smtClean="0">
                <a:solidFill>
                  <a:srgbClr val="660066"/>
                </a:solidFill>
              </a:rPr>
              <a:t>,dust</a:t>
            </a:r>
            <a:r>
              <a:rPr lang="en-US" sz="2400" dirty="0">
                <a:solidFill>
                  <a:srgbClr val="660066"/>
                </a:solidFill>
              </a:rPr>
              <a:t>, ice, and gas </a:t>
            </a:r>
            <a:r>
              <a:rPr lang="en-US" sz="2400" dirty="0"/>
              <a:t>until </a:t>
            </a:r>
            <a:r>
              <a:rPr lang="en-US" sz="2400" dirty="0">
                <a:solidFill>
                  <a:srgbClr val="660066"/>
                </a:solidFill>
              </a:rPr>
              <a:t>they</a:t>
            </a:r>
            <a:r>
              <a:rPr lang="en-US" sz="2400" dirty="0"/>
              <a:t> came together in</a:t>
            </a:r>
            <a:r>
              <a:rPr lang="en-US" sz="2400" dirty="0">
                <a:solidFill>
                  <a:srgbClr val="660066"/>
                </a:solidFill>
              </a:rPr>
              <a:t> clumps of </a:t>
            </a:r>
            <a:r>
              <a:rPr lang="en-US" sz="2400" dirty="0" smtClean="0">
                <a:solidFill>
                  <a:srgbClr val="660066"/>
                </a:solidFill>
              </a:rPr>
              <a:t>    material</a:t>
            </a:r>
            <a:r>
              <a:rPr lang="en-US" sz="2400" dirty="0" smtClean="0"/>
              <a:t> </a:t>
            </a:r>
            <a:r>
              <a:rPr lang="en-US" sz="2400" dirty="0"/>
              <a:t>we now call </a:t>
            </a:r>
            <a:r>
              <a:rPr lang="en-US" sz="2400" dirty="0">
                <a:solidFill>
                  <a:srgbClr val="660066"/>
                </a:solidFill>
              </a:rPr>
              <a:t>the planets.</a:t>
            </a:r>
          </a:p>
          <a:p>
            <a:endParaRPr lang="en-US" dirty="0"/>
          </a:p>
        </p:txBody>
      </p:sp>
    </p:spTree>
    <p:extLst>
      <p:ext uri="{BB962C8B-B14F-4D97-AF65-F5344CB8AC3E}">
        <p14:creationId xmlns:p14="http://schemas.microsoft.com/office/powerpoint/2010/main" val="4115234089"/>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a:t>
            </a:r>
            <a:r>
              <a:rPr lang="en-US" sz="2400" dirty="0">
                <a:solidFill>
                  <a:srgbClr val="FF0000"/>
                </a:solidFill>
              </a:rPr>
              <a:t>the nebula </a:t>
            </a:r>
            <a:r>
              <a:rPr lang="en-US" sz="2400" dirty="0"/>
              <a:t>continued to orbit </a:t>
            </a:r>
            <a:r>
              <a:rPr lang="en-US" sz="2400" dirty="0">
                <a:solidFill>
                  <a:srgbClr val="FFFF00"/>
                </a:solidFill>
              </a:rPr>
              <a:t>the new </a:t>
            </a:r>
            <a:r>
              <a:rPr lang="en-US" sz="2400" dirty="0" smtClean="0">
                <a:solidFill>
                  <a:srgbClr val="FFFF00"/>
                </a:solidFill>
              </a:rPr>
              <a:t>   Sun </a:t>
            </a:r>
            <a:r>
              <a:rPr lang="en-US" sz="2400" dirty="0"/>
              <a:t>until </a:t>
            </a:r>
            <a:r>
              <a:rPr lang="en-US" sz="2400" dirty="0">
                <a:solidFill>
                  <a:srgbClr val="FF0000"/>
                </a:solidFill>
              </a:rPr>
              <a:t>it</a:t>
            </a:r>
            <a:r>
              <a:rPr lang="en-US" sz="2400" dirty="0"/>
              <a:t> formed </a:t>
            </a:r>
            <a:r>
              <a:rPr lang="en-US" sz="2400" dirty="0">
                <a:solidFill>
                  <a:srgbClr val="008000"/>
                </a:solidFill>
              </a:rPr>
              <a:t>a large flat ring </a:t>
            </a:r>
            <a:r>
              <a:rPr lang="en-US" sz="2400" dirty="0"/>
              <a:t>around </a:t>
            </a:r>
            <a:r>
              <a:rPr lang="en-US" sz="2400" dirty="0">
                <a:solidFill>
                  <a:srgbClr val="FF0000"/>
                </a:solidFill>
              </a:rPr>
              <a:t>it. </a:t>
            </a:r>
            <a:r>
              <a:rPr lang="en-US" sz="2400" dirty="0"/>
              <a:t>Scientists call </a:t>
            </a:r>
            <a:r>
              <a:rPr lang="en-US" sz="2400" dirty="0" smtClean="0"/>
              <a:t> </a:t>
            </a:r>
            <a:r>
              <a:rPr lang="en-US" sz="2400" dirty="0" smtClean="0">
                <a:solidFill>
                  <a:srgbClr val="008000"/>
                </a:solidFill>
              </a:rPr>
              <a:t>this </a:t>
            </a:r>
            <a:r>
              <a:rPr lang="en-US" sz="2400" dirty="0">
                <a:solidFill>
                  <a:srgbClr val="008000"/>
                </a:solidFill>
              </a:rPr>
              <a:t>ring </a:t>
            </a:r>
            <a:r>
              <a:rPr lang="en-US" sz="2400" dirty="0"/>
              <a:t>a “</a:t>
            </a:r>
            <a:r>
              <a:rPr lang="en-US" sz="2400" dirty="0">
                <a:solidFill>
                  <a:srgbClr val="008000"/>
                </a:solidFill>
              </a:rPr>
              <a:t>protoplanetary disk.</a:t>
            </a:r>
            <a:r>
              <a:rPr lang="en-US" sz="2400" dirty="0"/>
              <a:t>” </a:t>
            </a:r>
            <a:r>
              <a:rPr lang="en-US" sz="2400" dirty="0">
                <a:solidFill>
                  <a:srgbClr val="008000"/>
                </a:solidFill>
              </a:rPr>
              <a:t>The disk, or ring, </a:t>
            </a:r>
            <a:r>
              <a:rPr lang="en-US" sz="2400" dirty="0"/>
              <a:t>was </a:t>
            </a:r>
            <a:r>
              <a:rPr lang="en-US" sz="2400" dirty="0" smtClean="0"/>
              <a:t>       hottest </a:t>
            </a:r>
            <a:r>
              <a:rPr lang="en-US" sz="2400" dirty="0"/>
              <a:t>where</a:t>
            </a:r>
            <a:r>
              <a:rPr lang="en-US" sz="2400" dirty="0">
                <a:solidFill>
                  <a:srgbClr val="008000"/>
                </a:solidFill>
              </a:rPr>
              <a:t> it </a:t>
            </a:r>
            <a:r>
              <a:rPr lang="en-US" sz="2400" dirty="0"/>
              <a:t>was closest to </a:t>
            </a:r>
            <a:r>
              <a:rPr lang="en-US" sz="2400" dirty="0">
                <a:solidFill>
                  <a:srgbClr val="FFFF00"/>
                </a:solidFill>
              </a:rPr>
              <a:t>the Sun</a:t>
            </a:r>
            <a:r>
              <a:rPr lang="en-US" sz="2400" dirty="0"/>
              <a:t>, and coolest at</a:t>
            </a:r>
            <a:r>
              <a:rPr lang="en-US" sz="2400" dirty="0">
                <a:solidFill>
                  <a:srgbClr val="008000"/>
                </a:solidFill>
              </a:rPr>
              <a:t> its </a:t>
            </a:r>
            <a:r>
              <a:rPr lang="en-US" sz="2400" dirty="0" smtClean="0">
                <a:solidFill>
                  <a:srgbClr val="008000"/>
                </a:solidFill>
              </a:rPr>
              <a:t>  </a:t>
            </a:r>
            <a:r>
              <a:rPr lang="en-US" sz="2400" dirty="0" smtClean="0"/>
              <a:t>outer </a:t>
            </a:r>
            <a:r>
              <a:rPr lang="en-US" sz="2400" dirty="0"/>
              <a:t>edge. As the </a:t>
            </a:r>
            <a:r>
              <a:rPr lang="en-US" sz="2400" dirty="0">
                <a:solidFill>
                  <a:srgbClr val="008000"/>
                </a:solidFill>
              </a:rPr>
              <a:t>disk</a:t>
            </a:r>
            <a:r>
              <a:rPr lang="en-US" sz="2400" dirty="0"/>
              <a:t> swirled around </a:t>
            </a:r>
            <a:r>
              <a:rPr lang="en-US" sz="2400" dirty="0">
                <a:solidFill>
                  <a:srgbClr val="FFFF00"/>
                </a:solidFill>
              </a:rPr>
              <a:t>the Sun</a:t>
            </a:r>
            <a:r>
              <a:rPr lang="en-US" sz="2400" dirty="0"/>
              <a:t>, </a:t>
            </a:r>
            <a:r>
              <a:rPr lang="en-US" sz="2400" dirty="0">
                <a:solidFill>
                  <a:srgbClr val="3366FF"/>
                </a:solidFill>
              </a:rPr>
              <a:t>the Sun’s </a:t>
            </a:r>
            <a:r>
              <a:rPr lang="en-US" sz="2400" dirty="0" smtClean="0">
                <a:solidFill>
                  <a:srgbClr val="3366FF"/>
                </a:solidFill>
              </a:rPr>
              <a:t>  gravity</a:t>
            </a:r>
            <a:r>
              <a:rPr lang="en-US" sz="2400" dirty="0" smtClean="0"/>
              <a:t> </a:t>
            </a:r>
            <a:r>
              <a:rPr lang="en-US" sz="2400" dirty="0"/>
              <a:t>went to work. </a:t>
            </a:r>
            <a:r>
              <a:rPr lang="en-US" sz="2400" dirty="0">
                <a:solidFill>
                  <a:srgbClr val="3366FF"/>
                </a:solidFill>
              </a:rPr>
              <a:t>It</a:t>
            </a:r>
            <a:r>
              <a:rPr lang="en-US" sz="2400" dirty="0"/>
              <a:t> pulled and tugged at the </a:t>
            </a:r>
            <a:r>
              <a:rPr lang="en-US" sz="2400" dirty="0">
                <a:solidFill>
                  <a:srgbClr val="660066"/>
                </a:solidFill>
              </a:rPr>
              <a:t>bits of </a:t>
            </a:r>
            <a:r>
              <a:rPr lang="en-US" sz="2400" dirty="0" err="1">
                <a:solidFill>
                  <a:srgbClr val="660066"/>
                </a:solidFill>
              </a:rPr>
              <a:t>rock</a:t>
            </a:r>
            <a:r>
              <a:rPr lang="en-US" sz="2400" dirty="0" err="1" smtClean="0">
                <a:solidFill>
                  <a:srgbClr val="660066"/>
                </a:solidFill>
              </a:rPr>
              <a:t>,dust</a:t>
            </a:r>
            <a:r>
              <a:rPr lang="en-US" sz="2400" dirty="0">
                <a:solidFill>
                  <a:srgbClr val="660066"/>
                </a:solidFill>
              </a:rPr>
              <a:t>, ice, and gas </a:t>
            </a:r>
            <a:r>
              <a:rPr lang="en-US" sz="2400" dirty="0"/>
              <a:t>until </a:t>
            </a:r>
            <a:r>
              <a:rPr lang="en-US" sz="2400" dirty="0">
                <a:solidFill>
                  <a:srgbClr val="660066"/>
                </a:solidFill>
              </a:rPr>
              <a:t>they</a:t>
            </a:r>
            <a:r>
              <a:rPr lang="en-US" sz="2400" dirty="0"/>
              <a:t> came together in</a:t>
            </a:r>
            <a:r>
              <a:rPr lang="en-US" sz="2400" dirty="0">
                <a:solidFill>
                  <a:srgbClr val="660066"/>
                </a:solidFill>
              </a:rPr>
              <a:t> clumps of </a:t>
            </a:r>
            <a:r>
              <a:rPr lang="en-US" sz="2400" dirty="0" smtClean="0">
                <a:solidFill>
                  <a:srgbClr val="660066"/>
                </a:solidFill>
              </a:rPr>
              <a:t>    material</a:t>
            </a:r>
            <a:r>
              <a:rPr lang="en-US" sz="2400" dirty="0" smtClean="0"/>
              <a:t> </a:t>
            </a:r>
            <a:r>
              <a:rPr lang="en-US" sz="2400" dirty="0"/>
              <a:t>we now call </a:t>
            </a:r>
            <a:r>
              <a:rPr lang="en-US" sz="2400" dirty="0">
                <a:solidFill>
                  <a:srgbClr val="660066"/>
                </a:solidFill>
              </a:rPr>
              <a:t>the planets</a:t>
            </a:r>
            <a:r>
              <a:rPr lang="en-US" sz="2400" dirty="0"/>
              <a:t>.</a:t>
            </a:r>
          </a:p>
          <a:p>
            <a:endParaRPr lang="en-US" dirty="0"/>
          </a:p>
        </p:txBody>
      </p:sp>
    </p:spTree>
    <p:extLst>
      <p:ext uri="{BB962C8B-B14F-4D97-AF65-F5344CB8AC3E}">
        <p14:creationId xmlns:p14="http://schemas.microsoft.com/office/powerpoint/2010/main" val="3312959104"/>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a:xfrm>
            <a:off x="457200" y="1828800"/>
            <a:ext cx="8229600" cy="4648200"/>
          </a:xfrm>
        </p:spPr>
        <p:txBody>
          <a:bodyPr/>
          <a:lstStyle/>
          <a:p>
            <a:r>
              <a:rPr lang="en-US" sz="2400" dirty="0"/>
              <a:t>There were several roads near by, but it did not</a:t>
            </a:r>
          </a:p>
          <a:p>
            <a:pPr marL="0" indent="0">
              <a:buNone/>
            </a:pPr>
            <a:r>
              <a:rPr lang="en-US" sz="2400" dirty="0" smtClean="0"/>
              <a:t>   take </a:t>
            </a:r>
            <a:r>
              <a:rPr lang="en-US" sz="2400" dirty="0"/>
              <a:t>her long to find the </a:t>
            </a:r>
            <a:r>
              <a:rPr lang="en-US" sz="2400" dirty="0" smtClean="0"/>
              <a:t>one </a:t>
            </a:r>
            <a:r>
              <a:rPr lang="en-US" sz="2400" dirty="0"/>
              <a:t>paved with </a:t>
            </a:r>
            <a:r>
              <a:rPr lang="en-US" sz="2400" dirty="0" smtClean="0"/>
              <a:t>yellow bricks</a:t>
            </a:r>
            <a:r>
              <a:rPr lang="en-US" sz="2400" dirty="0"/>
              <a:t>.</a:t>
            </a:r>
          </a:p>
          <a:p>
            <a:pPr marL="0" indent="0">
              <a:buNone/>
            </a:pPr>
            <a:endParaRPr lang="en-US" dirty="0"/>
          </a:p>
        </p:txBody>
      </p:sp>
    </p:spTree>
    <p:extLst>
      <p:ext uri="{BB962C8B-B14F-4D97-AF65-F5344CB8AC3E}">
        <p14:creationId xmlns:p14="http://schemas.microsoft.com/office/powerpoint/2010/main" val="2384703379"/>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a:xfrm>
            <a:off x="457200" y="1828800"/>
            <a:ext cx="8229600" cy="4648200"/>
          </a:xfrm>
        </p:spPr>
        <p:txBody>
          <a:bodyPr/>
          <a:lstStyle/>
          <a:p>
            <a:r>
              <a:rPr lang="en-US" sz="2400" dirty="0"/>
              <a:t>There were several roads near by, but it did not</a:t>
            </a:r>
          </a:p>
          <a:p>
            <a:pPr marL="0" indent="0">
              <a:buNone/>
            </a:pPr>
            <a:r>
              <a:rPr lang="en-US" sz="2400" dirty="0" smtClean="0"/>
              <a:t>   take </a:t>
            </a:r>
            <a:r>
              <a:rPr lang="en-US" sz="2400" dirty="0"/>
              <a:t>her long to find the </a:t>
            </a:r>
            <a:r>
              <a:rPr lang="en-US" sz="2400" u="sng" dirty="0" smtClean="0"/>
              <a:t>one</a:t>
            </a:r>
            <a:r>
              <a:rPr lang="en-US" sz="2400" dirty="0" smtClean="0"/>
              <a:t> </a:t>
            </a:r>
            <a:r>
              <a:rPr lang="en-US" sz="2400" dirty="0"/>
              <a:t>paved with </a:t>
            </a:r>
            <a:r>
              <a:rPr lang="en-US" sz="2400" dirty="0" smtClean="0"/>
              <a:t>yellow bricks</a:t>
            </a:r>
            <a:r>
              <a:rPr lang="en-US" sz="2400" dirty="0"/>
              <a:t>.</a:t>
            </a:r>
          </a:p>
          <a:p>
            <a:pPr marL="0" indent="0">
              <a:buNone/>
            </a:pPr>
            <a:endParaRPr lang="en-US" dirty="0"/>
          </a:p>
        </p:txBody>
      </p:sp>
    </p:spTree>
    <p:extLst>
      <p:ext uri="{BB962C8B-B14F-4D97-AF65-F5344CB8AC3E}">
        <p14:creationId xmlns:p14="http://schemas.microsoft.com/office/powerpoint/2010/main" val="1255290622"/>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a:xfrm>
            <a:off x="457200" y="1828800"/>
            <a:ext cx="8229600" cy="4648200"/>
          </a:xfrm>
        </p:spPr>
        <p:txBody>
          <a:bodyPr/>
          <a:lstStyle/>
          <a:p>
            <a:r>
              <a:rPr lang="en-US" sz="2400" dirty="0"/>
              <a:t>There were several </a:t>
            </a:r>
            <a:r>
              <a:rPr lang="en-US" sz="2400" u="sng" dirty="0"/>
              <a:t>roads</a:t>
            </a:r>
            <a:r>
              <a:rPr lang="en-US" sz="2400" dirty="0"/>
              <a:t> near by, but it did not</a:t>
            </a:r>
          </a:p>
          <a:p>
            <a:pPr marL="0" indent="0">
              <a:buNone/>
            </a:pPr>
            <a:r>
              <a:rPr lang="en-US" sz="2400" dirty="0" smtClean="0"/>
              <a:t>   take </a:t>
            </a:r>
            <a:r>
              <a:rPr lang="en-US" sz="2400" dirty="0"/>
              <a:t>her long to find the </a:t>
            </a:r>
            <a:r>
              <a:rPr lang="en-US" sz="2400" u="sng" dirty="0" smtClean="0"/>
              <a:t>one</a:t>
            </a:r>
            <a:r>
              <a:rPr lang="en-US" sz="2400" dirty="0" smtClean="0"/>
              <a:t> </a:t>
            </a:r>
            <a:r>
              <a:rPr lang="en-US" sz="2400" dirty="0"/>
              <a:t>paved with </a:t>
            </a:r>
            <a:r>
              <a:rPr lang="en-US" sz="2400" dirty="0" smtClean="0"/>
              <a:t>yellow bricks</a:t>
            </a:r>
            <a:r>
              <a:rPr lang="en-US" sz="2400" dirty="0"/>
              <a:t>.</a:t>
            </a:r>
          </a:p>
          <a:p>
            <a:pPr marL="0" indent="0">
              <a:buNone/>
            </a:pPr>
            <a:endParaRPr lang="en-US" dirty="0"/>
          </a:p>
        </p:txBody>
      </p:sp>
    </p:spTree>
    <p:extLst>
      <p:ext uri="{BB962C8B-B14F-4D97-AF65-F5344CB8AC3E}">
        <p14:creationId xmlns:p14="http://schemas.microsoft.com/office/powerpoint/2010/main" val="1287688404"/>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“Surely,” said John, like one who had lost faith in</a:t>
            </a:r>
          </a:p>
          <a:p>
            <a:pPr marL="0" indent="0">
              <a:buNone/>
            </a:pPr>
            <a:r>
              <a:rPr lang="en-US" sz="2400" dirty="0"/>
              <a:t>his memory, “he used not to sleep in the kennel?”</a:t>
            </a:r>
          </a:p>
          <a:p>
            <a:pPr marL="0" indent="0">
              <a:buNone/>
            </a:pPr>
            <a:r>
              <a:rPr lang="en-US" sz="2400" dirty="0" smtClean="0"/>
              <a:t>“</a:t>
            </a:r>
            <a:r>
              <a:rPr lang="en-US" sz="2400" dirty="0"/>
              <a:t>John,” Wendy said falteringly, “perhaps we don’t</a:t>
            </a:r>
          </a:p>
          <a:p>
            <a:pPr marL="0" indent="0">
              <a:buNone/>
            </a:pPr>
            <a:r>
              <a:rPr lang="en-US" sz="2400" dirty="0"/>
              <a:t>remember the old life as well as we thought we</a:t>
            </a:r>
          </a:p>
          <a:p>
            <a:pPr marL="0" indent="0">
              <a:buNone/>
            </a:pPr>
            <a:r>
              <a:rPr lang="en-US" sz="2400" dirty="0"/>
              <a:t>did.”</a:t>
            </a:r>
          </a:p>
          <a:p>
            <a:endParaRPr lang="en-US" dirty="0"/>
          </a:p>
        </p:txBody>
      </p:sp>
    </p:spTree>
    <p:extLst>
      <p:ext uri="{BB962C8B-B14F-4D97-AF65-F5344CB8AC3E}">
        <p14:creationId xmlns:p14="http://schemas.microsoft.com/office/powerpoint/2010/main" val="3496949145"/>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“Surely,” said John, like one who had lost faith in</a:t>
            </a:r>
          </a:p>
          <a:p>
            <a:pPr marL="0" indent="0">
              <a:buNone/>
            </a:pPr>
            <a:r>
              <a:rPr lang="en-US" sz="2400" dirty="0"/>
              <a:t>his memory, “he used not to sleep in the kennel?”</a:t>
            </a:r>
          </a:p>
          <a:p>
            <a:pPr marL="0" indent="0">
              <a:buNone/>
            </a:pPr>
            <a:r>
              <a:rPr lang="en-US" sz="2400" dirty="0" smtClean="0"/>
              <a:t>“</a:t>
            </a:r>
            <a:r>
              <a:rPr lang="en-US" sz="2400" dirty="0"/>
              <a:t>John,” Wendy said falteringly, “perhaps we don’t</a:t>
            </a:r>
          </a:p>
          <a:p>
            <a:pPr marL="0" indent="0">
              <a:buNone/>
            </a:pPr>
            <a:r>
              <a:rPr lang="en-US" sz="2400" dirty="0"/>
              <a:t>remember the old life as well as we thought we</a:t>
            </a:r>
          </a:p>
          <a:p>
            <a:pPr marL="0" indent="0">
              <a:buNone/>
            </a:pPr>
            <a:r>
              <a:rPr lang="en-US" sz="2400" u="sng" dirty="0"/>
              <a:t>did</a:t>
            </a:r>
            <a:r>
              <a:rPr lang="en-US" sz="2400" dirty="0"/>
              <a:t>.”</a:t>
            </a:r>
          </a:p>
          <a:p>
            <a:endParaRPr lang="en-US" dirty="0"/>
          </a:p>
        </p:txBody>
      </p:sp>
    </p:spTree>
    <p:extLst>
      <p:ext uri="{BB962C8B-B14F-4D97-AF65-F5344CB8AC3E}">
        <p14:creationId xmlns:p14="http://schemas.microsoft.com/office/powerpoint/2010/main" val="2883654171"/>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“Surely,” said John, like one who had lost faith in</a:t>
            </a:r>
          </a:p>
          <a:p>
            <a:pPr marL="0" indent="0">
              <a:buNone/>
            </a:pPr>
            <a:r>
              <a:rPr lang="en-US" sz="2400" dirty="0"/>
              <a:t>his memory, “he used not to sleep in the kennel?”</a:t>
            </a:r>
          </a:p>
          <a:p>
            <a:pPr marL="0" indent="0">
              <a:buNone/>
            </a:pPr>
            <a:r>
              <a:rPr lang="en-US" sz="2400" dirty="0" smtClean="0"/>
              <a:t>“</a:t>
            </a:r>
            <a:r>
              <a:rPr lang="en-US" sz="2400" dirty="0"/>
              <a:t>John,” Wendy said falteringly, “perhaps we don’t</a:t>
            </a:r>
          </a:p>
          <a:p>
            <a:pPr marL="0" indent="0">
              <a:buNone/>
            </a:pPr>
            <a:r>
              <a:rPr lang="en-US" sz="2400" u="sng" dirty="0"/>
              <a:t>remember the old life </a:t>
            </a:r>
            <a:r>
              <a:rPr lang="en-US" sz="2400" dirty="0"/>
              <a:t>as well as we thought we</a:t>
            </a:r>
          </a:p>
          <a:p>
            <a:pPr marL="0" indent="0">
              <a:buNone/>
            </a:pPr>
            <a:r>
              <a:rPr lang="en-US" sz="2400" u="sng" dirty="0"/>
              <a:t>did</a:t>
            </a:r>
            <a:r>
              <a:rPr lang="en-US" sz="2400" dirty="0"/>
              <a:t>.”</a:t>
            </a:r>
          </a:p>
          <a:p>
            <a:endParaRPr lang="en-US" dirty="0"/>
          </a:p>
        </p:txBody>
      </p:sp>
    </p:spTree>
    <p:extLst>
      <p:ext uri="{BB962C8B-B14F-4D97-AF65-F5344CB8AC3E}">
        <p14:creationId xmlns:p14="http://schemas.microsoft.com/office/powerpoint/2010/main" val="1915957835"/>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‘I didn’t know that Cheshire cats always grinned; in</a:t>
            </a:r>
          </a:p>
          <a:p>
            <a:pPr marL="0" indent="0">
              <a:buNone/>
            </a:pPr>
            <a:r>
              <a:rPr lang="en-US" sz="2400" dirty="0"/>
              <a:t>fact, I didn’t know that cats could grin.’</a:t>
            </a:r>
          </a:p>
          <a:p>
            <a:pPr marL="0" indent="0">
              <a:buNone/>
            </a:pPr>
            <a:r>
              <a:rPr lang="en-US" sz="2400" dirty="0"/>
              <a:t>‘They all can,’ said the Duchess; ‘and most of ‘</a:t>
            </a:r>
            <a:r>
              <a:rPr lang="en-US" sz="2400" dirty="0" err="1" smtClean="0"/>
              <a:t>em</a:t>
            </a:r>
            <a:r>
              <a:rPr lang="en-US" sz="2400" dirty="0"/>
              <a:t> </a:t>
            </a:r>
            <a:r>
              <a:rPr lang="en-US" sz="2400" dirty="0" smtClean="0"/>
              <a:t>do</a:t>
            </a:r>
            <a:r>
              <a:rPr lang="en-US" sz="2400" dirty="0"/>
              <a:t>.’</a:t>
            </a:r>
          </a:p>
          <a:p>
            <a:pPr marL="0" indent="0">
              <a:buNone/>
            </a:pPr>
            <a:r>
              <a:rPr lang="en-US" sz="2400" dirty="0"/>
              <a:t>‘I don’t know of any that do,’ Alice said </a:t>
            </a:r>
            <a:r>
              <a:rPr lang="en-US" sz="2400" dirty="0" smtClean="0"/>
              <a:t>very politely</a:t>
            </a:r>
            <a:r>
              <a:rPr lang="en-US" sz="2400" dirty="0"/>
              <a:t>, feeling quite pleased to have got into </a:t>
            </a:r>
            <a:r>
              <a:rPr lang="en-US" sz="2400" dirty="0" smtClean="0"/>
              <a:t>a conversation</a:t>
            </a:r>
            <a:r>
              <a:rPr lang="en-US" sz="2400" dirty="0"/>
              <a:t>.</a:t>
            </a:r>
          </a:p>
          <a:p>
            <a:endParaRPr lang="en-US" dirty="0"/>
          </a:p>
        </p:txBody>
      </p:sp>
    </p:spTree>
    <p:extLst>
      <p:ext uri="{BB962C8B-B14F-4D97-AF65-F5344CB8AC3E}">
        <p14:creationId xmlns:p14="http://schemas.microsoft.com/office/powerpoint/2010/main" val="60399905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Complex Ideas Require Complex Text</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t>Second premise: In general, the more </a:t>
            </a:r>
            <a:r>
              <a:rPr lang="en-US" sz="2800" dirty="0" smtClean="0"/>
              <a:t>            complex </a:t>
            </a:r>
            <a:r>
              <a:rPr lang="en-US" sz="2800" dirty="0"/>
              <a:t>the ideas, the more complex the </a:t>
            </a:r>
            <a:r>
              <a:rPr lang="en-US" sz="2800" dirty="0" smtClean="0"/>
              <a:t>text </a:t>
            </a:r>
            <a:endParaRPr lang="en-US" sz="2800" dirty="0"/>
          </a:p>
          <a:p>
            <a:pPr marL="342900" indent="-342900">
              <a:buFont typeface="Arial"/>
              <a:buChar char="•"/>
            </a:pPr>
            <a:r>
              <a:rPr lang="en-US" sz="2800" dirty="0"/>
              <a:t>Complexity refers to the extensiveness of the </a:t>
            </a:r>
            <a:r>
              <a:rPr lang="en-US" sz="2800" dirty="0" smtClean="0"/>
              <a:t> information </a:t>
            </a:r>
            <a:r>
              <a:rPr lang="en-US" sz="2800" dirty="0"/>
              <a:t>and the extensiveness and </a:t>
            </a:r>
            <a:r>
              <a:rPr lang="en-US" sz="2800" dirty="0" smtClean="0"/>
              <a:t>          diversity </a:t>
            </a:r>
            <a:r>
              <a:rPr lang="en-US" sz="2800" dirty="0"/>
              <a:t>of the </a:t>
            </a:r>
            <a:r>
              <a:rPr lang="en-US" sz="2800" dirty="0" smtClean="0"/>
              <a:t>interrelationships </a:t>
            </a:r>
            <a:r>
              <a:rPr lang="en-US" sz="2800" dirty="0"/>
              <a:t>of that </a:t>
            </a:r>
            <a:r>
              <a:rPr lang="en-US" sz="2800" dirty="0" smtClean="0"/>
              <a:t>          information  </a:t>
            </a:r>
            <a:r>
              <a:rPr lang="en-US" sz="2800" dirty="0"/>
              <a:t>(com: together; </a:t>
            </a:r>
            <a:r>
              <a:rPr lang="en-US" sz="2800" dirty="0" err="1"/>
              <a:t>plex</a:t>
            </a:r>
            <a:r>
              <a:rPr lang="en-US" sz="2800" dirty="0"/>
              <a:t>: woven)</a:t>
            </a:r>
          </a:p>
          <a:p>
            <a:pPr marL="342900" indent="-342900">
              <a:buFont typeface="Arial"/>
              <a:buChar char="•"/>
            </a:pPr>
            <a:r>
              <a:rPr lang="en-US" sz="2800" dirty="0"/>
              <a:t>Explanations of gravity are usually going to </a:t>
            </a:r>
            <a:r>
              <a:rPr lang="en-US" sz="2800" dirty="0" smtClean="0"/>
              <a:t>   be </a:t>
            </a:r>
            <a:r>
              <a:rPr lang="en-US" sz="2800" dirty="0"/>
              <a:t>more simple than explanations of relativity, etc.</a:t>
            </a:r>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344722882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‘I didn’t know that Cheshire cats always grinned; in</a:t>
            </a:r>
          </a:p>
          <a:p>
            <a:pPr marL="0" indent="0">
              <a:buNone/>
            </a:pPr>
            <a:r>
              <a:rPr lang="en-US" sz="2400" dirty="0"/>
              <a:t>fact, I didn’t know that cats could grin.’</a:t>
            </a:r>
          </a:p>
          <a:p>
            <a:pPr marL="0" indent="0">
              <a:buNone/>
            </a:pPr>
            <a:r>
              <a:rPr lang="en-US" sz="2400" dirty="0"/>
              <a:t>‘They all can,’ said the Duchess; ‘and most of </a:t>
            </a:r>
            <a:r>
              <a:rPr lang="en-US" sz="2400" u="sng" dirty="0"/>
              <a:t>‘</a:t>
            </a:r>
            <a:r>
              <a:rPr lang="en-US" sz="2400" u="sng" dirty="0" err="1" smtClean="0"/>
              <a:t>em</a:t>
            </a:r>
            <a:r>
              <a:rPr lang="en-US" sz="2400" u="sng" dirty="0"/>
              <a:t> </a:t>
            </a:r>
            <a:r>
              <a:rPr lang="en-US" sz="2400" dirty="0" smtClean="0"/>
              <a:t>do</a:t>
            </a:r>
            <a:r>
              <a:rPr lang="en-US" sz="2400" dirty="0"/>
              <a:t>.’</a:t>
            </a:r>
          </a:p>
          <a:p>
            <a:pPr marL="0" indent="0">
              <a:buNone/>
            </a:pPr>
            <a:r>
              <a:rPr lang="en-US" sz="2400" dirty="0"/>
              <a:t>‘I don’t know of </a:t>
            </a:r>
            <a:r>
              <a:rPr lang="en-US" sz="2400" u="sng" dirty="0"/>
              <a:t>any</a:t>
            </a:r>
            <a:r>
              <a:rPr lang="en-US" sz="2400" dirty="0"/>
              <a:t> that do,’ Alice said </a:t>
            </a:r>
            <a:r>
              <a:rPr lang="en-US" sz="2400" dirty="0" smtClean="0"/>
              <a:t>very politely</a:t>
            </a:r>
            <a:r>
              <a:rPr lang="en-US" sz="2400" dirty="0"/>
              <a:t>, feeling quite pleased to have got into </a:t>
            </a:r>
            <a:r>
              <a:rPr lang="en-US" sz="2400" dirty="0" smtClean="0"/>
              <a:t>a conversation</a:t>
            </a:r>
            <a:r>
              <a:rPr lang="en-US" sz="2400" dirty="0"/>
              <a:t>.</a:t>
            </a:r>
          </a:p>
          <a:p>
            <a:endParaRPr lang="en-US" dirty="0"/>
          </a:p>
        </p:txBody>
      </p:sp>
    </p:spTree>
    <p:extLst>
      <p:ext uri="{BB962C8B-B14F-4D97-AF65-F5344CB8AC3E}">
        <p14:creationId xmlns:p14="http://schemas.microsoft.com/office/powerpoint/2010/main" val="2871221746"/>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Another cohesion example</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sz="2400" dirty="0"/>
              <a:t>‘I didn’t know that </a:t>
            </a:r>
            <a:r>
              <a:rPr lang="en-US" sz="2400" u="sng" dirty="0"/>
              <a:t>Cheshire cats </a:t>
            </a:r>
            <a:r>
              <a:rPr lang="en-US" sz="2400" dirty="0"/>
              <a:t>always grinned; in</a:t>
            </a:r>
          </a:p>
          <a:p>
            <a:pPr marL="0" indent="0">
              <a:buNone/>
            </a:pPr>
            <a:r>
              <a:rPr lang="en-US" sz="2400" dirty="0"/>
              <a:t>fact, I didn’t know that </a:t>
            </a:r>
            <a:r>
              <a:rPr lang="en-US" sz="2400" u="sng" dirty="0"/>
              <a:t>cats</a:t>
            </a:r>
            <a:r>
              <a:rPr lang="en-US" sz="2400" dirty="0"/>
              <a:t> could grin.’</a:t>
            </a:r>
          </a:p>
          <a:p>
            <a:pPr marL="0" indent="0">
              <a:buNone/>
            </a:pPr>
            <a:r>
              <a:rPr lang="en-US" sz="2400" dirty="0"/>
              <a:t>‘</a:t>
            </a:r>
            <a:r>
              <a:rPr lang="en-US" sz="2400" u="sng" dirty="0"/>
              <a:t>They</a:t>
            </a:r>
            <a:r>
              <a:rPr lang="en-US" sz="2400" dirty="0"/>
              <a:t> all can,’ said the Duchess; ‘and most of </a:t>
            </a:r>
            <a:r>
              <a:rPr lang="en-US" sz="2400" u="sng" dirty="0"/>
              <a:t>‘</a:t>
            </a:r>
            <a:r>
              <a:rPr lang="en-US" sz="2400" u="sng" dirty="0" err="1" smtClean="0"/>
              <a:t>em</a:t>
            </a:r>
            <a:r>
              <a:rPr lang="en-US" sz="2400" u="sng" dirty="0"/>
              <a:t> </a:t>
            </a:r>
            <a:r>
              <a:rPr lang="en-US" sz="2400" dirty="0" smtClean="0"/>
              <a:t>do</a:t>
            </a:r>
            <a:r>
              <a:rPr lang="en-US" sz="2400" dirty="0"/>
              <a:t>.’</a:t>
            </a:r>
          </a:p>
          <a:p>
            <a:pPr marL="0" indent="0">
              <a:buNone/>
            </a:pPr>
            <a:r>
              <a:rPr lang="en-US" sz="2400" dirty="0"/>
              <a:t>‘I don’t know of </a:t>
            </a:r>
            <a:r>
              <a:rPr lang="en-US" sz="2400" u="sng" dirty="0"/>
              <a:t>any</a:t>
            </a:r>
            <a:r>
              <a:rPr lang="en-US" sz="2400" dirty="0"/>
              <a:t> that do,’ Alice said </a:t>
            </a:r>
            <a:r>
              <a:rPr lang="en-US" sz="2400" dirty="0" smtClean="0"/>
              <a:t>very politely</a:t>
            </a:r>
            <a:r>
              <a:rPr lang="en-US" sz="2400" dirty="0"/>
              <a:t>, feeling quite pleased to have got into </a:t>
            </a:r>
            <a:r>
              <a:rPr lang="en-US" sz="2400" dirty="0" smtClean="0"/>
              <a:t>a conversation</a:t>
            </a:r>
            <a:r>
              <a:rPr lang="en-US" sz="2400" dirty="0"/>
              <a:t>.</a:t>
            </a:r>
          </a:p>
          <a:p>
            <a:endParaRPr lang="en-US" dirty="0"/>
          </a:p>
        </p:txBody>
      </p:sp>
    </p:spTree>
    <p:extLst>
      <p:ext uri="{BB962C8B-B14F-4D97-AF65-F5344CB8AC3E}">
        <p14:creationId xmlns:p14="http://schemas.microsoft.com/office/powerpoint/2010/main" val="2669582009"/>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868362"/>
          </a:xfrm>
        </p:spPr>
        <p:txBody>
          <a:bodyPr>
            <a:normAutofit/>
          </a:bodyPr>
          <a:lstStyle/>
          <a:p>
            <a:r>
              <a:rPr lang="en-US" dirty="0"/>
              <a:t> </a:t>
            </a:r>
            <a:r>
              <a:rPr lang="en-US" dirty="0" smtClean="0"/>
              <a:t>   </a:t>
            </a:r>
            <a:r>
              <a:rPr lang="en-US" dirty="0" smtClean="0">
                <a:solidFill>
                  <a:srgbClr val="FF0000"/>
                </a:solidFill>
              </a:rPr>
              <a:t>Build Text Reading Fluency</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400" b="0" dirty="0" smtClean="0"/>
              <a:t>Texts can be hard because they demand more advanced reading skills than the students have</a:t>
            </a:r>
          </a:p>
          <a:p>
            <a:r>
              <a:rPr lang="en-US" sz="2400" b="0" dirty="0" smtClean="0"/>
              <a:t>Students need practice reading (orally) with accuracy, </a:t>
            </a:r>
            <a:r>
              <a:rPr lang="en-US" sz="2400" b="0" dirty="0" smtClean="0"/>
              <a:t>   appropriate </a:t>
            </a:r>
            <a:r>
              <a:rPr lang="en-US" sz="2400" b="0" dirty="0" smtClean="0"/>
              <a:t>speed, and prosody</a:t>
            </a:r>
          </a:p>
          <a:p>
            <a:r>
              <a:rPr lang="en-US" sz="2400" b="0" dirty="0" smtClean="0"/>
              <a:t>Not round-robin reading (use these instead: repeated </a:t>
            </a:r>
            <a:r>
              <a:rPr lang="en-US" sz="2400" b="0" dirty="0" smtClean="0"/>
              <a:t>     reading</a:t>
            </a:r>
            <a:r>
              <a:rPr lang="en-US" sz="2400" b="0" dirty="0" smtClean="0"/>
              <a:t>, echo reading, paired reading, reading while </a:t>
            </a:r>
            <a:r>
              <a:rPr lang="en-US" sz="2400" b="0" dirty="0" smtClean="0"/>
              <a:t>       listening</a:t>
            </a:r>
            <a:r>
              <a:rPr lang="en-US" sz="2400" b="0" dirty="0" smtClean="0"/>
              <a:t>, etc</a:t>
            </a:r>
            <a:r>
              <a:rPr lang="en-US" sz="2400" b="0" dirty="0"/>
              <a:t>.) </a:t>
            </a:r>
            <a:endParaRPr lang="en-US" sz="2400" b="0" dirty="0" smtClean="0"/>
          </a:p>
          <a:p>
            <a:r>
              <a:rPr lang="en-US" sz="2400" b="0" dirty="0" smtClean="0"/>
              <a:t>Putting </a:t>
            </a:r>
            <a:r>
              <a:rPr lang="en-US" sz="2400" b="0" dirty="0"/>
              <a:t>fluency first might make sense</a:t>
            </a:r>
          </a:p>
          <a:p>
            <a:r>
              <a:rPr lang="en-US" sz="2400" b="0" dirty="0" smtClean="0"/>
              <a:t>Parsing texts can be helpful</a:t>
            </a:r>
          </a:p>
          <a:p>
            <a:pPr marL="457200" lvl="1" indent="0">
              <a:buNone/>
            </a:pPr>
            <a:endParaRPr lang="en-US" dirty="0" smtClean="0"/>
          </a:p>
        </p:txBody>
      </p:sp>
    </p:spTree>
    <p:extLst>
      <p:ext uri="{BB962C8B-B14F-4D97-AF65-F5344CB8AC3E}">
        <p14:creationId xmlns:p14="http://schemas.microsoft.com/office/powerpoint/2010/main" val="5688244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Repetition</a:t>
            </a:r>
            <a:endParaRPr lang="en-US" dirty="0">
              <a:solidFill>
                <a:srgbClr val="FF0000"/>
              </a:solidFill>
            </a:endParaRPr>
          </a:p>
        </p:txBody>
      </p:sp>
      <p:sp>
        <p:nvSpPr>
          <p:cNvPr id="3" name="Content Placeholder 2"/>
          <p:cNvSpPr>
            <a:spLocks noGrp="1"/>
          </p:cNvSpPr>
          <p:nvPr>
            <p:ph idx="1"/>
          </p:nvPr>
        </p:nvSpPr>
        <p:spPr/>
        <p:txBody>
          <a:bodyPr/>
          <a:lstStyle/>
          <a:p>
            <a:r>
              <a:rPr lang="en-US" sz="2400" dirty="0" smtClean="0"/>
              <a:t>One of the most powerful scaffolds is also one of the </a:t>
            </a:r>
            <a:r>
              <a:rPr lang="en-US" sz="2400" dirty="0" smtClean="0"/>
              <a:t>    most </a:t>
            </a:r>
            <a:r>
              <a:rPr lang="en-US" sz="2400" dirty="0" smtClean="0"/>
              <a:t>obvious—reading a text more than once makes it </a:t>
            </a:r>
            <a:r>
              <a:rPr lang="en-US" sz="2400" dirty="0" smtClean="0"/>
              <a:t> more </a:t>
            </a:r>
            <a:r>
              <a:rPr lang="en-US" sz="2400" dirty="0" smtClean="0"/>
              <a:t>accessible</a:t>
            </a:r>
          </a:p>
          <a:p>
            <a:r>
              <a:rPr lang="en-US" sz="2400" dirty="0" smtClean="0"/>
              <a:t>In the past, we tended to have students read a text a </a:t>
            </a:r>
            <a:r>
              <a:rPr lang="en-US" sz="2400" dirty="0" smtClean="0"/>
              <a:t>     single </a:t>
            </a:r>
            <a:r>
              <a:rPr lang="en-US" sz="2400" dirty="0" smtClean="0"/>
              <a:t>time, but as the text challenge increases it is </a:t>
            </a:r>
            <a:r>
              <a:rPr lang="en-US" sz="2400" dirty="0" smtClean="0"/>
              <a:t>        essential </a:t>
            </a:r>
            <a:r>
              <a:rPr lang="en-US" sz="2400" dirty="0" smtClean="0"/>
              <a:t>that we encourage students to read texts (and parts of texts) more than once to make sense of it</a:t>
            </a:r>
          </a:p>
          <a:p>
            <a:r>
              <a:rPr lang="en-US" sz="2400" dirty="0" smtClean="0"/>
              <a:t>This is an effective strategy, but it is expensive too (the </a:t>
            </a:r>
            <a:r>
              <a:rPr lang="en-US" sz="2400" dirty="0" smtClean="0"/>
              <a:t>   idea </a:t>
            </a:r>
            <a:r>
              <a:rPr lang="en-US" sz="2400" dirty="0" smtClean="0"/>
              <a:t>is to become successful with these texts—which </a:t>
            </a:r>
            <a:r>
              <a:rPr lang="en-US" sz="2400" dirty="0" smtClean="0"/>
              <a:t>   should </a:t>
            </a:r>
            <a:r>
              <a:rPr lang="en-US" sz="2400" dirty="0" smtClean="0"/>
              <a:t>make it possible to succeed with other texts later with less work)</a:t>
            </a:r>
          </a:p>
          <a:p>
            <a:r>
              <a:rPr lang="en-US" sz="2400" dirty="0" smtClean="0"/>
              <a:t>Explain this to students</a:t>
            </a:r>
            <a:endParaRPr lang="en-US" sz="2400" dirty="0"/>
          </a:p>
        </p:txBody>
      </p:sp>
    </p:spTree>
    <p:extLst>
      <p:ext uri="{BB962C8B-B14F-4D97-AF65-F5344CB8AC3E}">
        <p14:creationId xmlns:p14="http://schemas.microsoft.com/office/powerpoint/2010/main" val="447731167"/>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6778"/>
            <a:ext cx="8604448" cy="1069514"/>
          </a:xfrm>
        </p:spPr>
        <p:txBody>
          <a:bodyPr/>
          <a:lstStyle/>
          <a:p>
            <a:r>
              <a:rPr lang="en-US" dirty="0" smtClean="0"/>
              <a:t>Final Thoughts</a:t>
            </a:r>
            <a:endParaRPr lang="en-US" dirty="0"/>
          </a:p>
        </p:txBody>
      </p:sp>
      <p:sp>
        <p:nvSpPr>
          <p:cNvPr id="4" name="Content Placeholder 3"/>
          <p:cNvSpPr>
            <a:spLocks noGrp="1"/>
          </p:cNvSpPr>
          <p:nvPr>
            <p:ph idx="10"/>
          </p:nvPr>
        </p:nvSpPr>
        <p:spPr>
          <a:xfrm>
            <a:off x="323528" y="1484784"/>
            <a:ext cx="8373616" cy="4392488"/>
          </a:xfrm>
        </p:spPr>
        <p:txBody>
          <a:bodyPr/>
          <a:lstStyle/>
          <a:p>
            <a:pPr marL="342900" indent="-342900">
              <a:buFont typeface="Arial"/>
              <a:buChar char="•"/>
            </a:pPr>
            <a:r>
              <a:rPr lang="en-US" sz="2400" dirty="0" smtClean="0"/>
              <a:t>If you want to children to accomplish conceptual            learning, you will need to expose them to complex texts</a:t>
            </a:r>
          </a:p>
          <a:p>
            <a:pPr marL="342900" indent="-342900">
              <a:buFont typeface="Arial"/>
              <a:buChar char="•"/>
            </a:pPr>
            <a:r>
              <a:rPr lang="en-US" sz="2400" dirty="0" smtClean="0"/>
              <a:t>Students can only learn from such texts to the extent     that they can read them</a:t>
            </a:r>
          </a:p>
          <a:p>
            <a:pPr marL="342900" indent="-342900">
              <a:buFont typeface="Arial"/>
              <a:buChar char="•"/>
            </a:pPr>
            <a:r>
              <a:rPr lang="en-US" sz="2400" dirty="0" smtClean="0"/>
              <a:t>Research shows that it is possible to scaffold such        reading to the point where students can scale the          barriers of the text sufficiently well to read the text at      an instructional level</a:t>
            </a:r>
          </a:p>
          <a:p>
            <a:pPr marL="342900" indent="-342900">
              <a:buFont typeface="Arial"/>
              <a:buChar char="•"/>
            </a:pPr>
            <a:r>
              <a:rPr lang="en-US" sz="2400" dirty="0" smtClean="0"/>
              <a:t>Our job is not to protect kids from such texts, but to       teach them to scale the barriers</a:t>
            </a:r>
            <a:endParaRPr lang="en-US" sz="2400" dirty="0"/>
          </a:p>
        </p:txBody>
      </p:sp>
    </p:spTree>
    <p:extLst>
      <p:ext uri="{BB962C8B-B14F-4D97-AF65-F5344CB8AC3E}">
        <p14:creationId xmlns:p14="http://schemas.microsoft.com/office/powerpoint/2010/main" val="302866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Any Text Feature Can Be a Barrier</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smtClean="0"/>
              <a:t>Text also can be complex due to language     demands and intricate or sophisticated text     features</a:t>
            </a:r>
            <a:endParaRPr lang="en-US" sz="2800" dirty="0"/>
          </a:p>
          <a:p>
            <a:pPr marL="342900" indent="-342900">
              <a:buFont typeface="Arial"/>
              <a:buChar char="•"/>
            </a:pPr>
            <a:r>
              <a:rPr lang="en-US" sz="2800" dirty="0" smtClean="0"/>
              <a:t>These elements are </a:t>
            </a:r>
            <a:r>
              <a:rPr lang="en-US" sz="2800" dirty="0"/>
              <a:t>used by authors </a:t>
            </a:r>
            <a:r>
              <a:rPr lang="en-US" sz="2800" dirty="0" smtClean="0"/>
              <a:t>in an     effort to clarity</a:t>
            </a:r>
            <a:endParaRPr lang="en-US" sz="2800" dirty="0"/>
          </a:p>
          <a:p>
            <a:pPr marL="342900" indent="-342900">
              <a:buFont typeface="Arial"/>
              <a:buChar char="•"/>
            </a:pPr>
            <a:r>
              <a:rPr lang="en-US" sz="2800" dirty="0"/>
              <a:t>But </a:t>
            </a:r>
            <a:r>
              <a:rPr lang="en-US" sz="2800" dirty="0" smtClean="0"/>
              <a:t>any feature that can be facilitative for one reader is a potential barrier to communication for another </a:t>
            </a:r>
            <a:endParaRPr lang="en-US" sz="2800" dirty="0"/>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1495291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6778"/>
            <a:ext cx="8748464" cy="1069514"/>
          </a:xfrm>
        </p:spPr>
        <p:txBody>
          <a:bodyPr/>
          <a:lstStyle/>
          <a:p>
            <a:r>
              <a:rPr lang="en-US" altLang="ko-KR" sz="3200" dirty="0" smtClean="0"/>
              <a:t>Conclusion</a:t>
            </a:r>
            <a:endParaRPr lang="ko-KR" altLang="en-US" sz="3200" dirty="0"/>
          </a:p>
        </p:txBody>
      </p:sp>
      <p:sp>
        <p:nvSpPr>
          <p:cNvPr id="7" name="Content Placeholder 6"/>
          <p:cNvSpPr>
            <a:spLocks noGrp="1"/>
          </p:cNvSpPr>
          <p:nvPr>
            <p:ph idx="10"/>
          </p:nvPr>
        </p:nvSpPr>
        <p:spPr>
          <a:xfrm>
            <a:off x="539552" y="1628800"/>
            <a:ext cx="8157592" cy="4248472"/>
          </a:xfrm>
        </p:spPr>
        <p:txBody>
          <a:bodyPr/>
          <a:lstStyle/>
          <a:p>
            <a:pPr marL="342900" indent="-342900">
              <a:buFont typeface="Arial"/>
              <a:buChar char="•"/>
            </a:pPr>
            <a:r>
              <a:rPr lang="en-US" sz="2800" dirty="0"/>
              <a:t>To promote deep, high level, conceptual, </a:t>
            </a:r>
            <a:r>
              <a:rPr lang="en-US" sz="2800" dirty="0" smtClean="0"/>
              <a:t>       academic </a:t>
            </a:r>
            <a:r>
              <a:rPr lang="en-US" sz="2800" dirty="0"/>
              <a:t>learning students need to read  </a:t>
            </a:r>
          </a:p>
          <a:p>
            <a:pPr marL="342900" indent="-342900">
              <a:buFont typeface="Arial"/>
              <a:buChar char="•"/>
            </a:pPr>
            <a:r>
              <a:rPr lang="en-US" sz="2800" dirty="0"/>
              <a:t>If content is deep, high level, conceptual, etc., the texts </a:t>
            </a:r>
            <a:r>
              <a:rPr lang="en-US" sz="2800" dirty="0" smtClean="0"/>
              <a:t>will </a:t>
            </a:r>
            <a:r>
              <a:rPr lang="en-US" sz="2800" dirty="0"/>
              <a:t>be complex</a:t>
            </a:r>
          </a:p>
          <a:p>
            <a:pPr marL="342900" indent="-342900">
              <a:buFont typeface="Arial"/>
              <a:buChar char="•"/>
            </a:pPr>
            <a:r>
              <a:rPr lang="en-US" sz="2800" dirty="0"/>
              <a:t>Complexity of content, language, and text will facilitate </a:t>
            </a:r>
            <a:r>
              <a:rPr lang="en-US" sz="2800" dirty="0" smtClean="0"/>
              <a:t>communication for some, but will      block others </a:t>
            </a:r>
          </a:p>
          <a:p>
            <a:pPr marL="342900" indent="-342900">
              <a:buFont typeface="Arial"/>
              <a:buChar char="•"/>
            </a:pPr>
            <a:r>
              <a:rPr lang="en-US" sz="2800" dirty="0" smtClean="0"/>
              <a:t>Need </a:t>
            </a:r>
            <a:r>
              <a:rPr lang="en-US" sz="2800" dirty="0"/>
              <a:t>to provide instructional supports that </a:t>
            </a:r>
            <a:r>
              <a:rPr lang="en-US" sz="2800" dirty="0" smtClean="0"/>
              <a:t>    allow </a:t>
            </a:r>
            <a:r>
              <a:rPr lang="en-US" sz="2800" dirty="0"/>
              <a:t>students to make sense of </a:t>
            </a:r>
            <a:r>
              <a:rPr lang="en-US" sz="2800" dirty="0" smtClean="0"/>
              <a:t>text</a:t>
            </a:r>
            <a:r>
              <a:rPr lang="en-US" sz="2800" dirty="0"/>
              <a:t>—without reading </a:t>
            </a:r>
            <a:r>
              <a:rPr lang="en-US" sz="2800" dirty="0" smtClean="0"/>
              <a:t>it for them</a:t>
            </a:r>
            <a:r>
              <a:rPr lang="en-US" sz="2800" dirty="0"/>
              <a:t> </a:t>
            </a:r>
            <a:r>
              <a:rPr lang="en-US" sz="2800" dirty="0" smtClean="0"/>
              <a:t>or telling them </a:t>
            </a:r>
            <a:r>
              <a:rPr lang="en-US" sz="2800" dirty="0"/>
              <a:t>what it </a:t>
            </a:r>
            <a:r>
              <a:rPr lang="en-US" sz="2800" dirty="0" smtClean="0"/>
              <a:t>says</a:t>
            </a:r>
            <a:endParaRPr lang="en-US" sz="2800" dirty="0"/>
          </a:p>
          <a:p>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val="4183308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1534</TotalTime>
  <Words>4424</Words>
  <Application>Microsoft Macintosh PowerPoint</Application>
  <PresentationFormat>On-screen Show (4:3)</PresentationFormat>
  <Paragraphs>460</Paragraphs>
  <Slides>74</Slides>
  <Notes>0</Notes>
  <HiddenSlides>0</HiddenSlides>
  <MMClips>0</MMClips>
  <ScaleCrop>false</ScaleCrop>
  <HeadingPairs>
    <vt:vector size="4" baseType="variant">
      <vt:variant>
        <vt:lpstr>Theme</vt:lpstr>
      </vt:variant>
      <vt:variant>
        <vt:i4>2</vt:i4>
      </vt:variant>
      <vt:variant>
        <vt:lpstr>Slide Titles</vt:lpstr>
      </vt:variant>
      <vt:variant>
        <vt:i4>74</vt:i4>
      </vt:variant>
    </vt:vector>
  </HeadingPairs>
  <TitlesOfParts>
    <vt:vector size="76" baseType="lpstr">
      <vt:lpstr>Office Theme</vt:lpstr>
      <vt:lpstr>Custom Design</vt:lpstr>
      <vt:lpstr>PowerPoint Presentation</vt:lpstr>
      <vt:lpstr> Conceptual Knowledge</vt:lpstr>
      <vt:lpstr> Text as Barrier</vt:lpstr>
      <vt:lpstr>How Teachers Deal with Complex Text</vt:lpstr>
      <vt:lpstr>How Researchers Deal with Complex Text</vt:lpstr>
      <vt:lpstr>But Complex Text is Essential</vt:lpstr>
      <vt:lpstr>Complex Ideas Require Complex Text</vt:lpstr>
      <vt:lpstr>Any Text Feature Can Be a Barrier</vt:lpstr>
      <vt:lpstr>Conclusion</vt:lpstr>
      <vt:lpstr>Instructional Level Theory</vt:lpstr>
      <vt:lpstr>Reading Experts Champion Theory</vt:lpstr>
      <vt:lpstr>Many Programs Based on It ,Too</vt:lpstr>
      <vt:lpstr>Matching Texts to Kids</vt:lpstr>
      <vt:lpstr>But That Study Didn’t Look at Learning</vt:lpstr>
      <vt:lpstr>Studies Don’t Support Leveling</vt:lpstr>
      <vt:lpstr>What Does That Mean?</vt:lpstr>
      <vt:lpstr>Scaffolding Instructional Levels</vt:lpstr>
      <vt:lpstr>Scaffolding Instructional Levels</vt:lpstr>
      <vt:lpstr>Disciplinary Language</vt:lpstr>
      <vt:lpstr>Science Example</vt:lpstr>
      <vt:lpstr>Grammatical features in academic prose</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Grammatical features in academic prose (cont.)</vt:lpstr>
      <vt:lpstr>Specifics of Science</vt:lpstr>
      <vt:lpstr>Scaffolding Challenging Text</vt:lpstr>
      <vt:lpstr>Tell Vocabulary</vt:lpstr>
      <vt:lpstr>Which words do you teach?</vt:lpstr>
      <vt:lpstr>Which words do you teach?</vt:lpstr>
      <vt:lpstr>Which words would you teach?</vt:lpstr>
      <vt:lpstr>Which words would you teach?</vt:lpstr>
      <vt:lpstr>Which words would you teach?</vt:lpstr>
      <vt:lpstr>Which words would you teach?</vt:lpstr>
      <vt:lpstr>   Help with Sentence Structure</vt:lpstr>
      <vt:lpstr>   Help with Sentence Structure</vt:lpstr>
      <vt:lpstr>PowerPoint Presentation</vt:lpstr>
      <vt:lpstr>PowerPoint Presentation</vt:lpstr>
      <vt:lpstr>Another example</vt:lpstr>
      <vt:lpstr>Another example</vt:lpstr>
      <vt:lpstr>Another example</vt:lpstr>
      <vt:lpstr>Another example</vt:lpstr>
      <vt:lpstr>Another example</vt:lpstr>
      <vt:lpstr>Another example</vt:lpstr>
      <vt:lpstr>Another example</vt:lpstr>
      <vt:lpstr>Another example</vt:lpstr>
      <vt:lpstr>Another example</vt:lpstr>
      <vt:lpstr>    Help with Cohesion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Another cohesion example</vt:lpstr>
      <vt:lpstr>Another cohesion example</vt:lpstr>
      <vt:lpstr>Another cohesion example</vt:lpstr>
      <vt:lpstr>Another cohesion example</vt:lpstr>
      <vt:lpstr>Another cohesion example</vt:lpstr>
      <vt:lpstr>Another cohesion example</vt:lpstr>
      <vt:lpstr>Another cohesion example</vt:lpstr>
      <vt:lpstr>Another cohesion example</vt:lpstr>
      <vt:lpstr>Another cohesion example</vt:lpstr>
      <vt:lpstr>    Build Text Reading Fluency</vt:lpstr>
      <vt:lpstr>Repetition</vt:lpstr>
      <vt:lpstr>Final Thoughts</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Timothy Shanahan</cp:lastModifiedBy>
  <cp:revision>46</cp:revision>
  <dcterms:created xsi:type="dcterms:W3CDTF">2014-04-01T16:35:38Z</dcterms:created>
  <dcterms:modified xsi:type="dcterms:W3CDTF">2017-07-13T14:56:19Z</dcterms:modified>
</cp:coreProperties>
</file>