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Lst>
  <p:notesMasterIdLst>
    <p:notesMasterId r:id="rId46"/>
  </p:notesMasterIdLst>
  <p:sldIdLst>
    <p:sldId id="256" r:id="rId2"/>
    <p:sldId id="257" r:id="rId3"/>
    <p:sldId id="258" r:id="rId4"/>
    <p:sldId id="286" r:id="rId5"/>
    <p:sldId id="260" r:id="rId6"/>
    <p:sldId id="267" r:id="rId7"/>
    <p:sldId id="259" r:id="rId8"/>
    <p:sldId id="272" r:id="rId9"/>
    <p:sldId id="266" r:id="rId10"/>
    <p:sldId id="301" r:id="rId11"/>
    <p:sldId id="273" r:id="rId12"/>
    <p:sldId id="277" r:id="rId13"/>
    <p:sldId id="269" r:id="rId14"/>
    <p:sldId id="274" r:id="rId15"/>
    <p:sldId id="278" r:id="rId16"/>
    <p:sldId id="276" r:id="rId17"/>
    <p:sldId id="275" r:id="rId18"/>
    <p:sldId id="262" r:id="rId19"/>
    <p:sldId id="263" r:id="rId20"/>
    <p:sldId id="264" r:id="rId21"/>
    <p:sldId id="265" r:id="rId22"/>
    <p:sldId id="270" r:id="rId23"/>
    <p:sldId id="271" r:id="rId24"/>
    <p:sldId id="279" r:id="rId25"/>
    <p:sldId id="280" r:id="rId26"/>
    <p:sldId id="281" r:id="rId27"/>
    <p:sldId id="284" r:id="rId28"/>
    <p:sldId id="283" r:id="rId29"/>
    <p:sldId id="282" r:id="rId30"/>
    <p:sldId id="285"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3" d="100"/>
          <a:sy n="113" d="100"/>
        </p:scale>
        <p:origin x="-296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016391-9A8E-6547-9204-2226426D95F8}" type="datetimeFigureOut">
              <a:rPr lang="en-US" smtClean="0"/>
              <a:t>6/25/17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2C183D-0513-CC40-9FD4-8C289FE2FEAF}" type="slidenum">
              <a:rPr lang="en-US" smtClean="0"/>
              <a:t>‹#›</a:t>
            </a:fld>
            <a:endParaRPr lang="en-US"/>
          </a:p>
        </p:txBody>
      </p:sp>
    </p:spTree>
    <p:extLst>
      <p:ext uri="{BB962C8B-B14F-4D97-AF65-F5344CB8AC3E}">
        <p14:creationId xmlns:p14="http://schemas.microsoft.com/office/powerpoint/2010/main" val="38557378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of graphic</a:t>
            </a:r>
            <a:r>
              <a:rPr lang="en-US" baseline="0" dirty="0" smtClean="0"/>
              <a:t> elements (in full text), specialized vocabulary, nominalizations (land use change process; satellite remote sensing; land use change dynamics; Markov modeling).  This is, essentially, science text.  Language is tightly knit.  Readers have to understand relationships that are implicit and have to integrate words and graphic elements for a full understanding of the information.  </a:t>
            </a:r>
            <a:endParaRPr lang="en-US" dirty="0"/>
          </a:p>
        </p:txBody>
      </p:sp>
      <p:sp>
        <p:nvSpPr>
          <p:cNvPr id="4" name="Slide Number Placeholder 3"/>
          <p:cNvSpPr>
            <a:spLocks noGrp="1"/>
          </p:cNvSpPr>
          <p:nvPr>
            <p:ph type="sldNum" sz="quarter" idx="10"/>
          </p:nvPr>
        </p:nvSpPr>
        <p:spPr/>
        <p:txBody>
          <a:bodyPr/>
          <a:lstStyle/>
          <a:p>
            <a:fld id="{302C183D-0513-CC40-9FD4-8C289FE2FEAF}" type="slidenum">
              <a:rPr lang="en-US" smtClean="0"/>
              <a:t>8</a:t>
            </a:fld>
            <a:endParaRPr lang="en-US"/>
          </a:p>
        </p:txBody>
      </p:sp>
    </p:spTree>
    <p:extLst>
      <p:ext uri="{BB962C8B-B14F-4D97-AF65-F5344CB8AC3E}">
        <p14:creationId xmlns:p14="http://schemas.microsoft.com/office/powerpoint/2010/main" val="1543978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Political science:  nominalization (universalization; municipalization), but language</a:t>
            </a:r>
            <a:r>
              <a:rPr lang="en-US" baseline="0" dirty="0" smtClean="0"/>
              <a:t> not as tightly packed and not as many noun phrases as in geography.  More general vocabulary that will need to be understood.  In this particular text, there are no graphic elements, and overall, the proportion of graphic elements to text is less than in geography and are not as central to understanding.  </a:t>
            </a:r>
            <a:endParaRPr lang="en-US" dirty="0"/>
          </a:p>
        </p:txBody>
      </p:sp>
      <p:sp>
        <p:nvSpPr>
          <p:cNvPr id="4" name="Slide Number Placeholder 3"/>
          <p:cNvSpPr>
            <a:spLocks noGrp="1"/>
          </p:cNvSpPr>
          <p:nvPr>
            <p:ph type="sldNum" sz="quarter" idx="10"/>
          </p:nvPr>
        </p:nvSpPr>
        <p:spPr/>
        <p:txBody>
          <a:bodyPr/>
          <a:lstStyle/>
          <a:p>
            <a:fld id="{302C183D-0513-CC40-9FD4-8C289FE2FEAF}" type="slidenum">
              <a:rPr lang="en-US" smtClean="0"/>
              <a:t>11</a:t>
            </a:fld>
            <a:endParaRPr lang="en-US"/>
          </a:p>
        </p:txBody>
      </p:sp>
    </p:spTree>
    <p:extLst>
      <p:ext uri="{BB962C8B-B14F-4D97-AF65-F5344CB8AC3E}">
        <p14:creationId xmlns:p14="http://schemas.microsoft.com/office/powerpoint/2010/main" val="1564662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 political science,</a:t>
            </a:r>
            <a:r>
              <a:rPr lang="en-US" baseline="0" dirty="0" smtClean="0"/>
              <a:t> fewer noun phrases, less reliance on graphic elements.  In history, there is usually more than one side to a story, even if only one is given, combination of narrative and expository structures, Focus on actors (colonists), motivations or causes (hostility) actions (Boston Massacre) goals (???), tactics or manner (massacre), reactions or effects (inexcusability, justified).  Nominalization?  Reconciliation, mostly general academic word meanings.  People, places, events, etc.  </a:t>
            </a:r>
          </a:p>
        </p:txBody>
      </p:sp>
      <p:sp>
        <p:nvSpPr>
          <p:cNvPr id="4" name="Slide Number Placeholder 3"/>
          <p:cNvSpPr>
            <a:spLocks noGrp="1"/>
          </p:cNvSpPr>
          <p:nvPr>
            <p:ph type="sldNum" sz="quarter" idx="10"/>
          </p:nvPr>
        </p:nvSpPr>
        <p:spPr/>
        <p:txBody>
          <a:bodyPr/>
          <a:lstStyle/>
          <a:p>
            <a:fld id="{302C183D-0513-CC40-9FD4-8C289FE2FEAF}" type="slidenum">
              <a:rPr lang="en-US" smtClean="0"/>
              <a:t>14</a:t>
            </a:fld>
            <a:endParaRPr lang="en-US"/>
          </a:p>
        </p:txBody>
      </p:sp>
    </p:spTree>
    <p:extLst>
      <p:ext uri="{BB962C8B-B14F-4D97-AF65-F5344CB8AC3E}">
        <p14:creationId xmlns:p14="http://schemas.microsoft.com/office/powerpoint/2010/main" val="3794264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a:t>
            </a:r>
            <a:r>
              <a:rPr lang="en-US" baseline="0" dirty="0" smtClean="0"/>
              <a:t> geography, lots of noun phrases (real per capita GDP growth; physical capital accumulation; economic efficiency improvements).  More like science text; however, this text shows that interpretation of economic growth grows out of particular theories that </a:t>
            </a:r>
            <a:r>
              <a:rPr lang="en-US" baseline="0" dirty="0" err="1" smtClean="0"/>
              <a:t>can.t</a:t>
            </a:r>
            <a:r>
              <a:rPr lang="en-US" baseline="0" dirty="0" smtClean="0"/>
              <a:t> be proven in the same way that scientific theory can be proven (Controlled experimentation), so often information is speculative and open to more than one interpretation, like in science.  Although not illustrated in this text, economists use graphic information.   </a:t>
            </a:r>
            <a:endParaRPr lang="en-US" dirty="0"/>
          </a:p>
        </p:txBody>
      </p:sp>
      <p:sp>
        <p:nvSpPr>
          <p:cNvPr id="4" name="Slide Number Placeholder 3"/>
          <p:cNvSpPr>
            <a:spLocks noGrp="1"/>
          </p:cNvSpPr>
          <p:nvPr>
            <p:ph type="sldNum" sz="quarter" idx="10"/>
          </p:nvPr>
        </p:nvSpPr>
        <p:spPr/>
        <p:txBody>
          <a:bodyPr/>
          <a:lstStyle/>
          <a:p>
            <a:fld id="{302C183D-0513-CC40-9FD4-8C289FE2FEAF}" type="slidenum">
              <a:rPr lang="en-US" smtClean="0"/>
              <a:t>17</a:t>
            </a:fld>
            <a:endParaRPr lang="en-US"/>
          </a:p>
        </p:txBody>
      </p:sp>
    </p:spTree>
    <p:extLst>
      <p:ext uri="{BB962C8B-B14F-4D97-AF65-F5344CB8AC3E}">
        <p14:creationId xmlns:p14="http://schemas.microsoft.com/office/powerpoint/2010/main" val="3410679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how many of you know about the Cuban Missile</a:t>
            </a:r>
            <a:r>
              <a:rPr lang="en-US" baseline="0" dirty="0" smtClean="0"/>
              <a:t> Crisis?  What do you know?  Many people don’t know that at the same time Russian missiles were aimed at the United States, we had missiles in Turkey aimed at Russia.  The night before</a:t>
            </a:r>
            <a:r>
              <a:rPr lang="mr-IN" baseline="0" dirty="0" smtClean="0"/>
              <a:t>…</a:t>
            </a:r>
            <a:endParaRPr lang="en-US" dirty="0"/>
          </a:p>
        </p:txBody>
      </p:sp>
      <p:sp>
        <p:nvSpPr>
          <p:cNvPr id="4" name="Slide Number Placeholder 3"/>
          <p:cNvSpPr>
            <a:spLocks noGrp="1"/>
          </p:cNvSpPr>
          <p:nvPr>
            <p:ph type="sldNum" sz="quarter" idx="10"/>
          </p:nvPr>
        </p:nvSpPr>
        <p:spPr/>
        <p:txBody>
          <a:bodyPr/>
          <a:lstStyle/>
          <a:p>
            <a:fld id="{302C183D-0513-CC40-9FD4-8C289FE2FEAF}" type="slidenum">
              <a:rPr lang="en-US" smtClean="0"/>
              <a:t>26</a:t>
            </a:fld>
            <a:endParaRPr lang="en-US"/>
          </a:p>
        </p:txBody>
      </p:sp>
    </p:spTree>
    <p:extLst>
      <p:ext uri="{BB962C8B-B14F-4D97-AF65-F5344CB8AC3E}">
        <p14:creationId xmlns:p14="http://schemas.microsoft.com/office/powerpoint/2010/main" val="4293879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52DDDBA-2E67-B049-AF0B-39CFB0178094}" type="datetimeFigureOut">
              <a:rPr lang="en-US" smtClean="0"/>
              <a:t>6/25/17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5C843E0-D520-484E-9B70-CCADF0EB80C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2DDDBA-2E67-B049-AF0B-39CFB0178094}" type="datetimeFigureOut">
              <a:rPr lang="en-US" smtClean="0"/>
              <a:t>6/25/17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2DDDBA-2E67-B049-AF0B-39CFB0178094}" type="datetimeFigureOut">
              <a:rPr lang="en-US" smtClean="0"/>
              <a:t>6/25/17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2DDDBA-2E67-B049-AF0B-39CFB0178094}" type="datetimeFigureOut">
              <a:rPr lang="en-US" smtClean="0"/>
              <a:t>6/25/17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52DDDBA-2E67-B049-AF0B-39CFB0178094}" type="datetimeFigureOut">
              <a:rPr lang="en-US" smtClean="0"/>
              <a:t>6/25/17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C843E0-D520-484E-9B70-CCADF0EB80C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2DDDBA-2E67-B049-AF0B-39CFB0178094}" type="datetimeFigureOut">
              <a:rPr lang="en-US" smtClean="0"/>
              <a:t>6/25/17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52DDDBA-2E67-B049-AF0B-39CFB0178094}" type="datetimeFigureOut">
              <a:rPr lang="en-US" smtClean="0"/>
              <a:t>6/25/17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52DDDBA-2E67-B049-AF0B-39CFB0178094}" type="datetimeFigureOut">
              <a:rPr lang="en-US" smtClean="0"/>
              <a:t>6/25/17</a:t>
            </a:fld>
            <a:endParaRPr lang="en-US"/>
          </a:p>
        </p:txBody>
      </p:sp>
      <p:sp>
        <p:nvSpPr>
          <p:cNvPr id="8" name="Slide Number Placeholder 7"/>
          <p:cNvSpPr>
            <a:spLocks noGrp="1"/>
          </p:cNvSpPr>
          <p:nvPr>
            <p:ph type="sldNum" sz="quarter" idx="11"/>
          </p:nvPr>
        </p:nvSpPr>
        <p:spPr/>
        <p:txBody>
          <a:bodyPr/>
          <a:lstStyle/>
          <a:p>
            <a:fld id="{F5C843E0-D520-484E-9B70-CCADF0EB80C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2DDDBA-2E67-B049-AF0B-39CFB0178094}" type="datetimeFigureOut">
              <a:rPr lang="en-US" smtClean="0"/>
              <a:t>6/25/17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52DDDBA-2E67-B049-AF0B-39CFB0178094}" type="datetimeFigureOut">
              <a:rPr lang="en-US" smtClean="0"/>
              <a:t>6/25/17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F5C843E0-D520-484E-9B70-CCADF0EB80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A52DDDBA-2E67-B049-AF0B-39CFB0178094}" type="datetimeFigureOut">
              <a:rPr lang="en-US" smtClean="0"/>
              <a:t>6/25/17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C843E0-D520-484E-9B70-CCADF0EB80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52DDDBA-2E67-B049-AF0B-39CFB0178094}" type="datetimeFigureOut">
              <a:rPr lang="en-US" smtClean="0"/>
              <a:t>6/25/17</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5C843E0-D520-484E-9B70-CCADF0EB80C8}"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chynd@uic.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file://localhost/Users/cynthiashanahan1/Desktop/Falleti(2010)Mahoney&amp;ThelenCh2_EvolutionHealthCareReformsBrazil1964-1988.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file://localhost/Users/cynthiashanahan1/Desktop/boston%20Massacre.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file://localhost/Users/cynthiashanahan1/Desktop/economics%20text.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hynd@uic.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file://localhost/Users/cynthiashanahan1/Desktop/Jema02weng%20(1).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Literacy in Social Studies</a:t>
            </a:r>
            <a:endParaRPr lang="en-US" dirty="0"/>
          </a:p>
        </p:txBody>
      </p:sp>
      <p:sp>
        <p:nvSpPr>
          <p:cNvPr id="3" name="Subtitle 2"/>
          <p:cNvSpPr>
            <a:spLocks noGrp="1"/>
          </p:cNvSpPr>
          <p:nvPr>
            <p:ph type="subTitle" idx="1"/>
          </p:nvPr>
        </p:nvSpPr>
        <p:spPr/>
        <p:txBody>
          <a:bodyPr/>
          <a:lstStyle/>
          <a:p>
            <a:r>
              <a:rPr lang="en-US" dirty="0" smtClean="0"/>
              <a:t>Cynthia Shanahan</a:t>
            </a:r>
          </a:p>
          <a:p>
            <a:r>
              <a:rPr lang="en-US" dirty="0" smtClean="0"/>
              <a:t>University of Illinois at Chicago</a:t>
            </a:r>
          </a:p>
          <a:p>
            <a:r>
              <a:rPr lang="en-US" dirty="0" smtClean="0">
                <a:hlinkClick r:id="rId2"/>
              </a:rPr>
              <a:t>chynd@uic.edu</a:t>
            </a:r>
            <a:endParaRPr lang="en-US" dirty="0" smtClean="0"/>
          </a:p>
          <a:p>
            <a:r>
              <a:rPr lang="en-US" dirty="0" smtClean="0"/>
              <a:t>312-593-3698</a:t>
            </a:r>
            <a:endParaRPr lang="en-US" dirty="0"/>
          </a:p>
        </p:txBody>
      </p:sp>
    </p:spTree>
    <p:extLst>
      <p:ext uri="{BB962C8B-B14F-4D97-AF65-F5344CB8AC3E}">
        <p14:creationId xmlns:p14="http://schemas.microsoft.com/office/powerpoint/2010/main" val="236267341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Geography text</a:t>
            </a:r>
            <a:endParaRPr lang="en-US" dirty="0"/>
          </a:p>
        </p:txBody>
      </p:sp>
      <p:sp>
        <p:nvSpPr>
          <p:cNvPr id="3" name="Content Placeholder 2"/>
          <p:cNvSpPr>
            <a:spLocks noGrp="1"/>
          </p:cNvSpPr>
          <p:nvPr>
            <p:ph idx="1"/>
          </p:nvPr>
        </p:nvSpPr>
        <p:spPr/>
        <p:txBody>
          <a:bodyPr/>
          <a:lstStyle/>
          <a:p>
            <a:r>
              <a:rPr lang="en-US" dirty="0"/>
              <a:t>Information is multimodal, as in </a:t>
            </a:r>
            <a:r>
              <a:rPr lang="en-US" b="1" dirty="0"/>
              <a:t>science.</a:t>
            </a:r>
          </a:p>
          <a:p>
            <a:r>
              <a:rPr lang="en-US" dirty="0"/>
              <a:t>Information is tightly packed, as in </a:t>
            </a:r>
            <a:r>
              <a:rPr lang="en-US" b="1" dirty="0"/>
              <a:t>science</a:t>
            </a:r>
            <a:r>
              <a:rPr lang="en-US" dirty="0"/>
              <a:t>.</a:t>
            </a:r>
          </a:p>
          <a:p>
            <a:r>
              <a:rPr lang="en-US" dirty="0"/>
              <a:t>There is lots of specialized vocabulary, as in </a:t>
            </a:r>
            <a:r>
              <a:rPr lang="en-US" b="1" dirty="0"/>
              <a:t>science</a:t>
            </a:r>
            <a:endParaRPr lang="en-US" dirty="0"/>
          </a:p>
          <a:p>
            <a:r>
              <a:rPr lang="en-US" dirty="0"/>
              <a:t>Like in economics and science, information can be studied statistically. But interpretation of data requires judgment.  </a:t>
            </a:r>
          </a:p>
          <a:p>
            <a:endParaRPr lang="en-US" dirty="0"/>
          </a:p>
        </p:txBody>
      </p:sp>
    </p:spTree>
    <p:extLst>
      <p:ext uri="{BB962C8B-B14F-4D97-AF65-F5344CB8AC3E}">
        <p14:creationId xmlns:p14="http://schemas.microsoft.com/office/powerpoint/2010/main" val="2628708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this text?</a:t>
            </a:r>
            <a:endParaRPr lang="en-US" dirty="0"/>
          </a:p>
        </p:txBody>
      </p:sp>
      <p:sp>
        <p:nvSpPr>
          <p:cNvPr id="6" name="Content Placeholder 5"/>
          <p:cNvSpPr>
            <a:spLocks noGrp="1"/>
          </p:cNvSpPr>
          <p:nvPr>
            <p:ph idx="1"/>
          </p:nvPr>
        </p:nvSpPr>
        <p:spPr/>
        <p:txBody>
          <a:bodyPr>
            <a:normAutofit/>
          </a:bodyPr>
          <a:lstStyle/>
          <a:p>
            <a:r>
              <a:rPr lang="en-US" sz="2000" dirty="0" smtClean="0"/>
              <a:t>In the last two decades, Brazil’s health care system has undergone major transformations:  universalization and municipalization.  Prior to 1988, the administration of the health care system was centralized in the management and delivery of health care.  National funding was channeled, via contracts, to the private sector, and inequalities in the provision of services were pervasive.  A large portion of the population did not have access to health care, either because they were uninsured or because there were no health facilities in the areas where they lived.</a:t>
            </a:r>
          </a:p>
          <a:p>
            <a:endParaRPr lang="en-US" sz="2000" dirty="0"/>
          </a:p>
          <a:p>
            <a:r>
              <a:rPr lang="en-US" sz="2000" smtClean="0">
                <a:hlinkClick r:id="rId3" action="ppaction://hlinkfile"/>
              </a:rPr>
              <a:t>full text PS</a:t>
            </a:r>
            <a:endParaRPr lang="en-US" sz="2000" dirty="0"/>
          </a:p>
        </p:txBody>
      </p:sp>
    </p:spTree>
    <p:extLst>
      <p:ext uri="{BB962C8B-B14F-4D97-AF65-F5344CB8AC3E}">
        <p14:creationId xmlns:p14="http://schemas.microsoft.com/office/powerpoint/2010/main" val="400111615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science</a:t>
            </a:r>
            <a:endParaRPr lang="en-US" dirty="0"/>
          </a:p>
        </p:txBody>
      </p:sp>
      <p:sp>
        <p:nvSpPr>
          <p:cNvPr id="3" name="Content Placeholder 2"/>
          <p:cNvSpPr>
            <a:spLocks noGrp="1"/>
          </p:cNvSpPr>
          <p:nvPr>
            <p:ph idx="1"/>
          </p:nvPr>
        </p:nvSpPr>
        <p:spPr/>
        <p:txBody>
          <a:bodyPr>
            <a:normAutofit/>
          </a:bodyPr>
          <a:lstStyle/>
          <a:p>
            <a:r>
              <a:rPr lang="en-US" dirty="0" smtClean="0"/>
              <a:t>Presents the systematic study of government and politics.</a:t>
            </a:r>
          </a:p>
          <a:p>
            <a:r>
              <a:rPr lang="en-US" dirty="0" smtClean="0"/>
              <a:t>Makes generalizations and analyses about political systems and behavior and uses these  to predict future behavior.</a:t>
            </a:r>
          </a:p>
          <a:p>
            <a:r>
              <a:rPr lang="en-US" dirty="0" smtClean="0"/>
              <a:t>In school, texts usually teach </a:t>
            </a:r>
            <a:r>
              <a:rPr lang="en-US" b="1" dirty="0" smtClean="0"/>
              <a:t>Civics</a:t>
            </a:r>
            <a:r>
              <a:rPr lang="en-US" dirty="0" smtClean="0"/>
              <a:t>, which includes the study of government and political systems.</a:t>
            </a:r>
          </a:p>
          <a:p>
            <a:endParaRPr lang="en-US" dirty="0"/>
          </a:p>
        </p:txBody>
      </p:sp>
    </p:spTree>
    <p:extLst>
      <p:ext uri="{BB962C8B-B14F-4D97-AF65-F5344CB8AC3E}">
        <p14:creationId xmlns:p14="http://schemas.microsoft.com/office/powerpoint/2010/main" val="385390926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945" y="274638"/>
            <a:ext cx="7467600" cy="1143000"/>
          </a:xfrm>
        </p:spPr>
        <p:txBody>
          <a:bodyPr/>
          <a:lstStyle/>
          <a:p>
            <a:r>
              <a:rPr lang="en-US" dirty="0" smtClean="0"/>
              <a:t>Political science text</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Highlights the interpretation of quantitative information (such as the results of opinion polls, statistical information), like </a:t>
            </a:r>
            <a:r>
              <a:rPr lang="en-US" b="1" dirty="0" smtClean="0"/>
              <a:t>science text</a:t>
            </a:r>
            <a:endParaRPr lang="en-US" dirty="0" smtClean="0"/>
          </a:p>
          <a:p>
            <a:r>
              <a:rPr lang="en-US" dirty="0" smtClean="0"/>
              <a:t>Analyzes abstract logical relationships and to present reasoned and persuasive arguments, like </a:t>
            </a:r>
            <a:r>
              <a:rPr lang="en-US" b="1" dirty="0" smtClean="0"/>
              <a:t>history text</a:t>
            </a:r>
            <a:r>
              <a:rPr lang="en-US" dirty="0" smtClean="0"/>
              <a:t>. </a:t>
            </a:r>
          </a:p>
          <a:p>
            <a:r>
              <a:rPr lang="en-US" dirty="0" smtClean="0"/>
              <a:t>Students studying civics need to use this information in order to be  more informed citizens. </a:t>
            </a:r>
          </a:p>
          <a:p>
            <a:endParaRPr lang="en-US" dirty="0" smtClean="0"/>
          </a:p>
          <a:p>
            <a:endParaRPr lang="en-US" dirty="0"/>
          </a:p>
        </p:txBody>
      </p:sp>
    </p:spTree>
    <p:extLst>
      <p:ext uri="{BB962C8B-B14F-4D97-AF65-F5344CB8AC3E}">
        <p14:creationId xmlns:p14="http://schemas.microsoft.com/office/powerpoint/2010/main" val="68640751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this?</a:t>
            </a:r>
            <a:endParaRPr lang="en-US" dirty="0"/>
          </a:p>
        </p:txBody>
      </p:sp>
      <p:sp>
        <p:nvSpPr>
          <p:cNvPr id="3" name="Content Placeholder 2"/>
          <p:cNvSpPr>
            <a:spLocks noGrp="1"/>
          </p:cNvSpPr>
          <p:nvPr>
            <p:ph idx="1"/>
          </p:nvPr>
        </p:nvSpPr>
        <p:spPr/>
        <p:txBody>
          <a:bodyPr>
            <a:normAutofit/>
          </a:bodyPr>
          <a:lstStyle/>
          <a:p>
            <a:r>
              <a:rPr lang="en-US" sz="2000" dirty="0" smtClean="0"/>
              <a:t>The Boston Massacre, March 5, 1770, has different meanings to different persons, varying as seen from individual standpoints.  To some minds the resistance then made to British authority was the outcropping of a thoroughly lawless and riotous spirit of a mob, utterly beyond all excuse; while to others it was the last expression of a deep hostility to the mother country, which was not only justifiable but praiseworthy.  For some years before the massacre a feeling of strong animosity against England was growing rapidly among the colonists, though there was no one then so wild as to expect or even to favor independence.  During this period the </a:t>
            </a:r>
            <a:r>
              <a:rPr lang="en-US" sz="2000" dirty="0"/>
              <a:t>g</a:t>
            </a:r>
            <a:r>
              <a:rPr lang="en-US" sz="2000" dirty="0" smtClean="0"/>
              <a:t>ulf between the two parties was gradually widening, and the general trend of public affairs was against reconciliation. </a:t>
            </a:r>
            <a:r>
              <a:rPr lang="en-US" sz="2000" dirty="0" smtClean="0">
                <a:hlinkClick r:id="rId3" action="ppaction://hlinkfile"/>
              </a:rPr>
              <a:t>full text H</a:t>
            </a:r>
            <a:endParaRPr lang="en-US" sz="2000" dirty="0"/>
          </a:p>
        </p:txBody>
      </p:sp>
    </p:spTree>
    <p:extLst>
      <p:ext uri="{BB962C8B-B14F-4D97-AF65-F5344CB8AC3E}">
        <p14:creationId xmlns:p14="http://schemas.microsoft.com/office/powerpoint/2010/main" val="366675486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Historians</a:t>
            </a:r>
            <a:endParaRPr lang="en-US" dirty="0"/>
          </a:p>
        </p:txBody>
      </p:sp>
      <p:sp>
        <p:nvSpPr>
          <p:cNvPr id="3" name="Content Placeholder 2"/>
          <p:cNvSpPr>
            <a:spLocks noGrp="1"/>
          </p:cNvSpPr>
          <p:nvPr>
            <p:ph idx="1"/>
          </p:nvPr>
        </p:nvSpPr>
        <p:spPr/>
        <p:txBody>
          <a:bodyPr/>
          <a:lstStyle/>
          <a:p>
            <a:r>
              <a:rPr lang="en-US" dirty="0"/>
              <a:t>I</a:t>
            </a:r>
            <a:r>
              <a:rPr lang="en-US" dirty="0" smtClean="0"/>
              <a:t>nterpret the past, using available resources from the historical record and the work of other historians.</a:t>
            </a:r>
          </a:p>
          <a:p>
            <a:r>
              <a:rPr lang="en-US" dirty="0" smtClean="0"/>
              <a:t>They create interpretations of cause/effect, significance, the motivations and actions of historical actors, etc.</a:t>
            </a:r>
            <a:endParaRPr lang="en-US" dirty="0"/>
          </a:p>
        </p:txBody>
      </p:sp>
    </p:spTree>
    <p:extLst>
      <p:ext uri="{BB962C8B-B14F-4D97-AF65-F5344CB8AC3E}">
        <p14:creationId xmlns:p14="http://schemas.microsoft.com/office/powerpoint/2010/main" val="416787324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text</a:t>
            </a:r>
            <a:endParaRPr lang="en-US" dirty="0"/>
          </a:p>
        </p:txBody>
      </p:sp>
      <p:sp>
        <p:nvSpPr>
          <p:cNvPr id="3" name="Content Placeholder 2"/>
          <p:cNvSpPr>
            <a:spLocks noGrp="1"/>
          </p:cNvSpPr>
          <p:nvPr>
            <p:ph idx="1"/>
          </p:nvPr>
        </p:nvSpPr>
        <p:spPr/>
        <p:txBody>
          <a:bodyPr>
            <a:normAutofit lnSpcReduction="10000"/>
          </a:bodyPr>
          <a:lstStyle/>
          <a:p>
            <a:r>
              <a:rPr lang="en-US" dirty="0" smtClean="0"/>
              <a:t>Often narrative, with implicit or embedded arguments about cause/effect, significance, change over time, etc.</a:t>
            </a:r>
          </a:p>
          <a:p>
            <a:r>
              <a:rPr lang="en-US" dirty="0" smtClean="0"/>
              <a:t>Sources of data often absent from text and/or subordinate to the coherent story.</a:t>
            </a:r>
          </a:p>
          <a:p>
            <a:r>
              <a:rPr lang="en-US" dirty="0" smtClean="0"/>
              <a:t>Graphic elements often illustrative (e.g. a photograph or painting.</a:t>
            </a:r>
          </a:p>
          <a:p>
            <a:r>
              <a:rPr lang="en-US" dirty="0" smtClean="0"/>
              <a:t>Text is about characters, goals, actions, tactics, results of actions.</a:t>
            </a:r>
          </a:p>
          <a:p>
            <a:endParaRPr lang="en-US" dirty="0" smtClean="0"/>
          </a:p>
          <a:p>
            <a:endParaRPr lang="en-US" dirty="0" smtClean="0"/>
          </a:p>
          <a:p>
            <a:endParaRPr lang="en-US" dirty="0"/>
          </a:p>
        </p:txBody>
      </p:sp>
    </p:spTree>
    <p:extLst>
      <p:ext uri="{BB962C8B-B14F-4D97-AF65-F5344CB8AC3E}">
        <p14:creationId xmlns:p14="http://schemas.microsoft.com/office/powerpoint/2010/main" val="198782959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this?</a:t>
            </a:r>
            <a:endParaRPr lang="en-US" dirty="0"/>
          </a:p>
        </p:txBody>
      </p:sp>
      <p:sp>
        <p:nvSpPr>
          <p:cNvPr id="3" name="Content Placeholder 2"/>
          <p:cNvSpPr>
            <a:spLocks noGrp="1"/>
          </p:cNvSpPr>
          <p:nvPr>
            <p:ph idx="1"/>
          </p:nvPr>
        </p:nvSpPr>
        <p:spPr/>
        <p:txBody>
          <a:bodyPr>
            <a:normAutofit/>
          </a:bodyPr>
          <a:lstStyle/>
          <a:p>
            <a:r>
              <a:rPr lang="en-US" sz="2000" dirty="0" smtClean="0"/>
              <a:t>We present evidence consistent with Schumpeter’s view that the financial system can promote economic growth, using data on 80 countries over the 1960-1989 period.  Various measures of the level of financial development are strongly associated with real per capita GDP growth, the rate of physical capital accumulation, and improvements in the efficiency with which economics employ physical capital.  Further the predetermined component of financial development is robustly correlated with future rates of economic growth, physical capital accumulation, and economic efficiency improvements. </a:t>
            </a:r>
            <a:r>
              <a:rPr lang="en-US" sz="2000" dirty="0" smtClean="0">
                <a:hlinkClick r:id="rId3" action="ppaction://hlinkfile"/>
              </a:rPr>
              <a:t>full text E</a:t>
            </a:r>
            <a:endParaRPr lang="en-US" sz="2000" dirty="0"/>
          </a:p>
        </p:txBody>
      </p:sp>
    </p:spTree>
    <p:extLst>
      <p:ext uri="{BB962C8B-B14F-4D97-AF65-F5344CB8AC3E}">
        <p14:creationId xmlns:p14="http://schemas.microsoft.com/office/powerpoint/2010/main" val="203769639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Economists</a:t>
            </a:r>
            <a:endParaRPr lang="en-US" dirty="0"/>
          </a:p>
        </p:txBody>
      </p:sp>
      <p:sp>
        <p:nvSpPr>
          <p:cNvPr id="3" name="Content Placeholder 2"/>
          <p:cNvSpPr>
            <a:spLocks noGrp="1"/>
          </p:cNvSpPr>
          <p:nvPr>
            <p:ph idx="1"/>
          </p:nvPr>
        </p:nvSpPr>
        <p:spPr/>
        <p:txBody>
          <a:bodyPr>
            <a:normAutofit fontScale="92500"/>
          </a:bodyPr>
          <a:lstStyle/>
          <a:p>
            <a:r>
              <a:rPr lang="en-US" dirty="0" smtClean="0"/>
              <a:t>Study how societies use scarce resources for production and distribution.</a:t>
            </a:r>
          </a:p>
          <a:p>
            <a:r>
              <a:rPr lang="en-US" dirty="0" smtClean="0"/>
              <a:t>Are concerned with relationships between humans and the resources they access.</a:t>
            </a:r>
          </a:p>
          <a:p>
            <a:r>
              <a:rPr lang="en-US" dirty="0" smtClean="0"/>
              <a:t>Economists collect and analyze data, study economic trends, develop forecasts (energy costs, inflation, interest rates, business cycles, employment levels, etc.)</a:t>
            </a:r>
            <a:endParaRPr lang="en-US" dirty="0"/>
          </a:p>
        </p:txBody>
      </p:sp>
    </p:spTree>
    <p:extLst>
      <p:ext uri="{BB962C8B-B14F-4D97-AF65-F5344CB8AC3E}">
        <p14:creationId xmlns:p14="http://schemas.microsoft.com/office/powerpoint/2010/main" val="166663713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Economists</a:t>
            </a:r>
            <a:endParaRPr lang="en-US" dirty="0"/>
          </a:p>
        </p:txBody>
      </p:sp>
      <p:sp>
        <p:nvSpPr>
          <p:cNvPr id="3" name="Content Placeholder 2"/>
          <p:cNvSpPr>
            <a:spLocks noGrp="1"/>
          </p:cNvSpPr>
          <p:nvPr>
            <p:ph idx="1"/>
          </p:nvPr>
        </p:nvSpPr>
        <p:spPr/>
        <p:txBody>
          <a:bodyPr>
            <a:normAutofit/>
          </a:bodyPr>
          <a:lstStyle/>
          <a:p>
            <a:r>
              <a:rPr lang="en-US" dirty="0" smtClean="0"/>
              <a:t>extrapolate trends and create actions from data.</a:t>
            </a:r>
          </a:p>
          <a:p>
            <a:r>
              <a:rPr lang="en-US" dirty="0"/>
              <a:t>U</a:t>
            </a:r>
            <a:r>
              <a:rPr lang="en-US" dirty="0" smtClean="0"/>
              <a:t>se philosophical or theoretical  lenses to make sense of data (e.g. Keynesian or supply-side economics).</a:t>
            </a:r>
          </a:p>
          <a:p>
            <a:r>
              <a:rPr lang="en-US" dirty="0" smtClean="0"/>
              <a:t>Use data that are represented in charts, graphs, formulae, and prose</a:t>
            </a:r>
            <a:endParaRPr lang="en-US" dirty="0"/>
          </a:p>
        </p:txBody>
      </p:sp>
    </p:spTree>
    <p:extLst>
      <p:ext uri="{BB962C8B-B14F-4D97-AF65-F5344CB8AC3E}">
        <p14:creationId xmlns:p14="http://schemas.microsoft.com/office/powerpoint/2010/main" val="311197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 want students to read like the experts, </a:t>
            </a:r>
          </a:p>
          <a:p>
            <a:pPr marL="36576" indent="0" algn="ctr">
              <a:buNone/>
            </a:pPr>
            <a:r>
              <a:rPr lang="en-US" sz="4800" dirty="0" smtClean="0"/>
              <a:t>BUT</a:t>
            </a:r>
          </a:p>
          <a:p>
            <a:r>
              <a:rPr lang="en-US" sz="3200" dirty="0" smtClean="0"/>
              <a:t>There are </a:t>
            </a:r>
            <a:r>
              <a:rPr lang="en-US" sz="3200" i="1" dirty="0" smtClean="0"/>
              <a:t>many</a:t>
            </a:r>
            <a:r>
              <a:rPr lang="en-US" sz="3200" dirty="0" smtClean="0"/>
              <a:t> experts in social studies</a:t>
            </a:r>
            <a:endParaRPr lang="en-US" sz="3200" dirty="0"/>
          </a:p>
        </p:txBody>
      </p:sp>
    </p:spTree>
    <p:extLst>
      <p:ext uri="{BB962C8B-B14F-4D97-AF65-F5344CB8AC3E}">
        <p14:creationId xmlns:p14="http://schemas.microsoft.com/office/powerpoint/2010/main" val="265704840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normAutofit/>
          </a:bodyPr>
          <a:lstStyle/>
          <a:p>
            <a:r>
              <a:rPr lang="en-US" dirty="0" smtClean="0"/>
              <a:t>Economics texts</a:t>
            </a:r>
            <a:endParaRPr lang="en-US" dirty="0"/>
          </a:p>
        </p:txBody>
      </p:sp>
      <p:sp>
        <p:nvSpPr>
          <p:cNvPr id="3" name="Content Placeholder 2"/>
          <p:cNvSpPr>
            <a:spLocks noGrp="1"/>
          </p:cNvSpPr>
          <p:nvPr>
            <p:ph idx="1"/>
          </p:nvPr>
        </p:nvSpPr>
        <p:spPr/>
        <p:txBody>
          <a:bodyPr>
            <a:normAutofit/>
          </a:bodyPr>
          <a:lstStyle/>
          <a:p>
            <a:r>
              <a:rPr lang="en-US" dirty="0" smtClean="0"/>
              <a:t>Multimodal</a:t>
            </a:r>
          </a:p>
          <a:p>
            <a:r>
              <a:rPr lang="en-US" dirty="0" smtClean="0"/>
              <a:t>Requires reciprocally moving among different sources of information, like reading </a:t>
            </a:r>
            <a:r>
              <a:rPr lang="en-US" b="1" dirty="0" smtClean="0"/>
              <a:t>science or mathematics</a:t>
            </a:r>
            <a:endParaRPr lang="en-US" dirty="0" smtClean="0"/>
          </a:p>
          <a:p>
            <a:r>
              <a:rPr lang="en-US" dirty="0" smtClean="0"/>
              <a:t>Accuracy is important—need to pay attention to more than just general information </a:t>
            </a:r>
          </a:p>
        </p:txBody>
      </p:sp>
    </p:spTree>
    <p:extLst>
      <p:ext uri="{BB962C8B-B14F-4D97-AF65-F5344CB8AC3E}">
        <p14:creationId xmlns:p14="http://schemas.microsoft.com/office/powerpoint/2010/main" val="1173740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economics text.</a:t>
            </a:r>
            <a:endParaRPr lang="en-US" dirty="0"/>
          </a:p>
        </p:txBody>
      </p:sp>
      <p:sp>
        <p:nvSpPr>
          <p:cNvPr id="3" name="Content Placeholder 2"/>
          <p:cNvSpPr>
            <a:spLocks noGrp="1"/>
          </p:cNvSpPr>
          <p:nvPr>
            <p:ph idx="1"/>
          </p:nvPr>
        </p:nvSpPr>
        <p:spPr/>
        <p:txBody>
          <a:bodyPr>
            <a:normAutofit/>
          </a:bodyPr>
          <a:lstStyle/>
          <a:p>
            <a:r>
              <a:rPr lang="en-US" dirty="0" smtClean="0"/>
              <a:t>BUT</a:t>
            </a:r>
            <a:r>
              <a:rPr lang="mr-IN" dirty="0" smtClean="0"/>
              <a:t>…</a:t>
            </a:r>
            <a:endParaRPr lang="en-US" dirty="0" smtClean="0"/>
          </a:p>
          <a:p>
            <a:r>
              <a:rPr lang="en-US" dirty="0" smtClean="0"/>
              <a:t>Information is also speculative</a:t>
            </a:r>
          </a:p>
          <a:p>
            <a:pPr lvl="1"/>
            <a:r>
              <a:rPr lang="en-US" dirty="0" smtClean="0"/>
              <a:t>What will happen if interest rates are raised?</a:t>
            </a:r>
          </a:p>
          <a:p>
            <a:pPr lvl="1"/>
            <a:r>
              <a:rPr lang="en-US" dirty="0" smtClean="0"/>
              <a:t>How fast will the job market decline/recover?</a:t>
            </a:r>
          </a:p>
          <a:p>
            <a:pPr lvl="1"/>
            <a:r>
              <a:rPr lang="en-US" dirty="0" smtClean="0"/>
              <a:t>When will the stock market see a correction?</a:t>
            </a:r>
          </a:p>
          <a:p>
            <a:r>
              <a:rPr lang="en-US" dirty="0" smtClean="0"/>
              <a:t>Different interpretations are common</a:t>
            </a:r>
          </a:p>
          <a:p>
            <a:pPr lvl="1"/>
            <a:r>
              <a:rPr lang="en-US" dirty="0" smtClean="0"/>
              <a:t>Necessary to read like a </a:t>
            </a:r>
            <a:r>
              <a:rPr lang="en-US" b="1" dirty="0" smtClean="0"/>
              <a:t>historian (</a:t>
            </a:r>
            <a:r>
              <a:rPr lang="en-US" dirty="0" smtClean="0"/>
              <a:t>source, contextualize, corroborate, pay attention to tone, etc.)</a:t>
            </a:r>
          </a:p>
          <a:p>
            <a:pPr marL="36576" indent="0" algn="r">
              <a:buNone/>
            </a:pP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964606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All of these fields have </a:t>
            </a:r>
            <a:r>
              <a:rPr lang="en-US" u="sng" dirty="0" smtClean="0"/>
              <a:t>some</a:t>
            </a:r>
            <a:r>
              <a:rPr lang="en-US" dirty="0" smtClean="0"/>
              <a:t> commonalities</a:t>
            </a:r>
          </a:p>
          <a:p>
            <a:r>
              <a:rPr lang="en-US" dirty="0" smtClean="0"/>
              <a:t>All of these fields have subfields</a:t>
            </a:r>
          </a:p>
          <a:p>
            <a:pPr marL="36576" indent="0">
              <a:buNone/>
            </a:pPr>
            <a:endParaRPr lang="en-US" dirty="0" smtClean="0"/>
          </a:p>
          <a:p>
            <a:endParaRPr lang="en-US" dirty="0"/>
          </a:p>
        </p:txBody>
      </p:sp>
    </p:spTree>
    <p:extLst>
      <p:ext uri="{BB962C8B-B14F-4D97-AF65-F5344CB8AC3E}">
        <p14:creationId xmlns:p14="http://schemas.microsoft.com/office/powerpoint/2010/main" val="2648140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Important to teach students the reasons why historians, political scientists, economists, and geographers read the way they do</a:t>
            </a:r>
          </a:p>
          <a:p>
            <a:pPr lvl="1"/>
            <a:r>
              <a:rPr lang="en-US" dirty="0" smtClean="0"/>
              <a:t>They create different kinds of knowledge, drawing from different sources</a:t>
            </a:r>
          </a:p>
          <a:p>
            <a:pPr lvl="1"/>
            <a:r>
              <a:rPr lang="en-US" dirty="0" smtClean="0"/>
              <a:t>They have differing criteria for quality</a:t>
            </a:r>
          </a:p>
          <a:p>
            <a:pPr lvl="1"/>
            <a:r>
              <a:rPr lang="en-US" dirty="0" smtClean="0"/>
              <a:t>They have differing conventions of communication.</a:t>
            </a:r>
            <a:endParaRPr lang="en-US" dirty="0"/>
          </a:p>
        </p:txBody>
      </p:sp>
    </p:spTree>
    <p:extLst>
      <p:ext uri="{BB962C8B-B14F-4D97-AF65-F5344CB8AC3E}">
        <p14:creationId xmlns:p14="http://schemas.microsoft.com/office/powerpoint/2010/main" val="363602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How do we teach students to read social studies consistent with a disciplinary approach?</a:t>
            </a:r>
            <a:endParaRPr lang="en-US" sz="3200" dirty="0"/>
          </a:p>
        </p:txBody>
      </p:sp>
      <p:sp>
        <p:nvSpPr>
          <p:cNvPr id="3" name="Content Placeholder 2"/>
          <p:cNvSpPr>
            <a:spLocks noGrp="1"/>
          </p:cNvSpPr>
          <p:nvPr>
            <p:ph idx="1"/>
          </p:nvPr>
        </p:nvSpPr>
        <p:spPr/>
        <p:txBody>
          <a:bodyPr>
            <a:normAutofit fontScale="85000" lnSpcReduction="20000"/>
          </a:bodyPr>
          <a:lstStyle/>
          <a:p>
            <a:r>
              <a:rPr lang="en-US" dirty="0" smtClean="0"/>
              <a:t>Teach </a:t>
            </a:r>
            <a:r>
              <a:rPr lang="en-US" dirty="0"/>
              <a:t>students to read reciprocally graphic, numeric, and prose texts.</a:t>
            </a:r>
          </a:p>
          <a:p>
            <a:r>
              <a:rPr lang="en-US" dirty="0"/>
              <a:t>Teach students to pay attention to source and context.</a:t>
            </a:r>
          </a:p>
          <a:p>
            <a:r>
              <a:rPr lang="en-US" dirty="0"/>
              <a:t>Teach students to look for overarching principles or lenses that an author uses to make sense of data.</a:t>
            </a:r>
          </a:p>
          <a:p>
            <a:r>
              <a:rPr lang="en-US" dirty="0"/>
              <a:t>Teach students to </a:t>
            </a:r>
            <a:r>
              <a:rPr lang="en-US" dirty="0" smtClean="0"/>
              <a:t>recognize and question </a:t>
            </a:r>
            <a:r>
              <a:rPr lang="en-US" dirty="0"/>
              <a:t>an author’s </a:t>
            </a:r>
            <a:r>
              <a:rPr lang="en-US" dirty="0" smtClean="0"/>
              <a:t>argument, </a:t>
            </a:r>
            <a:r>
              <a:rPr lang="en-US" dirty="0"/>
              <a:t>even </a:t>
            </a:r>
            <a:r>
              <a:rPr lang="en-US" dirty="0" smtClean="0"/>
              <a:t>an implicit one </a:t>
            </a:r>
            <a:r>
              <a:rPr lang="en-US" dirty="0"/>
              <a:t>(as in history).  </a:t>
            </a:r>
          </a:p>
          <a:p>
            <a:r>
              <a:rPr lang="en-US" dirty="0"/>
              <a:t>Teach students to study vocabulary differently for different purposes</a:t>
            </a:r>
            <a:endParaRPr lang="en-US" dirty="0" smtClean="0"/>
          </a:p>
          <a:p>
            <a:endParaRPr lang="en-US" dirty="0" smtClean="0"/>
          </a:p>
          <a:p>
            <a:endParaRPr lang="en-US" dirty="0"/>
          </a:p>
        </p:txBody>
      </p:sp>
    </p:spTree>
    <p:extLst>
      <p:ext uri="{BB962C8B-B14F-4D97-AF65-F5344CB8AC3E}">
        <p14:creationId xmlns:p14="http://schemas.microsoft.com/office/powerpoint/2010/main" val="137342353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Reciprocally</a:t>
            </a:r>
            <a:endParaRPr lang="en-US" dirty="0"/>
          </a:p>
        </p:txBody>
      </p:sp>
      <p:pic>
        <p:nvPicPr>
          <p:cNvPr id="4" name="Content Placeholder 3" descr="Quantity of Coconuts.jpeg"/>
          <p:cNvPicPr>
            <a:picLocks noGrp="1" noChangeAspect="1"/>
          </p:cNvPicPr>
          <p:nvPr>
            <p:ph idx="1"/>
          </p:nvPr>
        </p:nvPicPr>
        <p:blipFill>
          <a:blip r:embed="rId2">
            <a:extLst>
              <a:ext uri="{28A0092B-C50C-407E-A947-70E740481C1C}">
                <a14:useLocalDpi xmlns:a14="http://schemas.microsoft.com/office/drawing/2010/main" val="0"/>
              </a:ext>
            </a:extLst>
          </a:blip>
          <a:srcRect t="-12376" b="-12376"/>
          <a:stretch>
            <a:fillRect/>
          </a:stretch>
        </p:blipFill>
        <p:spPr>
          <a:xfrm>
            <a:off x="278587" y="496058"/>
            <a:ext cx="8573429" cy="6746387"/>
          </a:xfrm>
        </p:spPr>
      </p:pic>
    </p:spTree>
    <p:extLst>
      <p:ext uri="{BB962C8B-B14F-4D97-AF65-F5344CB8AC3E}">
        <p14:creationId xmlns:p14="http://schemas.microsoft.com/office/powerpoint/2010/main" val="188804741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Source and Context</a:t>
            </a:r>
            <a:endParaRPr lang="en-US" dirty="0"/>
          </a:p>
        </p:txBody>
      </p:sp>
      <p:sp>
        <p:nvSpPr>
          <p:cNvPr id="3" name="Content Placeholder 2"/>
          <p:cNvSpPr>
            <a:spLocks noGrp="1"/>
          </p:cNvSpPr>
          <p:nvPr>
            <p:ph idx="1"/>
          </p:nvPr>
        </p:nvSpPr>
        <p:spPr/>
        <p:txBody>
          <a:bodyPr/>
          <a:lstStyle/>
          <a:p>
            <a:r>
              <a:rPr lang="en-US" dirty="0" smtClean="0"/>
              <a:t>Did the U.S. agree to take down US missiles pointing at USSR in order to get USSR to dismantle </a:t>
            </a:r>
            <a:r>
              <a:rPr lang="en-US" dirty="0"/>
              <a:t>C</a:t>
            </a:r>
            <a:r>
              <a:rPr lang="en-US" dirty="0" smtClean="0"/>
              <a:t>uban missiles?</a:t>
            </a:r>
          </a:p>
          <a:p>
            <a:endParaRPr lang="en-US" dirty="0"/>
          </a:p>
          <a:p>
            <a:pPr marL="36576" indent="0">
              <a:buNone/>
            </a:pPr>
            <a:r>
              <a:rPr lang="en-US" dirty="0" smtClean="0"/>
              <a:t>Two sources:  </a:t>
            </a:r>
          </a:p>
          <a:p>
            <a:pPr marL="36576" indent="0">
              <a:buNone/>
            </a:pPr>
            <a:r>
              <a:rPr lang="en-US" dirty="0" smtClean="0"/>
              <a:t>Attorney General Robert F. Kennedy; Russian Ambassador to the U.S. Dobrynin</a:t>
            </a:r>
          </a:p>
          <a:p>
            <a:pPr marL="36576" indent="0">
              <a:buNone/>
            </a:pPr>
            <a:endParaRPr lang="en-US" dirty="0" smtClean="0"/>
          </a:p>
          <a:p>
            <a:endParaRPr lang="en-US" dirty="0"/>
          </a:p>
        </p:txBody>
      </p:sp>
    </p:spTree>
    <p:extLst>
      <p:ext uri="{BB962C8B-B14F-4D97-AF65-F5344CB8AC3E}">
        <p14:creationId xmlns:p14="http://schemas.microsoft.com/office/powerpoint/2010/main" val="22356851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3200" u="sng" dirty="0"/>
              <a:t>Dobrynin report to Russian Foreign minister</a:t>
            </a:r>
            <a:r>
              <a:rPr lang="en-US" sz="3200" dirty="0"/>
              <a:t>:</a:t>
            </a:r>
          </a:p>
          <a:p>
            <a:endParaRPr lang="en-US" dirty="0"/>
          </a:p>
          <a:p>
            <a:r>
              <a:rPr lang="en-US" sz="3200" dirty="0"/>
              <a:t>If that (the missiles in Turkey) is the only obstacle to achieving the regulation I mentioned earlier, then </a:t>
            </a:r>
            <a:r>
              <a:rPr lang="en-US" sz="3200" dirty="0">
                <a:solidFill>
                  <a:srgbClr val="FF0000"/>
                </a:solidFill>
              </a:rPr>
              <a:t>the president doesn’t see any insurmountable difficulties in resolving this issue,” replied R. Kennedy. ... </a:t>
            </a:r>
            <a:r>
              <a:rPr lang="en-US" sz="3200" dirty="0"/>
              <a:t>However, the president can’t say anything public in this regard about Turkey,” R. Kennedy said again.</a:t>
            </a:r>
            <a:r>
              <a:rPr lang="en-US" dirty="0"/>
              <a:t>  </a:t>
            </a:r>
          </a:p>
          <a:p>
            <a:endParaRPr lang="en-US" dirty="0"/>
          </a:p>
        </p:txBody>
      </p:sp>
    </p:spTree>
    <p:extLst>
      <p:ext uri="{BB962C8B-B14F-4D97-AF65-F5344CB8AC3E}">
        <p14:creationId xmlns:p14="http://schemas.microsoft.com/office/powerpoint/2010/main" val="4248355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4400" dirty="0"/>
              <a:t>R. Kennedy report to Dean Rusk, Secretary of State</a:t>
            </a:r>
          </a:p>
          <a:p>
            <a:r>
              <a:rPr lang="en-US" dirty="0"/>
              <a:t>He then asked me about Khrushchev’s other proposal dealing with the removal of missiles from Turkey</a:t>
            </a:r>
            <a:r>
              <a:rPr lang="en-US" dirty="0">
                <a:solidFill>
                  <a:srgbClr val="FF0000"/>
                </a:solidFill>
              </a:rPr>
              <a:t>.  I replied that there could be no quid pro quo—no deal of this kind could be made</a:t>
            </a:r>
            <a:r>
              <a:rPr lang="en-US" dirty="0"/>
              <a:t>.   This was a matter that had to be considered by NATO and that it was up to NATO to make the decision.  I said it was completely impossible for NATO to take such a step under the present threatening position of the Soviet Union....</a:t>
            </a:r>
          </a:p>
          <a:p>
            <a:r>
              <a:rPr lang="en-US" dirty="0">
                <a:solidFill>
                  <a:srgbClr val="FF0000"/>
                </a:solidFill>
              </a:rPr>
              <a:t>I repeated that there could be no deal of any kind and that any steps toward easing tensions in other  parts of the world largely depended on the Soviet Union and Mr. Khrushchev taking action in Cuba and taking it immediately.  </a:t>
            </a:r>
          </a:p>
          <a:p>
            <a:endParaRPr lang="en-US" dirty="0"/>
          </a:p>
        </p:txBody>
      </p:sp>
    </p:spTree>
    <p:extLst>
      <p:ext uri="{BB962C8B-B14F-4D97-AF65-F5344CB8AC3E}">
        <p14:creationId xmlns:p14="http://schemas.microsoft.com/office/powerpoint/2010/main" val="37041832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information</a:t>
            </a:r>
            <a:endParaRPr lang="en-US" dirty="0"/>
          </a:p>
        </p:txBody>
      </p:sp>
      <p:sp>
        <p:nvSpPr>
          <p:cNvPr id="3" name="Content Placeholder 2"/>
          <p:cNvSpPr>
            <a:spLocks noGrp="1"/>
          </p:cNvSpPr>
          <p:nvPr>
            <p:ph idx="1"/>
          </p:nvPr>
        </p:nvSpPr>
        <p:spPr/>
        <p:txBody>
          <a:bodyPr/>
          <a:lstStyle/>
          <a:p>
            <a:pPr marL="36576" indent="0">
              <a:buNone/>
            </a:pPr>
            <a:r>
              <a:rPr lang="en-US" dirty="0" smtClean="0"/>
              <a:t>What is different about the two statements?</a:t>
            </a:r>
          </a:p>
          <a:p>
            <a:pPr marL="36576" indent="0">
              <a:buNone/>
            </a:pPr>
            <a:r>
              <a:rPr lang="en-US" dirty="0" smtClean="0"/>
              <a:t>What explains the differences?</a:t>
            </a:r>
          </a:p>
          <a:p>
            <a:pPr marL="36576" indent="0">
              <a:buNone/>
            </a:pPr>
            <a:r>
              <a:rPr lang="en-US" dirty="0" smtClean="0"/>
              <a:t>Who is believable?</a:t>
            </a:r>
            <a:endParaRPr lang="en-US" dirty="0"/>
          </a:p>
        </p:txBody>
      </p:sp>
    </p:spTree>
    <p:extLst>
      <p:ext uri="{BB962C8B-B14F-4D97-AF65-F5344CB8AC3E}">
        <p14:creationId xmlns:p14="http://schemas.microsoft.com/office/powerpoint/2010/main" val="4136518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the experts?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Economists</a:t>
            </a:r>
          </a:p>
          <a:p>
            <a:r>
              <a:rPr lang="en-US" dirty="0" smtClean="0"/>
              <a:t>Political Scientists</a:t>
            </a:r>
          </a:p>
          <a:p>
            <a:r>
              <a:rPr lang="en-US" dirty="0"/>
              <a:t>G</a:t>
            </a:r>
            <a:r>
              <a:rPr lang="en-US" dirty="0" smtClean="0"/>
              <a:t>eographers</a:t>
            </a:r>
          </a:p>
          <a:p>
            <a:r>
              <a:rPr lang="en-US" dirty="0" smtClean="0"/>
              <a:t>Psychologists</a:t>
            </a:r>
          </a:p>
          <a:p>
            <a:r>
              <a:rPr lang="en-US" dirty="0" smtClean="0"/>
              <a:t>Sociologists</a:t>
            </a:r>
          </a:p>
          <a:p>
            <a:r>
              <a:rPr lang="en-US" dirty="0" smtClean="0"/>
              <a:t>Historians</a:t>
            </a:r>
          </a:p>
          <a:p>
            <a:r>
              <a:rPr lang="en-US" dirty="0" smtClean="0"/>
              <a:t>Linguists</a:t>
            </a:r>
          </a:p>
          <a:p>
            <a:r>
              <a:rPr lang="en-US" dirty="0" smtClean="0"/>
              <a:t>Anthropologists</a:t>
            </a:r>
          </a:p>
          <a:p>
            <a:r>
              <a:rPr lang="en-US" dirty="0" smtClean="0"/>
              <a:t>Archaeologists</a:t>
            </a:r>
          </a:p>
          <a:p>
            <a:r>
              <a:rPr lang="en-US" dirty="0" smtClean="0"/>
              <a:t>Philosophers</a:t>
            </a:r>
          </a:p>
          <a:p>
            <a:r>
              <a:rPr lang="en-US" dirty="0" smtClean="0"/>
              <a:t>Etc.</a:t>
            </a:r>
          </a:p>
        </p:txBody>
      </p:sp>
    </p:spTree>
    <p:extLst>
      <p:ext uri="{BB962C8B-B14F-4D97-AF65-F5344CB8AC3E}">
        <p14:creationId xmlns:p14="http://schemas.microsoft.com/office/powerpoint/2010/main" val="240432209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Overarching interpretive lenses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What should we to stave off a recession?</a:t>
            </a:r>
          </a:p>
          <a:p>
            <a:endParaRPr lang="en-US" dirty="0" smtClean="0"/>
          </a:p>
          <a:p>
            <a:pPr lvl="1"/>
            <a:r>
              <a:rPr lang="en-US" dirty="0" smtClean="0"/>
              <a:t>Increase the supply of goods by keeping corporate taxes low so businesses will have more money to spend on the production of products (and will hire more people to produce them.</a:t>
            </a:r>
          </a:p>
          <a:p>
            <a:pPr lvl="1"/>
            <a:endParaRPr lang="en-US" dirty="0"/>
          </a:p>
          <a:p>
            <a:pPr lvl="1"/>
            <a:r>
              <a:rPr lang="en-US" dirty="0" smtClean="0"/>
              <a:t>Increase consumer demand for products by increasing the wealth of people who want to make purchases.  This increase in wealth requires taxing the rich and distributing the money to the poor, creating jobs, increasing wages.</a:t>
            </a:r>
            <a:endParaRPr lang="en-US" dirty="0"/>
          </a:p>
        </p:txBody>
      </p:sp>
    </p:spTree>
    <p:extLst>
      <p:ext uri="{BB962C8B-B14F-4D97-AF65-F5344CB8AC3E}">
        <p14:creationId xmlns:p14="http://schemas.microsoft.com/office/powerpoint/2010/main" val="25225272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viewpoint?</a:t>
            </a:r>
            <a:endParaRPr lang="en-US" dirty="0"/>
          </a:p>
        </p:txBody>
      </p:sp>
      <p:sp>
        <p:nvSpPr>
          <p:cNvPr id="3" name="Content Placeholder 2"/>
          <p:cNvSpPr>
            <a:spLocks noGrp="1"/>
          </p:cNvSpPr>
          <p:nvPr>
            <p:ph idx="1"/>
          </p:nvPr>
        </p:nvSpPr>
        <p:spPr/>
        <p:txBody>
          <a:bodyPr/>
          <a:lstStyle/>
          <a:p>
            <a:r>
              <a:rPr lang="en-US" i="1" dirty="0" smtClean="0"/>
              <a:t>With my five-year budget, millions of jobs would be created by cutting the corporate income tax in half, by creating a flat personal income tax of 17%, and by cutting the regulations that are strangling American businesses.  The only stimulus ever proven to work is leaving more money in the hands of those who earned it.  </a:t>
            </a:r>
            <a:r>
              <a:rPr lang="en-US" dirty="0" smtClean="0"/>
              <a:t>(</a:t>
            </a:r>
            <a:r>
              <a:rPr lang="en-US" sz="1600" dirty="0" smtClean="0"/>
              <a:t>Rand Paul, 2013 response to State of the Union Address)</a:t>
            </a:r>
            <a:endParaRPr lang="en-US" dirty="0" smtClean="0"/>
          </a:p>
          <a:p>
            <a:endParaRPr lang="en-US" dirty="0"/>
          </a:p>
        </p:txBody>
      </p:sp>
    </p:spTree>
    <p:extLst>
      <p:ext uri="{BB962C8B-B14F-4D97-AF65-F5344CB8AC3E}">
        <p14:creationId xmlns:p14="http://schemas.microsoft.com/office/powerpoint/2010/main" val="3616593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viewpoint?</a:t>
            </a:r>
            <a:endParaRPr lang="en-US" dirty="0"/>
          </a:p>
        </p:txBody>
      </p:sp>
      <p:sp>
        <p:nvSpPr>
          <p:cNvPr id="3" name="Content Placeholder 2"/>
          <p:cNvSpPr>
            <a:spLocks noGrp="1"/>
          </p:cNvSpPr>
          <p:nvPr>
            <p:ph idx="1"/>
          </p:nvPr>
        </p:nvSpPr>
        <p:spPr/>
        <p:txBody>
          <a:bodyPr>
            <a:normAutofit lnSpcReduction="10000"/>
          </a:bodyPr>
          <a:lstStyle/>
          <a:p>
            <a:r>
              <a:rPr lang="en-US" i="1" dirty="0" smtClean="0"/>
              <a:t>Currently the super-rich and the largest corporations in America don</a:t>
            </a:r>
            <a:r>
              <a:rPr lang="mr-IN" i="1" dirty="0" smtClean="0"/>
              <a:t>’</a:t>
            </a:r>
            <a:r>
              <a:rPr lang="en-US" i="1" dirty="0" smtClean="0"/>
              <a:t>t pay their fair share of taxes, which means there’s not enough funding for programs that will alleviate systemic inequalities</a:t>
            </a:r>
            <a:r>
              <a:rPr lang="mr-IN" i="1" dirty="0" smtClean="0"/>
              <a:t>…</a:t>
            </a:r>
            <a:r>
              <a:rPr lang="en-US" i="1" dirty="0" smtClean="0"/>
              <a:t>.If you have seen a massive transfer of wealth from the middle class to the top 1/10 of 1%, you know what, we’ve got to transfer that back if we’re going to have a vibrant middle class</a:t>
            </a:r>
            <a:r>
              <a:rPr lang="en-US" dirty="0" smtClean="0"/>
              <a:t>. </a:t>
            </a:r>
            <a:r>
              <a:rPr lang="en-US" sz="1600" dirty="0"/>
              <a:t>(</a:t>
            </a:r>
            <a:r>
              <a:rPr lang="en-US" sz="1600" dirty="0" smtClean="0"/>
              <a:t>Bernie Sanders)</a:t>
            </a:r>
            <a:endParaRPr lang="en-US" dirty="0"/>
          </a:p>
        </p:txBody>
      </p:sp>
    </p:spTree>
    <p:extLst>
      <p:ext uri="{BB962C8B-B14F-4D97-AF65-F5344CB8AC3E}">
        <p14:creationId xmlns:p14="http://schemas.microsoft.com/office/powerpoint/2010/main" val="2015676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Interpretive lenses in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Civil Rights Movement was:</a:t>
            </a:r>
          </a:p>
          <a:p>
            <a:pPr lvl="1"/>
            <a:r>
              <a:rPr lang="en-US" dirty="0" smtClean="0"/>
              <a:t>Social (e.g. due to issues of race, class, gender, etc.)</a:t>
            </a:r>
          </a:p>
          <a:p>
            <a:pPr lvl="1"/>
            <a:r>
              <a:rPr lang="en-US" dirty="0" smtClean="0"/>
              <a:t>Religious (e.g. due to the the rise of African American church leadership)</a:t>
            </a:r>
          </a:p>
          <a:p>
            <a:pPr lvl="1"/>
            <a:r>
              <a:rPr lang="en-US" dirty="0" smtClean="0"/>
              <a:t>Economic (e.g. due to the inequitable economic opportunities for African Americans)</a:t>
            </a:r>
          </a:p>
          <a:p>
            <a:pPr lvl="1"/>
            <a:r>
              <a:rPr lang="en-US" dirty="0" smtClean="0"/>
              <a:t>Political (e.g. due to the political actions of Eisenhower/Kennedy)</a:t>
            </a:r>
          </a:p>
          <a:p>
            <a:pPr lvl="1"/>
            <a:r>
              <a:rPr lang="en-US" dirty="0" smtClean="0"/>
              <a:t>Because of great men</a:t>
            </a:r>
          </a:p>
          <a:p>
            <a:pPr lvl="1"/>
            <a:r>
              <a:rPr lang="en-US" dirty="0" smtClean="0"/>
              <a:t>Because of grass roots action</a:t>
            </a:r>
            <a:endParaRPr lang="en-US" dirty="0"/>
          </a:p>
        </p:txBody>
      </p:sp>
    </p:spTree>
    <p:extLst>
      <p:ext uri="{BB962C8B-B14F-4D97-AF65-F5344CB8AC3E}">
        <p14:creationId xmlns:p14="http://schemas.microsoft.com/office/powerpoint/2010/main" val="749699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4718"/>
            <a:ext cx="7467600" cy="5671446"/>
          </a:xfrm>
        </p:spPr>
        <p:txBody>
          <a:bodyPr>
            <a:normAutofit lnSpcReduction="10000"/>
          </a:bodyPr>
          <a:lstStyle/>
          <a:p>
            <a:r>
              <a:rPr lang="en-US" i="1" dirty="0" smtClean="0"/>
              <a:t>The public accommodations section of the Civil Rights Act of 1964 was in fact a constitutional revolution, reversing a Supreme Court decision of 1883 which held a similar measure unconstitutional.  It was also true social change, because activities such as eating and sleeping had long been the most sensitive components of the color line in American culture.  Was this “merely” social change, or was it an economic issue as well.  It certainly had economic consequences</a:t>
            </a:r>
            <a:r>
              <a:rPr lang="en-US" dirty="0" smtClean="0"/>
              <a:t>. </a:t>
            </a:r>
            <a:r>
              <a:rPr lang="en-US" sz="1600" dirty="0" smtClean="0"/>
              <a:t>(Gavin Wright, 1999)</a:t>
            </a:r>
            <a:endParaRPr lang="en-US" dirty="0"/>
          </a:p>
        </p:txBody>
      </p:sp>
    </p:spTree>
    <p:extLst>
      <p:ext uri="{BB962C8B-B14F-4D97-AF65-F5344CB8AC3E}">
        <p14:creationId xmlns:p14="http://schemas.microsoft.com/office/powerpoint/2010/main" val="715733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Recognition and questioning of an argument</a:t>
            </a:r>
            <a:endParaRPr lang="en-US" dirty="0"/>
          </a:p>
        </p:txBody>
      </p:sp>
      <p:sp>
        <p:nvSpPr>
          <p:cNvPr id="3" name="Content Placeholder 2"/>
          <p:cNvSpPr>
            <a:spLocks noGrp="1"/>
          </p:cNvSpPr>
          <p:nvPr>
            <p:ph idx="1"/>
          </p:nvPr>
        </p:nvSpPr>
        <p:spPr/>
        <p:txBody>
          <a:bodyPr>
            <a:normAutofit lnSpcReduction="10000"/>
          </a:bodyPr>
          <a:lstStyle/>
          <a:p>
            <a:r>
              <a:rPr lang="en-US" i="1" dirty="0" smtClean="0"/>
              <a:t>As we have said, the island of Hispaniola was the first to witness the arrival of the Europeans and to suffer the wholesale slaughter of its people and the devastation and depopulation of the land.  It all began with the Europeans taking native women and children both as servants and to satisfy their own base appetites (De las Casas, 1542) </a:t>
            </a:r>
            <a:endParaRPr lang="en-US" i="1" dirty="0"/>
          </a:p>
        </p:txBody>
      </p:sp>
    </p:spTree>
    <p:extLst>
      <p:ext uri="{BB962C8B-B14F-4D97-AF65-F5344CB8AC3E}">
        <p14:creationId xmlns:p14="http://schemas.microsoft.com/office/powerpoint/2010/main" val="1115902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7900"/>
            <a:ext cx="7467600" cy="5818263"/>
          </a:xfrm>
        </p:spPr>
        <p:txBody>
          <a:bodyPr/>
          <a:lstStyle/>
          <a:p>
            <a:r>
              <a:rPr lang="en-US" i="1" dirty="0" smtClean="0"/>
              <a:t>Thanks to his (Columbus’s) epochal voyage, an interdependent global economic system emerged on a scale undreamed-of before he set sail.  Its workings touched every shore washed by the Atlantic Ocean.  Europe provided the markets, the capital, and the technology; Africa furnished the labor; and the New World offered its raw materials, especially its precious metals and its soil for the cultivation of sugar cane. </a:t>
            </a:r>
            <a:r>
              <a:rPr lang="en-US" sz="1600" dirty="0" smtClean="0"/>
              <a:t>(The American Pageant).</a:t>
            </a:r>
            <a:endParaRPr lang="en-US" i="1" dirty="0"/>
          </a:p>
        </p:txBody>
      </p:sp>
    </p:spTree>
    <p:extLst>
      <p:ext uri="{BB962C8B-B14F-4D97-AF65-F5344CB8AC3E}">
        <p14:creationId xmlns:p14="http://schemas.microsoft.com/office/powerpoint/2010/main" val="37251664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77942" cy="1143000"/>
          </a:xfrm>
        </p:spPr>
        <p:txBody>
          <a:bodyPr>
            <a:normAutofit fontScale="90000"/>
          </a:bodyPr>
          <a:lstStyle/>
          <a:p>
            <a:r>
              <a:rPr lang="en-US" dirty="0" smtClean="0"/>
              <a:t>Differing approaches to Vocabulary</a:t>
            </a:r>
            <a:endParaRPr lang="en-US" dirty="0"/>
          </a:p>
        </p:txBody>
      </p:sp>
      <p:sp>
        <p:nvSpPr>
          <p:cNvPr id="3" name="Content Placeholder 2"/>
          <p:cNvSpPr>
            <a:spLocks noGrp="1"/>
          </p:cNvSpPr>
          <p:nvPr>
            <p:ph idx="1"/>
          </p:nvPr>
        </p:nvSpPr>
        <p:spPr>
          <a:xfrm>
            <a:off x="457200" y="1250846"/>
            <a:ext cx="7467600" cy="4875318"/>
          </a:xfrm>
        </p:spPr>
        <p:txBody>
          <a:bodyPr/>
          <a:lstStyle/>
          <a:p>
            <a:r>
              <a:rPr lang="en-US" dirty="0" smtClean="0"/>
              <a:t>General Academic Vocabulary</a:t>
            </a:r>
          </a:p>
          <a:p>
            <a:pPr lvl="1"/>
            <a:r>
              <a:rPr lang="en-US" dirty="0" smtClean="0"/>
              <a:t>Teach only if necessary for understanding a concept.</a:t>
            </a:r>
          </a:p>
          <a:p>
            <a:pPr lvl="1"/>
            <a:r>
              <a:rPr lang="en-US" dirty="0" smtClean="0"/>
              <a:t>Several ways to teach</a:t>
            </a:r>
          </a:p>
          <a:p>
            <a:pPr lvl="2"/>
            <a:r>
              <a:rPr lang="en-US" dirty="0" smtClean="0"/>
              <a:t>Tell students word meaning before reading</a:t>
            </a:r>
          </a:p>
          <a:p>
            <a:pPr lvl="2"/>
            <a:r>
              <a:rPr lang="en-US" dirty="0" smtClean="0"/>
              <a:t>Teach students to determine meaning while reading</a:t>
            </a:r>
          </a:p>
          <a:p>
            <a:pPr lvl="3"/>
            <a:r>
              <a:rPr lang="en-US" dirty="0" smtClean="0"/>
              <a:t>Through context</a:t>
            </a:r>
          </a:p>
          <a:p>
            <a:pPr lvl="3"/>
            <a:r>
              <a:rPr lang="en-US" dirty="0" smtClean="0"/>
              <a:t>From dictionaries or a Thesaurus</a:t>
            </a:r>
          </a:p>
          <a:p>
            <a:pPr lvl="3"/>
            <a:r>
              <a:rPr lang="en-US" dirty="0" smtClean="0"/>
              <a:t>From discussion with peers</a:t>
            </a:r>
          </a:p>
          <a:p>
            <a:r>
              <a:rPr lang="en-US" dirty="0" smtClean="0"/>
              <a:t>Example:  sector</a:t>
            </a:r>
          </a:p>
          <a:p>
            <a:endParaRPr lang="en-US" dirty="0"/>
          </a:p>
        </p:txBody>
      </p:sp>
    </p:spTree>
    <p:extLst>
      <p:ext uri="{BB962C8B-B14F-4D97-AF65-F5344CB8AC3E}">
        <p14:creationId xmlns:p14="http://schemas.microsoft.com/office/powerpoint/2010/main" val="1396737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Vocabulary, cont.</a:t>
            </a:r>
            <a:endParaRPr lang="en-US" dirty="0"/>
          </a:p>
        </p:txBody>
      </p:sp>
      <p:sp>
        <p:nvSpPr>
          <p:cNvPr id="3" name="Content Placeholder 2"/>
          <p:cNvSpPr>
            <a:spLocks noGrp="1"/>
          </p:cNvSpPr>
          <p:nvPr>
            <p:ph idx="1"/>
          </p:nvPr>
        </p:nvSpPr>
        <p:spPr/>
        <p:txBody>
          <a:bodyPr/>
          <a:lstStyle/>
          <a:p>
            <a:r>
              <a:rPr lang="en-US" dirty="0" smtClean="0"/>
              <a:t>Technical Terms:</a:t>
            </a:r>
          </a:p>
          <a:p>
            <a:pPr lvl="1"/>
            <a:r>
              <a:rPr lang="en-US" dirty="0" smtClean="0"/>
              <a:t>Definitions are usually presented </a:t>
            </a:r>
            <a:r>
              <a:rPr lang="en-US" i="1" dirty="0" smtClean="0"/>
              <a:t>in the text</a:t>
            </a:r>
            <a:r>
              <a:rPr lang="en-US" dirty="0" smtClean="0"/>
              <a:t>, so these do not have to be pre-taught (but need to be discussed after reading).</a:t>
            </a:r>
          </a:p>
          <a:p>
            <a:pPr lvl="1"/>
            <a:r>
              <a:rPr lang="en-US" dirty="0" smtClean="0"/>
              <a:t>Students need a system for remembering this vocabulary</a:t>
            </a:r>
          </a:p>
          <a:p>
            <a:pPr lvl="2"/>
            <a:r>
              <a:rPr lang="en-US" dirty="0" smtClean="0"/>
              <a:t>A vocabulary notebook</a:t>
            </a:r>
          </a:p>
          <a:p>
            <a:pPr lvl="2"/>
            <a:r>
              <a:rPr lang="en-US" dirty="0" smtClean="0"/>
              <a:t>Vocabulary card</a:t>
            </a:r>
          </a:p>
          <a:p>
            <a:pPr lvl="1"/>
            <a:r>
              <a:rPr lang="en-US" dirty="0" smtClean="0"/>
              <a:t>This kind of vocabulary needs to be assessed.</a:t>
            </a:r>
          </a:p>
          <a:p>
            <a:pPr lvl="1"/>
            <a:endParaRPr lang="en-US" dirty="0"/>
          </a:p>
        </p:txBody>
      </p:sp>
    </p:spTree>
    <p:extLst>
      <p:ext uri="{BB962C8B-B14F-4D97-AF65-F5344CB8AC3E}">
        <p14:creationId xmlns:p14="http://schemas.microsoft.com/office/powerpoint/2010/main" val="17435777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and Technical Vocabulary.  </a:t>
            </a:r>
            <a:endParaRPr lang="en-US" dirty="0"/>
          </a:p>
        </p:txBody>
      </p:sp>
      <p:sp>
        <p:nvSpPr>
          <p:cNvPr id="3" name="Content Placeholder 2"/>
          <p:cNvSpPr>
            <a:spLocks noGrp="1"/>
          </p:cNvSpPr>
          <p:nvPr>
            <p:ph idx="1"/>
          </p:nvPr>
        </p:nvSpPr>
        <p:spPr/>
        <p:txBody>
          <a:bodyPr/>
          <a:lstStyle/>
          <a:p>
            <a:pPr marL="36576" indent="0">
              <a:buNone/>
            </a:pPr>
            <a:r>
              <a:rPr lang="en-US" i="1" dirty="0">
                <a:solidFill>
                  <a:srgbClr val="FFFF00"/>
                </a:solidFill>
              </a:rPr>
              <a:t>Macroeconomic</a:t>
            </a:r>
            <a:r>
              <a:rPr lang="en-US" i="1" dirty="0"/>
              <a:t> factors in the U.S. are currently favorable for economic growth. In the words of Fed Chairperson Janet Yellen, the central bank has “confidence in the </a:t>
            </a:r>
            <a:r>
              <a:rPr lang="en-US" i="1" dirty="0">
                <a:solidFill>
                  <a:srgbClr val="FF6600"/>
                </a:solidFill>
              </a:rPr>
              <a:t>robustness</a:t>
            </a:r>
            <a:r>
              <a:rPr lang="en-US" i="1" dirty="0"/>
              <a:t> of the economy and its </a:t>
            </a:r>
            <a:r>
              <a:rPr lang="en-US" i="1" dirty="0">
                <a:solidFill>
                  <a:srgbClr val="FF6600"/>
                </a:solidFill>
              </a:rPr>
              <a:t>resilience</a:t>
            </a:r>
            <a:r>
              <a:rPr lang="en-US" i="1" dirty="0"/>
              <a:t> to </a:t>
            </a:r>
            <a:r>
              <a:rPr lang="en-US" i="1" dirty="0">
                <a:solidFill>
                  <a:srgbClr val="FFFF00"/>
                </a:solidFill>
              </a:rPr>
              <a:t>shocks</a:t>
            </a:r>
            <a:r>
              <a:rPr lang="en-US" i="1" dirty="0"/>
              <a:t>.” So investing in a </a:t>
            </a:r>
            <a:r>
              <a:rPr lang="en-US" i="1" dirty="0">
                <a:solidFill>
                  <a:srgbClr val="FFFF00"/>
                </a:solidFill>
              </a:rPr>
              <a:t>non-cyclical sector</a:t>
            </a:r>
            <a:r>
              <a:rPr lang="en-US" i="1" dirty="0"/>
              <a:t>, like defense, particularly its attractive stocks, looks to be a good idea now</a:t>
            </a:r>
            <a:r>
              <a:rPr lang="en-US" dirty="0"/>
              <a:t>.</a:t>
            </a:r>
          </a:p>
          <a:p>
            <a:pPr marL="36576" indent="0">
              <a:buNone/>
            </a:pPr>
            <a:endParaRPr lang="en-US" dirty="0"/>
          </a:p>
        </p:txBody>
      </p:sp>
    </p:spTree>
    <p:extLst>
      <p:ext uri="{BB962C8B-B14F-4D97-AF65-F5344CB8AC3E}">
        <p14:creationId xmlns:p14="http://schemas.microsoft.com/office/powerpoint/2010/main" val="492419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Studies</a:t>
            </a:r>
            <a:r>
              <a:rPr lang="mr-IN" dirty="0" smtClean="0"/>
              <a:t>…</a:t>
            </a:r>
            <a:r>
              <a:rPr lang="en-US" dirty="0" smtClean="0"/>
              <a:t>.</a:t>
            </a:r>
            <a:endParaRPr lang="en-US" dirty="0"/>
          </a:p>
        </p:txBody>
      </p:sp>
      <p:sp>
        <p:nvSpPr>
          <p:cNvPr id="3" name="Content Placeholder 2"/>
          <p:cNvSpPr>
            <a:spLocks noGrp="1"/>
          </p:cNvSpPr>
          <p:nvPr>
            <p:ph idx="1"/>
          </p:nvPr>
        </p:nvSpPr>
        <p:spPr/>
        <p:txBody>
          <a:bodyPr/>
          <a:lstStyle/>
          <a:p>
            <a:r>
              <a:rPr lang="en-US" dirty="0" smtClean="0"/>
              <a:t>Is a fairly recent development (about 1930) that is based upon </a:t>
            </a:r>
            <a:r>
              <a:rPr lang="en-US" i="1" dirty="0" smtClean="0"/>
              <a:t>what is taught in school</a:t>
            </a:r>
            <a:r>
              <a:rPr lang="en-US" dirty="0" smtClean="0"/>
              <a:t> rather than what a particular field might study.  </a:t>
            </a:r>
          </a:p>
          <a:p>
            <a:r>
              <a:rPr lang="en-US" dirty="0" smtClean="0"/>
              <a:t>It is a combination of a number of different fields.</a:t>
            </a:r>
            <a:endParaRPr lang="en-US" dirty="0"/>
          </a:p>
        </p:txBody>
      </p:sp>
    </p:spTree>
    <p:extLst>
      <p:ext uri="{BB962C8B-B14F-4D97-AF65-F5344CB8AC3E}">
        <p14:creationId xmlns:p14="http://schemas.microsoft.com/office/powerpoint/2010/main" val="336107092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 and Abbreviations</a:t>
            </a:r>
            <a:endParaRPr lang="en-US" dirty="0"/>
          </a:p>
        </p:txBody>
      </p:sp>
      <p:sp>
        <p:nvSpPr>
          <p:cNvPr id="3" name="Content Placeholder 2"/>
          <p:cNvSpPr>
            <a:spLocks noGrp="1"/>
          </p:cNvSpPr>
          <p:nvPr>
            <p:ph idx="1"/>
          </p:nvPr>
        </p:nvSpPr>
        <p:spPr/>
        <p:txBody>
          <a:bodyPr/>
          <a:lstStyle/>
          <a:p>
            <a:r>
              <a:rPr lang="en-US" dirty="0" smtClean="0"/>
              <a:t>Students should learn the more common ones</a:t>
            </a:r>
          </a:p>
          <a:p>
            <a:pPr lvl="1"/>
            <a:r>
              <a:rPr lang="en-US" dirty="0" smtClean="0"/>
              <a:t>Economics:  FHA, APR, IRA, CPI, etc.</a:t>
            </a:r>
          </a:p>
          <a:p>
            <a:pPr lvl="1"/>
            <a:r>
              <a:rPr lang="en-US" dirty="0" smtClean="0"/>
              <a:t>History/ Civics:  NAACP, GOP, ACLU</a:t>
            </a:r>
          </a:p>
          <a:p>
            <a:pPr lvl="1"/>
            <a:r>
              <a:rPr lang="en-US" dirty="0" smtClean="0"/>
              <a:t>Geography:  PDT, MDC</a:t>
            </a:r>
          </a:p>
          <a:p>
            <a:pPr lvl="1"/>
            <a:endParaRPr lang="en-US" dirty="0" smtClean="0"/>
          </a:p>
          <a:p>
            <a:pPr lvl="1"/>
            <a:endParaRPr lang="en-US" dirty="0"/>
          </a:p>
        </p:txBody>
      </p:sp>
    </p:spTree>
    <p:extLst>
      <p:ext uri="{BB962C8B-B14F-4D97-AF65-F5344CB8AC3E}">
        <p14:creationId xmlns:p14="http://schemas.microsoft.com/office/powerpoint/2010/main" val="42308316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Vocabulary that signals a position</a:t>
            </a:r>
            <a:endParaRPr lang="en-US" dirty="0"/>
          </a:p>
        </p:txBody>
      </p:sp>
      <p:sp>
        <p:nvSpPr>
          <p:cNvPr id="3" name="Content Placeholder 2"/>
          <p:cNvSpPr>
            <a:spLocks noGrp="1"/>
          </p:cNvSpPr>
          <p:nvPr>
            <p:ph idx="1"/>
          </p:nvPr>
        </p:nvSpPr>
        <p:spPr/>
        <p:txBody>
          <a:bodyPr>
            <a:normAutofit/>
          </a:bodyPr>
          <a:lstStyle/>
          <a:p>
            <a:r>
              <a:rPr lang="en-US" dirty="0" smtClean="0"/>
              <a:t>Students need to pay attention to words that help them determine the position of the author. </a:t>
            </a:r>
          </a:p>
          <a:p>
            <a:pPr lvl="1"/>
            <a:r>
              <a:rPr lang="en-US" i="1" dirty="0"/>
              <a:t>Before long he was generating extra monthly income like $1,200, $1,800, and $2,100... and all in a matter of weeks!  His nest egg began to grow </a:t>
            </a:r>
            <a:r>
              <a:rPr lang="en-US" i="1" dirty="0">
                <a:solidFill>
                  <a:srgbClr val="FF6600"/>
                </a:solidFill>
              </a:rPr>
              <a:t>exponentially</a:t>
            </a:r>
            <a:r>
              <a:rPr lang="en-US" i="1" dirty="0"/>
              <a:t>, and before long he had turned a </a:t>
            </a:r>
            <a:r>
              <a:rPr lang="en-US" i="1" dirty="0">
                <a:solidFill>
                  <a:srgbClr val="FF6600"/>
                </a:solidFill>
              </a:rPr>
              <a:t>mere</a:t>
            </a:r>
            <a:r>
              <a:rPr lang="en-US" i="1" dirty="0"/>
              <a:t> $50,000 into a </a:t>
            </a:r>
            <a:r>
              <a:rPr lang="en-US" i="1" dirty="0">
                <a:solidFill>
                  <a:srgbClr val="FF6600"/>
                </a:solidFill>
              </a:rPr>
              <a:t>massive</a:t>
            </a:r>
            <a:r>
              <a:rPr lang="en-US" i="1" dirty="0"/>
              <a:t> $5.3 million</a:t>
            </a:r>
            <a:r>
              <a:rPr lang="en-US" dirty="0"/>
              <a:t>.</a:t>
            </a:r>
          </a:p>
          <a:p>
            <a:endParaRPr lang="en-US" dirty="0"/>
          </a:p>
        </p:txBody>
      </p:sp>
    </p:spTree>
    <p:extLst>
      <p:ext uri="{BB962C8B-B14F-4D97-AF65-F5344CB8AC3E}">
        <p14:creationId xmlns:p14="http://schemas.microsoft.com/office/powerpoint/2010/main" val="29558160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r>
              <a:rPr lang="mr-IN" dirty="0" smtClean="0"/>
              <a:t>…</a:t>
            </a:r>
            <a:endParaRPr lang="en-US" dirty="0"/>
          </a:p>
        </p:txBody>
      </p:sp>
      <p:sp>
        <p:nvSpPr>
          <p:cNvPr id="3" name="Content Placeholder 2"/>
          <p:cNvSpPr>
            <a:spLocks noGrp="1"/>
          </p:cNvSpPr>
          <p:nvPr>
            <p:ph idx="1"/>
          </p:nvPr>
        </p:nvSpPr>
        <p:spPr/>
        <p:txBody>
          <a:bodyPr/>
          <a:lstStyle/>
          <a:p>
            <a:r>
              <a:rPr lang="en-US" dirty="0" smtClean="0"/>
              <a:t>Students need opportunities to read a variety of texts from various perspectives in “social studies” that so they can practice the flexible use of disciplinary strategies appropriate to the information they are studying.</a:t>
            </a:r>
          </a:p>
          <a:p>
            <a:r>
              <a:rPr lang="en-US" dirty="0" smtClean="0"/>
              <a:t>Students need guidance in reading these texts, including guidance in graphic elements.</a:t>
            </a:r>
          </a:p>
          <a:p>
            <a:endParaRPr lang="en-US" dirty="0"/>
          </a:p>
        </p:txBody>
      </p:sp>
    </p:spTree>
    <p:extLst>
      <p:ext uri="{BB962C8B-B14F-4D97-AF65-F5344CB8AC3E}">
        <p14:creationId xmlns:p14="http://schemas.microsoft.com/office/powerpoint/2010/main" val="29440146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summary</a:t>
            </a:r>
            <a:endParaRPr lang="en-US" dirty="0"/>
          </a:p>
        </p:txBody>
      </p:sp>
      <p:sp>
        <p:nvSpPr>
          <p:cNvPr id="3" name="Content Placeholder 2"/>
          <p:cNvSpPr>
            <a:spLocks noGrp="1"/>
          </p:cNvSpPr>
          <p:nvPr>
            <p:ph idx="1"/>
          </p:nvPr>
        </p:nvSpPr>
        <p:spPr/>
        <p:txBody>
          <a:bodyPr>
            <a:normAutofit/>
          </a:bodyPr>
          <a:lstStyle/>
          <a:p>
            <a:r>
              <a:rPr lang="en-US" dirty="0" smtClean="0"/>
              <a:t>Some important areas of instruction:</a:t>
            </a:r>
          </a:p>
          <a:p>
            <a:r>
              <a:rPr lang="en-US" dirty="0"/>
              <a:t> </a:t>
            </a:r>
            <a:r>
              <a:rPr lang="en-US" dirty="0" smtClean="0"/>
              <a:t>Integration of graphic, numerical and prose information</a:t>
            </a:r>
            <a:endParaRPr lang="en-US" dirty="0"/>
          </a:p>
          <a:p>
            <a:r>
              <a:rPr lang="en-US" dirty="0" smtClean="0"/>
              <a:t>Source and Context</a:t>
            </a:r>
            <a:endParaRPr lang="en-US" dirty="0"/>
          </a:p>
          <a:p>
            <a:r>
              <a:rPr lang="en-US" dirty="0" smtClean="0"/>
              <a:t>Overarching principles or lenses</a:t>
            </a:r>
            <a:endParaRPr lang="en-US" dirty="0"/>
          </a:p>
          <a:p>
            <a:r>
              <a:rPr lang="en-US" dirty="0" smtClean="0"/>
              <a:t>Identifying and questioning an authors’ argument</a:t>
            </a:r>
          </a:p>
          <a:p>
            <a:r>
              <a:rPr lang="en-US" dirty="0" smtClean="0"/>
              <a:t>Flexible vocabulary study</a:t>
            </a:r>
            <a:endParaRPr lang="en-US" dirty="0"/>
          </a:p>
        </p:txBody>
      </p:sp>
    </p:spTree>
    <p:extLst>
      <p:ext uri="{BB962C8B-B14F-4D97-AF65-F5344CB8AC3E}">
        <p14:creationId xmlns:p14="http://schemas.microsoft.com/office/powerpoint/2010/main" val="1313115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Thanks!</a:t>
            </a:r>
            <a:endParaRPr lang="en-US" dirty="0"/>
          </a:p>
        </p:txBody>
      </p:sp>
      <p:sp>
        <p:nvSpPr>
          <p:cNvPr id="3" name="Content Placeholder 2"/>
          <p:cNvSpPr>
            <a:spLocks noGrp="1"/>
          </p:cNvSpPr>
          <p:nvPr>
            <p:ph idx="1"/>
          </p:nvPr>
        </p:nvSpPr>
        <p:spPr/>
        <p:txBody>
          <a:bodyPr/>
          <a:lstStyle/>
          <a:p>
            <a:pPr marL="36576" indent="0" algn="ctr">
              <a:buNone/>
            </a:pPr>
            <a:r>
              <a:rPr lang="en-US" dirty="0" smtClean="0"/>
              <a:t>PowerPoint will be available at:</a:t>
            </a:r>
          </a:p>
          <a:p>
            <a:pPr marL="36576" indent="0" algn="ctr">
              <a:buNone/>
            </a:pPr>
            <a:r>
              <a:rPr lang="en-US" dirty="0" err="1" smtClean="0"/>
              <a:t>Shanahanonliteracy.com</a:t>
            </a:r>
            <a:endParaRPr lang="en-US" dirty="0" smtClean="0"/>
          </a:p>
          <a:p>
            <a:pPr marL="36576" indent="0" algn="ctr">
              <a:buNone/>
            </a:pPr>
            <a:endParaRPr lang="en-US" dirty="0" smtClean="0"/>
          </a:p>
          <a:p>
            <a:endParaRPr lang="en-US" dirty="0" smtClean="0"/>
          </a:p>
          <a:p>
            <a:pPr marL="36576" indent="0" algn="ctr">
              <a:buNone/>
            </a:pPr>
            <a:r>
              <a:rPr lang="en-US" dirty="0" smtClean="0"/>
              <a:t>Cynthia Shanahan</a:t>
            </a:r>
          </a:p>
          <a:p>
            <a:pPr marL="36576" indent="0" algn="ctr">
              <a:buNone/>
            </a:pPr>
            <a:r>
              <a:rPr lang="en-US" dirty="0" smtClean="0">
                <a:hlinkClick r:id="rId2"/>
              </a:rPr>
              <a:t>chynd@uic.edu</a:t>
            </a:r>
            <a:endParaRPr lang="en-US" dirty="0" smtClean="0"/>
          </a:p>
          <a:p>
            <a:pPr marL="36576" indent="0" algn="ctr">
              <a:buNone/>
            </a:pPr>
            <a:r>
              <a:rPr lang="en-US" dirty="0" smtClean="0"/>
              <a:t>312-593-3698</a:t>
            </a:r>
            <a:endParaRPr lang="en-US" dirty="0"/>
          </a:p>
        </p:txBody>
      </p:sp>
    </p:spTree>
    <p:extLst>
      <p:ext uri="{BB962C8B-B14F-4D97-AF65-F5344CB8AC3E}">
        <p14:creationId xmlns:p14="http://schemas.microsoft.com/office/powerpoint/2010/main" val="542803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what’s the problem?</a:t>
            </a:r>
            <a:endParaRPr lang="en-US" dirty="0"/>
          </a:p>
        </p:txBody>
      </p:sp>
      <p:sp>
        <p:nvSpPr>
          <p:cNvPr id="3" name="Content Placeholder 2"/>
          <p:cNvSpPr>
            <a:spLocks noGrp="1"/>
          </p:cNvSpPr>
          <p:nvPr>
            <p:ph idx="1"/>
          </p:nvPr>
        </p:nvSpPr>
        <p:spPr/>
        <p:txBody>
          <a:bodyPr>
            <a:normAutofit lnSpcReduction="10000"/>
          </a:bodyPr>
          <a:lstStyle/>
          <a:p>
            <a:r>
              <a:rPr lang="en-US" dirty="0" smtClean="0"/>
              <a:t>The experts in each of these fields have somewhat different epistemological understandings, purposes, methods, knowledge bases, and, hence, communication practices.  </a:t>
            </a:r>
          </a:p>
          <a:p>
            <a:r>
              <a:rPr lang="en-US" dirty="0" smtClean="0"/>
              <a:t>In order to read like experts, students taking social studies need to be able to change the way they read depending upon type of information they are studying at the moment.</a:t>
            </a:r>
            <a:endParaRPr lang="en-US" dirty="0"/>
          </a:p>
        </p:txBody>
      </p:sp>
    </p:spTree>
    <p:extLst>
      <p:ext uri="{BB962C8B-B14F-4D97-AF65-F5344CB8AC3E}">
        <p14:creationId xmlns:p14="http://schemas.microsoft.com/office/powerpoint/2010/main" val="171394053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Themes of social studies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Culture</a:t>
            </a:r>
          </a:p>
          <a:p>
            <a:r>
              <a:rPr lang="en-US" dirty="0" smtClean="0"/>
              <a:t>Time, Continuity, and Change</a:t>
            </a:r>
          </a:p>
          <a:p>
            <a:r>
              <a:rPr lang="en-US" dirty="0" smtClean="0"/>
              <a:t>People, places, and environments</a:t>
            </a:r>
          </a:p>
          <a:p>
            <a:r>
              <a:rPr lang="en-US" dirty="0" smtClean="0"/>
              <a:t>Individual development and identity</a:t>
            </a:r>
          </a:p>
          <a:p>
            <a:r>
              <a:rPr lang="en-US" dirty="0" smtClean="0"/>
              <a:t>Individuals, groups, and institutions</a:t>
            </a:r>
          </a:p>
          <a:p>
            <a:r>
              <a:rPr lang="en-US" dirty="0" smtClean="0"/>
              <a:t>Power, authority, and governance</a:t>
            </a:r>
          </a:p>
          <a:p>
            <a:r>
              <a:rPr lang="en-US" dirty="0" smtClean="0"/>
              <a:t>Production, distribution, and consumption</a:t>
            </a:r>
          </a:p>
          <a:p>
            <a:r>
              <a:rPr lang="en-US" dirty="0" smtClean="0"/>
              <a:t>Science, technology, and society</a:t>
            </a:r>
          </a:p>
          <a:p>
            <a:r>
              <a:rPr lang="en-US" dirty="0" smtClean="0"/>
              <a:t>Global connections</a:t>
            </a:r>
          </a:p>
          <a:p>
            <a:r>
              <a:rPr lang="en-US" dirty="0" smtClean="0"/>
              <a:t>Civic ideas </a:t>
            </a:r>
            <a:r>
              <a:rPr lang="en-US" smtClean="0"/>
              <a:t>and practices</a:t>
            </a:r>
            <a:endParaRPr lang="en-US" dirty="0"/>
          </a:p>
        </p:txBody>
      </p:sp>
    </p:spTree>
    <p:extLst>
      <p:ext uri="{BB962C8B-B14F-4D97-AF65-F5344CB8AC3E}">
        <p14:creationId xmlns:p14="http://schemas.microsoft.com/office/powerpoint/2010/main" val="29944171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today’s secondary schools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Social Science takes into account </a:t>
            </a:r>
            <a:r>
              <a:rPr lang="en-US" i="1" dirty="0" smtClean="0"/>
              <a:t>mainly </a:t>
            </a:r>
            <a:r>
              <a:rPr lang="en-US" dirty="0" smtClean="0"/>
              <a:t>these fields:</a:t>
            </a:r>
          </a:p>
          <a:p>
            <a:pPr lvl="1"/>
            <a:r>
              <a:rPr lang="en-US" dirty="0" smtClean="0"/>
              <a:t>Economics/Finance</a:t>
            </a:r>
          </a:p>
          <a:p>
            <a:pPr lvl="1"/>
            <a:r>
              <a:rPr lang="en-US" dirty="0" smtClean="0"/>
              <a:t>Geography (e.g. World Geography)</a:t>
            </a:r>
          </a:p>
          <a:p>
            <a:pPr lvl="1"/>
            <a:r>
              <a:rPr lang="en-US" dirty="0" smtClean="0"/>
              <a:t>Civics (Government)</a:t>
            </a:r>
          </a:p>
          <a:p>
            <a:pPr lvl="1"/>
            <a:r>
              <a:rPr lang="en-US" dirty="0" smtClean="0"/>
              <a:t>History (World History; US History)</a:t>
            </a:r>
          </a:p>
          <a:p>
            <a:r>
              <a:rPr lang="en-US" dirty="0" smtClean="0"/>
              <a:t>Other areas are considered within the lenses of these fields, such as </a:t>
            </a:r>
          </a:p>
          <a:p>
            <a:pPr lvl="1"/>
            <a:r>
              <a:rPr lang="en-US" dirty="0" smtClean="0"/>
              <a:t>Art/culture</a:t>
            </a:r>
          </a:p>
          <a:p>
            <a:pPr lvl="1"/>
            <a:r>
              <a:rPr lang="en-US" dirty="0" smtClean="0"/>
              <a:t>Religion</a:t>
            </a:r>
          </a:p>
          <a:p>
            <a:pPr lvl="1"/>
            <a:r>
              <a:rPr lang="en-US" dirty="0" smtClean="0"/>
              <a:t>Technology</a:t>
            </a:r>
          </a:p>
          <a:p>
            <a:pPr lvl="1"/>
            <a:r>
              <a:rPr lang="en-US" dirty="0" smtClean="0"/>
              <a:t>Anthropology</a:t>
            </a:r>
            <a:endParaRPr lang="en-US" dirty="0"/>
          </a:p>
        </p:txBody>
      </p:sp>
    </p:spTree>
    <p:extLst>
      <p:ext uri="{BB962C8B-B14F-4D97-AF65-F5344CB8AC3E}">
        <p14:creationId xmlns:p14="http://schemas.microsoft.com/office/powerpoint/2010/main" val="30660524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66" y="274638"/>
            <a:ext cx="7467600" cy="1143000"/>
          </a:xfrm>
        </p:spPr>
        <p:txBody>
          <a:bodyPr>
            <a:noAutofit/>
          </a:bodyPr>
          <a:lstStyle/>
          <a:p>
            <a:r>
              <a:rPr lang="en-US" sz="3200" dirty="0" smtClean="0"/>
              <a:t>Can you tell which field this text is from? What characteristics do you notice?</a:t>
            </a:r>
            <a:endParaRPr lang="en-US" sz="3200" dirty="0"/>
          </a:p>
        </p:txBody>
      </p:sp>
      <p:sp>
        <p:nvSpPr>
          <p:cNvPr id="3" name="Content Placeholder 2"/>
          <p:cNvSpPr>
            <a:spLocks noGrp="1"/>
          </p:cNvSpPr>
          <p:nvPr>
            <p:ph idx="1"/>
          </p:nvPr>
        </p:nvSpPr>
        <p:spPr/>
        <p:txBody>
          <a:bodyPr>
            <a:normAutofit fontScale="70000" lnSpcReduction="20000"/>
          </a:bodyPr>
          <a:lstStyle/>
          <a:p>
            <a:pPr marL="36576" indent="0">
              <a:buNone/>
            </a:pPr>
            <a:r>
              <a:rPr lang="en-US" i="1" dirty="0"/>
              <a:t>Rapid land use change has taken place in many coastal regions of China such as the Zhujiang Delta over the </a:t>
            </a:r>
            <a:r>
              <a:rPr lang="en-US" i="1" dirty="0" smtClean="0"/>
              <a:t>past two </a:t>
            </a:r>
            <a:r>
              <a:rPr lang="en-US" i="1" dirty="0"/>
              <a:t>decades due to accelerated industrialization and urbanization. In this paper, land use change dynamics </a:t>
            </a:r>
            <a:r>
              <a:rPr lang="en-US" i="1" dirty="0" smtClean="0"/>
              <a:t>were investigated </a:t>
            </a:r>
            <a:r>
              <a:rPr lang="en-US" i="1" dirty="0"/>
              <a:t>by the combined use of satellite remote sensing, geographic information systems (GIS), and </a:t>
            </a:r>
            <a:r>
              <a:rPr lang="en-US" i="1" dirty="0" smtClean="0"/>
              <a:t>stochastic modelling </a:t>
            </a:r>
            <a:r>
              <a:rPr lang="en-US" i="1" dirty="0"/>
              <a:t>technologies. The results indicated that there has been a notable and uneven urban growth and a tremendous</a:t>
            </a:r>
          </a:p>
          <a:p>
            <a:pPr marL="36576" indent="0">
              <a:buNone/>
            </a:pPr>
            <a:r>
              <a:rPr lang="en-US" i="1" dirty="0"/>
              <a:t>loss in cropland between 1989 and 1997. The land use change process has shown no sign of becoming stable. The</a:t>
            </a:r>
          </a:p>
          <a:p>
            <a:pPr marL="36576" indent="0">
              <a:buNone/>
            </a:pPr>
            <a:r>
              <a:rPr lang="en-US" i="1" dirty="0"/>
              <a:t>study demonstrates that the integration of satellite remote sensing and GIS was an effective approach for analyzing the</a:t>
            </a:r>
          </a:p>
          <a:p>
            <a:pPr marL="36576" indent="0">
              <a:buNone/>
            </a:pPr>
            <a:r>
              <a:rPr lang="en-US" i="1" dirty="0"/>
              <a:t>direction, rate, and spatial pattern of land use change. The further integration of these two technologies with Markov</a:t>
            </a:r>
          </a:p>
          <a:p>
            <a:pPr marL="36576" indent="0">
              <a:buNone/>
            </a:pPr>
            <a:r>
              <a:rPr lang="en-US" i="1" dirty="0"/>
              <a:t>modelling was found to be beneficial in describing and analyzing land use change </a:t>
            </a:r>
            <a:r>
              <a:rPr lang="en-US" i="1" dirty="0" smtClean="0"/>
              <a:t>process.  </a:t>
            </a:r>
            <a:r>
              <a:rPr lang="en-US" i="1" dirty="0" smtClean="0">
                <a:hlinkClick r:id="rId3" action="ppaction://hlinkfile"/>
              </a:rPr>
              <a:t>full text G</a:t>
            </a:r>
            <a:endParaRPr lang="en-US" dirty="0"/>
          </a:p>
        </p:txBody>
      </p:sp>
    </p:spTree>
    <p:extLst>
      <p:ext uri="{BB962C8B-B14F-4D97-AF65-F5344CB8AC3E}">
        <p14:creationId xmlns:p14="http://schemas.microsoft.com/office/powerpoint/2010/main" val="31960369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Geographers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Describe the physical features of the earth and atmosphere and how they affect and are affected by humans (e.g. distribution of populations, resources, land use, and industries.  </a:t>
            </a:r>
          </a:p>
          <a:p>
            <a:r>
              <a:rPr lang="en-US" dirty="0" smtClean="0"/>
              <a:t>Information is multimodal, as in </a:t>
            </a:r>
            <a:r>
              <a:rPr lang="en-US" b="1" dirty="0" smtClean="0"/>
              <a:t>science.</a:t>
            </a:r>
          </a:p>
          <a:p>
            <a:r>
              <a:rPr lang="en-US" dirty="0" smtClean="0"/>
              <a:t>Information is tightly packed, as in </a:t>
            </a:r>
            <a:r>
              <a:rPr lang="en-US" b="1" dirty="0" smtClean="0"/>
              <a:t>science</a:t>
            </a:r>
            <a:r>
              <a:rPr lang="en-US" dirty="0" smtClean="0"/>
              <a:t>.</a:t>
            </a:r>
          </a:p>
          <a:p>
            <a:r>
              <a:rPr lang="en-US" dirty="0" smtClean="0"/>
              <a:t>There is lots of specialized vocabulary, as in </a:t>
            </a:r>
            <a:r>
              <a:rPr lang="en-US" b="1" dirty="0" smtClean="0"/>
              <a:t>science</a:t>
            </a:r>
            <a:endParaRPr lang="en-US" dirty="0" smtClean="0"/>
          </a:p>
          <a:p>
            <a:r>
              <a:rPr lang="en-US" dirty="0" smtClean="0"/>
              <a:t>Like in economics and science, information can be studied statistically. But interpretation of data requires judgment.  </a:t>
            </a:r>
          </a:p>
          <a:p>
            <a:pPr marL="36576" indent="0">
              <a:buNone/>
            </a:pPr>
            <a:endParaRPr lang="en-US" dirty="0"/>
          </a:p>
        </p:txBody>
      </p:sp>
    </p:spTree>
    <p:extLst>
      <p:ext uri="{BB962C8B-B14F-4D97-AF65-F5344CB8AC3E}">
        <p14:creationId xmlns:p14="http://schemas.microsoft.com/office/powerpoint/2010/main" val="19051727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chn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26003</TotalTime>
  <Words>3039</Words>
  <Application>Microsoft Macintosh PowerPoint</Application>
  <PresentationFormat>On-screen Show (4:3)</PresentationFormat>
  <Paragraphs>217</Paragraphs>
  <Slides>44</Slides>
  <Notes>5</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Technic</vt:lpstr>
      <vt:lpstr>Literacy in Social Studies</vt:lpstr>
      <vt:lpstr>PowerPoint Presentation</vt:lpstr>
      <vt:lpstr>Who are the experts?</vt:lpstr>
      <vt:lpstr>Social Studies….</vt:lpstr>
      <vt:lpstr>So, what’s the problem?</vt:lpstr>
      <vt:lpstr>Ten Themes of social studies</vt:lpstr>
      <vt:lpstr>In today’s secondary schools</vt:lpstr>
      <vt:lpstr>Can you tell which field this text is from? What characteristics do you notice?</vt:lpstr>
      <vt:lpstr>Geographers</vt:lpstr>
      <vt:lpstr>Geography text</vt:lpstr>
      <vt:lpstr>What about this text?</vt:lpstr>
      <vt:lpstr>Political science</vt:lpstr>
      <vt:lpstr>Political science text</vt:lpstr>
      <vt:lpstr>And this?</vt:lpstr>
      <vt:lpstr>Historians</vt:lpstr>
      <vt:lpstr>History text</vt:lpstr>
      <vt:lpstr>And this?</vt:lpstr>
      <vt:lpstr>Economists</vt:lpstr>
      <vt:lpstr>Economists</vt:lpstr>
      <vt:lpstr>Economics texts</vt:lpstr>
      <vt:lpstr>Characteristics of economics text.</vt:lpstr>
      <vt:lpstr>PowerPoint Presentation</vt:lpstr>
      <vt:lpstr>PowerPoint Presentation</vt:lpstr>
      <vt:lpstr>How do we teach students to read social studies consistent with a disciplinary approach?</vt:lpstr>
      <vt:lpstr>Read Reciprocally</vt:lpstr>
      <vt:lpstr>Use Source and Context</vt:lpstr>
      <vt:lpstr>PowerPoint Presentation</vt:lpstr>
      <vt:lpstr>PowerPoint Presentation</vt:lpstr>
      <vt:lpstr>Sources of information</vt:lpstr>
      <vt:lpstr>Overarching interpretive lenses</vt:lpstr>
      <vt:lpstr>Which viewpoint?</vt:lpstr>
      <vt:lpstr>Which viewpoint?</vt:lpstr>
      <vt:lpstr>Interpretive lenses in history</vt:lpstr>
      <vt:lpstr>PowerPoint Presentation</vt:lpstr>
      <vt:lpstr>Recognition and questioning of an argument</vt:lpstr>
      <vt:lpstr>PowerPoint Presentation</vt:lpstr>
      <vt:lpstr>Differing approaches to Vocabulary</vt:lpstr>
      <vt:lpstr>Vocabulary, cont.</vt:lpstr>
      <vt:lpstr>General and Technical Vocabulary.  </vt:lpstr>
      <vt:lpstr>Acronyms and Abbreviations</vt:lpstr>
      <vt:lpstr>Vocabulary that signals a position</vt:lpstr>
      <vt:lpstr>In summary…</vt:lpstr>
      <vt:lpstr>In summary</vt:lpstr>
      <vt:lpstr>Thanks!</vt:lpstr>
    </vt:vector>
  </TitlesOfParts>
  <Company>UIC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Literacy in the Social Studies</dc:title>
  <dc:creator>Cynthia Shanahan</dc:creator>
  <cp:lastModifiedBy>Timothy Shanahan</cp:lastModifiedBy>
  <cp:revision>26</cp:revision>
  <dcterms:created xsi:type="dcterms:W3CDTF">2017-05-30T20:13:13Z</dcterms:created>
  <dcterms:modified xsi:type="dcterms:W3CDTF">2017-06-25T19:29:47Z</dcterms:modified>
</cp:coreProperties>
</file>