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99"/>
  </p:notesMasterIdLst>
  <p:sldIdLst>
    <p:sldId id="395" r:id="rId2"/>
    <p:sldId id="438" r:id="rId3"/>
    <p:sldId id="488" r:id="rId4"/>
    <p:sldId id="489" r:id="rId5"/>
    <p:sldId id="490" r:id="rId6"/>
    <p:sldId id="491" r:id="rId7"/>
    <p:sldId id="492" r:id="rId8"/>
    <p:sldId id="479" r:id="rId9"/>
    <p:sldId id="469" r:id="rId10"/>
    <p:sldId id="470" r:id="rId11"/>
    <p:sldId id="471" r:id="rId12"/>
    <p:sldId id="472" r:id="rId13"/>
    <p:sldId id="473" r:id="rId14"/>
    <p:sldId id="474" r:id="rId15"/>
    <p:sldId id="412" r:id="rId16"/>
    <p:sldId id="476" r:id="rId17"/>
    <p:sldId id="514" r:id="rId18"/>
    <p:sldId id="493" r:id="rId19"/>
    <p:sldId id="480" r:id="rId20"/>
    <p:sldId id="482" r:id="rId21"/>
    <p:sldId id="481" r:id="rId22"/>
    <p:sldId id="483" r:id="rId23"/>
    <p:sldId id="484" r:id="rId24"/>
    <p:sldId id="485" r:id="rId25"/>
    <p:sldId id="494" r:id="rId26"/>
    <p:sldId id="495" r:id="rId27"/>
    <p:sldId id="496" r:id="rId28"/>
    <p:sldId id="497" r:id="rId29"/>
    <p:sldId id="498" r:id="rId30"/>
    <p:sldId id="499" r:id="rId31"/>
    <p:sldId id="475" r:id="rId32"/>
    <p:sldId id="500" r:id="rId33"/>
    <p:sldId id="414" r:id="rId34"/>
    <p:sldId id="501" r:id="rId35"/>
    <p:sldId id="502" r:id="rId36"/>
    <p:sldId id="503" r:id="rId37"/>
    <p:sldId id="504" r:id="rId38"/>
    <p:sldId id="505" r:id="rId39"/>
    <p:sldId id="508" r:id="rId40"/>
    <p:sldId id="506" r:id="rId41"/>
    <p:sldId id="509" r:id="rId42"/>
    <p:sldId id="507" r:id="rId43"/>
    <p:sldId id="564" r:id="rId44"/>
    <p:sldId id="565" r:id="rId45"/>
    <p:sldId id="566" r:id="rId46"/>
    <p:sldId id="567" r:id="rId47"/>
    <p:sldId id="568" r:id="rId48"/>
    <p:sldId id="569" r:id="rId49"/>
    <p:sldId id="570" r:id="rId50"/>
    <p:sldId id="571" r:id="rId51"/>
    <p:sldId id="572" r:id="rId52"/>
    <p:sldId id="573" r:id="rId53"/>
    <p:sldId id="516" r:id="rId54"/>
    <p:sldId id="562" r:id="rId55"/>
    <p:sldId id="563" r:id="rId56"/>
    <p:sldId id="517" r:id="rId57"/>
    <p:sldId id="518" r:id="rId58"/>
    <p:sldId id="519" r:id="rId59"/>
    <p:sldId id="520" r:id="rId60"/>
    <p:sldId id="521" r:id="rId61"/>
    <p:sldId id="522" r:id="rId62"/>
    <p:sldId id="560" r:id="rId63"/>
    <p:sldId id="523" r:id="rId64"/>
    <p:sldId id="561" r:id="rId65"/>
    <p:sldId id="524" r:id="rId66"/>
    <p:sldId id="525" r:id="rId67"/>
    <p:sldId id="526" r:id="rId68"/>
    <p:sldId id="527" r:id="rId69"/>
    <p:sldId id="528" r:id="rId70"/>
    <p:sldId id="529" r:id="rId71"/>
    <p:sldId id="538" r:id="rId72"/>
    <p:sldId id="539" r:id="rId73"/>
    <p:sldId id="554" r:id="rId74"/>
    <p:sldId id="540" r:id="rId75"/>
    <p:sldId id="541" r:id="rId76"/>
    <p:sldId id="542" r:id="rId77"/>
    <p:sldId id="555" r:id="rId78"/>
    <p:sldId id="556" r:id="rId79"/>
    <p:sldId id="557" r:id="rId80"/>
    <p:sldId id="558" r:id="rId81"/>
    <p:sldId id="559" r:id="rId82"/>
    <p:sldId id="546" r:id="rId83"/>
    <p:sldId id="547" r:id="rId84"/>
    <p:sldId id="548" r:id="rId85"/>
    <p:sldId id="549" r:id="rId86"/>
    <p:sldId id="550" r:id="rId87"/>
    <p:sldId id="551" r:id="rId88"/>
    <p:sldId id="553" r:id="rId89"/>
    <p:sldId id="461" r:id="rId90"/>
    <p:sldId id="462" r:id="rId91"/>
    <p:sldId id="467" r:id="rId92"/>
    <p:sldId id="464" r:id="rId93"/>
    <p:sldId id="515" r:id="rId94"/>
    <p:sldId id="468" r:id="rId95"/>
    <p:sldId id="510" r:id="rId96"/>
    <p:sldId id="511" r:id="rId97"/>
    <p:sldId id="513"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594" autoAdjust="0"/>
  </p:normalViewPr>
  <p:slideViewPr>
    <p:cSldViewPr>
      <p:cViewPr varScale="1">
        <p:scale>
          <a:sx n="93" d="100"/>
          <a:sy n="93" d="100"/>
        </p:scale>
        <p:origin x="-392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interSettings" Target="printerSettings/printerSettings1.bin"/><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8016FC-C516-4A8B-8530-000C1D91BF7C}" type="slidenum">
              <a:rPr lang="en-US"/>
              <a:pPr>
                <a:defRPr/>
              </a:pPr>
              <a:t>‹#›</a:t>
            </a:fld>
            <a:endParaRPr lang="en-US"/>
          </a:p>
        </p:txBody>
      </p:sp>
    </p:spTree>
    <p:extLst>
      <p:ext uri="{BB962C8B-B14F-4D97-AF65-F5344CB8AC3E}">
        <p14:creationId xmlns:p14="http://schemas.microsoft.com/office/powerpoint/2010/main" val="774975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10</a:t>
            </a:fld>
            <a:endParaRPr lang="en-US"/>
          </a:p>
        </p:txBody>
      </p:sp>
    </p:spTree>
    <p:extLst>
      <p:ext uri="{BB962C8B-B14F-4D97-AF65-F5344CB8AC3E}">
        <p14:creationId xmlns:p14="http://schemas.microsoft.com/office/powerpoint/2010/main" val="181156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12</a:t>
            </a:fld>
            <a:endParaRPr lang="en-US"/>
          </a:p>
        </p:txBody>
      </p:sp>
    </p:spTree>
    <p:extLst>
      <p:ext uri="{BB962C8B-B14F-4D97-AF65-F5344CB8AC3E}">
        <p14:creationId xmlns:p14="http://schemas.microsoft.com/office/powerpoint/2010/main" val="181156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13</a:t>
            </a:fld>
            <a:endParaRPr lang="en-US"/>
          </a:p>
        </p:txBody>
      </p:sp>
    </p:spTree>
    <p:extLst>
      <p:ext uri="{BB962C8B-B14F-4D97-AF65-F5344CB8AC3E}">
        <p14:creationId xmlns:p14="http://schemas.microsoft.com/office/powerpoint/2010/main" val="181156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14</a:t>
            </a:fld>
            <a:endParaRPr lang="en-US"/>
          </a:p>
        </p:txBody>
      </p:sp>
    </p:spTree>
    <p:extLst>
      <p:ext uri="{BB962C8B-B14F-4D97-AF65-F5344CB8AC3E}">
        <p14:creationId xmlns:p14="http://schemas.microsoft.com/office/powerpoint/2010/main" val="181156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Humanities, popular</a:t>
            </a:r>
            <a:r>
              <a:rPr lang="en-US" baseline="0" dirty="0" smtClean="0"/>
              <a:t> science, social science, specialist science</a:t>
            </a:r>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32</a:t>
            </a:fld>
            <a:endParaRPr lang="en-US"/>
          </a:p>
        </p:txBody>
      </p:sp>
    </p:spTree>
    <p:extLst>
      <p:ext uri="{BB962C8B-B14F-4D97-AF65-F5344CB8AC3E}">
        <p14:creationId xmlns:p14="http://schemas.microsoft.com/office/powerpoint/2010/main" val="2121104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144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6144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EB066C8D-CD39-4EC8-8826-E5953AA6E394}"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7C6AD1-3916-4CBE-8E17-DBE9422BC47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07C862-DFE1-49CC-A278-D34717422C1A}"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C1491B-E0FC-4077-A94D-2338C4786C95}"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5314E7-2869-4DF3-93E5-AE9F803887AE}"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E333C1-DAB2-4176-9B56-7349A3BCF161}"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CE1351-E32F-427B-88A8-2162027770D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B6BF2A-2474-4D30-B83F-A075872EA25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7111013-200F-41D0-8814-5467C396FCAA}"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CC08C5B-0769-4239-8BC0-D744397C915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206D3D1-B2B2-4DC6-8FF2-60BE8891B0B8}"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B10606F-DF33-48C1-A3B6-E716ED850A8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4CCDCD-F02D-404C-8924-18670D10B4D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86F2B0-647D-422D-B7C1-62E780EB98F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604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436A81AE-2B84-43A8-BBE0-1C6E0B7140DD}" type="slidenum">
              <a:rPr lang="en-US" altLang="en-US"/>
              <a:pPr>
                <a:defRPr/>
              </a:pPr>
              <a:t>‹#›</a:t>
            </a:fld>
            <a:endParaRPr lang="en-US" altLang="en-US"/>
          </a:p>
        </p:txBody>
      </p:sp>
      <p:sp>
        <p:nvSpPr>
          <p:cNvPr id="6042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6042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46"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7" r:id="rId15"/>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676456" cy="1100158"/>
          </a:xfrm>
        </p:spPr>
        <p:txBody>
          <a:bodyPr>
            <a:noAutofit/>
          </a:bodyPr>
          <a:lstStyle/>
          <a:p>
            <a:pPr>
              <a:buNone/>
            </a:pPr>
            <a:endParaRPr lang="en-US" altLang="zh-CN" sz="3600" dirty="0" smtClean="0">
              <a:solidFill>
                <a:schemeClr val="bg1"/>
              </a:solidFill>
            </a:endParaRPr>
          </a:p>
          <a:p>
            <a:pPr>
              <a:buNone/>
            </a:pPr>
            <a:r>
              <a:rPr lang="en-US" altLang="zh-CN" sz="3600" b="1" dirty="0" smtClean="0">
                <a:solidFill>
                  <a:srgbClr val="0000FF"/>
                </a:solidFill>
              </a:rPr>
              <a:t>Disciplinary Literacy in Science</a:t>
            </a:r>
            <a:endParaRPr lang="zh-CN" altLang="en-US" sz="3600" b="1" dirty="0">
              <a:solidFill>
                <a:srgbClr val="0000FF"/>
              </a:solidFill>
            </a:endParaRPr>
          </a:p>
        </p:txBody>
      </p:sp>
      <p:sp>
        <p:nvSpPr>
          <p:cNvPr id="3" name="TextBox 2"/>
          <p:cNvSpPr txBox="1"/>
          <p:nvPr/>
        </p:nvSpPr>
        <p:spPr>
          <a:xfrm>
            <a:off x="1447800" y="2590800"/>
            <a:ext cx="5791200" cy="1200328"/>
          </a:xfrm>
          <a:prstGeom prst="rect">
            <a:avLst/>
          </a:prstGeom>
          <a:noFill/>
        </p:spPr>
        <p:txBody>
          <a:bodyPr wrap="square" rtlCol="0">
            <a:spAutoFit/>
          </a:bodyPr>
          <a:lstStyle/>
          <a:p>
            <a:r>
              <a:rPr lang="en-US" sz="2400" dirty="0" smtClean="0"/>
              <a:t>Timothy Shanahan</a:t>
            </a:r>
          </a:p>
          <a:p>
            <a:r>
              <a:rPr lang="en-US" sz="2400" dirty="0" smtClean="0"/>
              <a:t>University of Illinois at Chicago</a:t>
            </a:r>
          </a:p>
          <a:p>
            <a:r>
              <a:rPr lang="en-US" sz="2400" dirty="0" err="1" smtClean="0"/>
              <a:t>www.shanahanonliteracy.com</a:t>
            </a:r>
            <a:endParaRPr lang="en-US" sz="2400" dirty="0"/>
          </a:p>
        </p:txBody>
      </p:sp>
      <p:pic>
        <p:nvPicPr>
          <p:cNvPr id="5" name="Picture 4" descr="science-clip-art-c39d8747b92efcfb9921b0dc55d81c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1000"/>
            <a:ext cx="2298126" cy="2696888"/>
          </a:xfrm>
          <a:prstGeom prst="rect">
            <a:avLst/>
          </a:prstGeom>
        </p:spPr>
      </p:pic>
    </p:spTree>
    <p:extLst>
      <p:ext uri="{BB962C8B-B14F-4D97-AF65-F5344CB8AC3E}">
        <p14:creationId xmlns:p14="http://schemas.microsoft.com/office/powerpoint/2010/main" val="2404823630"/>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Derivational Suffixes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0699653"/>
              </p:ext>
            </p:extLst>
          </p:nvPr>
        </p:nvGraphicFramePr>
        <p:xfrm>
          <a:off x="457200" y="1143002"/>
          <a:ext cx="8229600" cy="5648958"/>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03497">
                <a:tc>
                  <a:txBody>
                    <a:bodyPr/>
                    <a:lstStyle/>
                    <a:p>
                      <a:endParaRPr lang="en-US" dirty="0"/>
                    </a:p>
                  </a:txBody>
                  <a:tcPr/>
                </a:tc>
                <a:tc>
                  <a:txBody>
                    <a:bodyPr/>
                    <a:lstStyle/>
                    <a:p>
                      <a:pPr algn="ctr"/>
                      <a:r>
                        <a:rPr lang="en-US" dirty="0" smtClean="0"/>
                        <a:t>ELA</a:t>
                      </a:r>
                      <a:endParaRPr lang="en-US" dirty="0"/>
                    </a:p>
                  </a:txBody>
                  <a:tcPr/>
                </a:tc>
                <a:tc>
                  <a:txBody>
                    <a:bodyPr/>
                    <a:lstStyle/>
                    <a:p>
                      <a:pPr algn="ctr"/>
                      <a:r>
                        <a:rPr lang="en-US" dirty="0" smtClean="0"/>
                        <a:t>Math</a:t>
                      </a:r>
                      <a:endParaRPr lang="en-US" dirty="0"/>
                    </a:p>
                  </a:txBody>
                  <a:tcPr/>
                </a:tc>
                <a:tc>
                  <a:txBody>
                    <a:bodyPr/>
                    <a:lstStyle/>
                    <a:p>
                      <a:pPr algn="ctr"/>
                      <a:r>
                        <a:rPr lang="en-US" dirty="0" smtClean="0"/>
                        <a:t>Science</a:t>
                      </a:r>
                      <a:endParaRPr lang="en-US" dirty="0"/>
                    </a:p>
                  </a:txBody>
                  <a:tcPr/>
                </a:tc>
                <a:tc>
                  <a:txBody>
                    <a:bodyPr/>
                    <a:lstStyle/>
                    <a:p>
                      <a:pPr algn="ctr"/>
                      <a:r>
                        <a:rPr lang="en-US" dirty="0" err="1" smtClean="0"/>
                        <a:t>Soc</a:t>
                      </a:r>
                      <a:r>
                        <a:rPr lang="en-US" dirty="0" smtClean="0"/>
                        <a:t> </a:t>
                      </a:r>
                      <a:r>
                        <a:rPr lang="en-US" dirty="0" err="1" smtClean="0"/>
                        <a:t>Stuides</a:t>
                      </a:r>
                      <a:endParaRPr lang="en-US" dirty="0"/>
                    </a:p>
                  </a:txBody>
                  <a:tcPr/>
                </a:tc>
              </a:tr>
              <a:tr h="403497">
                <a:tc>
                  <a:txBody>
                    <a:bodyPr/>
                    <a:lstStyle/>
                    <a:p>
                      <a:r>
                        <a:rPr lang="en-US" dirty="0" smtClean="0"/>
                        <a:t>-al</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solidFill>
                            <a:srgbClr val="FF0000"/>
                          </a:solidFill>
                        </a:rPr>
                        <a:t>-</a:t>
                      </a:r>
                      <a:r>
                        <a:rPr lang="en-US" dirty="0" err="1" smtClean="0">
                          <a:solidFill>
                            <a:srgbClr val="FF0000"/>
                          </a:solidFill>
                        </a:rPr>
                        <a:t>ar</a:t>
                      </a:r>
                      <a:endParaRPr lang="en-US" dirty="0">
                        <a:solidFill>
                          <a:srgbClr val="FF0000"/>
                        </a:solidFill>
                      </a:endParaRPr>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solidFill>
                            <a:srgbClr val="FF0000"/>
                          </a:solidFill>
                        </a:rPr>
                        <a:t>X</a:t>
                      </a:r>
                      <a:endParaRPr lang="en-US" dirty="0">
                        <a:solidFill>
                          <a:srgbClr val="FF0000"/>
                        </a:solidFill>
                      </a:endParaRPr>
                    </a:p>
                  </a:txBody>
                  <a:tcPr/>
                </a:tc>
                <a:tc>
                  <a:txBody>
                    <a:bodyPr/>
                    <a:lstStyle/>
                    <a:p>
                      <a:pPr algn="ctr"/>
                      <a:endParaRPr lang="en-US" dirty="0"/>
                    </a:p>
                  </a:txBody>
                  <a:tcPr/>
                </a:tc>
              </a:tr>
              <a:tr h="403497">
                <a:tc>
                  <a:txBody>
                    <a:bodyPr/>
                    <a:lstStyle/>
                    <a:p>
                      <a:r>
                        <a:rPr lang="en-US" dirty="0" smtClean="0"/>
                        <a:t>-</a:t>
                      </a:r>
                      <a:r>
                        <a:rPr lang="en-US" dirty="0" err="1" smtClean="0"/>
                        <a:t>ary</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403497">
                <a:tc>
                  <a:txBody>
                    <a:bodyPr/>
                    <a:lstStyle/>
                    <a:p>
                      <a:r>
                        <a:rPr lang="en-US" dirty="0" smtClean="0"/>
                        <a:t>-ate</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a:t>
                      </a:r>
                      <a:r>
                        <a:rPr lang="en-US" dirty="0" err="1" smtClean="0"/>
                        <a:t>ation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a:t>
                      </a:r>
                      <a:r>
                        <a:rPr lang="en-US" dirty="0" err="1" smtClean="0"/>
                        <a:t>ent</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a:t>
                      </a:r>
                      <a:r>
                        <a:rPr lang="en-US" dirty="0" err="1" smtClean="0"/>
                        <a:t>ic</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solidFill>
                            <a:srgbClr val="FF0000"/>
                          </a:solidFill>
                        </a:rPr>
                        <a:t>-ism</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olidFill>
                            <a:srgbClr val="000000"/>
                          </a:solidFill>
                        </a:rPr>
                        <a:t>X</a:t>
                      </a:r>
                      <a:endParaRPr lang="en-US" dirty="0">
                        <a:solidFill>
                          <a:srgbClr val="000000"/>
                        </a:solidFill>
                      </a:endParaRPr>
                    </a:p>
                  </a:txBody>
                  <a:tcPr/>
                </a:tc>
                <a:tc>
                  <a:txBody>
                    <a:bodyPr/>
                    <a:lstStyle/>
                    <a:p>
                      <a:pPr algn="ctr"/>
                      <a:r>
                        <a:rPr lang="en-US" dirty="0" smtClean="0"/>
                        <a:t>X</a:t>
                      </a:r>
                      <a:endParaRPr lang="en-US" dirty="0"/>
                    </a:p>
                  </a:txBody>
                  <a:tcPr/>
                </a:tc>
              </a:tr>
              <a:tr h="403497">
                <a:tc>
                  <a:txBody>
                    <a:bodyPr/>
                    <a:lstStyle/>
                    <a:p>
                      <a:r>
                        <a:rPr lang="en-US" dirty="0" smtClean="0"/>
                        <a:t>-</a:t>
                      </a:r>
                      <a:r>
                        <a:rPr lang="en-US" dirty="0" err="1" smtClean="0"/>
                        <a:t>ist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403497">
                <a:tc>
                  <a:txBody>
                    <a:bodyPr/>
                    <a:lstStyle/>
                    <a:p>
                      <a:r>
                        <a:rPr lang="en-US" dirty="0" smtClean="0"/>
                        <a:t>-</a:t>
                      </a:r>
                      <a:r>
                        <a:rPr lang="en-US" dirty="0" err="1" smtClean="0"/>
                        <a:t>ity</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a:t>
                      </a:r>
                      <a:r>
                        <a:rPr lang="en-US" dirty="0" err="1" smtClean="0"/>
                        <a:t>ive</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solidFill>
                            <a:srgbClr val="FF0000"/>
                          </a:solidFill>
                        </a:rPr>
                        <a:t>-</a:t>
                      </a:r>
                      <a:r>
                        <a:rPr lang="en-US" dirty="0" err="1" smtClean="0">
                          <a:solidFill>
                            <a:srgbClr val="FF0000"/>
                          </a:solidFill>
                        </a:rPr>
                        <a:t>ize</a:t>
                      </a:r>
                      <a:endParaRPr lang="en-US" dirty="0">
                        <a:solidFill>
                          <a:srgbClr val="FF0000"/>
                        </a:solidFill>
                      </a:endParaRPr>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solidFill>
                            <a:schemeClr val="tx1"/>
                          </a:solidFill>
                        </a:rPr>
                        <a:t>X</a:t>
                      </a:r>
                      <a:endParaRPr lang="en-US" dirty="0">
                        <a:solidFill>
                          <a:schemeClr val="tx1"/>
                        </a:solidFill>
                      </a:endParaRPr>
                    </a:p>
                  </a:txBody>
                  <a:tcPr/>
                </a:tc>
                <a:tc>
                  <a:txBody>
                    <a:bodyPr/>
                    <a:lstStyle/>
                    <a:p>
                      <a:pPr algn="ctr"/>
                      <a:r>
                        <a:rPr lang="en-US" dirty="0" smtClean="0"/>
                        <a:t>X</a:t>
                      </a:r>
                      <a:endParaRPr lang="en-US" dirty="0"/>
                    </a:p>
                  </a:txBody>
                  <a:tcPr/>
                </a:tc>
              </a:tr>
              <a:tr h="403497">
                <a:tc>
                  <a:txBody>
                    <a:bodyPr/>
                    <a:lstStyle/>
                    <a:p>
                      <a:r>
                        <a:rPr lang="en-US" dirty="0" smtClean="0"/>
                        <a:t>-</a:t>
                      </a:r>
                      <a:r>
                        <a:rPr lang="en-US" dirty="0" err="1" smtClean="0"/>
                        <a:t>ment</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Tree>
    <p:extLst>
      <p:ext uri="{BB962C8B-B14F-4D97-AF65-F5344CB8AC3E}">
        <p14:creationId xmlns:p14="http://schemas.microsoft.com/office/powerpoint/2010/main" val="306203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Derivational Suffixes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5224252"/>
              </p:ext>
            </p:extLst>
          </p:nvPr>
        </p:nvGraphicFramePr>
        <p:xfrm>
          <a:off x="457200" y="1143002"/>
          <a:ext cx="8229600" cy="201748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03497">
                <a:tc>
                  <a:txBody>
                    <a:bodyPr/>
                    <a:lstStyle/>
                    <a:p>
                      <a:endParaRPr lang="en-US" dirty="0"/>
                    </a:p>
                  </a:txBody>
                  <a:tcPr/>
                </a:tc>
                <a:tc>
                  <a:txBody>
                    <a:bodyPr/>
                    <a:lstStyle/>
                    <a:p>
                      <a:pPr algn="ctr"/>
                      <a:r>
                        <a:rPr lang="en-US" dirty="0" smtClean="0"/>
                        <a:t>ELA</a:t>
                      </a:r>
                      <a:endParaRPr lang="en-US" dirty="0"/>
                    </a:p>
                  </a:txBody>
                  <a:tcPr/>
                </a:tc>
                <a:tc>
                  <a:txBody>
                    <a:bodyPr/>
                    <a:lstStyle/>
                    <a:p>
                      <a:pPr algn="ctr"/>
                      <a:r>
                        <a:rPr lang="en-US" dirty="0" smtClean="0"/>
                        <a:t>Math</a:t>
                      </a:r>
                      <a:endParaRPr lang="en-US" dirty="0"/>
                    </a:p>
                  </a:txBody>
                  <a:tcPr/>
                </a:tc>
                <a:tc>
                  <a:txBody>
                    <a:bodyPr/>
                    <a:lstStyle/>
                    <a:p>
                      <a:pPr algn="ctr"/>
                      <a:r>
                        <a:rPr lang="en-US" dirty="0" smtClean="0"/>
                        <a:t>Science</a:t>
                      </a:r>
                      <a:endParaRPr lang="en-US" dirty="0"/>
                    </a:p>
                  </a:txBody>
                  <a:tcPr/>
                </a:tc>
                <a:tc>
                  <a:txBody>
                    <a:bodyPr/>
                    <a:lstStyle/>
                    <a:p>
                      <a:pPr algn="ctr"/>
                      <a:r>
                        <a:rPr lang="en-US" dirty="0" err="1" smtClean="0"/>
                        <a:t>Soc</a:t>
                      </a:r>
                      <a:r>
                        <a:rPr lang="en-US" dirty="0" smtClean="0"/>
                        <a:t> </a:t>
                      </a:r>
                      <a:r>
                        <a:rPr lang="en-US" dirty="0" err="1" smtClean="0"/>
                        <a:t>Stuides</a:t>
                      </a:r>
                      <a:endParaRPr lang="en-US" dirty="0"/>
                    </a:p>
                  </a:txBody>
                  <a:tcPr/>
                </a:tc>
              </a:tr>
              <a:tr h="403497">
                <a:tc>
                  <a:txBody>
                    <a:bodyPr/>
                    <a:lstStyle/>
                    <a:p>
                      <a:r>
                        <a:rPr lang="en-US" dirty="0" smtClean="0"/>
                        <a:t>-or</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a:t>
                      </a:r>
                      <a:r>
                        <a:rPr lang="en-US" dirty="0" err="1" smtClean="0"/>
                        <a:t>sion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a:t>
                      </a:r>
                      <a:r>
                        <a:rPr lang="en-US" dirty="0" err="1" smtClean="0"/>
                        <a:t>tion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a:t>
                      </a:r>
                      <a:r>
                        <a:rPr lang="en-US" dirty="0" err="1" smtClean="0"/>
                        <a:t>ture</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bl>
          </a:graphicData>
        </a:graphic>
      </p:graphicFrame>
    </p:spTree>
    <p:extLst>
      <p:ext uri="{BB962C8B-B14F-4D97-AF65-F5344CB8AC3E}">
        <p14:creationId xmlns:p14="http://schemas.microsoft.com/office/powerpoint/2010/main" val="87832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Combining Forms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9961501"/>
              </p:ext>
            </p:extLst>
          </p:nvPr>
        </p:nvGraphicFramePr>
        <p:xfrm>
          <a:off x="457200" y="1143002"/>
          <a:ext cx="8229600" cy="565258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03497">
                <a:tc>
                  <a:txBody>
                    <a:bodyPr/>
                    <a:lstStyle/>
                    <a:p>
                      <a:endParaRPr lang="en-US" dirty="0"/>
                    </a:p>
                  </a:txBody>
                  <a:tcPr/>
                </a:tc>
                <a:tc>
                  <a:txBody>
                    <a:bodyPr/>
                    <a:lstStyle/>
                    <a:p>
                      <a:pPr algn="ctr"/>
                      <a:r>
                        <a:rPr lang="en-US" dirty="0" smtClean="0"/>
                        <a:t>ELA</a:t>
                      </a:r>
                      <a:endParaRPr lang="en-US" dirty="0"/>
                    </a:p>
                  </a:txBody>
                  <a:tcPr/>
                </a:tc>
                <a:tc>
                  <a:txBody>
                    <a:bodyPr/>
                    <a:lstStyle/>
                    <a:p>
                      <a:pPr algn="ctr"/>
                      <a:r>
                        <a:rPr lang="en-US" dirty="0" smtClean="0"/>
                        <a:t>Math</a:t>
                      </a:r>
                      <a:endParaRPr lang="en-US" dirty="0"/>
                    </a:p>
                  </a:txBody>
                  <a:tcPr/>
                </a:tc>
                <a:tc>
                  <a:txBody>
                    <a:bodyPr/>
                    <a:lstStyle/>
                    <a:p>
                      <a:pPr algn="ctr"/>
                      <a:r>
                        <a:rPr lang="en-US" dirty="0" smtClean="0"/>
                        <a:t>Science</a:t>
                      </a:r>
                      <a:endParaRPr lang="en-US" dirty="0"/>
                    </a:p>
                  </a:txBody>
                  <a:tcPr/>
                </a:tc>
                <a:tc>
                  <a:txBody>
                    <a:bodyPr/>
                    <a:lstStyle/>
                    <a:p>
                      <a:pPr algn="ctr"/>
                      <a:r>
                        <a:rPr lang="en-US" dirty="0" err="1" smtClean="0"/>
                        <a:t>Soc</a:t>
                      </a:r>
                      <a:r>
                        <a:rPr lang="en-US" dirty="0" smtClean="0"/>
                        <a:t> </a:t>
                      </a:r>
                      <a:r>
                        <a:rPr lang="en-US" dirty="0" err="1" smtClean="0"/>
                        <a:t>Stuides</a:t>
                      </a:r>
                      <a:endParaRPr lang="en-US" dirty="0"/>
                    </a:p>
                  </a:txBody>
                  <a:tcPr/>
                </a:tc>
              </a:tr>
              <a:tr h="403497">
                <a:tc>
                  <a:txBody>
                    <a:bodyPr/>
                    <a:lstStyle/>
                    <a:p>
                      <a:r>
                        <a:rPr lang="en-US" dirty="0" err="1" smtClean="0"/>
                        <a:t>ana</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03497">
                <a:tc>
                  <a:txBody>
                    <a:bodyPr/>
                    <a:lstStyle/>
                    <a:p>
                      <a:r>
                        <a:rPr lang="en-US" dirty="0" smtClean="0">
                          <a:solidFill>
                            <a:schemeClr val="tx1"/>
                          </a:solidFill>
                        </a:rPr>
                        <a:t>arch</a:t>
                      </a:r>
                      <a:endParaRPr lang="en-US" dirty="0">
                        <a:solidFill>
                          <a:schemeClr val="tx1"/>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solidFill>
                          <a:srgbClr val="FF0000"/>
                        </a:solidFill>
                      </a:endParaRPr>
                    </a:p>
                  </a:txBody>
                  <a:tcPr/>
                </a:tc>
                <a:tc>
                  <a:txBody>
                    <a:bodyPr/>
                    <a:lstStyle/>
                    <a:p>
                      <a:pPr algn="ctr"/>
                      <a:r>
                        <a:rPr lang="en-US" dirty="0" smtClean="0"/>
                        <a:t>X</a:t>
                      </a:r>
                      <a:endParaRPr lang="en-US" dirty="0"/>
                    </a:p>
                  </a:txBody>
                  <a:tcPr/>
                </a:tc>
              </a:tr>
              <a:tr h="403497">
                <a:tc>
                  <a:txBody>
                    <a:bodyPr/>
                    <a:lstStyle/>
                    <a:p>
                      <a:r>
                        <a:rPr lang="en-US" dirty="0" smtClean="0"/>
                        <a:t>auto</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403497">
                <a:tc>
                  <a:txBody>
                    <a:bodyPr/>
                    <a:lstStyle/>
                    <a:p>
                      <a:r>
                        <a:rPr lang="en-US" dirty="0" smtClean="0"/>
                        <a:t>bio</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err="1" smtClean="0">
                          <a:solidFill>
                            <a:srgbClr val="FF0000"/>
                          </a:solidFill>
                        </a:rPr>
                        <a:t>chem</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olidFill>
                            <a:srgbClr val="FF0000"/>
                          </a:solidFill>
                        </a:rPr>
                        <a:t>X</a:t>
                      </a:r>
                      <a:endParaRPr lang="en-US" dirty="0">
                        <a:solidFill>
                          <a:srgbClr val="FF0000"/>
                        </a:solidFill>
                      </a:endParaRPr>
                    </a:p>
                  </a:txBody>
                  <a:tcPr/>
                </a:tc>
                <a:tc>
                  <a:txBody>
                    <a:bodyPr/>
                    <a:lstStyle/>
                    <a:p>
                      <a:pPr algn="ctr"/>
                      <a:endParaRPr lang="en-US" dirty="0"/>
                    </a:p>
                  </a:txBody>
                  <a:tcPr/>
                </a:tc>
              </a:tr>
              <a:tr h="403497">
                <a:tc>
                  <a:txBody>
                    <a:bodyPr/>
                    <a:lstStyle/>
                    <a:p>
                      <a:r>
                        <a:rPr lang="en-US" dirty="0" err="1" smtClean="0"/>
                        <a:t>cracy</a:t>
                      </a:r>
                      <a:r>
                        <a:rPr lang="en-US" dirty="0" smtClean="0"/>
                        <a:t>, </a:t>
                      </a:r>
                      <a:r>
                        <a:rPr lang="en-US" dirty="0" err="1" smtClean="0"/>
                        <a:t>crat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403497">
                <a:tc>
                  <a:txBody>
                    <a:bodyPr/>
                    <a:lstStyle/>
                    <a:p>
                      <a:r>
                        <a:rPr lang="en-US" dirty="0" err="1" smtClean="0"/>
                        <a:t>dem</a:t>
                      </a:r>
                      <a:r>
                        <a:rPr lang="en-US" dirty="0" smtClean="0"/>
                        <a:t>, demo</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403497">
                <a:tc>
                  <a:txBody>
                    <a:bodyPr/>
                    <a:lstStyle/>
                    <a:p>
                      <a:r>
                        <a:rPr lang="en-US" dirty="0" smtClean="0">
                          <a:solidFill>
                            <a:srgbClr val="000000"/>
                          </a:solidFill>
                        </a:rPr>
                        <a:t>eco</a:t>
                      </a:r>
                      <a:endParaRPr lang="en-US" dirty="0">
                        <a:solidFill>
                          <a:srgbClr val="00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solidFill>
                          <a:srgbClr val="FF0000"/>
                        </a:solidFill>
                      </a:endParaRPr>
                    </a:p>
                  </a:txBody>
                  <a:tcPr/>
                </a:tc>
                <a:tc>
                  <a:txBody>
                    <a:bodyPr/>
                    <a:lstStyle/>
                    <a:p>
                      <a:pPr algn="ctr"/>
                      <a:r>
                        <a:rPr lang="en-US" dirty="0" smtClean="0"/>
                        <a:t>X</a:t>
                      </a:r>
                      <a:endParaRPr lang="en-US" dirty="0"/>
                    </a:p>
                  </a:txBody>
                  <a:tcPr/>
                </a:tc>
              </a:tr>
              <a:tr h="407125">
                <a:tc>
                  <a:txBody>
                    <a:bodyPr/>
                    <a:lstStyle/>
                    <a:p>
                      <a:r>
                        <a:rPr lang="en-US" dirty="0" smtClean="0">
                          <a:solidFill>
                            <a:srgbClr val="FF0000"/>
                          </a:solidFill>
                        </a:rPr>
                        <a:t>electro, elect</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olidFill>
                            <a:srgbClr val="FF0000"/>
                          </a:solidFill>
                        </a:rPr>
                        <a:t>X</a:t>
                      </a:r>
                      <a:endParaRPr lang="en-US" dirty="0">
                        <a:solidFill>
                          <a:srgbClr val="FF0000"/>
                        </a:solidFill>
                      </a:endParaRPr>
                    </a:p>
                  </a:txBody>
                  <a:tcPr/>
                </a:tc>
                <a:tc>
                  <a:txBody>
                    <a:bodyPr/>
                    <a:lstStyle/>
                    <a:p>
                      <a:pPr algn="ctr"/>
                      <a:endParaRPr lang="en-US" dirty="0"/>
                    </a:p>
                  </a:txBody>
                  <a:tcPr/>
                </a:tc>
              </a:tr>
              <a:tr h="403497">
                <a:tc>
                  <a:txBody>
                    <a:bodyPr/>
                    <a:lstStyle/>
                    <a:p>
                      <a:r>
                        <a:rPr lang="en-US" dirty="0" err="1" smtClean="0">
                          <a:solidFill>
                            <a:srgbClr val="FF0000"/>
                          </a:solidFill>
                        </a:rPr>
                        <a:t>endo</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olidFill>
                            <a:srgbClr val="FF0000"/>
                          </a:solidFill>
                        </a:rPr>
                        <a:t>X</a:t>
                      </a:r>
                      <a:endParaRPr lang="en-US" dirty="0">
                        <a:solidFill>
                          <a:srgbClr val="FF0000"/>
                        </a:solidFill>
                      </a:endParaRPr>
                    </a:p>
                  </a:txBody>
                  <a:tcPr/>
                </a:tc>
                <a:tc>
                  <a:txBody>
                    <a:bodyPr/>
                    <a:lstStyle/>
                    <a:p>
                      <a:pPr algn="ctr"/>
                      <a:endParaRPr lang="en-US" dirty="0"/>
                    </a:p>
                  </a:txBody>
                  <a:tcPr/>
                </a:tc>
              </a:tr>
              <a:tr h="403497">
                <a:tc>
                  <a:txBody>
                    <a:bodyPr/>
                    <a:lstStyle/>
                    <a:p>
                      <a:r>
                        <a:rPr lang="en-US" dirty="0" smtClean="0"/>
                        <a:t>geo</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err="1" smtClean="0">
                          <a:solidFill>
                            <a:srgbClr val="000000"/>
                          </a:solidFill>
                        </a:rPr>
                        <a:t>gon</a:t>
                      </a:r>
                      <a:endParaRPr lang="en-US" dirty="0">
                        <a:solidFill>
                          <a:srgbClr val="000000"/>
                        </a:solidFill>
                      </a:endParaRPr>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solidFill>
                          <a:srgbClr val="FF0000"/>
                        </a:solidFill>
                      </a:endParaRPr>
                    </a:p>
                  </a:txBody>
                  <a:tcPr/>
                </a:tc>
                <a:tc>
                  <a:txBody>
                    <a:bodyPr/>
                    <a:lstStyle/>
                    <a:p>
                      <a:pPr algn="ctr"/>
                      <a:endParaRPr lang="en-US" dirty="0"/>
                    </a:p>
                  </a:txBody>
                  <a:tcPr/>
                </a:tc>
              </a:tr>
              <a:tr h="403497">
                <a:tc>
                  <a:txBody>
                    <a:bodyPr/>
                    <a:lstStyle/>
                    <a:p>
                      <a:r>
                        <a:rPr lang="en-US" dirty="0" smtClean="0"/>
                        <a:t>gram</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64593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Combining Forms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6243063"/>
              </p:ext>
            </p:extLst>
          </p:nvPr>
        </p:nvGraphicFramePr>
        <p:xfrm>
          <a:off x="457200" y="1143000"/>
          <a:ext cx="8229600" cy="56489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03499">
                <a:tc>
                  <a:txBody>
                    <a:bodyPr/>
                    <a:lstStyle/>
                    <a:p>
                      <a:endParaRPr lang="en-US" dirty="0"/>
                    </a:p>
                  </a:txBody>
                  <a:tcPr/>
                </a:tc>
                <a:tc>
                  <a:txBody>
                    <a:bodyPr/>
                    <a:lstStyle/>
                    <a:p>
                      <a:pPr algn="ctr"/>
                      <a:r>
                        <a:rPr lang="en-US" dirty="0" smtClean="0"/>
                        <a:t>ELA</a:t>
                      </a:r>
                      <a:endParaRPr lang="en-US" dirty="0"/>
                    </a:p>
                  </a:txBody>
                  <a:tcPr/>
                </a:tc>
                <a:tc>
                  <a:txBody>
                    <a:bodyPr/>
                    <a:lstStyle/>
                    <a:p>
                      <a:pPr algn="ctr"/>
                      <a:r>
                        <a:rPr lang="en-US" dirty="0" smtClean="0"/>
                        <a:t>Math</a:t>
                      </a:r>
                      <a:endParaRPr lang="en-US" dirty="0"/>
                    </a:p>
                  </a:txBody>
                  <a:tcPr/>
                </a:tc>
                <a:tc>
                  <a:txBody>
                    <a:bodyPr/>
                    <a:lstStyle/>
                    <a:p>
                      <a:pPr algn="ctr"/>
                      <a:r>
                        <a:rPr lang="en-US" dirty="0" smtClean="0"/>
                        <a:t>Science</a:t>
                      </a:r>
                      <a:endParaRPr lang="en-US" dirty="0"/>
                    </a:p>
                  </a:txBody>
                  <a:tcPr/>
                </a:tc>
                <a:tc>
                  <a:txBody>
                    <a:bodyPr/>
                    <a:lstStyle/>
                    <a:p>
                      <a:pPr algn="ctr"/>
                      <a:r>
                        <a:rPr lang="en-US" dirty="0" err="1" smtClean="0"/>
                        <a:t>Soc</a:t>
                      </a:r>
                      <a:r>
                        <a:rPr lang="en-US" dirty="0" smtClean="0"/>
                        <a:t> </a:t>
                      </a:r>
                      <a:r>
                        <a:rPr lang="en-US" dirty="0" err="1" smtClean="0"/>
                        <a:t>Stuides</a:t>
                      </a:r>
                      <a:endParaRPr lang="en-US" dirty="0"/>
                    </a:p>
                  </a:txBody>
                  <a:tcPr/>
                </a:tc>
              </a:tr>
              <a:tr h="403497">
                <a:tc>
                  <a:txBody>
                    <a:bodyPr/>
                    <a:lstStyle/>
                    <a:p>
                      <a:r>
                        <a:rPr lang="en-US" dirty="0" smtClean="0"/>
                        <a:t>graph</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403497">
                <a:tc>
                  <a:txBody>
                    <a:bodyPr/>
                    <a:lstStyle/>
                    <a:p>
                      <a:r>
                        <a:rPr lang="en-US" dirty="0" err="1" smtClean="0">
                          <a:solidFill>
                            <a:schemeClr val="tx1"/>
                          </a:solidFill>
                        </a:rPr>
                        <a:t>hedron</a:t>
                      </a:r>
                      <a:endParaRPr lang="en-US" dirty="0">
                        <a:solidFill>
                          <a:schemeClr val="tx1"/>
                        </a:solidFill>
                      </a:endParaRPr>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solidFill>
                          <a:srgbClr val="FF0000"/>
                        </a:solidFill>
                      </a:endParaRPr>
                    </a:p>
                  </a:txBody>
                  <a:tcPr/>
                </a:tc>
                <a:tc>
                  <a:txBody>
                    <a:bodyPr/>
                    <a:lstStyle/>
                    <a:p>
                      <a:pPr algn="ctr"/>
                      <a:endParaRPr lang="en-US" dirty="0"/>
                    </a:p>
                  </a:txBody>
                  <a:tcPr/>
                </a:tc>
              </a:tr>
              <a:tr h="403497">
                <a:tc>
                  <a:txBody>
                    <a:bodyPr/>
                    <a:lstStyle/>
                    <a:p>
                      <a:r>
                        <a:rPr lang="en-US" dirty="0" smtClean="0">
                          <a:solidFill>
                            <a:srgbClr val="FF0000"/>
                          </a:solidFill>
                        </a:rPr>
                        <a:t>hydro</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olidFill>
                            <a:srgbClr val="FF0000"/>
                          </a:solidFill>
                        </a:rPr>
                        <a:t>X</a:t>
                      </a:r>
                      <a:endParaRPr lang="en-US" dirty="0">
                        <a:solidFill>
                          <a:srgbClr val="FF0000"/>
                        </a:solidFill>
                      </a:endParaRPr>
                    </a:p>
                  </a:txBody>
                  <a:tcPr/>
                </a:tc>
                <a:tc>
                  <a:txBody>
                    <a:bodyPr/>
                    <a:lstStyle/>
                    <a:p>
                      <a:pPr algn="ctr"/>
                      <a:endParaRPr lang="en-US" dirty="0"/>
                    </a:p>
                  </a:txBody>
                  <a:tcPr/>
                </a:tc>
              </a:tr>
              <a:tr h="403497">
                <a:tc>
                  <a:txBody>
                    <a:bodyPr/>
                    <a:lstStyle/>
                    <a:p>
                      <a:r>
                        <a:rPr lang="en-US" dirty="0" smtClean="0"/>
                        <a:t>logy</a:t>
                      </a:r>
                      <a:r>
                        <a:rPr lang="en-US" baseline="0" dirty="0" smtClean="0"/>
                        <a:t> (ology)</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meter, </a:t>
                      </a:r>
                      <a:r>
                        <a:rPr lang="en-US" dirty="0" err="1" smtClean="0"/>
                        <a:t>metr</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403497">
                <a:tc>
                  <a:txBody>
                    <a:bodyPr/>
                    <a:lstStyle/>
                    <a:p>
                      <a:r>
                        <a:rPr lang="en-US" dirty="0" smtClean="0">
                          <a:solidFill>
                            <a:srgbClr val="FF0000"/>
                          </a:solidFill>
                        </a:rPr>
                        <a:t>micro</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olidFill>
                            <a:srgbClr val="FF0000"/>
                          </a:solidFill>
                        </a:rPr>
                        <a:t>X</a:t>
                      </a:r>
                      <a:endParaRPr lang="en-US" dirty="0">
                        <a:solidFill>
                          <a:srgbClr val="FF0000"/>
                        </a:solidFill>
                      </a:endParaRPr>
                    </a:p>
                  </a:txBody>
                  <a:tcPr/>
                </a:tc>
                <a:tc>
                  <a:txBody>
                    <a:bodyPr/>
                    <a:lstStyle/>
                    <a:p>
                      <a:pPr algn="ctr"/>
                      <a:endParaRPr lang="en-US" dirty="0"/>
                    </a:p>
                  </a:txBody>
                  <a:tcPr/>
                </a:tc>
              </a:tr>
              <a:tr h="403497">
                <a:tc>
                  <a:txBody>
                    <a:bodyPr/>
                    <a:lstStyle/>
                    <a:p>
                      <a:r>
                        <a:rPr lang="en-US" dirty="0" err="1" smtClean="0"/>
                        <a:t>nym</a:t>
                      </a:r>
                      <a:r>
                        <a:rPr lang="en-US" dirty="0" smtClean="0"/>
                        <a:t>, </a:t>
                      </a:r>
                      <a:r>
                        <a:rPr lang="en-US" dirty="0" err="1" smtClean="0"/>
                        <a:t>onym</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03497">
                <a:tc>
                  <a:txBody>
                    <a:bodyPr/>
                    <a:lstStyle/>
                    <a:p>
                      <a:r>
                        <a:rPr lang="en-US" dirty="0" smtClean="0">
                          <a:solidFill>
                            <a:srgbClr val="FF0000"/>
                          </a:solidFill>
                        </a:rPr>
                        <a:t>-</a:t>
                      </a:r>
                      <a:r>
                        <a:rPr lang="en-US" dirty="0" err="1" smtClean="0">
                          <a:solidFill>
                            <a:srgbClr val="FF0000"/>
                          </a:solidFill>
                        </a:rPr>
                        <a:t>oid</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olidFill>
                            <a:srgbClr val="FF0000"/>
                          </a:solidFill>
                        </a:rPr>
                        <a:t>X</a:t>
                      </a:r>
                      <a:endParaRPr lang="en-US" dirty="0">
                        <a:solidFill>
                          <a:srgbClr val="FF0000"/>
                        </a:solidFill>
                      </a:endParaRPr>
                    </a:p>
                  </a:txBody>
                  <a:tcPr/>
                </a:tc>
                <a:tc>
                  <a:txBody>
                    <a:bodyPr/>
                    <a:lstStyle/>
                    <a:p>
                      <a:pPr algn="ctr"/>
                      <a:endParaRPr lang="en-US" dirty="0"/>
                    </a:p>
                  </a:txBody>
                  <a:tcPr/>
                </a:tc>
              </a:tr>
              <a:tr h="403497">
                <a:tc>
                  <a:txBody>
                    <a:bodyPr/>
                    <a:lstStyle/>
                    <a:p>
                      <a:r>
                        <a:rPr lang="en-US" dirty="0" err="1" smtClean="0"/>
                        <a:t>para</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r>
              <a:tr h="403497">
                <a:tc>
                  <a:txBody>
                    <a:bodyPr/>
                    <a:lstStyle/>
                    <a:p>
                      <a:r>
                        <a:rPr lang="en-US" dirty="0" smtClean="0"/>
                        <a:t>photo</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403497">
                <a:tc>
                  <a:txBody>
                    <a:bodyPr/>
                    <a:lstStyle/>
                    <a:p>
                      <a:r>
                        <a:rPr lang="en-US" dirty="0" smtClean="0"/>
                        <a:t>poly</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r>
              <a:tr h="403497">
                <a:tc>
                  <a:txBody>
                    <a:bodyPr/>
                    <a:lstStyle/>
                    <a:p>
                      <a:r>
                        <a:rPr lang="en-US" dirty="0" smtClean="0">
                          <a:solidFill>
                            <a:srgbClr val="000000"/>
                          </a:solidFill>
                        </a:rPr>
                        <a:t>scope</a:t>
                      </a:r>
                      <a:endParaRPr lang="en-US" dirty="0">
                        <a:solidFill>
                          <a:srgbClr val="00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olidFill>
                            <a:srgbClr val="FF0000"/>
                          </a:solidFill>
                        </a:rPr>
                        <a:t>X</a:t>
                      </a:r>
                      <a:endParaRPr lang="en-US" dirty="0">
                        <a:solidFill>
                          <a:srgbClr val="FF0000"/>
                        </a:solidFill>
                      </a:endParaRPr>
                    </a:p>
                  </a:txBody>
                  <a:tcPr/>
                </a:tc>
                <a:tc>
                  <a:txBody>
                    <a:bodyPr/>
                    <a:lstStyle/>
                    <a:p>
                      <a:pPr algn="ctr"/>
                      <a:endParaRPr lang="en-US" dirty="0"/>
                    </a:p>
                  </a:txBody>
                  <a:tcPr/>
                </a:tc>
              </a:tr>
              <a:tr h="403497">
                <a:tc>
                  <a:txBody>
                    <a:bodyPr/>
                    <a:lstStyle/>
                    <a:p>
                      <a:r>
                        <a:rPr lang="en-US" dirty="0" smtClean="0"/>
                        <a:t>sphere</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Tree>
    <p:extLst>
      <p:ext uri="{BB962C8B-B14F-4D97-AF65-F5344CB8AC3E}">
        <p14:creationId xmlns:p14="http://schemas.microsoft.com/office/powerpoint/2010/main" val="1842432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Combining Forms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9635412"/>
              </p:ext>
            </p:extLst>
          </p:nvPr>
        </p:nvGraphicFramePr>
        <p:xfrm>
          <a:off x="457200" y="1143002"/>
          <a:ext cx="8229600" cy="201748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03497">
                <a:tc>
                  <a:txBody>
                    <a:bodyPr/>
                    <a:lstStyle/>
                    <a:p>
                      <a:endParaRPr lang="en-US" dirty="0"/>
                    </a:p>
                  </a:txBody>
                  <a:tcPr/>
                </a:tc>
                <a:tc>
                  <a:txBody>
                    <a:bodyPr/>
                    <a:lstStyle/>
                    <a:p>
                      <a:pPr algn="ctr"/>
                      <a:r>
                        <a:rPr lang="en-US" dirty="0" smtClean="0"/>
                        <a:t>ELA</a:t>
                      </a:r>
                      <a:endParaRPr lang="en-US" dirty="0"/>
                    </a:p>
                  </a:txBody>
                  <a:tcPr/>
                </a:tc>
                <a:tc>
                  <a:txBody>
                    <a:bodyPr/>
                    <a:lstStyle/>
                    <a:p>
                      <a:pPr algn="ctr"/>
                      <a:r>
                        <a:rPr lang="en-US" dirty="0" smtClean="0"/>
                        <a:t>Math</a:t>
                      </a:r>
                      <a:endParaRPr lang="en-US" dirty="0"/>
                    </a:p>
                  </a:txBody>
                  <a:tcPr/>
                </a:tc>
                <a:tc>
                  <a:txBody>
                    <a:bodyPr/>
                    <a:lstStyle/>
                    <a:p>
                      <a:pPr algn="ctr"/>
                      <a:r>
                        <a:rPr lang="en-US" dirty="0" smtClean="0"/>
                        <a:t>Science</a:t>
                      </a:r>
                      <a:endParaRPr lang="en-US" dirty="0"/>
                    </a:p>
                  </a:txBody>
                  <a:tcPr/>
                </a:tc>
                <a:tc>
                  <a:txBody>
                    <a:bodyPr/>
                    <a:lstStyle/>
                    <a:p>
                      <a:pPr algn="ctr"/>
                      <a:r>
                        <a:rPr lang="en-US" dirty="0" err="1" smtClean="0"/>
                        <a:t>Soc</a:t>
                      </a:r>
                      <a:r>
                        <a:rPr lang="en-US" dirty="0" smtClean="0"/>
                        <a:t> </a:t>
                      </a:r>
                      <a:r>
                        <a:rPr lang="en-US" dirty="0" err="1" smtClean="0"/>
                        <a:t>Stuides</a:t>
                      </a:r>
                      <a:endParaRPr lang="en-US" dirty="0"/>
                    </a:p>
                  </a:txBody>
                  <a:tcPr/>
                </a:tc>
              </a:tr>
              <a:tr h="403497">
                <a:tc>
                  <a:txBody>
                    <a:bodyPr/>
                    <a:lstStyle/>
                    <a:p>
                      <a:r>
                        <a:rPr lang="en-US" dirty="0" err="1" smtClean="0"/>
                        <a:t>sym</a:t>
                      </a:r>
                      <a:r>
                        <a:rPr lang="en-US" dirty="0" smtClean="0"/>
                        <a:t>-</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r>
              <a:tr h="403497">
                <a:tc>
                  <a:txBody>
                    <a:bodyPr/>
                    <a:lstStyle/>
                    <a:p>
                      <a:r>
                        <a:rPr lang="en-US" dirty="0" err="1" smtClean="0">
                          <a:solidFill>
                            <a:schemeClr val="tx1"/>
                          </a:solidFill>
                        </a:rPr>
                        <a:t>syn</a:t>
                      </a:r>
                      <a:r>
                        <a:rPr lang="en-US" dirty="0" smtClean="0">
                          <a:solidFill>
                            <a:schemeClr val="tx1"/>
                          </a:solidFill>
                        </a:rPr>
                        <a:t>-</a:t>
                      </a:r>
                      <a:endParaRPr lang="en-US" dirty="0">
                        <a:solidFill>
                          <a:schemeClr val="tx1"/>
                        </a:solidFill>
                      </a:endParaRPr>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solidFill>
                            <a:srgbClr val="000000"/>
                          </a:solidFill>
                        </a:rPr>
                        <a:t>X</a:t>
                      </a:r>
                      <a:endParaRPr lang="en-US" dirty="0">
                        <a:solidFill>
                          <a:srgbClr val="000000"/>
                        </a:solidFill>
                      </a:endParaRPr>
                    </a:p>
                  </a:txBody>
                  <a:tcPr/>
                </a:tc>
                <a:tc>
                  <a:txBody>
                    <a:bodyPr/>
                    <a:lstStyle/>
                    <a:p>
                      <a:pPr algn="ctr"/>
                      <a:endParaRPr lang="en-US" dirty="0"/>
                    </a:p>
                  </a:txBody>
                  <a:tcPr/>
                </a:tc>
              </a:tr>
              <a:tr h="403497">
                <a:tc>
                  <a:txBody>
                    <a:bodyPr/>
                    <a:lstStyle/>
                    <a:p>
                      <a:r>
                        <a:rPr lang="en-US" dirty="0" err="1" smtClean="0">
                          <a:solidFill>
                            <a:srgbClr val="FF0000"/>
                          </a:solidFill>
                        </a:rPr>
                        <a:t>therm</a:t>
                      </a:r>
                      <a:r>
                        <a:rPr lang="en-US" dirty="0" smtClean="0">
                          <a:solidFill>
                            <a:srgbClr val="FF0000"/>
                          </a:solidFill>
                        </a:rPr>
                        <a:t>, thermo</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olidFill>
                            <a:srgbClr val="FF0000"/>
                          </a:solidFill>
                        </a:rPr>
                        <a:t>X</a:t>
                      </a:r>
                      <a:endParaRPr lang="en-US" dirty="0">
                        <a:solidFill>
                          <a:srgbClr val="FF0000"/>
                        </a:solidFill>
                      </a:endParaRPr>
                    </a:p>
                  </a:txBody>
                  <a:tcPr/>
                </a:tc>
                <a:tc>
                  <a:txBody>
                    <a:bodyPr/>
                    <a:lstStyle/>
                    <a:p>
                      <a:pPr algn="ctr"/>
                      <a:endParaRPr lang="en-US" dirty="0"/>
                    </a:p>
                  </a:txBody>
                  <a:tcPr/>
                </a:tc>
              </a:tr>
              <a:tr h="403497">
                <a:tc>
                  <a:txBody>
                    <a:bodyPr/>
                    <a:lstStyle/>
                    <a:p>
                      <a:r>
                        <a:rPr lang="en-US" dirty="0" smtClean="0"/>
                        <a:t>tri-</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90186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Morpheme Frequency</a:t>
            </a:r>
          </a:p>
          <a:p>
            <a:pPr>
              <a:buClr>
                <a:schemeClr val="tx1"/>
              </a:buClr>
              <a:buFont typeface="Wingdings" charset="2"/>
              <a:buChar char="§"/>
            </a:pPr>
            <a:endParaRPr lang="en-US" sz="2400" b="1" dirty="0" smtClean="0"/>
          </a:p>
          <a:p>
            <a:pPr>
              <a:buClrTx/>
              <a:buFont typeface="Arial"/>
              <a:buChar char="•"/>
            </a:pPr>
            <a:r>
              <a:rPr lang="en-US" sz="2400" dirty="0" err="1" smtClean="0"/>
              <a:t>Gutlohn</a:t>
            </a:r>
            <a:r>
              <a:rPr lang="en-US" sz="2400" dirty="0" smtClean="0"/>
              <a:t> &amp; </a:t>
            </a:r>
            <a:r>
              <a:rPr lang="en-US" sz="2400" dirty="0" err="1" smtClean="0"/>
              <a:t>Bessellieu</a:t>
            </a:r>
            <a:r>
              <a:rPr lang="en-US" sz="2400" dirty="0" smtClean="0"/>
              <a:t> (2014) examined frequency of morphemes in 4500 multisyllabic content area words to identify the morpheme frequency </a:t>
            </a:r>
          </a:p>
          <a:p>
            <a:pPr>
              <a:buClrTx/>
              <a:buFont typeface="Arial"/>
              <a:buChar char="•"/>
            </a:pPr>
            <a:r>
              <a:rPr lang="en-US" sz="2400" dirty="0" smtClean="0"/>
              <a:t>Half the morphemes occurred across                    content areas, though the words they                  appeared in may be content specific            </a:t>
            </a:r>
            <a:endParaRPr lang="en-US" sz="2400" dirty="0"/>
          </a:p>
          <a:p>
            <a:pPr>
              <a:buClr>
                <a:schemeClr val="tx1"/>
              </a:buClr>
              <a:buFont typeface="Wingdings" charset="2"/>
              <a:buChar char="§"/>
            </a:pPr>
            <a:r>
              <a:rPr lang="en-US" sz="2400" dirty="0" smtClean="0"/>
              <a:t>The following morphemes were only                       frequent in science text: trans-, -ism,                        </a:t>
            </a:r>
            <a:r>
              <a:rPr lang="en-US" sz="2400" dirty="0" err="1" smtClean="0"/>
              <a:t>chem</a:t>
            </a:r>
            <a:r>
              <a:rPr lang="en-US" sz="2400" dirty="0" smtClean="0"/>
              <a:t>, electro/</a:t>
            </a:r>
            <a:r>
              <a:rPr lang="en-US" sz="2400" dirty="0" err="1" smtClean="0"/>
              <a:t>electr</a:t>
            </a:r>
            <a:r>
              <a:rPr lang="en-US" sz="2400" dirty="0" smtClean="0"/>
              <a:t>, </a:t>
            </a:r>
            <a:r>
              <a:rPr lang="en-US" sz="2400" dirty="0" err="1" smtClean="0"/>
              <a:t>endo</a:t>
            </a:r>
            <a:r>
              <a:rPr lang="en-US" sz="2400" dirty="0" smtClean="0"/>
              <a:t>, hydro, micro,                    -</a:t>
            </a:r>
            <a:r>
              <a:rPr lang="en-US" sz="2400" dirty="0" err="1" smtClean="0"/>
              <a:t>oid</a:t>
            </a:r>
            <a:r>
              <a:rPr lang="en-US" sz="2400" dirty="0" smtClean="0"/>
              <a:t>, photo, scope, </a:t>
            </a:r>
            <a:r>
              <a:rPr lang="en-US" sz="2400" dirty="0" err="1" smtClean="0"/>
              <a:t>therm</a:t>
            </a:r>
            <a:r>
              <a:rPr lang="en-US" sz="2400" dirty="0" smtClean="0"/>
              <a:t>/thermo</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3699264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Morpheme Frequency (cont.)</a:t>
            </a:r>
          </a:p>
          <a:p>
            <a:pPr>
              <a:buClr>
                <a:schemeClr val="tx1"/>
              </a:buClr>
              <a:buFont typeface="Wingdings" charset="2"/>
              <a:buChar char="§"/>
            </a:pPr>
            <a:endParaRPr lang="en-US" sz="2400" b="1" dirty="0" smtClean="0"/>
          </a:p>
          <a:p>
            <a:pPr>
              <a:buClr>
                <a:schemeClr val="tx1"/>
              </a:buClr>
              <a:buFont typeface="Wingdings" charset="2"/>
              <a:buChar char="§"/>
            </a:pPr>
            <a:r>
              <a:rPr lang="en-US" sz="2400" dirty="0" smtClean="0">
                <a:solidFill>
                  <a:schemeClr val="tx1">
                    <a:lumMod val="95000"/>
                    <a:lumOff val="5000"/>
                  </a:schemeClr>
                </a:solidFill>
              </a:rPr>
              <a:t>The following morphemes were frequent only in science and one other discipline:                                    -</a:t>
            </a:r>
            <a:r>
              <a:rPr lang="en-US" sz="2400" dirty="0" err="1" smtClean="0">
                <a:solidFill>
                  <a:schemeClr val="tx1">
                    <a:lumMod val="95000"/>
                    <a:lumOff val="5000"/>
                  </a:schemeClr>
                </a:solidFill>
              </a:rPr>
              <a:t>ar</a:t>
            </a:r>
            <a:r>
              <a:rPr lang="en-US" sz="2400" dirty="0" smtClean="0">
                <a:solidFill>
                  <a:schemeClr val="tx1">
                    <a:lumMod val="95000"/>
                    <a:lumOff val="5000"/>
                  </a:schemeClr>
                </a:solidFill>
              </a:rPr>
              <a:t>, -ism, -or, bio, geo, meter/</a:t>
            </a:r>
            <a:r>
              <a:rPr lang="en-US" sz="2400" dirty="0" err="1" smtClean="0">
                <a:solidFill>
                  <a:schemeClr val="tx1">
                    <a:lumMod val="95000"/>
                    <a:lumOff val="5000"/>
                  </a:schemeClr>
                </a:solidFill>
              </a:rPr>
              <a:t>metr</a:t>
            </a:r>
            <a:r>
              <a:rPr lang="en-US" sz="2400" dirty="0" smtClean="0">
                <a:solidFill>
                  <a:schemeClr val="tx1">
                    <a:lumMod val="95000"/>
                    <a:lumOff val="5000"/>
                  </a:schemeClr>
                </a:solidFill>
              </a:rPr>
              <a:t>,                        sphere </a:t>
            </a: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283317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Analysis of Grammar</a:t>
            </a:r>
          </a:p>
          <a:p>
            <a:pPr>
              <a:buClr>
                <a:schemeClr val="tx1"/>
              </a:buClr>
              <a:buFont typeface="Wingdings" charset="2"/>
              <a:buChar char="§"/>
            </a:pPr>
            <a:endParaRPr lang="en-US" sz="2400" b="1" dirty="0" smtClean="0"/>
          </a:p>
          <a:p>
            <a:pPr>
              <a:buClr>
                <a:schemeClr val="tx1"/>
              </a:buClr>
              <a:buFont typeface="Wingdings" charset="2"/>
              <a:buChar char="§"/>
            </a:pPr>
            <a:r>
              <a:rPr lang="en-US" sz="2400" dirty="0" smtClean="0">
                <a:solidFill>
                  <a:schemeClr val="tx1">
                    <a:lumMod val="95000"/>
                    <a:lumOff val="5000"/>
                  </a:schemeClr>
                </a:solidFill>
              </a:rPr>
              <a:t>Grammatical complexity in Academic English (2016)</a:t>
            </a:r>
          </a:p>
          <a:p>
            <a:pPr marL="0" indent="0">
              <a:buClr>
                <a:schemeClr val="tx1"/>
              </a:buClr>
              <a:buNone/>
            </a:pPr>
            <a:r>
              <a:rPr lang="en-US" sz="2400" dirty="0">
                <a:solidFill>
                  <a:schemeClr val="tx1">
                    <a:lumMod val="95000"/>
                    <a:lumOff val="5000"/>
                  </a:schemeClr>
                </a:solidFill>
              </a:rPr>
              <a:t> </a:t>
            </a:r>
            <a:r>
              <a:rPr lang="en-US" sz="2400" dirty="0" smtClean="0">
                <a:solidFill>
                  <a:schemeClr val="tx1">
                    <a:lumMod val="95000"/>
                    <a:lumOff val="5000"/>
                  </a:schemeClr>
                </a:solidFill>
              </a:rPr>
              <a:t>   Douglas </a:t>
            </a:r>
            <a:r>
              <a:rPr lang="en-US" sz="2400" dirty="0" err="1" smtClean="0">
                <a:solidFill>
                  <a:schemeClr val="tx1">
                    <a:lumMod val="95000"/>
                    <a:lumOff val="5000"/>
                  </a:schemeClr>
                </a:solidFill>
              </a:rPr>
              <a:t>Biber</a:t>
            </a:r>
            <a:r>
              <a:rPr lang="en-US" sz="2400" dirty="0" smtClean="0">
                <a:solidFill>
                  <a:schemeClr val="tx1">
                    <a:lumMod val="95000"/>
                    <a:lumOff val="5000"/>
                  </a:schemeClr>
                </a:solidFill>
              </a:rPr>
              <a:t> &amp; Bethany Gray</a:t>
            </a:r>
          </a:p>
          <a:p>
            <a:pPr>
              <a:buClr>
                <a:schemeClr val="tx1"/>
              </a:buClr>
            </a:pPr>
            <a:r>
              <a:rPr lang="en-US" sz="2400" dirty="0" smtClean="0">
                <a:solidFill>
                  <a:schemeClr val="tx1">
                    <a:lumMod val="95000"/>
                    <a:lumOff val="5000"/>
                  </a:schemeClr>
                </a:solidFill>
              </a:rPr>
              <a:t>Quantitative linguistics </a:t>
            </a:r>
            <a:r>
              <a:rPr lang="mr-IN" sz="2400" dirty="0" smtClean="0">
                <a:solidFill>
                  <a:schemeClr val="tx1">
                    <a:lumMod val="95000"/>
                    <a:lumOff val="5000"/>
                  </a:schemeClr>
                </a:solidFill>
              </a:rPr>
              <a:t>–</a:t>
            </a:r>
            <a:r>
              <a:rPr lang="en-US" sz="2400" dirty="0" smtClean="0">
                <a:solidFill>
                  <a:schemeClr val="tx1">
                    <a:lumMod val="95000"/>
                    <a:lumOff val="5000"/>
                  </a:schemeClr>
                </a:solidFill>
              </a:rPr>
              <a:t> comparative and            historical analyses of language</a:t>
            </a:r>
          </a:p>
          <a:p>
            <a:pPr marL="0" indent="0">
              <a:buClr>
                <a:schemeClr val="tx1"/>
              </a:buClr>
              <a:buNone/>
            </a:pPr>
            <a:endParaRPr lang="en-US" sz="2400" dirty="0" smtClean="0">
              <a:solidFill>
                <a:schemeClr val="tx1">
                  <a:lumMod val="95000"/>
                  <a:lumOff val="5000"/>
                </a:schemeClr>
              </a:solidFill>
            </a:endParaRPr>
          </a:p>
          <a:p>
            <a:pPr marL="0" indent="0">
              <a:buClr>
                <a:schemeClr val="tx1"/>
              </a:buClr>
              <a:buNone/>
            </a:pPr>
            <a:endParaRPr lang="en-US" sz="2400" dirty="0">
              <a:solidFill>
                <a:schemeClr val="tx1">
                  <a:lumMod val="95000"/>
                  <a:lumOff val="5000"/>
                </a:schemeClr>
              </a:solidFill>
            </a:endParaRPr>
          </a:p>
          <a:p>
            <a:pPr marL="0" indent="0">
              <a:buClr>
                <a:schemeClr val="tx1"/>
              </a:buClr>
              <a:buNone/>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123147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60[2] copy.jpg"/>
          <p:cNvPicPr>
            <a:picLocks noGrp="1" noChangeAspect="1"/>
          </p:cNvPicPr>
          <p:nvPr>
            <p:ph idx="1"/>
          </p:nvPr>
        </p:nvPicPr>
        <p:blipFill>
          <a:blip r:embed="rId2" cstate="print">
            <a:extLst>
              <a:ext uri="{28A0092B-C50C-407E-A947-70E740481C1C}">
                <a14:useLocalDpi xmlns:a14="http://schemas.microsoft.com/office/drawing/2010/main" val="0"/>
              </a:ext>
            </a:extLst>
          </a:blip>
          <a:srcRect t="13297" b="13297"/>
          <a:stretch>
            <a:fillRect/>
          </a:stretch>
        </p:blipFill>
        <p:spPr>
          <a:xfrm>
            <a:off x="-96439" y="-533400"/>
            <a:ext cx="9803571" cy="7391400"/>
          </a:xfrm>
        </p:spPr>
      </p:pic>
    </p:spTree>
    <p:extLst>
      <p:ext uri="{BB962C8B-B14F-4D97-AF65-F5344CB8AC3E}">
        <p14:creationId xmlns:p14="http://schemas.microsoft.com/office/powerpoint/2010/main" val="53695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1653867"/>
              </p:ext>
            </p:extLst>
          </p:nvPr>
        </p:nvGraphicFramePr>
        <p:xfrm>
          <a:off x="457200" y="1600200"/>
          <a:ext cx="8229600" cy="51308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Nouns and noun</a:t>
                      </a:r>
                      <a:r>
                        <a:rPr lang="en-US" baseline="0" dirty="0" smtClean="0"/>
                        <a:t> phrases</a:t>
                      </a:r>
                      <a:endParaRPr lang="en-US" dirty="0"/>
                    </a:p>
                  </a:txBody>
                  <a:tcPr/>
                </a:tc>
                <a:tc>
                  <a:txBody>
                    <a:bodyPr/>
                    <a:lstStyle/>
                    <a:p>
                      <a:endParaRPr lang="en-US" dirty="0"/>
                    </a:p>
                  </a:txBody>
                  <a:tcPr/>
                </a:tc>
              </a:tr>
              <a:tr h="370840">
                <a:tc>
                  <a:txBody>
                    <a:bodyPr/>
                    <a:lstStyle/>
                    <a:p>
                      <a:r>
                        <a:rPr lang="en-US" dirty="0" smtClean="0"/>
                        <a:t>Nouns: overall</a:t>
                      </a:r>
                      <a:endParaRPr lang="en-US" dirty="0"/>
                    </a:p>
                  </a:txBody>
                  <a:tcPr/>
                </a:tc>
                <a:tc>
                  <a:txBody>
                    <a:bodyPr/>
                    <a:lstStyle/>
                    <a:p>
                      <a:r>
                        <a:rPr lang="en-US" dirty="0" smtClean="0"/>
                        <a:t>~60% of all content words in academic</a:t>
                      </a:r>
                      <a:r>
                        <a:rPr lang="en-US" baseline="0" dirty="0" smtClean="0"/>
                        <a:t> prose are nouns</a:t>
                      </a:r>
                      <a:endParaRPr lang="en-US" dirty="0"/>
                    </a:p>
                  </a:txBody>
                  <a:tcPr/>
                </a:tc>
              </a:tr>
              <a:tr h="370840">
                <a:tc>
                  <a:txBody>
                    <a:bodyPr/>
                    <a:lstStyle/>
                    <a:p>
                      <a:r>
                        <a:rPr lang="en-US" dirty="0" smtClean="0"/>
                        <a:t>Nouns vs. pronouns</a:t>
                      </a:r>
                      <a:endParaRPr lang="en-US" dirty="0"/>
                    </a:p>
                  </a:txBody>
                  <a:tcPr/>
                </a:tc>
                <a:tc>
                  <a:txBody>
                    <a:bodyPr/>
                    <a:lstStyle/>
                    <a:p>
                      <a:r>
                        <a:rPr lang="en-US" dirty="0" smtClean="0"/>
                        <a:t>Nouns much more common than </a:t>
                      </a:r>
                      <a:r>
                        <a:rPr lang="en-US" dirty="0" err="1" smtClean="0"/>
                        <a:t>pronous</a:t>
                      </a:r>
                      <a:endParaRPr lang="en-US" dirty="0"/>
                    </a:p>
                  </a:txBody>
                  <a:tcPr/>
                </a:tc>
              </a:tr>
              <a:tr h="370840">
                <a:tc>
                  <a:txBody>
                    <a:bodyPr/>
                    <a:lstStyle/>
                    <a:p>
                      <a:r>
                        <a:rPr lang="en-US" dirty="0" smtClean="0"/>
                        <a:t>Absence of pronouns</a:t>
                      </a:r>
                      <a:endParaRPr lang="en-US" dirty="0"/>
                    </a:p>
                  </a:txBody>
                  <a:tcPr/>
                </a:tc>
                <a:tc>
                  <a:txBody>
                    <a:bodyPr/>
                    <a:lstStyle/>
                    <a:p>
                      <a:r>
                        <a:rPr lang="en-US" dirty="0" smtClean="0"/>
                        <a:t>Generally rare in academic prose</a:t>
                      </a:r>
                      <a:endParaRPr lang="en-US" dirty="0"/>
                    </a:p>
                  </a:txBody>
                  <a:tcPr/>
                </a:tc>
              </a:tr>
              <a:tr h="370840">
                <a:tc>
                  <a:txBody>
                    <a:bodyPr/>
                    <a:lstStyle/>
                    <a:p>
                      <a:r>
                        <a:rPr lang="en-US" dirty="0" smtClean="0"/>
                        <a:t>Specific pronouns: this, and one</a:t>
                      </a:r>
                      <a:endParaRPr lang="en-US" dirty="0"/>
                    </a:p>
                  </a:txBody>
                  <a:tcPr/>
                </a:tc>
                <a:tc>
                  <a:txBody>
                    <a:bodyPr/>
                    <a:lstStyle/>
                    <a:p>
                      <a:r>
                        <a:rPr lang="en-US" dirty="0" smtClean="0"/>
                        <a:t>Much more</a:t>
                      </a:r>
                      <a:r>
                        <a:rPr lang="en-US" baseline="0" dirty="0" smtClean="0"/>
                        <a:t> common in academic prose (</a:t>
                      </a:r>
                      <a:r>
                        <a:rPr lang="en-US" i="1" baseline="0" dirty="0" smtClean="0"/>
                        <a:t>this </a:t>
                      </a:r>
                      <a:r>
                        <a:rPr lang="en-US" baseline="0" dirty="0" smtClean="0"/>
                        <a:t>is used for textual reference</a:t>
                      </a:r>
                      <a:r>
                        <a:rPr lang="en-US" i="1" baseline="0" dirty="0" smtClean="0"/>
                        <a:t>; one </a:t>
                      </a:r>
                      <a:r>
                        <a:rPr lang="en-US" baseline="0" dirty="0" smtClean="0"/>
                        <a:t>used for general rather than specific reference</a:t>
                      </a:r>
                      <a:endParaRPr lang="en-US" dirty="0"/>
                    </a:p>
                  </a:txBody>
                  <a:tcPr/>
                </a:tc>
              </a:tr>
              <a:tr h="370840">
                <a:tc>
                  <a:txBody>
                    <a:bodyPr/>
                    <a:lstStyle/>
                    <a:p>
                      <a:r>
                        <a:rPr lang="en-US" dirty="0" smtClean="0"/>
                        <a:t>Plural nouns</a:t>
                      </a:r>
                      <a:endParaRPr lang="en-US" dirty="0"/>
                    </a:p>
                  </a:txBody>
                  <a:tcPr/>
                </a:tc>
                <a:tc>
                  <a:txBody>
                    <a:bodyPr/>
                    <a:lstStyle/>
                    <a:p>
                      <a:r>
                        <a:rPr lang="en-US" dirty="0" smtClean="0"/>
                        <a:t>Much more common in writing than conversation</a:t>
                      </a:r>
                      <a:r>
                        <a:rPr lang="en-US" baseline="0" dirty="0" smtClean="0"/>
                        <a:t>, used most in academic</a:t>
                      </a:r>
                      <a:endParaRPr lang="en-US" dirty="0"/>
                    </a:p>
                  </a:txBody>
                  <a:tcPr/>
                </a:tc>
              </a:tr>
              <a:tr h="370840">
                <a:tc>
                  <a:txBody>
                    <a:bodyPr/>
                    <a:lstStyle/>
                    <a:p>
                      <a:r>
                        <a:rPr lang="en-US" dirty="0" smtClean="0"/>
                        <a:t>Nominalizations</a:t>
                      </a:r>
                      <a:endParaRPr lang="en-US" dirty="0"/>
                    </a:p>
                  </a:txBody>
                  <a:tcPr/>
                </a:tc>
                <a:tc>
                  <a:txBody>
                    <a:bodyPr/>
                    <a:lstStyle/>
                    <a:p>
                      <a:r>
                        <a:rPr lang="en-US" dirty="0" smtClean="0"/>
                        <a:t>Much more common in academic</a:t>
                      </a:r>
                      <a:r>
                        <a:rPr lang="en-US" baseline="0" dirty="0" smtClean="0"/>
                        <a:t> (</a:t>
                      </a:r>
                      <a:r>
                        <a:rPr lang="en-US" baseline="0" dirty="0" err="1" smtClean="0"/>
                        <a:t>expecially</a:t>
                      </a:r>
                      <a:r>
                        <a:rPr lang="en-US" baseline="0" dirty="0" smtClean="0"/>
                        <a:t> with </a:t>
                      </a:r>
                      <a:r>
                        <a:rPr lang="mr-IN" i="1" baseline="0" dirty="0" smtClean="0"/>
                        <a:t>–</a:t>
                      </a:r>
                      <a:r>
                        <a:rPr lang="en-US" i="1" baseline="0" dirty="0" err="1" smtClean="0"/>
                        <a:t>tion</a:t>
                      </a:r>
                      <a:r>
                        <a:rPr lang="en-US" i="1" baseline="0" dirty="0" smtClean="0"/>
                        <a:t>, -</a:t>
                      </a:r>
                      <a:r>
                        <a:rPr lang="en-US" i="1" baseline="0" dirty="0" err="1" smtClean="0"/>
                        <a:t>ity</a:t>
                      </a:r>
                      <a:endParaRPr lang="en-US" i="1" dirty="0"/>
                    </a:p>
                  </a:txBody>
                  <a:tcPr/>
                </a:tc>
              </a:tr>
              <a:tr h="370840">
                <a:tc>
                  <a:txBody>
                    <a:bodyPr/>
                    <a:lstStyle/>
                    <a:p>
                      <a:r>
                        <a:rPr lang="en-US" dirty="0" smtClean="0"/>
                        <a:t>Anaphoric expressions</a:t>
                      </a:r>
                      <a:endParaRPr lang="en-US" dirty="0"/>
                    </a:p>
                  </a:txBody>
                  <a:tcPr/>
                </a:tc>
                <a:tc>
                  <a:txBody>
                    <a:bodyPr/>
                    <a:lstStyle/>
                    <a:p>
                      <a:r>
                        <a:rPr lang="en-US" dirty="0" smtClean="0"/>
                        <a:t>Usually</a:t>
                      </a:r>
                      <a:r>
                        <a:rPr lang="en-US" baseline="0" dirty="0" smtClean="0"/>
                        <a:t> expressed with a determiner + noun (rather than pronoun)</a:t>
                      </a:r>
                      <a:endParaRPr lang="en-US" dirty="0"/>
                    </a:p>
                  </a:txBody>
                  <a:tcPr/>
                </a:tc>
              </a:tr>
            </a:tbl>
          </a:graphicData>
        </a:graphic>
      </p:graphicFrame>
    </p:spTree>
    <p:extLst>
      <p:ext uri="{BB962C8B-B14F-4D97-AF65-F5344CB8AC3E}">
        <p14:creationId xmlns:p14="http://schemas.microsoft.com/office/powerpoint/2010/main" val="422299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8686800" cy="1019195"/>
          </a:xfrm>
        </p:spPr>
        <p:txBody>
          <a:bodyPr/>
          <a:lstStyle/>
          <a:p>
            <a:pPr marL="0" indent="0">
              <a:buNone/>
            </a:pPr>
            <a:r>
              <a:rPr lang="en-US" sz="3600" b="1" dirty="0" smtClean="0">
                <a:solidFill>
                  <a:srgbClr val="0000FF"/>
                </a:solidFill>
              </a:rPr>
              <a:t>Disciplines use language differently</a:t>
            </a:r>
          </a:p>
          <a:p>
            <a:pPr>
              <a:buClr>
                <a:schemeClr val="tx1"/>
              </a:buClr>
              <a:buFont typeface="Wingdings" charset="2"/>
              <a:buChar char="§"/>
            </a:pPr>
            <a:endParaRPr lang="en-US" sz="2400" b="1" dirty="0" smtClean="0"/>
          </a:p>
          <a:p>
            <a:pPr>
              <a:buClr>
                <a:schemeClr val="tx1"/>
              </a:buClr>
            </a:pPr>
            <a:r>
              <a:rPr lang="en-US" sz="2400" dirty="0"/>
              <a:t>Disciplines represent cultural differences </a:t>
            </a:r>
            <a:r>
              <a:rPr lang="en-US" sz="2400" dirty="0" smtClean="0"/>
              <a:t>                             in </a:t>
            </a:r>
            <a:r>
              <a:rPr lang="en-US" sz="2400" dirty="0"/>
              <a:t>how information is used, the nature </a:t>
            </a:r>
            <a:r>
              <a:rPr lang="en-US" sz="2400" dirty="0" smtClean="0"/>
              <a:t>                                 of </a:t>
            </a:r>
            <a:r>
              <a:rPr lang="en-US" sz="2400" dirty="0"/>
              <a:t>language, demands for precision, </a:t>
            </a:r>
            <a:r>
              <a:rPr lang="en-US" sz="2400" dirty="0" err="1"/>
              <a:t>etc</a:t>
            </a: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22155457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9420741"/>
              </p:ext>
            </p:extLst>
          </p:nvPr>
        </p:nvGraphicFramePr>
        <p:xfrm>
          <a:off x="457200" y="1600200"/>
          <a:ext cx="8229600" cy="1010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Nouns and noun</a:t>
                      </a:r>
                      <a:r>
                        <a:rPr lang="en-US" baseline="0" dirty="0" smtClean="0"/>
                        <a:t> phrases (cont.)</a:t>
                      </a:r>
                      <a:endParaRPr lang="en-US" dirty="0"/>
                    </a:p>
                  </a:txBody>
                  <a:tcPr/>
                </a:tc>
                <a:tc>
                  <a:txBody>
                    <a:bodyPr/>
                    <a:lstStyle/>
                    <a:p>
                      <a:endParaRPr lang="en-US" dirty="0"/>
                    </a:p>
                  </a:txBody>
                  <a:tcPr/>
                </a:tc>
              </a:tr>
              <a:tr h="370840">
                <a:tc>
                  <a:txBody>
                    <a:bodyPr/>
                    <a:lstStyle/>
                    <a:p>
                      <a:r>
                        <a:rPr lang="en-US" dirty="0" smtClean="0"/>
                        <a:t>Nouns </a:t>
                      </a:r>
                      <a:r>
                        <a:rPr lang="en-US" i="1" dirty="0" smtClean="0"/>
                        <a:t>and/or </a:t>
                      </a:r>
                      <a:r>
                        <a:rPr lang="en-US" i="0" dirty="0" smtClean="0"/>
                        <a:t>noun binomial phrases</a:t>
                      </a:r>
                      <a:endParaRPr lang="en-US" i="1" dirty="0"/>
                    </a:p>
                  </a:txBody>
                  <a:tcPr/>
                </a:tc>
                <a:tc>
                  <a:txBody>
                    <a:bodyPr/>
                    <a:lstStyle/>
                    <a:p>
                      <a:r>
                        <a:rPr lang="en-US" dirty="0" smtClean="0"/>
                        <a:t>Much more common in academic</a:t>
                      </a:r>
                      <a:r>
                        <a:rPr lang="en-US" baseline="0" dirty="0" smtClean="0"/>
                        <a:t> prose</a:t>
                      </a:r>
                      <a:endParaRPr lang="en-US" dirty="0"/>
                    </a:p>
                  </a:txBody>
                  <a:tcPr/>
                </a:tc>
              </a:tr>
            </a:tbl>
          </a:graphicData>
        </a:graphic>
      </p:graphicFrame>
    </p:spTree>
    <p:extLst>
      <p:ext uri="{BB962C8B-B14F-4D97-AF65-F5344CB8AC3E}">
        <p14:creationId xmlns:p14="http://schemas.microsoft.com/office/powerpoint/2010/main" val="3900275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2460111"/>
              </p:ext>
            </p:extLst>
          </p:nvPr>
        </p:nvGraphicFramePr>
        <p:xfrm>
          <a:off x="457200" y="1600200"/>
          <a:ext cx="8229600" cy="485647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Nouns and noun</a:t>
                      </a:r>
                      <a:r>
                        <a:rPr lang="en-US" baseline="0" dirty="0" smtClean="0"/>
                        <a:t> phrases (cont.)</a:t>
                      </a:r>
                      <a:endParaRPr lang="en-US" dirty="0"/>
                    </a:p>
                  </a:txBody>
                  <a:tcPr/>
                </a:tc>
                <a:tc>
                  <a:txBody>
                    <a:bodyPr/>
                    <a:lstStyle/>
                    <a:p>
                      <a:endParaRPr lang="en-US" dirty="0"/>
                    </a:p>
                  </a:txBody>
                  <a:tcPr/>
                </a:tc>
              </a:tr>
              <a:tr h="370840">
                <a:tc>
                  <a:txBody>
                    <a:bodyPr/>
                    <a:lstStyle/>
                    <a:p>
                      <a:r>
                        <a:rPr lang="en-US" dirty="0" smtClean="0"/>
                        <a:t>Definite</a:t>
                      </a:r>
                      <a:r>
                        <a:rPr lang="en-US" baseline="0" dirty="0" smtClean="0"/>
                        <a:t> article: </a:t>
                      </a:r>
                      <a:r>
                        <a:rPr lang="en-US" i="1" baseline="0" dirty="0" smtClean="0"/>
                        <a:t>the</a:t>
                      </a:r>
                      <a:endParaRPr lang="en-US" i="1" dirty="0"/>
                    </a:p>
                  </a:txBody>
                  <a:tcPr/>
                </a:tc>
                <a:tc>
                  <a:txBody>
                    <a:bodyPr/>
                    <a:lstStyle/>
                    <a:p>
                      <a:r>
                        <a:rPr lang="en-US" dirty="0" smtClean="0"/>
                        <a:t>Much</a:t>
                      </a:r>
                      <a:r>
                        <a:rPr lang="en-US" baseline="0" dirty="0" smtClean="0"/>
                        <a:t> more common in writing than conversation, most common in academic prose</a:t>
                      </a:r>
                      <a:endParaRPr lang="en-US" dirty="0"/>
                    </a:p>
                  </a:txBody>
                  <a:tcPr/>
                </a:tc>
              </a:tr>
              <a:tr h="370840">
                <a:tc>
                  <a:txBody>
                    <a:bodyPr/>
                    <a:lstStyle/>
                    <a:p>
                      <a:r>
                        <a:rPr lang="en-US" dirty="0" smtClean="0"/>
                        <a:t>Demonstrative determiners</a:t>
                      </a:r>
                      <a:endParaRPr lang="en-US" dirty="0"/>
                    </a:p>
                  </a:txBody>
                  <a:tcPr/>
                </a:tc>
                <a:tc>
                  <a:txBody>
                    <a:bodyPr/>
                    <a:lstStyle/>
                    <a:p>
                      <a:r>
                        <a:rPr lang="en-US" dirty="0" smtClean="0"/>
                        <a:t>Most</a:t>
                      </a:r>
                      <a:r>
                        <a:rPr lang="en-US" baseline="0" dirty="0" smtClean="0"/>
                        <a:t> common in academic prose (</a:t>
                      </a:r>
                      <a:r>
                        <a:rPr lang="en-US" i="1" baseline="0" dirty="0" smtClean="0"/>
                        <a:t>this</a:t>
                      </a:r>
                      <a:r>
                        <a:rPr lang="en-US" baseline="0" dirty="0" smtClean="0"/>
                        <a:t> and </a:t>
                      </a:r>
                      <a:r>
                        <a:rPr lang="en-US" i="1" baseline="0" dirty="0" smtClean="0"/>
                        <a:t>these)</a:t>
                      </a:r>
                      <a:endParaRPr lang="en-US" i="1" dirty="0"/>
                    </a:p>
                  </a:txBody>
                  <a:tcPr/>
                </a:tc>
              </a:tr>
              <a:tr h="370840">
                <a:tc>
                  <a:txBody>
                    <a:bodyPr/>
                    <a:lstStyle/>
                    <a:p>
                      <a:r>
                        <a:rPr lang="en-US" dirty="0" smtClean="0"/>
                        <a:t>Noun</a:t>
                      </a:r>
                      <a:r>
                        <a:rPr lang="en-US" baseline="0" dirty="0" smtClean="0"/>
                        <a:t> phrases with modifiers</a:t>
                      </a:r>
                      <a:endParaRPr lang="en-US" dirty="0"/>
                    </a:p>
                  </a:txBody>
                  <a:tcPr/>
                </a:tc>
                <a:tc>
                  <a:txBody>
                    <a:bodyPr/>
                    <a:lstStyle/>
                    <a:p>
                      <a:r>
                        <a:rPr lang="en-US" dirty="0" smtClean="0"/>
                        <a:t>60% of all noun phrases in academic prose have a modifier</a:t>
                      </a:r>
                      <a:endParaRPr lang="en-US" dirty="0"/>
                    </a:p>
                  </a:txBody>
                  <a:tcPr/>
                </a:tc>
              </a:tr>
              <a:tr h="370840">
                <a:tc>
                  <a:txBody>
                    <a:bodyPr/>
                    <a:lstStyle/>
                    <a:p>
                      <a:r>
                        <a:rPr lang="en-US" dirty="0" smtClean="0"/>
                        <a:t>Noun</a:t>
                      </a:r>
                      <a:r>
                        <a:rPr lang="en-US" baseline="0" dirty="0" smtClean="0"/>
                        <a:t> phrases with pre-modifiers</a:t>
                      </a:r>
                      <a:endParaRPr lang="en-US" dirty="0"/>
                    </a:p>
                  </a:txBody>
                  <a:tcPr/>
                </a:tc>
                <a:tc>
                  <a:txBody>
                    <a:bodyPr/>
                    <a:lstStyle/>
                    <a:p>
                      <a:r>
                        <a:rPr lang="en-US" dirty="0" smtClean="0"/>
                        <a:t>Common</a:t>
                      </a:r>
                      <a:r>
                        <a:rPr lang="en-US" baseline="0" dirty="0" smtClean="0"/>
                        <a:t> in academic prose and newspapers</a:t>
                      </a:r>
                      <a:endParaRPr lang="en-US" dirty="0"/>
                    </a:p>
                  </a:txBody>
                  <a:tcPr/>
                </a:tc>
              </a:tr>
              <a:tr h="370840">
                <a:tc>
                  <a:txBody>
                    <a:bodyPr/>
                    <a:lstStyle/>
                    <a:p>
                      <a:r>
                        <a:rPr lang="en-US" dirty="0" smtClean="0"/>
                        <a:t>Nouns</a:t>
                      </a:r>
                      <a:r>
                        <a:rPr lang="en-US" baseline="0" dirty="0" smtClean="0"/>
                        <a:t> as pre-modifiers</a:t>
                      </a:r>
                      <a:endParaRPr lang="en-US" dirty="0"/>
                    </a:p>
                  </a:txBody>
                  <a:tcPr/>
                </a:tc>
                <a:tc>
                  <a:txBody>
                    <a:bodyPr/>
                    <a:lstStyle/>
                    <a:p>
                      <a:r>
                        <a:rPr lang="en-US" dirty="0" smtClean="0"/>
                        <a:t>Very common in academic prose</a:t>
                      </a:r>
                      <a:endParaRPr lang="en-US" dirty="0"/>
                    </a:p>
                  </a:txBody>
                  <a:tcPr/>
                </a:tc>
              </a:tr>
              <a:tr h="370840">
                <a:tc>
                  <a:txBody>
                    <a:bodyPr/>
                    <a:lstStyle/>
                    <a:p>
                      <a:r>
                        <a:rPr lang="en-US" dirty="0" smtClean="0"/>
                        <a:t>Noun</a:t>
                      </a:r>
                      <a:r>
                        <a:rPr lang="en-US" baseline="0" dirty="0" smtClean="0"/>
                        <a:t> phrases with post-modifiers</a:t>
                      </a:r>
                      <a:endParaRPr lang="en-US" dirty="0"/>
                    </a:p>
                  </a:txBody>
                  <a:tcPr/>
                </a:tc>
                <a:tc>
                  <a:txBody>
                    <a:bodyPr/>
                    <a:lstStyle/>
                    <a:p>
                      <a:r>
                        <a:rPr lang="en-US" dirty="0" err="1" smtClean="0"/>
                        <a:t>Vdery</a:t>
                      </a:r>
                      <a:r>
                        <a:rPr lang="en-US" dirty="0" smtClean="0"/>
                        <a:t> common in academic prose</a:t>
                      </a:r>
                      <a:r>
                        <a:rPr lang="en-US" baseline="0" dirty="0" smtClean="0"/>
                        <a:t> and newspapers</a:t>
                      </a:r>
                      <a:endParaRPr lang="en-US" i="1" dirty="0"/>
                    </a:p>
                  </a:txBody>
                  <a:tcPr/>
                </a:tc>
              </a:tr>
              <a:tr h="370840">
                <a:tc>
                  <a:txBody>
                    <a:bodyPr/>
                    <a:lstStyle/>
                    <a:p>
                      <a:r>
                        <a:rPr lang="en-US" dirty="0" smtClean="0"/>
                        <a:t>Noun</a:t>
                      </a:r>
                      <a:r>
                        <a:rPr lang="en-US" baseline="0" dirty="0" smtClean="0"/>
                        <a:t> phrases with multiple pre-modifiers</a:t>
                      </a:r>
                      <a:endParaRPr lang="en-US" dirty="0"/>
                    </a:p>
                  </a:txBody>
                  <a:tcPr/>
                </a:tc>
                <a:tc>
                  <a:txBody>
                    <a:bodyPr/>
                    <a:lstStyle/>
                    <a:p>
                      <a:r>
                        <a:rPr lang="en-US" dirty="0" smtClean="0"/>
                        <a:t>Most common in academic prose</a:t>
                      </a:r>
                      <a:endParaRPr lang="en-US" dirty="0"/>
                    </a:p>
                  </a:txBody>
                  <a:tcPr/>
                </a:tc>
              </a:tr>
            </a:tbl>
          </a:graphicData>
        </a:graphic>
      </p:graphicFrame>
    </p:spTree>
    <p:extLst>
      <p:ext uri="{BB962C8B-B14F-4D97-AF65-F5344CB8AC3E}">
        <p14:creationId xmlns:p14="http://schemas.microsoft.com/office/powerpoint/2010/main" val="116773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6391634"/>
              </p:ext>
            </p:extLst>
          </p:nvPr>
        </p:nvGraphicFramePr>
        <p:xfrm>
          <a:off x="609600" y="2057400"/>
          <a:ext cx="8305800" cy="3474719"/>
        </p:xfrm>
        <a:graphic>
          <a:graphicData uri="http://schemas.openxmlformats.org/drawingml/2006/table">
            <a:tbl>
              <a:tblPr firstRow="1" bandRow="1">
                <a:tableStyleId>{5C22544A-7EE6-4342-B048-85BDC9FD1C3A}</a:tableStyleId>
              </a:tblPr>
              <a:tblGrid>
                <a:gridCol w="4152900"/>
                <a:gridCol w="4152900"/>
              </a:tblGrid>
              <a:tr h="313996">
                <a:tc>
                  <a:txBody>
                    <a:bodyPr/>
                    <a:lstStyle/>
                    <a:p>
                      <a:r>
                        <a:rPr lang="en-US" dirty="0" err="1" smtClean="0"/>
                        <a:t>Adjecties</a:t>
                      </a:r>
                      <a:r>
                        <a:rPr lang="en-US" baseline="0" dirty="0" smtClean="0"/>
                        <a:t> and adjective </a:t>
                      </a:r>
                      <a:r>
                        <a:rPr lang="en-US" baseline="0" dirty="0" err="1" smtClean="0"/>
                        <a:t>phraes</a:t>
                      </a:r>
                      <a:endParaRPr lang="en-US" dirty="0"/>
                    </a:p>
                  </a:txBody>
                  <a:tcPr/>
                </a:tc>
                <a:tc>
                  <a:txBody>
                    <a:bodyPr/>
                    <a:lstStyle/>
                    <a:p>
                      <a:endParaRPr lang="en-US" dirty="0"/>
                    </a:p>
                  </a:txBody>
                  <a:tcPr/>
                </a:tc>
              </a:tr>
              <a:tr h="541966">
                <a:tc>
                  <a:txBody>
                    <a:bodyPr/>
                    <a:lstStyle/>
                    <a:p>
                      <a:r>
                        <a:rPr lang="en-US" dirty="0" smtClean="0"/>
                        <a:t>Adjectives</a:t>
                      </a:r>
                      <a:r>
                        <a:rPr lang="en-US" baseline="0" dirty="0" smtClean="0"/>
                        <a:t> overall</a:t>
                      </a:r>
                      <a:endParaRPr lang="en-US" dirty="0"/>
                    </a:p>
                  </a:txBody>
                  <a:tcPr/>
                </a:tc>
                <a:tc>
                  <a:txBody>
                    <a:bodyPr/>
                    <a:lstStyle/>
                    <a:p>
                      <a:r>
                        <a:rPr lang="en-US" dirty="0" smtClean="0"/>
                        <a:t>Much</a:t>
                      </a:r>
                      <a:r>
                        <a:rPr lang="en-US" baseline="0" dirty="0" smtClean="0"/>
                        <a:t> more common in academic prose than fiction or conversation</a:t>
                      </a:r>
                      <a:endParaRPr lang="en-US" dirty="0"/>
                    </a:p>
                  </a:txBody>
                  <a:tcPr/>
                </a:tc>
              </a:tr>
              <a:tr h="541966">
                <a:tc>
                  <a:txBody>
                    <a:bodyPr/>
                    <a:lstStyle/>
                    <a:p>
                      <a:r>
                        <a:rPr lang="en-US" dirty="0" smtClean="0"/>
                        <a:t>Attributive adjectives</a:t>
                      </a:r>
                      <a:endParaRPr lang="en-US" dirty="0"/>
                    </a:p>
                  </a:txBody>
                  <a:tcPr/>
                </a:tc>
                <a:tc>
                  <a:txBody>
                    <a:bodyPr/>
                    <a:lstStyle/>
                    <a:p>
                      <a:r>
                        <a:rPr lang="en-US" dirty="0" smtClean="0"/>
                        <a:t>Much</a:t>
                      </a:r>
                      <a:r>
                        <a:rPr lang="en-US" baseline="0" dirty="0" smtClean="0"/>
                        <a:t> more common in academic prose</a:t>
                      </a:r>
                      <a:endParaRPr lang="en-US" dirty="0"/>
                    </a:p>
                  </a:txBody>
                  <a:tcPr/>
                </a:tc>
              </a:tr>
              <a:tr h="774236">
                <a:tc>
                  <a:txBody>
                    <a:bodyPr/>
                    <a:lstStyle/>
                    <a:p>
                      <a:r>
                        <a:rPr lang="en-US" dirty="0" smtClean="0"/>
                        <a:t>Specific</a:t>
                      </a:r>
                      <a:r>
                        <a:rPr lang="en-US" baseline="0" dirty="0" smtClean="0"/>
                        <a:t> predicative adjectives</a:t>
                      </a:r>
                      <a:endParaRPr lang="en-US" dirty="0"/>
                    </a:p>
                  </a:txBody>
                  <a:tcPr/>
                </a:tc>
                <a:tc>
                  <a:txBody>
                    <a:bodyPr/>
                    <a:lstStyle/>
                    <a:p>
                      <a:r>
                        <a:rPr lang="en-US" dirty="0" smtClean="0"/>
                        <a:t>More</a:t>
                      </a:r>
                      <a:r>
                        <a:rPr lang="en-US" baseline="0" dirty="0" smtClean="0"/>
                        <a:t> in academic particularly: </a:t>
                      </a:r>
                      <a:r>
                        <a:rPr lang="en-US" i="1" baseline="0" dirty="0" smtClean="0"/>
                        <a:t>different, important, difficult, possible, necessary, available, useful</a:t>
                      </a:r>
                      <a:endParaRPr lang="en-US" i="1" dirty="0"/>
                    </a:p>
                  </a:txBody>
                  <a:tcPr/>
                </a:tc>
              </a:tr>
              <a:tr h="774236">
                <a:tc>
                  <a:txBody>
                    <a:bodyPr/>
                    <a:lstStyle/>
                    <a:p>
                      <a:r>
                        <a:rPr lang="en-US" dirty="0" smtClean="0"/>
                        <a:t>Derived adjectives</a:t>
                      </a:r>
                      <a:endParaRPr lang="en-US" dirty="0"/>
                    </a:p>
                  </a:txBody>
                  <a:tcPr/>
                </a:tc>
                <a:tc>
                  <a:txBody>
                    <a:bodyPr/>
                    <a:lstStyle/>
                    <a:p>
                      <a:r>
                        <a:rPr lang="en-US" dirty="0" smtClean="0"/>
                        <a:t>Much more</a:t>
                      </a:r>
                      <a:r>
                        <a:rPr lang="en-US" baseline="0" dirty="0" smtClean="0"/>
                        <a:t> common in academic prose (especially adjectives form with  </a:t>
                      </a:r>
                      <a:r>
                        <a:rPr lang="en-US" i="1" baseline="0" dirty="0" smtClean="0"/>
                        <a:t>-al)</a:t>
                      </a:r>
                      <a:endParaRPr lang="en-US" i="1" dirty="0"/>
                    </a:p>
                  </a:txBody>
                  <a:tcPr/>
                </a:tc>
              </a:tr>
            </a:tbl>
          </a:graphicData>
        </a:graphic>
      </p:graphicFrame>
    </p:spTree>
    <p:extLst>
      <p:ext uri="{BB962C8B-B14F-4D97-AF65-F5344CB8AC3E}">
        <p14:creationId xmlns:p14="http://schemas.microsoft.com/office/powerpoint/2010/main" val="1157919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2374822"/>
              </p:ext>
            </p:extLst>
          </p:nvPr>
        </p:nvGraphicFramePr>
        <p:xfrm>
          <a:off x="457200" y="1600200"/>
          <a:ext cx="8229600" cy="53136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Verbs and verb phrases</a:t>
                      </a:r>
                      <a:endParaRPr lang="en-US" dirty="0"/>
                    </a:p>
                  </a:txBody>
                  <a:tcPr/>
                </a:tc>
                <a:tc>
                  <a:txBody>
                    <a:bodyPr/>
                    <a:lstStyle/>
                    <a:p>
                      <a:endParaRPr lang="en-US" dirty="0"/>
                    </a:p>
                  </a:txBody>
                  <a:tcPr/>
                </a:tc>
              </a:tr>
              <a:tr h="370840">
                <a:tc>
                  <a:txBody>
                    <a:bodyPr/>
                    <a:lstStyle/>
                    <a:p>
                      <a:r>
                        <a:rPr lang="en-US" dirty="0" smtClean="0"/>
                        <a:t>Copula</a:t>
                      </a:r>
                      <a:r>
                        <a:rPr lang="en-US" baseline="0" dirty="0" smtClean="0"/>
                        <a:t> </a:t>
                      </a:r>
                      <a:r>
                        <a:rPr lang="en-US" i="1" baseline="0" dirty="0" smtClean="0"/>
                        <a:t>be</a:t>
                      </a:r>
                      <a:r>
                        <a:rPr lang="en-US" baseline="0" dirty="0" smtClean="0"/>
                        <a:t> copular verb </a:t>
                      </a:r>
                      <a:r>
                        <a:rPr lang="en-US" i="1" baseline="0" dirty="0" smtClean="0"/>
                        <a:t>become</a:t>
                      </a:r>
                      <a:endParaRPr lang="en-US" i="1" dirty="0"/>
                    </a:p>
                  </a:txBody>
                  <a:tcPr/>
                </a:tc>
                <a:tc>
                  <a:txBody>
                    <a:bodyPr/>
                    <a:lstStyle/>
                    <a:p>
                      <a:r>
                        <a:rPr lang="en-US" dirty="0" smtClean="0"/>
                        <a:t>Most common in academic prose</a:t>
                      </a:r>
                      <a:endParaRPr lang="en-US" dirty="0"/>
                    </a:p>
                  </a:txBody>
                  <a:tcPr/>
                </a:tc>
              </a:tr>
              <a:tr h="370840">
                <a:tc>
                  <a:txBody>
                    <a:bodyPr/>
                    <a:lstStyle/>
                    <a:p>
                      <a:r>
                        <a:rPr lang="en-US" dirty="0" smtClean="0"/>
                        <a:t>Existence</a:t>
                      </a:r>
                      <a:r>
                        <a:rPr lang="en-US" baseline="0" dirty="0" smtClean="0"/>
                        <a:t> verbs</a:t>
                      </a:r>
                      <a:endParaRPr lang="en-US" dirty="0"/>
                    </a:p>
                  </a:txBody>
                  <a:tcPr/>
                </a:tc>
                <a:tc>
                  <a:txBody>
                    <a:bodyPr/>
                    <a:lstStyle/>
                    <a:p>
                      <a:r>
                        <a:rPr lang="en-US" dirty="0" smtClean="0"/>
                        <a:t>Much more common in writing than conversation (most common in academic: e.g., include, involve, indicate)</a:t>
                      </a:r>
                      <a:endParaRPr lang="en-US" dirty="0"/>
                    </a:p>
                  </a:txBody>
                  <a:tcPr/>
                </a:tc>
              </a:tr>
              <a:tr h="370840">
                <a:tc>
                  <a:txBody>
                    <a:bodyPr/>
                    <a:lstStyle/>
                    <a:p>
                      <a:r>
                        <a:rPr lang="en-US" dirty="0" smtClean="0"/>
                        <a:t>Specific lexical verbs</a:t>
                      </a:r>
                      <a:endParaRPr lang="en-US" dirty="0"/>
                    </a:p>
                  </a:txBody>
                  <a:tcPr/>
                </a:tc>
                <a:tc>
                  <a:txBody>
                    <a:bodyPr/>
                    <a:lstStyle/>
                    <a:p>
                      <a:r>
                        <a:rPr lang="en-US" dirty="0" smtClean="0"/>
                        <a:t>Several </a:t>
                      </a:r>
                      <a:r>
                        <a:rPr lang="en-US" dirty="0" err="1" smtClean="0"/>
                        <a:t>vers</a:t>
                      </a:r>
                      <a:r>
                        <a:rPr lang="en-US" dirty="0" smtClean="0"/>
                        <a:t> more common in academic</a:t>
                      </a:r>
                      <a:r>
                        <a:rPr lang="en-US" baseline="0" dirty="0" smtClean="0"/>
                        <a:t> prose:</a:t>
                      </a:r>
                    </a:p>
                    <a:p>
                      <a:r>
                        <a:rPr lang="en-US" baseline="0" dirty="0" smtClean="0"/>
                        <a:t>Activity verbs: </a:t>
                      </a:r>
                      <a:r>
                        <a:rPr lang="en-US" i="1" baseline="0" dirty="0" smtClean="0"/>
                        <a:t>use, produce, provide, apply, form, obtain, reduce</a:t>
                      </a:r>
                    </a:p>
                    <a:p>
                      <a:r>
                        <a:rPr lang="en-US" baseline="0" dirty="0" smtClean="0"/>
                        <a:t>Communication verbs: </a:t>
                      </a:r>
                      <a:r>
                        <a:rPr lang="en-US" i="1" baseline="0" dirty="0" smtClean="0"/>
                        <a:t>describe, sugges</a:t>
                      </a:r>
                      <a:r>
                        <a:rPr lang="en-US" baseline="0" dirty="0" smtClean="0"/>
                        <a:t>t</a:t>
                      </a:r>
                    </a:p>
                    <a:p>
                      <a:r>
                        <a:rPr lang="en-US" baseline="0" dirty="0" smtClean="0"/>
                        <a:t>Mental verbs: </a:t>
                      </a:r>
                      <a:r>
                        <a:rPr lang="en-US" i="1" baseline="0" dirty="0" smtClean="0"/>
                        <a:t>consider, assume, determine</a:t>
                      </a:r>
                    </a:p>
                    <a:p>
                      <a:r>
                        <a:rPr lang="en-US" baseline="0" dirty="0" smtClean="0"/>
                        <a:t>Causative/Occurrence/Existence verbs</a:t>
                      </a:r>
                      <a:r>
                        <a:rPr lang="en-US" i="1" baseline="0" dirty="0" smtClean="0"/>
                        <a:t>: follow, allow, require, include, involve, contain, exist, indicate, represent</a:t>
                      </a:r>
                      <a:endParaRPr lang="en-US" i="1" dirty="0"/>
                    </a:p>
                  </a:txBody>
                  <a:tcPr/>
                </a:tc>
              </a:tr>
            </a:tbl>
          </a:graphicData>
        </a:graphic>
      </p:graphicFrame>
    </p:spTree>
    <p:extLst>
      <p:ext uri="{BB962C8B-B14F-4D97-AF65-F5344CB8AC3E}">
        <p14:creationId xmlns:p14="http://schemas.microsoft.com/office/powerpoint/2010/main" val="2410392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5516907"/>
              </p:ext>
            </p:extLst>
          </p:nvPr>
        </p:nvGraphicFramePr>
        <p:xfrm>
          <a:off x="304800" y="1676401"/>
          <a:ext cx="8305800" cy="4754879"/>
        </p:xfrm>
        <a:graphic>
          <a:graphicData uri="http://schemas.openxmlformats.org/drawingml/2006/table">
            <a:tbl>
              <a:tblPr firstRow="1" bandRow="1">
                <a:tableStyleId>{5C22544A-7EE6-4342-B048-85BDC9FD1C3A}</a:tableStyleId>
              </a:tblPr>
              <a:tblGrid>
                <a:gridCol w="4152900"/>
                <a:gridCol w="4152900"/>
              </a:tblGrid>
              <a:tr h="300038">
                <a:tc>
                  <a:txBody>
                    <a:bodyPr/>
                    <a:lstStyle/>
                    <a:p>
                      <a:r>
                        <a:rPr lang="en-US" dirty="0" smtClean="0"/>
                        <a:t>Verbs and verb</a:t>
                      </a:r>
                      <a:r>
                        <a:rPr lang="en-US" baseline="0" dirty="0" smtClean="0"/>
                        <a:t> phrases (cont.)</a:t>
                      </a:r>
                      <a:endParaRPr lang="en-US" dirty="0"/>
                    </a:p>
                  </a:txBody>
                  <a:tcPr/>
                </a:tc>
                <a:tc>
                  <a:txBody>
                    <a:bodyPr/>
                    <a:lstStyle/>
                    <a:p>
                      <a:endParaRPr lang="en-US" dirty="0"/>
                    </a:p>
                  </a:txBody>
                  <a:tcPr/>
                </a:tc>
              </a:tr>
              <a:tr h="2325291">
                <a:tc>
                  <a:txBody>
                    <a:bodyPr/>
                    <a:lstStyle/>
                    <a:p>
                      <a:r>
                        <a:rPr lang="en-US" dirty="0" smtClean="0"/>
                        <a:t>Specific prepositional verbs</a:t>
                      </a:r>
                      <a:endParaRPr lang="en-US" dirty="0"/>
                    </a:p>
                  </a:txBody>
                  <a:tcPr/>
                </a:tc>
                <a:tc>
                  <a:txBody>
                    <a:bodyPr/>
                    <a:lstStyle/>
                    <a:p>
                      <a:r>
                        <a:rPr lang="en-US" dirty="0" smtClean="0"/>
                        <a:t>Many p.</a:t>
                      </a:r>
                      <a:r>
                        <a:rPr lang="en-US" baseline="0" dirty="0" smtClean="0"/>
                        <a:t> verbs are more frequent in academic text:</a:t>
                      </a:r>
                    </a:p>
                    <a:p>
                      <a:r>
                        <a:rPr lang="en-US" baseline="0" dirty="0" smtClean="0"/>
                        <a:t>Activity: deal with, be applied to, be used in, be derived from</a:t>
                      </a:r>
                    </a:p>
                    <a:p>
                      <a:r>
                        <a:rPr lang="en-US" baseline="0" dirty="0" smtClean="0"/>
                        <a:t>Communication: refer to</a:t>
                      </a:r>
                    </a:p>
                    <a:p>
                      <a:r>
                        <a:rPr lang="en-US" baseline="0" dirty="0" smtClean="0"/>
                        <a:t>Mental: </a:t>
                      </a:r>
                      <a:r>
                        <a:rPr lang="en-US" i="1" baseline="0" dirty="0" smtClean="0"/>
                        <a:t>be known as</a:t>
                      </a:r>
                    </a:p>
                    <a:p>
                      <a:r>
                        <a:rPr lang="en-US" baseline="0" dirty="0" smtClean="0"/>
                        <a:t>Causative/Occurrence/Existence: </a:t>
                      </a:r>
                      <a:r>
                        <a:rPr lang="en-US" i="1" baseline="0" dirty="0" smtClean="0"/>
                        <a:t>lead to, result in, occur in, depend on, consist of, be based on, be associated with, be related to</a:t>
                      </a:r>
                      <a:endParaRPr lang="en-US" i="1" dirty="0"/>
                    </a:p>
                  </a:txBody>
                  <a:tcPr/>
                </a:tc>
              </a:tr>
              <a:tr h="525066">
                <a:tc>
                  <a:txBody>
                    <a:bodyPr/>
                    <a:lstStyle/>
                    <a:p>
                      <a:r>
                        <a:rPr lang="en-US" dirty="0" smtClean="0"/>
                        <a:t>Verbs with inanimate</a:t>
                      </a:r>
                      <a:r>
                        <a:rPr lang="en-US" baseline="0" dirty="0" smtClean="0"/>
                        <a:t> subjects</a:t>
                      </a:r>
                      <a:endParaRPr lang="en-US" dirty="0"/>
                    </a:p>
                  </a:txBody>
                  <a:tcPr/>
                </a:tc>
                <a:tc>
                  <a:txBody>
                    <a:bodyPr/>
                    <a:lstStyle/>
                    <a:p>
                      <a:r>
                        <a:rPr lang="en-US" dirty="0" smtClean="0"/>
                        <a:t>Common</a:t>
                      </a:r>
                      <a:r>
                        <a:rPr lang="en-US" baseline="0" dirty="0" smtClean="0"/>
                        <a:t> only in academic prose (e.g., </a:t>
                      </a:r>
                      <a:r>
                        <a:rPr lang="en-US" i="1" baseline="0" dirty="0" smtClean="0"/>
                        <a:t>such comparisons, suggest</a:t>
                      </a:r>
                      <a:r>
                        <a:rPr lang="mr-IN" i="1" baseline="0" dirty="0" smtClean="0"/>
                        <a:t>…</a:t>
                      </a:r>
                      <a:r>
                        <a:rPr lang="en-US" i="1" baseline="0" dirty="0" smtClean="0"/>
                        <a:t>.</a:t>
                      </a:r>
                      <a:r>
                        <a:rPr lang="en-US" baseline="0" dirty="0" smtClean="0"/>
                        <a:t>)</a:t>
                      </a:r>
                      <a:endParaRPr lang="en-US" dirty="0"/>
                    </a:p>
                  </a:txBody>
                  <a:tcPr/>
                </a:tc>
              </a:tr>
              <a:tr h="750094">
                <a:tc>
                  <a:txBody>
                    <a:bodyPr/>
                    <a:lstStyle/>
                    <a:p>
                      <a:r>
                        <a:rPr lang="en-US" dirty="0" smtClean="0"/>
                        <a:t>Derived</a:t>
                      </a:r>
                      <a:r>
                        <a:rPr lang="en-US" baseline="0" dirty="0" smtClean="0"/>
                        <a:t> verbs</a:t>
                      </a:r>
                      <a:endParaRPr lang="en-US" dirty="0"/>
                    </a:p>
                  </a:txBody>
                  <a:tcPr/>
                </a:tc>
                <a:tc>
                  <a:txBody>
                    <a:bodyPr/>
                    <a:lstStyle/>
                    <a:p>
                      <a:r>
                        <a:rPr lang="en-US" dirty="0" smtClean="0"/>
                        <a:t>More common in academic prose, especially</a:t>
                      </a:r>
                      <a:r>
                        <a:rPr lang="en-US" baseline="0" dirty="0" smtClean="0"/>
                        <a:t> verbs formed with </a:t>
                      </a:r>
                      <a:r>
                        <a:rPr lang="en-US" i="1" baseline="0" dirty="0" smtClean="0"/>
                        <a:t>re- </a:t>
                      </a:r>
                      <a:r>
                        <a:rPr lang="en-US" baseline="0" dirty="0" smtClean="0"/>
                        <a:t>and -</a:t>
                      </a:r>
                      <a:r>
                        <a:rPr lang="en-US" i="1" baseline="0" dirty="0" err="1" smtClean="0"/>
                        <a:t>ize</a:t>
                      </a:r>
                      <a:endParaRPr lang="en-US" i="1" dirty="0"/>
                    </a:p>
                  </a:txBody>
                  <a:tcPr/>
                </a:tc>
              </a:tr>
            </a:tbl>
          </a:graphicData>
        </a:graphic>
      </p:graphicFrame>
    </p:spTree>
    <p:extLst>
      <p:ext uri="{BB962C8B-B14F-4D97-AF65-F5344CB8AC3E}">
        <p14:creationId xmlns:p14="http://schemas.microsoft.com/office/powerpoint/2010/main" val="3447838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390399"/>
              </p:ext>
            </p:extLst>
          </p:nvPr>
        </p:nvGraphicFramePr>
        <p:xfrm>
          <a:off x="304800" y="1676401"/>
          <a:ext cx="8305800" cy="3078478"/>
        </p:xfrm>
        <a:graphic>
          <a:graphicData uri="http://schemas.openxmlformats.org/drawingml/2006/table">
            <a:tbl>
              <a:tblPr firstRow="1" bandRow="1">
                <a:tableStyleId>{5C22544A-7EE6-4342-B048-85BDC9FD1C3A}</a:tableStyleId>
              </a:tblPr>
              <a:tblGrid>
                <a:gridCol w="4152900"/>
                <a:gridCol w="4152900"/>
              </a:tblGrid>
              <a:tr h="300038">
                <a:tc>
                  <a:txBody>
                    <a:bodyPr/>
                    <a:lstStyle/>
                    <a:p>
                      <a:r>
                        <a:rPr lang="en-US" dirty="0" smtClean="0"/>
                        <a:t>Verbs and verb</a:t>
                      </a:r>
                      <a:r>
                        <a:rPr lang="en-US" baseline="0" dirty="0" smtClean="0"/>
                        <a:t> phrases </a:t>
                      </a:r>
                      <a:r>
                        <a:rPr lang="en-US" baseline="0" smtClean="0"/>
                        <a:t>(cont.)</a:t>
                      </a:r>
                      <a:endParaRPr lang="en-US" dirty="0"/>
                    </a:p>
                  </a:txBody>
                  <a:tcPr/>
                </a:tc>
                <a:tc>
                  <a:txBody>
                    <a:bodyPr/>
                    <a:lstStyle/>
                    <a:p>
                      <a:endParaRPr lang="en-US" dirty="0"/>
                    </a:p>
                  </a:txBody>
                  <a:tcPr/>
                </a:tc>
              </a:tr>
              <a:tr h="1158239">
                <a:tc>
                  <a:txBody>
                    <a:bodyPr/>
                    <a:lstStyle/>
                    <a:p>
                      <a:r>
                        <a:rPr lang="en-US" dirty="0" smtClean="0"/>
                        <a:t>Tense</a:t>
                      </a:r>
                      <a:r>
                        <a:rPr lang="en-US" baseline="0" dirty="0" smtClean="0"/>
                        <a:t> and aspect</a:t>
                      </a:r>
                      <a:endParaRPr lang="en-US" dirty="0"/>
                    </a:p>
                  </a:txBody>
                  <a:tcPr/>
                </a:tc>
                <a:tc>
                  <a:txBody>
                    <a:bodyPr/>
                    <a:lstStyle/>
                    <a:p>
                      <a:r>
                        <a:rPr lang="en-US" dirty="0" smtClean="0"/>
                        <a:t>Academic prose relies primarily on simple aspect, present tense</a:t>
                      </a:r>
                      <a:r>
                        <a:rPr lang="en-US" baseline="0" dirty="0" smtClean="0"/>
                        <a:t> verb phrases</a:t>
                      </a:r>
                      <a:endParaRPr lang="en-US" i="1" dirty="0"/>
                    </a:p>
                  </a:txBody>
                  <a:tcPr/>
                </a:tc>
              </a:tr>
              <a:tr h="525066">
                <a:tc>
                  <a:txBody>
                    <a:bodyPr/>
                    <a:lstStyle/>
                    <a:p>
                      <a:r>
                        <a:rPr lang="en-US" dirty="0" smtClean="0"/>
                        <a:t>Passive voice</a:t>
                      </a:r>
                      <a:endParaRPr lang="en-US" dirty="0"/>
                    </a:p>
                  </a:txBody>
                  <a:tcPr/>
                </a:tc>
                <a:tc>
                  <a:txBody>
                    <a:bodyPr/>
                    <a:lstStyle/>
                    <a:p>
                      <a:r>
                        <a:rPr lang="en-US" dirty="0" smtClean="0"/>
                        <a:t>Much more common in academic prose</a:t>
                      </a:r>
                      <a:endParaRPr lang="en-US" dirty="0"/>
                    </a:p>
                  </a:txBody>
                  <a:tcPr/>
                </a:tc>
              </a:tr>
              <a:tr h="525066">
                <a:tc>
                  <a:txBody>
                    <a:bodyPr/>
                    <a:lstStyle/>
                    <a:p>
                      <a:r>
                        <a:rPr lang="en-US" dirty="0" smtClean="0"/>
                        <a:t>Specific passive</a:t>
                      </a:r>
                      <a:r>
                        <a:rPr lang="en-US" baseline="0" dirty="0" smtClean="0"/>
                        <a:t> verbs</a:t>
                      </a:r>
                      <a:endParaRPr lang="en-US" dirty="0"/>
                    </a:p>
                  </a:txBody>
                  <a:tcPr/>
                </a:tc>
                <a:tc>
                  <a:txBody>
                    <a:bodyPr/>
                    <a:lstStyle/>
                    <a:p>
                      <a:r>
                        <a:rPr lang="en-US" dirty="0" smtClean="0"/>
                        <a:t>Several verbs are especially common</a:t>
                      </a:r>
                      <a:r>
                        <a:rPr lang="en-US" baseline="0" dirty="0" smtClean="0"/>
                        <a:t> in this: </a:t>
                      </a:r>
                      <a:r>
                        <a:rPr lang="en-US" baseline="0" dirty="0" err="1" smtClean="0"/>
                        <a:t>BE+made</a:t>
                      </a:r>
                      <a:r>
                        <a:rPr lang="en-US" baseline="0" dirty="0" smtClean="0"/>
                        <a:t>, given, taken, used, found, seen, considered, shown</a:t>
                      </a:r>
                      <a:endParaRPr lang="en-US" dirty="0"/>
                    </a:p>
                  </a:txBody>
                  <a:tcPr/>
                </a:tc>
              </a:tr>
            </a:tbl>
          </a:graphicData>
        </a:graphic>
      </p:graphicFrame>
    </p:spTree>
    <p:extLst>
      <p:ext uri="{BB962C8B-B14F-4D97-AF65-F5344CB8AC3E}">
        <p14:creationId xmlns:p14="http://schemas.microsoft.com/office/powerpoint/2010/main" val="3972415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9162929"/>
              </p:ext>
            </p:extLst>
          </p:nvPr>
        </p:nvGraphicFramePr>
        <p:xfrm>
          <a:off x="304800" y="1676401"/>
          <a:ext cx="8305800" cy="4389119"/>
        </p:xfrm>
        <a:graphic>
          <a:graphicData uri="http://schemas.openxmlformats.org/drawingml/2006/table">
            <a:tbl>
              <a:tblPr firstRow="1" bandRow="1">
                <a:tableStyleId>{5C22544A-7EE6-4342-B048-85BDC9FD1C3A}</a:tableStyleId>
              </a:tblPr>
              <a:tblGrid>
                <a:gridCol w="4152900"/>
                <a:gridCol w="4152900"/>
              </a:tblGrid>
              <a:tr h="300038">
                <a:tc>
                  <a:txBody>
                    <a:bodyPr/>
                    <a:lstStyle/>
                    <a:p>
                      <a:r>
                        <a:rPr lang="en-US" dirty="0" smtClean="0"/>
                        <a:t>Adverbs and adverbials</a:t>
                      </a:r>
                      <a:r>
                        <a:rPr lang="en-US" baseline="0" dirty="0" smtClean="0"/>
                        <a:t> </a:t>
                      </a:r>
                      <a:endParaRPr lang="en-US" dirty="0"/>
                    </a:p>
                  </a:txBody>
                  <a:tcPr/>
                </a:tc>
                <a:tc>
                  <a:txBody>
                    <a:bodyPr/>
                    <a:lstStyle/>
                    <a:p>
                      <a:endParaRPr lang="en-US" dirty="0"/>
                    </a:p>
                  </a:txBody>
                  <a:tcPr/>
                </a:tc>
              </a:tr>
              <a:tr h="1158239">
                <a:tc>
                  <a:txBody>
                    <a:bodyPr/>
                    <a:lstStyle/>
                    <a:p>
                      <a:r>
                        <a:rPr lang="en-US" dirty="0" smtClean="0"/>
                        <a:t>Specific adverbs</a:t>
                      </a:r>
                      <a:endParaRPr lang="en-US" dirty="0"/>
                    </a:p>
                  </a:txBody>
                  <a:tcPr/>
                </a:tc>
                <a:tc>
                  <a:txBody>
                    <a:bodyPr/>
                    <a:lstStyle/>
                    <a:p>
                      <a:r>
                        <a:rPr lang="en-US" dirty="0" smtClean="0"/>
                        <a:t>Notably more common in academic prose: </a:t>
                      </a:r>
                      <a:r>
                        <a:rPr lang="en-US" i="1" dirty="0" smtClean="0"/>
                        <a:t>often, usually, significantly more,</a:t>
                      </a:r>
                      <a:r>
                        <a:rPr lang="en-US" i="1" baseline="0" dirty="0" smtClean="0"/>
                        <a:t> relatively, especially, particularly, </a:t>
                      </a:r>
                      <a:r>
                        <a:rPr lang="en-US" i="1" baseline="0" dirty="0" err="1" smtClean="0"/>
                        <a:t>generallly</a:t>
                      </a:r>
                      <a:r>
                        <a:rPr lang="en-US" i="1" baseline="0" dirty="0" smtClean="0"/>
                        <a:t>, indeed</a:t>
                      </a:r>
                      <a:endParaRPr lang="en-US" i="1" dirty="0"/>
                    </a:p>
                  </a:txBody>
                  <a:tcPr/>
                </a:tc>
              </a:tr>
              <a:tr h="525066">
                <a:tc>
                  <a:txBody>
                    <a:bodyPr/>
                    <a:lstStyle/>
                    <a:p>
                      <a:r>
                        <a:rPr lang="en-US" dirty="0" smtClean="0"/>
                        <a:t>Specific amplifiers</a:t>
                      </a:r>
                      <a:endParaRPr lang="en-US" dirty="0"/>
                    </a:p>
                  </a:txBody>
                  <a:tcPr/>
                </a:tc>
                <a:tc>
                  <a:txBody>
                    <a:bodyPr/>
                    <a:lstStyle/>
                    <a:p>
                      <a:r>
                        <a:rPr lang="en-US" dirty="0" smtClean="0"/>
                        <a:t>A</a:t>
                      </a:r>
                      <a:r>
                        <a:rPr lang="en-US" baseline="0" dirty="0" smtClean="0"/>
                        <a:t> few notably more common in academic prose: </a:t>
                      </a:r>
                      <a:r>
                        <a:rPr lang="en-US" i="1" baseline="0" dirty="0" smtClean="0"/>
                        <a:t>extremely, highly</a:t>
                      </a:r>
                      <a:endParaRPr lang="en-US" i="1" dirty="0"/>
                    </a:p>
                  </a:txBody>
                  <a:tcPr/>
                </a:tc>
              </a:tr>
              <a:tr h="525066">
                <a:tc>
                  <a:txBody>
                    <a:bodyPr/>
                    <a:lstStyle/>
                    <a:p>
                      <a:r>
                        <a:rPr lang="en-US" dirty="0" smtClean="0"/>
                        <a:t>Specific degree adverbs</a:t>
                      </a:r>
                      <a:endParaRPr lang="en-US" dirty="0"/>
                    </a:p>
                  </a:txBody>
                  <a:tcPr/>
                </a:tc>
                <a:tc>
                  <a:txBody>
                    <a:bodyPr/>
                    <a:lstStyle/>
                    <a:p>
                      <a:r>
                        <a:rPr lang="en-US" dirty="0" smtClean="0"/>
                        <a:t>A few are more common</a:t>
                      </a:r>
                      <a:r>
                        <a:rPr lang="en-US" baseline="0" dirty="0" smtClean="0"/>
                        <a:t> </a:t>
                      </a:r>
                      <a:r>
                        <a:rPr lang="en-US" i="1" baseline="0" dirty="0" smtClean="0"/>
                        <a:t>relatively, fairly, slightly</a:t>
                      </a:r>
                      <a:endParaRPr lang="en-US" i="1" dirty="0"/>
                    </a:p>
                  </a:txBody>
                  <a:tcPr/>
                </a:tc>
              </a:tr>
              <a:tr h="525066">
                <a:tc>
                  <a:txBody>
                    <a:bodyPr/>
                    <a:lstStyle/>
                    <a:p>
                      <a:r>
                        <a:rPr lang="en-US" dirty="0" smtClean="0"/>
                        <a:t>Linking adverbials</a:t>
                      </a:r>
                      <a:endParaRPr lang="en-US" dirty="0"/>
                    </a:p>
                  </a:txBody>
                  <a:tcPr/>
                </a:tc>
                <a:tc>
                  <a:txBody>
                    <a:bodyPr/>
                    <a:lstStyle/>
                    <a:p>
                      <a:r>
                        <a:rPr lang="en-US" i="0" dirty="0" smtClean="0"/>
                        <a:t>More common</a:t>
                      </a:r>
                      <a:r>
                        <a:rPr lang="en-US" i="0" baseline="0" dirty="0" smtClean="0"/>
                        <a:t> in academic prose, especially: </a:t>
                      </a:r>
                      <a:r>
                        <a:rPr lang="en-US" i="1" baseline="0" dirty="0" smtClean="0"/>
                        <a:t>however, thus, therefore, for example</a:t>
                      </a:r>
                      <a:endParaRPr lang="en-US" i="1" dirty="0"/>
                    </a:p>
                  </a:txBody>
                  <a:tcPr/>
                </a:tc>
              </a:tr>
              <a:tr h="525066">
                <a:tc>
                  <a:txBody>
                    <a:bodyPr/>
                    <a:lstStyle/>
                    <a:p>
                      <a:r>
                        <a:rPr lang="en-US" dirty="0" smtClean="0"/>
                        <a:t>Purpose and concessive adverbials</a:t>
                      </a:r>
                      <a:endParaRPr lang="en-US" dirty="0"/>
                    </a:p>
                  </a:txBody>
                  <a:tcPr/>
                </a:tc>
                <a:tc>
                  <a:txBody>
                    <a:bodyPr/>
                    <a:lstStyle/>
                    <a:p>
                      <a:r>
                        <a:rPr lang="en-US" i="0" dirty="0" smtClean="0"/>
                        <a:t>Most</a:t>
                      </a:r>
                      <a:r>
                        <a:rPr lang="en-US" i="0" baseline="0" dirty="0" smtClean="0"/>
                        <a:t> common in academic prose (e.g., </a:t>
                      </a:r>
                      <a:r>
                        <a:rPr lang="en-US" i="1" baseline="0" dirty="0" smtClean="0"/>
                        <a:t>in order to, although)</a:t>
                      </a:r>
                      <a:endParaRPr lang="en-US" i="1" dirty="0"/>
                    </a:p>
                  </a:txBody>
                  <a:tcPr/>
                </a:tc>
              </a:tr>
            </a:tbl>
          </a:graphicData>
        </a:graphic>
      </p:graphicFrame>
    </p:spTree>
    <p:extLst>
      <p:ext uri="{BB962C8B-B14F-4D97-AF65-F5344CB8AC3E}">
        <p14:creationId xmlns:p14="http://schemas.microsoft.com/office/powerpoint/2010/main" val="3123386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061146"/>
              </p:ext>
            </p:extLst>
          </p:nvPr>
        </p:nvGraphicFramePr>
        <p:xfrm>
          <a:off x="304800" y="487681"/>
          <a:ext cx="8305800" cy="5760719"/>
        </p:xfrm>
        <a:graphic>
          <a:graphicData uri="http://schemas.openxmlformats.org/drawingml/2006/table">
            <a:tbl>
              <a:tblPr firstRow="1" bandRow="1">
                <a:tableStyleId>{5C22544A-7EE6-4342-B048-85BDC9FD1C3A}</a:tableStyleId>
              </a:tblPr>
              <a:tblGrid>
                <a:gridCol w="4152900"/>
                <a:gridCol w="4152900"/>
              </a:tblGrid>
              <a:tr h="300038">
                <a:tc>
                  <a:txBody>
                    <a:bodyPr/>
                    <a:lstStyle/>
                    <a:p>
                      <a:r>
                        <a:rPr lang="en-US" dirty="0" smtClean="0"/>
                        <a:t>Dependent clause features</a:t>
                      </a:r>
                      <a:endParaRPr lang="en-US" dirty="0"/>
                    </a:p>
                  </a:txBody>
                  <a:tcPr/>
                </a:tc>
                <a:tc>
                  <a:txBody>
                    <a:bodyPr/>
                    <a:lstStyle/>
                    <a:p>
                      <a:endParaRPr lang="en-US" dirty="0"/>
                    </a:p>
                  </a:txBody>
                  <a:tcPr/>
                </a:tc>
              </a:tr>
              <a:tr h="1158239">
                <a:tc>
                  <a:txBody>
                    <a:bodyPr/>
                    <a:lstStyle/>
                    <a:p>
                      <a:r>
                        <a:rPr lang="en-US" dirty="0" smtClean="0"/>
                        <a:t>Finite relative clauses with adverbial gaps</a:t>
                      </a:r>
                      <a:endParaRPr lang="en-US" dirty="0"/>
                    </a:p>
                  </a:txBody>
                  <a:tcPr/>
                </a:tc>
                <a:tc>
                  <a:txBody>
                    <a:bodyPr/>
                    <a:lstStyle/>
                    <a:p>
                      <a:r>
                        <a:rPr lang="en-US" dirty="0" smtClean="0"/>
                        <a:t>Most common in academic</a:t>
                      </a:r>
                      <a:r>
                        <a:rPr lang="en-US" baseline="0" dirty="0" smtClean="0"/>
                        <a:t> prose; especially with </a:t>
                      </a:r>
                      <a:r>
                        <a:rPr lang="en-US" i="1" baseline="0" dirty="0" smtClean="0"/>
                        <a:t>in which </a:t>
                      </a:r>
                      <a:r>
                        <a:rPr lang="en-US" i="0" baseline="0" dirty="0" smtClean="0"/>
                        <a:t>(e.g., </a:t>
                      </a:r>
                      <a:r>
                        <a:rPr lang="en-US" i="1" baseline="0" dirty="0" smtClean="0"/>
                        <a:t>a mutant </a:t>
                      </a:r>
                      <a:r>
                        <a:rPr lang="en-US" i="1" baseline="0" dirty="0" err="1" smtClean="0"/>
                        <a:t>viemntin</a:t>
                      </a:r>
                      <a:r>
                        <a:rPr lang="en-US" i="1" baseline="0" dirty="0" smtClean="0"/>
                        <a:t> in which Ser82 is changed to S82E)</a:t>
                      </a:r>
                      <a:endParaRPr lang="en-US" i="1" dirty="0"/>
                    </a:p>
                  </a:txBody>
                  <a:tcPr/>
                </a:tc>
              </a:tr>
              <a:tr h="525066">
                <a:tc>
                  <a:txBody>
                    <a:bodyPr/>
                    <a:lstStyle/>
                    <a:p>
                      <a:r>
                        <a:rPr lang="en-US" dirty="0" smtClean="0"/>
                        <a:t>Participle</a:t>
                      </a:r>
                      <a:r>
                        <a:rPr lang="en-US" baseline="0" dirty="0" smtClean="0"/>
                        <a:t> clauses as post-modifiers in noun phrases</a:t>
                      </a:r>
                      <a:endParaRPr lang="en-US" dirty="0"/>
                    </a:p>
                  </a:txBody>
                  <a:tcPr/>
                </a:tc>
                <a:tc>
                  <a:txBody>
                    <a:bodyPr/>
                    <a:lstStyle/>
                    <a:p>
                      <a:r>
                        <a:rPr lang="en-US" dirty="0" smtClean="0"/>
                        <a:t>Very</a:t>
                      </a:r>
                      <a:r>
                        <a:rPr lang="en-US" baseline="0" dirty="0" smtClean="0"/>
                        <a:t> common in academic prose and newspapers (e.g.,</a:t>
                      </a:r>
                      <a:r>
                        <a:rPr lang="en-US" i="1" baseline="0" dirty="0" smtClean="0"/>
                        <a:t> the assumptions given above)</a:t>
                      </a:r>
                      <a:endParaRPr lang="en-US" i="1" dirty="0"/>
                    </a:p>
                  </a:txBody>
                  <a:tcPr/>
                </a:tc>
              </a:tr>
              <a:tr h="525066">
                <a:tc>
                  <a:txBody>
                    <a:bodyPr/>
                    <a:lstStyle/>
                    <a:p>
                      <a:r>
                        <a:rPr lang="en-US" dirty="0" smtClean="0"/>
                        <a:t>Noun complement clauses with a </a:t>
                      </a:r>
                      <a:r>
                        <a:rPr lang="en-US" i="1" dirty="0" smtClean="0"/>
                        <a:t>that-</a:t>
                      </a:r>
                      <a:r>
                        <a:rPr lang="en-US" dirty="0" smtClean="0"/>
                        <a:t>clause</a:t>
                      </a:r>
                      <a:endParaRPr lang="en-US" dirty="0"/>
                    </a:p>
                  </a:txBody>
                  <a:tcPr/>
                </a:tc>
                <a:tc>
                  <a:txBody>
                    <a:bodyPr/>
                    <a:lstStyle/>
                    <a:p>
                      <a:r>
                        <a:rPr lang="en-US" dirty="0" smtClean="0"/>
                        <a:t>Very</a:t>
                      </a:r>
                      <a:r>
                        <a:rPr lang="en-US" baseline="0" dirty="0" smtClean="0"/>
                        <a:t> common in academic prose (e.g., </a:t>
                      </a:r>
                      <a:r>
                        <a:rPr lang="en-US" i="1" baseline="0" dirty="0" smtClean="0"/>
                        <a:t>the fact that, a possibility that, no doubt that)</a:t>
                      </a:r>
                      <a:endParaRPr lang="en-US" i="1" dirty="0"/>
                    </a:p>
                  </a:txBody>
                  <a:tcPr/>
                </a:tc>
              </a:tr>
              <a:tr h="274320">
                <a:tc>
                  <a:txBody>
                    <a:bodyPr/>
                    <a:lstStyle/>
                    <a:p>
                      <a:r>
                        <a:rPr lang="en-US" dirty="0" smtClean="0"/>
                        <a:t>Noun complement</a:t>
                      </a:r>
                      <a:r>
                        <a:rPr lang="en-US" baseline="0" dirty="0" smtClean="0"/>
                        <a:t> clauses with a </a:t>
                      </a:r>
                      <a:r>
                        <a:rPr lang="en-US" i="1" baseline="0" dirty="0" smtClean="0"/>
                        <a:t>to-</a:t>
                      </a:r>
                      <a:r>
                        <a:rPr lang="en-US" baseline="0" dirty="0" smtClean="0"/>
                        <a:t>clause</a:t>
                      </a:r>
                      <a:endParaRPr lang="en-US" dirty="0"/>
                    </a:p>
                  </a:txBody>
                  <a:tcPr/>
                </a:tc>
                <a:tc>
                  <a:txBody>
                    <a:bodyPr/>
                    <a:lstStyle/>
                    <a:p>
                      <a:r>
                        <a:rPr lang="en-US" i="0" dirty="0" smtClean="0"/>
                        <a:t>Very</a:t>
                      </a:r>
                      <a:r>
                        <a:rPr lang="en-US" i="0" baseline="0" dirty="0" smtClean="0"/>
                        <a:t> common in academic prose </a:t>
                      </a:r>
                      <a:r>
                        <a:rPr lang="en-US" i="1" baseline="0" dirty="0" smtClean="0"/>
                        <a:t>(an attempt to, the ability to)</a:t>
                      </a:r>
                      <a:endParaRPr lang="en-US" i="1" dirty="0"/>
                    </a:p>
                  </a:txBody>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Abstract noun + </a:t>
                      </a:r>
                      <a:r>
                        <a:rPr lang="en-US" i="1" dirty="0" smtClean="0"/>
                        <a:t>of + </a:t>
                      </a:r>
                      <a:r>
                        <a:rPr lang="en-US" i="1" dirty="0" err="1" smtClean="0"/>
                        <a:t>ing</a:t>
                      </a:r>
                      <a:r>
                        <a:rPr lang="en-US" dirty="0" smtClean="0"/>
                        <a:t>-clause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Very</a:t>
                      </a:r>
                      <a:r>
                        <a:rPr lang="en-US" i="0" baseline="0" dirty="0" smtClean="0"/>
                        <a:t> common in academic prose, especially with head nouns: </a:t>
                      </a:r>
                      <a:r>
                        <a:rPr lang="en-US" i="1" baseline="0" dirty="0" smtClean="0"/>
                        <a:t>way, cost, means, methods, possibility, effect, </a:t>
                      </a:r>
                      <a:r>
                        <a:rPr lang="en-US" i="1" baseline="0" dirty="0" err="1" smtClean="0"/>
                        <a:t>probelem</a:t>
                      </a:r>
                      <a:r>
                        <a:rPr lang="en-US" i="1" baseline="0" dirty="0" smtClean="0"/>
                        <a:t>, process, rule (methods of assessing error)</a:t>
                      </a:r>
                      <a:endParaRPr lang="en-US" i="1" dirty="0" smtClean="0"/>
                    </a:p>
                    <a:p>
                      <a:endParaRPr lang="en-US" i="1" dirty="0"/>
                    </a:p>
                  </a:txBody>
                  <a:tcPr/>
                </a:tc>
              </a:tr>
            </a:tbl>
          </a:graphicData>
        </a:graphic>
      </p:graphicFrame>
    </p:spTree>
    <p:extLst>
      <p:ext uri="{BB962C8B-B14F-4D97-AF65-F5344CB8AC3E}">
        <p14:creationId xmlns:p14="http://schemas.microsoft.com/office/powerpoint/2010/main" val="3719425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6087148"/>
              </p:ext>
            </p:extLst>
          </p:nvPr>
        </p:nvGraphicFramePr>
        <p:xfrm>
          <a:off x="304800" y="1676401"/>
          <a:ext cx="8305800" cy="4937759"/>
        </p:xfrm>
        <a:graphic>
          <a:graphicData uri="http://schemas.openxmlformats.org/drawingml/2006/table">
            <a:tbl>
              <a:tblPr firstRow="1" bandRow="1">
                <a:tableStyleId>{5C22544A-7EE6-4342-B048-85BDC9FD1C3A}</a:tableStyleId>
              </a:tblPr>
              <a:tblGrid>
                <a:gridCol w="4152900"/>
                <a:gridCol w="4152900"/>
              </a:tblGrid>
              <a:tr h="300038">
                <a:tc>
                  <a:txBody>
                    <a:bodyPr/>
                    <a:lstStyle/>
                    <a:p>
                      <a:r>
                        <a:rPr lang="en-US" dirty="0" smtClean="0"/>
                        <a:t>Dependent clause features (cont.)</a:t>
                      </a:r>
                      <a:endParaRPr lang="en-US" dirty="0"/>
                    </a:p>
                  </a:txBody>
                  <a:tcPr/>
                </a:tc>
                <a:tc>
                  <a:txBody>
                    <a:bodyPr/>
                    <a:lstStyle/>
                    <a:p>
                      <a:endParaRPr lang="en-US" dirty="0"/>
                    </a:p>
                  </a:txBody>
                  <a:tcPr/>
                </a:tc>
              </a:tr>
              <a:tr h="1158239">
                <a:tc>
                  <a:txBody>
                    <a:bodyPr/>
                    <a:lstStyle/>
                    <a:p>
                      <a:r>
                        <a:rPr lang="en-US" dirty="0" err="1" smtClean="0"/>
                        <a:t>Extraposed</a:t>
                      </a:r>
                      <a:r>
                        <a:rPr lang="en-US" dirty="0" smtClean="0"/>
                        <a:t> </a:t>
                      </a:r>
                      <a:r>
                        <a:rPr lang="en-US" i="1" dirty="0" smtClean="0"/>
                        <a:t>that-</a:t>
                      </a:r>
                      <a:r>
                        <a:rPr lang="en-US" dirty="0" smtClean="0"/>
                        <a:t>clauses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Most common in academic prose</a:t>
                      </a:r>
                      <a:r>
                        <a:rPr lang="en-US" i="0" baseline="0" dirty="0" smtClean="0"/>
                        <a:t>, </a:t>
                      </a:r>
                      <a:r>
                        <a:rPr lang="en-US" i="0" baseline="0" dirty="0" err="1" smtClean="0"/>
                        <a:t>esppecially</a:t>
                      </a:r>
                      <a:r>
                        <a:rPr lang="en-US" i="0" baseline="0" dirty="0" smtClean="0"/>
                        <a:t>  controlled by the adjectives </a:t>
                      </a:r>
                      <a:r>
                        <a:rPr lang="en-US" i="1" baseline="0" dirty="0" smtClean="0"/>
                        <a:t>clear, unlikely, likely</a:t>
                      </a:r>
                      <a:r>
                        <a:rPr lang="en-US" i="0" baseline="0" dirty="0" smtClean="0"/>
                        <a:t>, and </a:t>
                      </a:r>
                      <a:r>
                        <a:rPr lang="en-US" i="1" baseline="0" dirty="0" smtClean="0"/>
                        <a:t>possible</a:t>
                      </a:r>
                      <a:r>
                        <a:rPr lang="en-US" i="0" baseline="0" dirty="0" smtClean="0"/>
                        <a:t> and </a:t>
                      </a:r>
                      <a:r>
                        <a:rPr lang="en-US" i="1" baseline="0" dirty="0" smtClean="0"/>
                        <a:t>impossible</a:t>
                      </a:r>
                      <a:endParaRPr lang="en-US" i="1" dirty="0" smtClean="0"/>
                    </a:p>
                  </a:txBody>
                  <a:tcPr/>
                </a:tc>
              </a:tr>
              <a:tr h="525066">
                <a:tc>
                  <a:txBody>
                    <a:bodyPr/>
                    <a:lstStyle/>
                    <a:p>
                      <a:r>
                        <a:rPr lang="en-US" dirty="0" err="1" smtClean="0"/>
                        <a:t>Extraposed</a:t>
                      </a:r>
                      <a:r>
                        <a:rPr lang="en-US" i="1" dirty="0" smtClean="0"/>
                        <a:t> to</a:t>
                      </a:r>
                      <a:r>
                        <a:rPr lang="en-US" dirty="0" smtClean="0"/>
                        <a:t>-clauses</a:t>
                      </a:r>
                      <a:endParaRPr lang="en-US" dirty="0"/>
                    </a:p>
                  </a:txBody>
                  <a:tcPr/>
                </a:tc>
                <a:tc>
                  <a:txBody>
                    <a:bodyPr/>
                    <a:lstStyle/>
                    <a:p>
                      <a:r>
                        <a:rPr lang="en-US" dirty="0" smtClean="0"/>
                        <a:t>Most common in academic prose, especially controlled by adjectives </a:t>
                      </a:r>
                      <a:endParaRPr lang="en-US" i="1" dirty="0"/>
                    </a:p>
                  </a:txBody>
                  <a:tcPr/>
                </a:tc>
              </a:tr>
              <a:tr h="525066">
                <a:tc>
                  <a:txBody>
                    <a:bodyPr/>
                    <a:lstStyle/>
                    <a:p>
                      <a:r>
                        <a:rPr lang="en-US" dirty="0" smtClean="0"/>
                        <a:t>Subject predicative </a:t>
                      </a:r>
                      <a:r>
                        <a:rPr lang="en-US" i="1" dirty="0" smtClean="0"/>
                        <a:t>to</a:t>
                      </a:r>
                      <a:r>
                        <a:rPr lang="en-US" dirty="0" smtClean="0"/>
                        <a:t>-clauses</a:t>
                      </a:r>
                      <a:endParaRPr lang="en-US" dirty="0"/>
                    </a:p>
                  </a:txBody>
                  <a:tcPr/>
                </a:tc>
                <a:tc>
                  <a:txBody>
                    <a:bodyPr/>
                    <a:lstStyle/>
                    <a:p>
                      <a:r>
                        <a:rPr lang="en-US" dirty="0" smtClean="0"/>
                        <a:t>Common only</a:t>
                      </a:r>
                      <a:r>
                        <a:rPr lang="en-US" baseline="0" dirty="0" smtClean="0"/>
                        <a:t> in academic prose (and newspapers) (e.g., </a:t>
                      </a:r>
                      <a:r>
                        <a:rPr lang="en-US" i="1" baseline="0" dirty="0" smtClean="0"/>
                        <a:t>The first step is to evaluate the expression</a:t>
                      </a:r>
                      <a:r>
                        <a:rPr lang="en-US" baseline="0" dirty="0" smtClean="0"/>
                        <a:t>)</a:t>
                      </a:r>
                      <a:endParaRPr lang="en-US" i="1" dirty="0"/>
                    </a:p>
                  </a:txBody>
                  <a:tcPr/>
                </a:tc>
              </a:tr>
              <a:tr h="525066">
                <a:tc>
                  <a:txBody>
                    <a:bodyPr/>
                    <a:lstStyle/>
                    <a:p>
                      <a:r>
                        <a:rPr lang="en-US" dirty="0" err="1" smtClean="0"/>
                        <a:t>Ing</a:t>
                      </a:r>
                      <a:r>
                        <a:rPr lang="en-US" dirty="0" smtClean="0"/>
                        <a:t>-clauses controlled by adjective predicates</a:t>
                      </a:r>
                      <a:endParaRPr lang="en-US" dirty="0"/>
                    </a:p>
                  </a:txBody>
                  <a:tcPr/>
                </a:tc>
                <a:tc>
                  <a:txBody>
                    <a:bodyPr/>
                    <a:lstStyle/>
                    <a:p>
                      <a:r>
                        <a:rPr lang="en-US" i="0" dirty="0" smtClean="0"/>
                        <a:t>Most common in academic</a:t>
                      </a:r>
                      <a:r>
                        <a:rPr lang="en-US" i="0" baseline="0" dirty="0" smtClean="0"/>
                        <a:t> prose (e.g., capable of, important for/in, useful for/in, formalist </a:t>
                      </a:r>
                      <a:r>
                        <a:rPr lang="en-US" i="0" baseline="0" dirty="0" err="1" smtClean="0"/>
                        <a:t>stragegies</a:t>
                      </a:r>
                      <a:r>
                        <a:rPr lang="en-US" i="0" baseline="0" dirty="0" smtClean="0"/>
                        <a:t> are useful for analyzing drama)  </a:t>
                      </a:r>
                      <a:endParaRPr lang="en-US" i="1" dirty="0"/>
                    </a:p>
                  </a:txBody>
                  <a:tcPr/>
                </a:tc>
              </a:tr>
              <a:tr h="525066">
                <a:tc>
                  <a:txBody>
                    <a:bodyPr/>
                    <a:lstStyle/>
                    <a:p>
                      <a:r>
                        <a:rPr lang="en-US" dirty="0" smtClean="0"/>
                        <a:t>Concessive adverbial clauses</a:t>
                      </a:r>
                      <a:endParaRPr lang="en-US" dirty="0"/>
                    </a:p>
                  </a:txBody>
                  <a:tcPr/>
                </a:tc>
                <a:tc>
                  <a:txBody>
                    <a:bodyPr/>
                    <a:lstStyle/>
                    <a:p>
                      <a:r>
                        <a:rPr lang="en-US" i="0" dirty="0" smtClean="0"/>
                        <a:t>Most common</a:t>
                      </a:r>
                      <a:r>
                        <a:rPr lang="en-US" i="0" baseline="0" dirty="0" smtClean="0"/>
                        <a:t> in academic prose </a:t>
                      </a:r>
                      <a:r>
                        <a:rPr lang="en-US" i="1" baseline="0" dirty="0" smtClean="0"/>
                        <a:t>(though, although)</a:t>
                      </a:r>
                      <a:endParaRPr lang="en-US" i="1" dirty="0"/>
                    </a:p>
                  </a:txBody>
                  <a:tcPr/>
                </a:tc>
              </a:tr>
            </a:tbl>
          </a:graphicData>
        </a:graphic>
      </p:graphicFrame>
    </p:spTree>
    <p:extLst>
      <p:ext uri="{BB962C8B-B14F-4D97-AF65-F5344CB8AC3E}">
        <p14:creationId xmlns:p14="http://schemas.microsoft.com/office/powerpoint/2010/main" val="1160108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3565209"/>
              </p:ext>
            </p:extLst>
          </p:nvPr>
        </p:nvGraphicFramePr>
        <p:xfrm>
          <a:off x="304800" y="1676401"/>
          <a:ext cx="8305800" cy="4106464"/>
        </p:xfrm>
        <a:graphic>
          <a:graphicData uri="http://schemas.openxmlformats.org/drawingml/2006/table">
            <a:tbl>
              <a:tblPr firstRow="1" bandRow="1">
                <a:tableStyleId>{5C22544A-7EE6-4342-B048-85BDC9FD1C3A}</a:tableStyleId>
              </a:tblPr>
              <a:tblGrid>
                <a:gridCol w="4152900"/>
                <a:gridCol w="4152900"/>
              </a:tblGrid>
              <a:tr h="300038">
                <a:tc>
                  <a:txBody>
                    <a:bodyPr/>
                    <a:lstStyle/>
                    <a:p>
                      <a:r>
                        <a:rPr lang="en-US" dirty="0" smtClean="0"/>
                        <a:t>Other</a:t>
                      </a:r>
                      <a:r>
                        <a:rPr lang="en-US" baseline="0" dirty="0" smtClean="0"/>
                        <a:t> features</a:t>
                      </a:r>
                      <a:r>
                        <a:rPr lang="en-US" dirty="0" smtClean="0"/>
                        <a:t> </a:t>
                      </a:r>
                      <a:endParaRPr lang="en-US" dirty="0"/>
                    </a:p>
                  </a:txBody>
                  <a:tcPr/>
                </a:tc>
                <a:tc>
                  <a:txBody>
                    <a:bodyPr/>
                    <a:lstStyle/>
                    <a:p>
                      <a:endParaRPr lang="en-US" dirty="0"/>
                    </a:p>
                  </a:txBody>
                  <a:tcPr/>
                </a:tc>
              </a:tr>
              <a:tr h="472439">
                <a:tc>
                  <a:txBody>
                    <a:bodyPr/>
                    <a:lstStyle/>
                    <a:p>
                      <a:r>
                        <a:rPr lang="en-US" dirty="0" smtClean="0"/>
                        <a:t>Prepositions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Most common in academic prose</a:t>
                      </a:r>
                      <a:endParaRPr lang="en-US" i="1" dirty="0" smtClean="0"/>
                    </a:p>
                  </a:txBody>
                  <a:tcPr/>
                </a:tc>
              </a:tr>
              <a:tr h="525066">
                <a:tc>
                  <a:txBody>
                    <a:bodyPr/>
                    <a:lstStyle/>
                    <a:p>
                      <a:r>
                        <a:rPr lang="en-US" i="1" dirty="0" smtClean="0"/>
                        <a:t>Of</a:t>
                      </a:r>
                      <a:r>
                        <a:rPr lang="en-US" dirty="0" smtClean="0"/>
                        <a:t>-phrases</a:t>
                      </a:r>
                      <a:endParaRPr lang="en-US" dirty="0"/>
                    </a:p>
                  </a:txBody>
                  <a:tcPr/>
                </a:tc>
                <a:tc>
                  <a:txBody>
                    <a:bodyPr/>
                    <a:lstStyle/>
                    <a:p>
                      <a:r>
                        <a:rPr lang="en-US" dirty="0" err="1" smtClean="0"/>
                        <a:t>MosMuch</a:t>
                      </a:r>
                      <a:r>
                        <a:rPr lang="en-US" dirty="0" smtClean="0"/>
                        <a:t> more common</a:t>
                      </a:r>
                      <a:r>
                        <a:rPr lang="en-US" baseline="0" dirty="0" smtClean="0"/>
                        <a:t> in writing than oral language; most common in academic prose</a:t>
                      </a:r>
                      <a:endParaRPr lang="en-US" i="1" dirty="0"/>
                    </a:p>
                  </a:txBody>
                  <a:tcPr/>
                </a:tc>
              </a:tr>
              <a:tr h="525066">
                <a:tc>
                  <a:txBody>
                    <a:bodyPr/>
                    <a:lstStyle/>
                    <a:p>
                      <a:r>
                        <a:rPr lang="en-US" dirty="0" smtClean="0"/>
                        <a:t>Prepositional phrases as post-modifiers</a:t>
                      </a:r>
                      <a:r>
                        <a:rPr lang="en-US" baseline="0" dirty="0" smtClean="0"/>
                        <a:t> in noun phrases</a:t>
                      </a:r>
                      <a:endParaRPr lang="en-US" dirty="0"/>
                    </a:p>
                  </a:txBody>
                  <a:tcPr/>
                </a:tc>
                <a:tc>
                  <a:txBody>
                    <a:bodyPr/>
                    <a:lstStyle/>
                    <a:p>
                      <a:r>
                        <a:rPr lang="en-US" i="0" dirty="0" smtClean="0"/>
                        <a:t>Very</a:t>
                      </a:r>
                      <a:r>
                        <a:rPr lang="en-US" i="0" baseline="0" dirty="0" smtClean="0"/>
                        <a:t> common in academic prose (</a:t>
                      </a:r>
                      <a:r>
                        <a:rPr lang="en-US" i="0" baseline="0" dirty="0" err="1" smtClean="0"/>
                        <a:t>e.g</a:t>
                      </a:r>
                      <a:r>
                        <a:rPr lang="en-US" i="0" baseline="0" dirty="0" smtClean="0"/>
                        <a:t>, </a:t>
                      </a:r>
                      <a:r>
                        <a:rPr lang="en-US" i="1" baseline="0" dirty="0" smtClean="0"/>
                        <a:t>the effect on the final state)</a:t>
                      </a:r>
                      <a:endParaRPr lang="en-US" i="1" dirty="0"/>
                    </a:p>
                  </a:txBody>
                  <a:tcPr/>
                </a:tc>
              </a:tr>
              <a:tr h="525066">
                <a:tc>
                  <a:txBody>
                    <a:bodyPr/>
                    <a:lstStyle/>
                    <a:p>
                      <a:r>
                        <a:rPr lang="en-US" dirty="0" smtClean="0"/>
                        <a:t>Stance noun + of-phrase</a:t>
                      </a:r>
                      <a:endParaRPr lang="en-US" dirty="0"/>
                    </a:p>
                  </a:txBody>
                  <a:tcPr/>
                </a:tc>
                <a:tc>
                  <a:txBody>
                    <a:bodyPr/>
                    <a:lstStyle/>
                    <a:p>
                      <a:r>
                        <a:rPr lang="en-US" i="0" dirty="0" smtClean="0"/>
                        <a:t>Most common in academic prose, especially </a:t>
                      </a:r>
                      <a:r>
                        <a:rPr lang="en-US" i="1" dirty="0" smtClean="0"/>
                        <a:t>possibility of, value of, importance</a:t>
                      </a:r>
                      <a:r>
                        <a:rPr lang="en-US" i="1" baseline="0" dirty="0" smtClean="0"/>
                        <a:t> of, problem of, understanding of</a:t>
                      </a:r>
                      <a:endParaRPr lang="en-US" i="1" dirty="0"/>
                    </a:p>
                  </a:txBody>
                  <a:tcPr/>
                </a:tc>
              </a:tr>
              <a:tr h="525066">
                <a:tc>
                  <a:txBody>
                    <a:bodyPr/>
                    <a:lstStyle/>
                    <a:p>
                      <a:r>
                        <a:rPr lang="en-US" dirty="0" smtClean="0"/>
                        <a:t>That/those + of-phrase</a:t>
                      </a:r>
                      <a:endParaRPr lang="en-US" dirty="0"/>
                    </a:p>
                  </a:txBody>
                  <a:tcPr/>
                </a:tc>
                <a:tc>
                  <a:txBody>
                    <a:bodyPr/>
                    <a:lstStyle/>
                    <a:p>
                      <a:r>
                        <a:rPr lang="en-US" i="0" dirty="0" smtClean="0"/>
                        <a:t>Common only in academic prose</a:t>
                      </a:r>
                      <a:endParaRPr lang="en-US" i="1" dirty="0"/>
                    </a:p>
                  </a:txBody>
                  <a:tcPr/>
                </a:tc>
              </a:tr>
            </a:tbl>
          </a:graphicData>
        </a:graphic>
      </p:graphicFrame>
    </p:spTree>
    <p:extLst>
      <p:ext uri="{BB962C8B-B14F-4D97-AF65-F5344CB8AC3E}">
        <p14:creationId xmlns:p14="http://schemas.microsoft.com/office/powerpoint/2010/main" val="258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Science</a:t>
            </a:r>
            <a:r>
              <a:rPr lang="en-US" sz="3600" b="1" u="sng" dirty="0" smtClean="0">
                <a:solidFill>
                  <a:srgbClr val="0000FF"/>
                </a:solidFill>
              </a:rPr>
              <a:t> language </a:t>
            </a:r>
            <a:r>
              <a:rPr lang="en-US" sz="3600" b="1" dirty="0" smtClean="0">
                <a:solidFill>
                  <a:srgbClr val="0000FF"/>
                </a:solidFill>
              </a:rPr>
              <a:t>is specialized</a:t>
            </a:r>
          </a:p>
          <a:p>
            <a:pPr>
              <a:buClr>
                <a:schemeClr val="tx1"/>
              </a:buClr>
              <a:buFont typeface="Wingdings" charset="2"/>
              <a:buChar char="§"/>
            </a:pPr>
            <a:endParaRPr lang="en-US" sz="2400" b="1" dirty="0" smtClean="0"/>
          </a:p>
          <a:p>
            <a:pPr>
              <a:buClr>
                <a:schemeClr val="tx1"/>
              </a:buClr>
            </a:pPr>
            <a:r>
              <a:rPr lang="en-US" sz="2400" dirty="0" smtClean="0"/>
              <a:t>Science language differs from conversation, fiction, and even other informational and                      academic texts</a:t>
            </a:r>
          </a:p>
          <a:p>
            <a:pPr>
              <a:buClr>
                <a:schemeClr val="tx1"/>
              </a:buClr>
            </a:pPr>
            <a:r>
              <a:rPr lang="en-US" sz="2400" dirty="0" smtClean="0">
                <a:solidFill>
                  <a:schemeClr val="tx1">
                    <a:lumMod val="95000"/>
                    <a:lumOff val="5000"/>
                  </a:schemeClr>
                </a:solidFill>
              </a:rPr>
              <a:t>Science text has changed (and is                         changing)</a:t>
            </a:r>
          </a:p>
          <a:p>
            <a:pPr>
              <a:buClr>
                <a:schemeClr val="tx1"/>
              </a:buClr>
            </a:pPr>
            <a:r>
              <a:rPr lang="en-US" sz="2400" dirty="0" smtClean="0">
                <a:solidFill>
                  <a:schemeClr val="tx1">
                    <a:lumMod val="95000"/>
                    <a:lumOff val="5000"/>
                  </a:schemeClr>
                </a:solidFill>
              </a:rPr>
              <a:t>These changes are in degree only                         because they are influencing other              informational texts</a:t>
            </a:r>
          </a:p>
          <a:p>
            <a:pPr marL="0" indent="0">
              <a:buClr>
                <a:schemeClr val="tx1"/>
              </a:buClr>
              <a:buNone/>
            </a:pPr>
            <a:endParaRPr lang="en-US" sz="2400" dirty="0" smtClean="0">
              <a:solidFill>
                <a:schemeClr val="tx1">
                  <a:lumMod val="95000"/>
                  <a:lumOff val="5000"/>
                </a:schemeClr>
              </a:solidFill>
            </a:endParaRPr>
          </a:p>
          <a:p>
            <a:pPr>
              <a:buClr>
                <a:schemeClr val="tx1"/>
              </a:buClr>
            </a:pPr>
            <a:endParaRPr lang="en-US" sz="2400" dirty="0" smtClean="0">
              <a:solidFill>
                <a:schemeClr val="tx1">
                  <a:lumMod val="95000"/>
                  <a:lumOff val="5000"/>
                </a:schemeClr>
              </a:solidFill>
            </a:endParaRPr>
          </a:p>
          <a:p>
            <a:pPr marL="0" indent="0">
              <a:buClr>
                <a:schemeClr val="tx1"/>
              </a:buClr>
              <a:buNone/>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59770946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features in academic prose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6582594"/>
              </p:ext>
            </p:extLst>
          </p:nvPr>
        </p:nvGraphicFramePr>
        <p:xfrm>
          <a:off x="304800" y="1676401"/>
          <a:ext cx="8305800" cy="4958477"/>
        </p:xfrm>
        <a:graphic>
          <a:graphicData uri="http://schemas.openxmlformats.org/drawingml/2006/table">
            <a:tbl>
              <a:tblPr firstRow="1" bandRow="1">
                <a:tableStyleId>{5C22544A-7EE6-4342-B048-85BDC9FD1C3A}</a:tableStyleId>
              </a:tblPr>
              <a:tblGrid>
                <a:gridCol w="4152900"/>
                <a:gridCol w="4152900"/>
              </a:tblGrid>
              <a:tr h="300038">
                <a:tc>
                  <a:txBody>
                    <a:bodyPr/>
                    <a:lstStyle/>
                    <a:p>
                      <a:r>
                        <a:rPr lang="en-US" dirty="0" smtClean="0"/>
                        <a:t>Other</a:t>
                      </a:r>
                      <a:r>
                        <a:rPr lang="en-US" baseline="0" dirty="0" smtClean="0"/>
                        <a:t> features (cont.)</a:t>
                      </a:r>
                      <a:r>
                        <a:rPr lang="en-US" dirty="0" smtClean="0"/>
                        <a:t> </a:t>
                      </a:r>
                      <a:endParaRPr lang="en-US" dirty="0"/>
                    </a:p>
                  </a:txBody>
                  <a:tcPr/>
                </a:tc>
                <a:tc>
                  <a:txBody>
                    <a:bodyPr/>
                    <a:lstStyle/>
                    <a:p>
                      <a:endParaRPr lang="en-US" dirty="0"/>
                    </a:p>
                  </a:txBody>
                  <a:tcPr/>
                </a:tc>
              </a:tr>
              <a:tr h="472439">
                <a:tc>
                  <a:txBody>
                    <a:bodyPr/>
                    <a:lstStyle/>
                    <a:p>
                      <a:r>
                        <a:rPr lang="en-US" dirty="0" smtClean="0"/>
                        <a:t>Preposition</a:t>
                      </a:r>
                      <a:r>
                        <a:rPr lang="en-US" baseline="0" dirty="0" smtClean="0"/>
                        <a:t> + </a:t>
                      </a:r>
                      <a:r>
                        <a:rPr lang="en-US" i="1" baseline="0" dirty="0" smtClean="0"/>
                        <a:t>which </a:t>
                      </a:r>
                      <a:r>
                        <a:rPr lang="en-US" i="0" baseline="0" dirty="0" smtClean="0"/>
                        <a:t>in relative clauses with adverbial gaps</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Common</a:t>
                      </a:r>
                      <a:r>
                        <a:rPr lang="en-US" i="0" baseline="0" dirty="0" smtClean="0"/>
                        <a:t> only in academic prose, especially </a:t>
                      </a:r>
                      <a:r>
                        <a:rPr lang="en-US" i="1" baseline="0" dirty="0" smtClean="0"/>
                        <a:t>in which</a:t>
                      </a:r>
                      <a:r>
                        <a:rPr lang="en-US" i="0" baseline="0" dirty="0" smtClean="0"/>
                        <a:t> and </a:t>
                      </a:r>
                      <a:r>
                        <a:rPr lang="en-US" i="1" baseline="0" dirty="0" smtClean="0"/>
                        <a:t>to which</a:t>
                      </a:r>
                      <a:endParaRPr lang="en-US" i="1" dirty="0" smtClean="0"/>
                    </a:p>
                  </a:txBody>
                  <a:tcPr/>
                </a:tc>
              </a:tr>
              <a:tr h="525066">
                <a:tc>
                  <a:txBody>
                    <a:bodyPr/>
                    <a:lstStyle/>
                    <a:p>
                      <a:r>
                        <a:rPr lang="en-US" i="0" dirty="0" smtClean="0"/>
                        <a:t>Selected coordination </a:t>
                      </a:r>
                      <a:r>
                        <a:rPr lang="en-US" i="0" dirty="0" err="1" smtClean="0"/>
                        <a:t>tages</a:t>
                      </a:r>
                      <a:endParaRPr lang="en-US" i="0" dirty="0"/>
                    </a:p>
                  </a:txBody>
                  <a:tcPr/>
                </a:tc>
                <a:tc>
                  <a:txBody>
                    <a:bodyPr/>
                    <a:lstStyle/>
                    <a:p>
                      <a:r>
                        <a:rPr lang="en-US" dirty="0" smtClean="0"/>
                        <a:t>Common only in academic prose (</a:t>
                      </a:r>
                      <a:r>
                        <a:rPr lang="en-US" i="1" dirty="0" smtClean="0"/>
                        <a:t>etc</a:t>
                      </a:r>
                      <a:r>
                        <a:rPr lang="en-US" dirty="0" smtClean="0"/>
                        <a:t>.)</a:t>
                      </a:r>
                      <a:endParaRPr lang="en-US" i="1" dirty="0"/>
                    </a:p>
                  </a:txBody>
                  <a:tcPr/>
                </a:tc>
              </a:tr>
              <a:tr h="525066">
                <a:tc>
                  <a:txBody>
                    <a:bodyPr/>
                    <a:lstStyle/>
                    <a:p>
                      <a:r>
                        <a:rPr lang="en-US" dirty="0" smtClean="0"/>
                        <a:t>Qualifier </a:t>
                      </a:r>
                      <a:r>
                        <a:rPr lang="en-US" i="1" dirty="0" smtClean="0"/>
                        <a:t>each</a:t>
                      </a:r>
                      <a:endParaRPr lang="en-US" i="1" dirty="0"/>
                    </a:p>
                  </a:txBody>
                  <a:tcPr/>
                </a:tc>
                <a:tc>
                  <a:txBody>
                    <a:bodyPr/>
                    <a:lstStyle/>
                    <a:p>
                      <a:r>
                        <a:rPr lang="en-US" i="0" dirty="0" smtClean="0"/>
                        <a:t>Most common in academic prose</a:t>
                      </a:r>
                      <a:endParaRPr lang="en-US" i="1" dirty="0"/>
                    </a:p>
                  </a:txBody>
                  <a:tcPr/>
                </a:tc>
              </a:tr>
              <a:tr h="525066">
                <a:tc>
                  <a:txBody>
                    <a:bodyPr/>
                    <a:lstStyle/>
                    <a:p>
                      <a:r>
                        <a:rPr lang="en-US" dirty="0" smtClean="0"/>
                        <a:t>Semi-determiners </a:t>
                      </a:r>
                      <a:r>
                        <a:rPr lang="en-US" i="1" dirty="0" smtClean="0"/>
                        <a:t>same, other, certain,</a:t>
                      </a:r>
                      <a:r>
                        <a:rPr lang="en-US" dirty="0" smtClean="0"/>
                        <a:t> and </a:t>
                      </a:r>
                      <a:r>
                        <a:rPr lang="en-US" i="1" dirty="0" smtClean="0"/>
                        <a:t>such</a:t>
                      </a:r>
                      <a:endParaRPr lang="en-US" i="1" dirty="0"/>
                    </a:p>
                  </a:txBody>
                  <a:tcPr/>
                </a:tc>
                <a:tc>
                  <a:txBody>
                    <a:bodyPr/>
                    <a:lstStyle/>
                    <a:p>
                      <a:r>
                        <a:rPr lang="en-US" i="0" dirty="0" err="1" smtClean="0"/>
                        <a:t>Muh</a:t>
                      </a:r>
                      <a:r>
                        <a:rPr lang="en-US" i="0" dirty="0" smtClean="0"/>
                        <a:t> more common in academic prose</a:t>
                      </a:r>
                      <a:endParaRPr lang="en-US" i="1" dirty="0"/>
                    </a:p>
                  </a:txBody>
                  <a:tcPr/>
                </a:tc>
              </a:tr>
              <a:tr h="525066">
                <a:tc>
                  <a:txBody>
                    <a:bodyPr/>
                    <a:lstStyle/>
                    <a:p>
                      <a:r>
                        <a:rPr lang="en-US" dirty="0" smtClean="0"/>
                        <a:t>Dual</a:t>
                      </a:r>
                      <a:r>
                        <a:rPr lang="en-US" baseline="0" dirty="0" smtClean="0"/>
                        <a:t> gender </a:t>
                      </a:r>
                      <a:r>
                        <a:rPr lang="en-US" baseline="0" dirty="0" err="1" smtClean="0"/>
                        <a:t>referece</a:t>
                      </a:r>
                      <a:endParaRPr lang="en-US" dirty="0"/>
                    </a:p>
                  </a:txBody>
                  <a:tcPr/>
                </a:tc>
                <a:tc>
                  <a:txBody>
                    <a:bodyPr/>
                    <a:lstStyle/>
                    <a:p>
                      <a:r>
                        <a:rPr lang="en-US" i="0" dirty="0" smtClean="0"/>
                        <a:t>Common only in academic prose</a:t>
                      </a:r>
                      <a:endParaRPr lang="en-US" i="1" dirty="0"/>
                    </a:p>
                  </a:txBody>
                  <a:tcPr/>
                </a:tc>
              </a:tr>
              <a:tr h="525066">
                <a:tc>
                  <a:txBody>
                    <a:bodyPr/>
                    <a:lstStyle/>
                    <a:p>
                      <a:r>
                        <a:rPr lang="en-US" dirty="0" smtClean="0"/>
                        <a:t>Lexical</a:t>
                      </a:r>
                      <a:r>
                        <a:rPr lang="en-US" baseline="0" dirty="0" smtClean="0"/>
                        <a:t> bundles with noun phrases and/or prepositional phrases</a:t>
                      </a:r>
                      <a:endParaRPr lang="en-US" dirty="0"/>
                    </a:p>
                  </a:txBody>
                  <a:tcPr/>
                </a:tc>
                <a:tc>
                  <a:txBody>
                    <a:bodyPr/>
                    <a:lstStyle/>
                    <a:p>
                      <a:r>
                        <a:rPr lang="en-US" i="0" dirty="0" smtClean="0"/>
                        <a:t>Very</a:t>
                      </a:r>
                      <a:r>
                        <a:rPr lang="en-US" i="0" baseline="0" dirty="0" smtClean="0"/>
                        <a:t> common in academic prose (e.g., </a:t>
                      </a:r>
                      <a:r>
                        <a:rPr lang="en-US" i="1" baseline="0" dirty="0" smtClean="0"/>
                        <a:t>the end </a:t>
                      </a:r>
                      <a:r>
                        <a:rPr lang="en-US" i="1" baseline="0" dirty="0" err="1" smtClean="0"/>
                        <a:t>ot</a:t>
                      </a:r>
                      <a:r>
                        <a:rPr lang="en-US" i="1" baseline="0" dirty="0" smtClean="0"/>
                        <a:t> the, the nature of the, one of the most, the way in which, the extent to which, the fact that the, as a result of, at the same time of, on the other hand)</a:t>
                      </a:r>
                      <a:endParaRPr lang="en-US" i="1" dirty="0"/>
                    </a:p>
                  </a:txBody>
                  <a:tcPr/>
                </a:tc>
              </a:tr>
            </a:tbl>
          </a:graphicData>
        </a:graphic>
      </p:graphicFrame>
    </p:spTree>
    <p:extLst>
      <p:ext uri="{BB962C8B-B14F-4D97-AF65-F5344CB8AC3E}">
        <p14:creationId xmlns:p14="http://schemas.microsoft.com/office/powerpoint/2010/main" val="3513977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Specifics of science text</a:t>
            </a:r>
            <a:endParaRPr lang="en-US" sz="2400" b="1" dirty="0" smtClean="0"/>
          </a:p>
          <a:p>
            <a:pPr>
              <a:buClrTx/>
              <a:buFont typeface="Arial"/>
              <a:buChar char="•"/>
            </a:pPr>
            <a:r>
              <a:rPr lang="en-US" sz="2400" dirty="0"/>
              <a:t>Technical, abstract, dense, tightly knit language (that contrasts with interactive, interpersonal style </a:t>
            </a:r>
            <a:r>
              <a:rPr lang="en-US" sz="2400" dirty="0" smtClean="0"/>
              <a:t>                of </a:t>
            </a:r>
            <a:r>
              <a:rPr lang="en-US" sz="2400" dirty="0"/>
              <a:t>other texts or ordinary language</a:t>
            </a:r>
            <a:r>
              <a:rPr lang="en-US" sz="2400" dirty="0" smtClean="0"/>
              <a:t>)</a:t>
            </a:r>
          </a:p>
          <a:p>
            <a:pPr>
              <a:buClrTx/>
              <a:buFont typeface="Arial"/>
              <a:buChar char="•"/>
            </a:pPr>
            <a:r>
              <a:rPr lang="en-US" sz="2400" dirty="0" smtClean="0"/>
              <a:t>More nouns, fewer verbs—more noun modification</a:t>
            </a:r>
            <a:endParaRPr lang="en-US" sz="2400" dirty="0"/>
          </a:p>
          <a:p>
            <a:pPr>
              <a:buClrTx/>
              <a:buFont typeface="Arial"/>
              <a:buChar char="•"/>
            </a:pPr>
            <a:r>
              <a:rPr lang="en-US" sz="2400" dirty="0"/>
              <a:t>Nominalization (turning </a:t>
            </a:r>
            <a:r>
              <a:rPr lang="en-US" sz="2400" dirty="0" smtClean="0"/>
              <a:t>processes and           properties  </a:t>
            </a:r>
            <a:r>
              <a:rPr lang="en-US" sz="2400" dirty="0"/>
              <a:t>into </a:t>
            </a:r>
            <a:r>
              <a:rPr lang="en-US" sz="2400" dirty="0" smtClean="0"/>
              <a:t>nouns</a:t>
            </a:r>
            <a:r>
              <a:rPr lang="en-US" sz="2400" dirty="0"/>
              <a:t>) </a:t>
            </a:r>
          </a:p>
          <a:p>
            <a:pPr>
              <a:buClrTx/>
              <a:buFont typeface="Arial"/>
              <a:buChar char="•"/>
            </a:pPr>
            <a:r>
              <a:rPr lang="en-US" sz="2400" dirty="0"/>
              <a:t>Passive voice (“the atoms were excited </a:t>
            </a:r>
            <a:r>
              <a:rPr lang="en-US" sz="2400" dirty="0" smtClean="0"/>
              <a:t>                         by </a:t>
            </a:r>
            <a:r>
              <a:rPr lang="en-US" sz="2400" dirty="0"/>
              <a:t>the heat”)</a:t>
            </a:r>
          </a:p>
          <a:p>
            <a:pPr>
              <a:buClrTx/>
              <a:buFont typeface="Arial"/>
              <a:buChar char="•"/>
            </a:pPr>
            <a:r>
              <a:rPr lang="en-US" sz="2400" dirty="0"/>
              <a:t>Suppression of agency (readers need to </a:t>
            </a:r>
            <a:r>
              <a:rPr lang="en-US" sz="2400" dirty="0" smtClean="0"/>
              <a:t>                     focus </a:t>
            </a:r>
            <a:r>
              <a:rPr lang="en-US" sz="2400" dirty="0"/>
              <a:t>on causation not intention</a:t>
            </a:r>
            <a:r>
              <a:rPr lang="en-US" sz="2400" dirty="0" smtClean="0"/>
              <a:t>)</a:t>
            </a:r>
          </a:p>
          <a:p>
            <a:pPr>
              <a:buClrTx/>
              <a:buFont typeface="Arial"/>
              <a:buChar char="•"/>
            </a:pPr>
            <a:r>
              <a:rPr lang="en-US" sz="2400" dirty="0" smtClean="0"/>
              <a:t>Phrasal complexity instead of clausal complexity </a:t>
            </a:r>
          </a:p>
          <a:p>
            <a:pPr marL="0" indent="0">
              <a:buClr>
                <a:schemeClr val="tx1"/>
              </a:buClr>
              <a:buNone/>
            </a:pPr>
            <a:endParaRPr lang="en-US" sz="2400" dirty="0" smtClean="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1883521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59 copy.jpg"/>
          <p:cNvPicPr>
            <a:picLocks noGrp="1" noChangeAspect="1"/>
          </p:cNvPicPr>
          <p:nvPr>
            <p:ph idx="1"/>
          </p:nvPr>
        </p:nvPicPr>
        <p:blipFill>
          <a:blip r:embed="rId3" cstate="print">
            <a:extLst>
              <a:ext uri="{28A0092B-C50C-407E-A947-70E740481C1C}">
                <a14:useLocalDpi xmlns:a14="http://schemas.microsoft.com/office/drawing/2010/main" val="0"/>
              </a:ext>
            </a:extLst>
          </a:blip>
          <a:srcRect t="13297" b="13297"/>
          <a:stretch>
            <a:fillRect/>
          </a:stretch>
        </p:blipFill>
        <p:spPr/>
      </p:pic>
    </p:spTree>
    <p:extLst>
      <p:ext uri="{BB962C8B-B14F-4D97-AF65-F5344CB8AC3E}">
        <p14:creationId xmlns:p14="http://schemas.microsoft.com/office/powerpoint/2010/main" val="398949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Noun-centric prose (Fang &amp; </a:t>
            </a:r>
            <a:r>
              <a:rPr lang="en-US" sz="3600" b="1" dirty="0" err="1" smtClean="0">
                <a:solidFill>
                  <a:srgbClr val="0000FF"/>
                </a:solidFill>
              </a:rPr>
              <a:t>Scheppegrell</a:t>
            </a:r>
            <a:r>
              <a:rPr lang="en-US" sz="3600" b="1" dirty="0" smtClean="0">
                <a:solidFill>
                  <a:srgbClr val="0000FF"/>
                </a:solidFill>
              </a:rPr>
              <a:t>)</a:t>
            </a:r>
            <a:endParaRPr lang="en-US" sz="2400" dirty="0" smtClean="0"/>
          </a:p>
          <a:p>
            <a:pPr>
              <a:buClrTx/>
              <a:buFont typeface="Arial"/>
              <a:buChar char="•"/>
            </a:pPr>
            <a:r>
              <a:rPr lang="en-US" sz="2400" dirty="0" smtClean="0"/>
              <a:t>Sentence </a:t>
            </a:r>
            <a:r>
              <a:rPr lang="en-US" sz="2400" dirty="0"/>
              <a:t>density: unpacking complex nouns</a:t>
            </a:r>
          </a:p>
          <a:p>
            <a:pPr>
              <a:buClrTx/>
              <a:buFont typeface="Arial"/>
              <a:buChar char="•"/>
            </a:pPr>
            <a:r>
              <a:rPr lang="en-US" sz="2400" i="1" u="sng" dirty="0"/>
              <a:t>Experimental verification of </a:t>
            </a:r>
            <a:r>
              <a:rPr lang="en-US" sz="2400" i="1" u="sng" dirty="0" smtClean="0"/>
              <a:t>Einstein’s              </a:t>
            </a:r>
            <a:r>
              <a:rPr lang="en-US" sz="2400" i="1" u="sng" dirty="0"/>
              <a:t>explanation of the photoelectric </a:t>
            </a:r>
            <a:r>
              <a:rPr lang="en-US" sz="2400" i="1" u="sng" dirty="0" smtClean="0"/>
              <a:t>effect</a:t>
            </a:r>
            <a:r>
              <a:rPr lang="en-US" sz="2400" i="1" dirty="0" smtClean="0"/>
              <a:t>                       was </a:t>
            </a:r>
            <a:r>
              <a:rPr lang="en-US" sz="2400" i="1" dirty="0"/>
              <a:t>made 11 years later by the </a:t>
            </a:r>
            <a:r>
              <a:rPr lang="en-US" sz="2400" i="1" dirty="0" smtClean="0"/>
              <a:t>                              American </a:t>
            </a:r>
            <a:r>
              <a:rPr lang="en-US" sz="2400" i="1" dirty="0"/>
              <a:t>physicist Robert Millikan. </a:t>
            </a:r>
            <a:r>
              <a:rPr lang="en-US" sz="2400" i="1" dirty="0" smtClean="0"/>
              <a:t>                             </a:t>
            </a:r>
            <a:r>
              <a:rPr lang="en-US" sz="2400" i="1" u="sng" dirty="0" smtClean="0"/>
              <a:t>Every </a:t>
            </a:r>
            <a:r>
              <a:rPr lang="en-US" sz="2400" i="1" u="sng" dirty="0"/>
              <a:t>aspect of Einstein’s </a:t>
            </a:r>
            <a:r>
              <a:rPr lang="en-US" sz="2400" i="1" u="sng" dirty="0" smtClean="0"/>
              <a:t>interpretation</a:t>
            </a:r>
            <a:r>
              <a:rPr lang="en-US" sz="2400" i="1" dirty="0" smtClean="0"/>
              <a:t>                          was </a:t>
            </a:r>
            <a:r>
              <a:rPr lang="en-US" sz="2400" i="1" dirty="0"/>
              <a:t>confirmed, including the direct </a:t>
            </a:r>
            <a:r>
              <a:rPr lang="en-US" sz="2400" i="1" dirty="0" smtClean="0"/>
              <a:t>                 proportionality </a:t>
            </a:r>
            <a:r>
              <a:rPr lang="en-US" sz="2400" i="1" dirty="0"/>
              <a:t>of photon energy to frequency.</a:t>
            </a:r>
          </a:p>
          <a:p>
            <a:pPr>
              <a:buClr>
                <a:schemeClr val="tx1"/>
              </a:buClr>
              <a:buFont typeface="Wingdings" charset="2"/>
              <a:buChar char="§"/>
            </a:pPr>
            <a:endParaRPr lang="en-US" sz="2400" dirty="0" smtClean="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925197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Nominalization (</a:t>
            </a:r>
            <a:r>
              <a:rPr lang="en-US" sz="3600" b="1" dirty="0" err="1" smtClean="0">
                <a:solidFill>
                  <a:srgbClr val="0000FF"/>
                </a:solidFill>
              </a:rPr>
              <a:t>Halliday</a:t>
            </a:r>
            <a:r>
              <a:rPr lang="en-US" sz="3600" b="1" dirty="0" smtClean="0">
                <a:solidFill>
                  <a:srgbClr val="0000FF"/>
                </a:solidFill>
              </a:rPr>
              <a:t>, 2004)</a:t>
            </a:r>
          </a:p>
          <a:p>
            <a:pPr>
              <a:buClrTx/>
              <a:buFont typeface="Arial"/>
              <a:buChar char="•"/>
            </a:pPr>
            <a:endParaRPr lang="en-US" sz="2400" dirty="0" smtClean="0"/>
          </a:p>
          <a:p>
            <a:pPr>
              <a:spcBef>
                <a:spcPts val="780"/>
              </a:spcBef>
              <a:buClrTx/>
            </a:pPr>
            <a:r>
              <a:rPr lang="en-US" sz="2000" dirty="0" smtClean="0"/>
              <a:t>Glass </a:t>
            </a:r>
            <a:r>
              <a:rPr lang="en-US" sz="2000" dirty="0"/>
              <a:t>cracks more quickly the harder you press on it. </a:t>
            </a:r>
          </a:p>
          <a:p>
            <a:pPr>
              <a:spcBef>
                <a:spcPts val="780"/>
              </a:spcBef>
              <a:buClrTx/>
            </a:pPr>
            <a:r>
              <a:rPr lang="en-US" sz="2000" dirty="0" smtClean="0"/>
              <a:t>Cracks </a:t>
            </a:r>
            <a:r>
              <a:rPr lang="en-US" sz="2000" dirty="0"/>
              <a:t>in glass grow faster the more </a:t>
            </a:r>
            <a:r>
              <a:rPr lang="en-US" sz="2000" dirty="0" smtClean="0"/>
              <a:t>pressure                               is </a:t>
            </a:r>
            <a:r>
              <a:rPr lang="en-US" sz="2000" dirty="0"/>
              <a:t>put on. </a:t>
            </a:r>
            <a:endParaRPr lang="en-US" sz="2000" dirty="0" smtClean="0"/>
          </a:p>
          <a:p>
            <a:pPr>
              <a:spcBef>
                <a:spcPts val="780"/>
              </a:spcBef>
              <a:buClrTx/>
            </a:pPr>
            <a:r>
              <a:rPr lang="en-US" sz="2000" dirty="0" smtClean="0"/>
              <a:t>Glass </a:t>
            </a:r>
            <a:r>
              <a:rPr lang="en-US" sz="2000" dirty="0"/>
              <a:t>crack growth is faster if greater stress </a:t>
            </a:r>
            <a:r>
              <a:rPr lang="en-US" sz="2000" dirty="0" smtClean="0"/>
              <a:t>                                    is </a:t>
            </a:r>
            <a:r>
              <a:rPr lang="en-US" sz="2000" dirty="0"/>
              <a:t>applied. </a:t>
            </a:r>
          </a:p>
          <a:p>
            <a:pPr>
              <a:spcBef>
                <a:spcPts val="780"/>
              </a:spcBef>
              <a:buClrTx/>
            </a:pPr>
            <a:r>
              <a:rPr lang="en-US" sz="2000" dirty="0" smtClean="0"/>
              <a:t>The </a:t>
            </a:r>
            <a:r>
              <a:rPr lang="en-US" sz="2000" dirty="0"/>
              <a:t>rate of glass crack growth depends on </a:t>
            </a:r>
            <a:r>
              <a:rPr lang="en-US" sz="2000" dirty="0" smtClean="0"/>
              <a:t>                                   the </a:t>
            </a:r>
            <a:r>
              <a:rPr lang="en-US" sz="2000" dirty="0"/>
              <a:t>magnitude of the applied stress. </a:t>
            </a:r>
          </a:p>
          <a:p>
            <a:pPr>
              <a:spcBef>
                <a:spcPts val="780"/>
              </a:spcBef>
              <a:buClrTx/>
            </a:pPr>
            <a:r>
              <a:rPr lang="en-US" sz="2000" dirty="0" smtClean="0"/>
              <a:t>Glass </a:t>
            </a:r>
            <a:r>
              <a:rPr lang="en-US" sz="2000" dirty="0"/>
              <a:t>crack growth rate is associated with </a:t>
            </a:r>
            <a:r>
              <a:rPr lang="en-US" sz="2000" dirty="0" smtClean="0"/>
              <a:t>                               applied </a:t>
            </a:r>
            <a:r>
              <a:rPr lang="en-US" sz="2000" dirty="0"/>
              <a:t>stress magnitude. </a:t>
            </a:r>
          </a:p>
          <a:p>
            <a:pPr marL="0" indent="0">
              <a:buClr>
                <a:schemeClr val="tx1"/>
              </a:buClr>
              <a:buNone/>
            </a:pPr>
            <a:r>
              <a:rPr lang="en-US" sz="2400" dirty="0" smtClean="0"/>
              <a:t>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729549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Clausal versus phrasal complexity</a:t>
            </a:r>
          </a:p>
          <a:p>
            <a:pPr>
              <a:buClrTx/>
              <a:buFont typeface="Arial"/>
              <a:buChar char="•"/>
            </a:pPr>
            <a:endParaRPr lang="en-US" sz="2400" dirty="0" smtClean="0"/>
          </a:p>
          <a:p>
            <a:pPr>
              <a:buClr>
                <a:schemeClr val="tx1"/>
              </a:buClr>
            </a:pPr>
            <a:r>
              <a:rPr lang="en-US" sz="2400" dirty="0" smtClean="0"/>
              <a:t>Clausal complexity </a:t>
            </a:r>
          </a:p>
          <a:p>
            <a:pPr marL="0" indent="0">
              <a:buClr>
                <a:schemeClr val="tx1"/>
              </a:buClr>
              <a:buNone/>
            </a:pPr>
            <a:r>
              <a:rPr lang="en-US" sz="2400" dirty="0" smtClean="0"/>
              <a:t>The French</a:t>
            </a:r>
            <a:r>
              <a:rPr lang="en-US" sz="2400" b="1" dirty="0" smtClean="0"/>
              <a:t> tended </a:t>
            </a:r>
            <a:r>
              <a:rPr lang="en-US" sz="2400" dirty="0" smtClean="0"/>
              <a:t>[to </a:t>
            </a:r>
            <a:r>
              <a:rPr lang="en-US" sz="2400" b="1" dirty="0" smtClean="0"/>
              <a:t>trap </a:t>
            </a:r>
            <a:r>
              <a:rPr lang="en-US" sz="2400" dirty="0" smtClean="0"/>
              <a:t>and </a:t>
            </a:r>
            <a:r>
              <a:rPr lang="en-US" sz="2400" b="1" dirty="0" smtClean="0"/>
              <a:t>trade</a:t>
            </a:r>
            <a:r>
              <a:rPr lang="en-US" sz="2400" dirty="0" smtClean="0"/>
              <a:t> for furs,]</a:t>
            </a:r>
          </a:p>
          <a:p>
            <a:pPr marL="0" indent="0">
              <a:buClr>
                <a:schemeClr val="tx1"/>
              </a:buClr>
              <a:buNone/>
            </a:pPr>
            <a:r>
              <a:rPr lang="en-US" sz="2400" dirty="0" smtClean="0"/>
              <a:t>but the British settlers [who were starting</a:t>
            </a:r>
          </a:p>
          <a:p>
            <a:pPr marL="0" indent="0">
              <a:buClr>
                <a:schemeClr val="tx1"/>
              </a:buClr>
              <a:buNone/>
            </a:pPr>
            <a:r>
              <a:rPr lang="en-US" sz="2400" dirty="0"/>
              <a:t>[</a:t>
            </a:r>
            <a:r>
              <a:rPr lang="en-US" sz="2400" dirty="0" smtClean="0"/>
              <a:t>to survey land in [what is now Tennessee                        and Kentucky]], looked like incipient farmers.</a:t>
            </a:r>
          </a:p>
          <a:p>
            <a:pPr marL="0" indent="0">
              <a:buClr>
                <a:schemeClr val="tx1"/>
              </a:buClr>
              <a:buNone/>
            </a:pPr>
            <a:endParaRPr lang="en-US" sz="2400" dirty="0"/>
          </a:p>
          <a:p>
            <a:pPr>
              <a:buClr>
                <a:schemeClr val="tx1"/>
              </a:buClr>
            </a:pPr>
            <a:r>
              <a:rPr lang="en-US" sz="2400" dirty="0" smtClean="0"/>
              <a:t>Phrasal complexity</a:t>
            </a:r>
          </a:p>
          <a:p>
            <a:pPr marL="0" indent="0">
              <a:buClr>
                <a:schemeClr val="tx1"/>
              </a:buClr>
              <a:buNone/>
            </a:pPr>
            <a:r>
              <a:rPr lang="en-US" sz="2400" dirty="0" smtClean="0"/>
              <a:t>This may indeed be</a:t>
            </a:r>
            <a:r>
              <a:rPr lang="en-US" sz="2400" b="1" dirty="0" smtClean="0"/>
              <a:t> part </a:t>
            </a:r>
            <a:r>
              <a:rPr lang="en-US" sz="2400" dirty="0" smtClean="0"/>
              <a:t>[</a:t>
            </a:r>
            <a:r>
              <a:rPr lang="en-US" sz="2400" b="1" dirty="0" smtClean="0"/>
              <a:t>of</a:t>
            </a:r>
            <a:r>
              <a:rPr lang="en-US" sz="2400" dirty="0" smtClean="0"/>
              <a:t> the reason [</a:t>
            </a:r>
            <a:r>
              <a:rPr lang="en-US" sz="2400" b="1" dirty="0" smtClean="0"/>
              <a:t>for</a:t>
            </a:r>
            <a:r>
              <a:rPr lang="en-US" sz="2400" dirty="0" smtClean="0"/>
              <a:t>                       the statistical</a:t>
            </a:r>
            <a:r>
              <a:rPr lang="en-US" sz="2400" b="1" dirty="0" smtClean="0"/>
              <a:t> link</a:t>
            </a:r>
            <a:r>
              <a:rPr lang="en-US" sz="2400" dirty="0" smtClean="0"/>
              <a:t>] </a:t>
            </a:r>
            <a:r>
              <a:rPr lang="en-US" sz="2400" b="1" dirty="0" smtClean="0"/>
              <a:t>[between </a:t>
            </a:r>
            <a:r>
              <a:rPr lang="en-US" sz="2400" dirty="0" smtClean="0"/>
              <a:t>schizophrenia                           and </a:t>
            </a:r>
            <a:r>
              <a:rPr lang="en-US" sz="2400" b="1" dirty="0" smtClean="0"/>
              <a:t>membership</a:t>
            </a:r>
            <a:r>
              <a:rPr lang="en-US" sz="2400" dirty="0" smtClean="0"/>
              <a:t> [in the lower                         socioeconomic classes.]]]] </a:t>
            </a:r>
          </a:p>
          <a:p>
            <a:pPr marL="0" indent="0">
              <a:buClr>
                <a:schemeClr val="tx1"/>
              </a:buClr>
              <a:buNone/>
            </a:pPr>
            <a:r>
              <a:rPr lang="en-US" sz="2400" dirty="0" smtClean="0"/>
              <a:t>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2036822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Nouns as pre-modifiers</a:t>
            </a:r>
          </a:p>
          <a:p>
            <a:pPr>
              <a:buClrTx/>
              <a:buFont typeface="Arial"/>
              <a:buChar char="•"/>
            </a:pPr>
            <a:endParaRPr lang="en-US" sz="2400" dirty="0" smtClean="0"/>
          </a:p>
          <a:p>
            <a:pPr>
              <a:buClr>
                <a:schemeClr val="tx1"/>
              </a:buClr>
            </a:pPr>
            <a:r>
              <a:rPr lang="en-US" sz="2400" dirty="0" smtClean="0"/>
              <a:t>Originally just titles: King, Doctor, Duke, Captain, Lord</a:t>
            </a:r>
            <a:r>
              <a:rPr lang="mr-IN" sz="2400" dirty="0" smtClean="0"/>
              <a:t>…</a:t>
            </a:r>
            <a:r>
              <a:rPr lang="en-US" sz="2400" dirty="0" smtClean="0"/>
              <a:t> and specific places: Hampton Court, Dumbarton Castle, India Company,                 Greenwich Park</a:t>
            </a:r>
          </a:p>
          <a:p>
            <a:pPr>
              <a:buClr>
                <a:schemeClr val="tx1"/>
              </a:buClr>
            </a:pPr>
            <a:r>
              <a:rPr lang="en-US" sz="2400" dirty="0" smtClean="0"/>
              <a:t>Then concrete nouns (sand bank, flannel roller), institutions (family history), states or conditions  (cancer cells, croup cases), other intangibles (heat apoplexy, quarantine restrictions)</a:t>
            </a:r>
          </a:p>
          <a:p>
            <a:pPr>
              <a:buClr>
                <a:schemeClr val="tx1"/>
              </a:buClr>
            </a:pPr>
            <a:r>
              <a:rPr lang="en-US" sz="2400" dirty="0" smtClean="0"/>
              <a:t>Now almost any combination and number</a:t>
            </a:r>
          </a:p>
          <a:p>
            <a:pPr>
              <a:buClr>
                <a:schemeClr val="tx1"/>
              </a:buClr>
            </a:pPr>
            <a:r>
              <a:rPr lang="en-US" sz="2400" i="1" dirty="0" smtClean="0"/>
              <a:t>Philae comet lander alien ‘cover-</a:t>
            </a:r>
            <a:r>
              <a:rPr lang="en-US" sz="2400" i="1" dirty="0" err="1" smtClean="0"/>
              <a:t>ip</a:t>
            </a:r>
            <a:r>
              <a:rPr lang="en-US" sz="2400" i="1" dirty="0" smtClean="0"/>
              <a:t>’ conspiracy theories emerge</a:t>
            </a:r>
          </a:p>
          <a:p>
            <a:pPr>
              <a:buClr>
                <a:schemeClr val="tx1"/>
              </a:buClr>
            </a:pPr>
            <a:endParaRPr lang="en-US" sz="2400" dirty="0" smtClean="0"/>
          </a:p>
          <a:p>
            <a:pPr marL="0" indent="0">
              <a:buClr>
                <a:schemeClr val="tx1"/>
              </a:buClr>
              <a:buNone/>
            </a:pPr>
            <a:endParaRPr lang="en-US" sz="2400" dirty="0"/>
          </a:p>
          <a:p>
            <a:pPr marL="0" indent="0">
              <a:buClr>
                <a:schemeClr val="tx1"/>
              </a:buClr>
              <a:buNone/>
            </a:pPr>
            <a:r>
              <a:rPr lang="en-US" sz="2400" dirty="0" smtClean="0"/>
              <a:t>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1645192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Nouns as pre-modifiers</a:t>
            </a:r>
          </a:p>
          <a:p>
            <a:pPr>
              <a:buClrTx/>
              <a:buFont typeface="Arial"/>
              <a:buChar char="•"/>
            </a:pPr>
            <a:endParaRPr lang="en-US" sz="2400" dirty="0" smtClean="0"/>
          </a:p>
          <a:p>
            <a:pPr>
              <a:buClr>
                <a:schemeClr val="tx1"/>
              </a:buClr>
            </a:pPr>
            <a:r>
              <a:rPr lang="en-US" sz="2400" dirty="0" smtClean="0"/>
              <a:t>Originally just titles: King, Doctor, Duke, Captain, Lord</a:t>
            </a:r>
            <a:r>
              <a:rPr lang="mr-IN" sz="2400" dirty="0" smtClean="0"/>
              <a:t>…</a:t>
            </a:r>
            <a:r>
              <a:rPr lang="en-US" sz="2400" dirty="0" smtClean="0"/>
              <a:t> and specific places: Hampton Court, Dumbarton Castle, India Company,                 Greenwich Park</a:t>
            </a:r>
          </a:p>
          <a:p>
            <a:pPr>
              <a:buClr>
                <a:schemeClr val="tx1"/>
              </a:buClr>
            </a:pPr>
            <a:r>
              <a:rPr lang="en-US" sz="2400" dirty="0" smtClean="0"/>
              <a:t>Then concrete nouns (sand bank, flannel roller), institutions (family history), states or conditions  (cancer cells, croup cases), other intangibles (heat apoplexy, quarantine restrictions)</a:t>
            </a:r>
          </a:p>
          <a:p>
            <a:pPr>
              <a:buClr>
                <a:schemeClr val="tx1"/>
              </a:buClr>
            </a:pPr>
            <a:r>
              <a:rPr lang="en-US" sz="2400" dirty="0" smtClean="0"/>
              <a:t>Now almost any combination and number</a:t>
            </a:r>
          </a:p>
          <a:p>
            <a:pPr>
              <a:buClr>
                <a:schemeClr val="tx1"/>
              </a:buClr>
            </a:pPr>
            <a:r>
              <a:rPr lang="en-US" sz="2400" i="1" dirty="0" smtClean="0"/>
              <a:t>Philae comet lander alien ‘cover-</a:t>
            </a:r>
            <a:r>
              <a:rPr lang="en-US" sz="2400" i="1" dirty="0" err="1" smtClean="0"/>
              <a:t>ip</a:t>
            </a:r>
            <a:r>
              <a:rPr lang="en-US" sz="2400" i="1" dirty="0" smtClean="0"/>
              <a:t>’ conspiracy theories emerge</a:t>
            </a:r>
          </a:p>
          <a:p>
            <a:pPr>
              <a:buClr>
                <a:schemeClr val="tx1"/>
              </a:buClr>
            </a:pPr>
            <a:endParaRPr lang="en-US" sz="2400" dirty="0" smtClean="0"/>
          </a:p>
          <a:p>
            <a:pPr marL="0" indent="0">
              <a:buClr>
                <a:schemeClr val="tx1"/>
              </a:buClr>
              <a:buNone/>
            </a:pPr>
            <a:endParaRPr lang="en-US" sz="2400" dirty="0"/>
          </a:p>
          <a:p>
            <a:pPr marL="0" indent="0">
              <a:buClr>
                <a:schemeClr val="tx1"/>
              </a:buClr>
              <a:buNone/>
            </a:pPr>
            <a:r>
              <a:rPr lang="en-US" sz="2400" dirty="0" smtClean="0"/>
              <a:t>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1749345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Nouns as pre-modifiers (cont.)</a:t>
            </a:r>
          </a:p>
          <a:p>
            <a:pPr>
              <a:buClrTx/>
              <a:buFont typeface="Arial"/>
              <a:buChar char="•"/>
            </a:pPr>
            <a:endParaRPr lang="en-US" sz="2400" dirty="0" smtClean="0"/>
          </a:p>
          <a:p>
            <a:pPr>
              <a:buClr>
                <a:schemeClr val="tx1"/>
              </a:buClr>
            </a:pPr>
            <a:r>
              <a:rPr lang="en-US" sz="2400" dirty="0" smtClean="0"/>
              <a:t>Including nominalizations (e.g., population base, inoculation experiment, regression analysis</a:t>
            </a:r>
          </a:p>
          <a:p>
            <a:pPr>
              <a:buClr>
                <a:schemeClr val="tx1"/>
              </a:buClr>
            </a:pPr>
            <a:r>
              <a:rPr lang="en-US" sz="2400" dirty="0" smtClean="0"/>
              <a:t>Various meanings—relationship between                  N1 and N2 (that is composed of, that                    comes from, where one can find, specializing            in, se for/with, belonging to, associated with, about, that regulates/administers, etc.</a:t>
            </a:r>
          </a:p>
          <a:p>
            <a:pPr>
              <a:buClr>
                <a:schemeClr val="tx1"/>
              </a:buClr>
            </a:pPr>
            <a:r>
              <a:rPr lang="en-US" sz="2400" dirty="0" smtClean="0"/>
              <a:t>The terms are not necessarily technical,                      but the only way to understand the relationship between the nouns is to know the                     relationship</a:t>
            </a:r>
          </a:p>
          <a:p>
            <a:pPr>
              <a:buClr>
                <a:schemeClr val="tx1"/>
              </a:buClr>
            </a:pPr>
            <a:endParaRPr lang="en-US" sz="2400" dirty="0" smtClean="0"/>
          </a:p>
          <a:p>
            <a:pPr marL="0" indent="0">
              <a:buClr>
                <a:schemeClr val="tx1"/>
              </a:buClr>
              <a:buNone/>
            </a:pPr>
            <a:endParaRPr lang="en-US" sz="2400" dirty="0"/>
          </a:p>
          <a:p>
            <a:pPr marL="0" indent="0">
              <a:buClr>
                <a:schemeClr val="tx1"/>
              </a:buClr>
              <a:buNone/>
            </a:pPr>
            <a:r>
              <a:rPr lang="en-US" sz="2400" dirty="0" smtClean="0"/>
              <a:t>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3337024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Nouns as pre-modifiers (cont.)</a:t>
            </a:r>
          </a:p>
          <a:p>
            <a:pPr>
              <a:buClrTx/>
              <a:buFont typeface="Arial"/>
              <a:buChar char="•"/>
            </a:pPr>
            <a:endParaRPr lang="en-US" sz="2400" dirty="0" smtClean="0"/>
          </a:p>
          <a:p>
            <a:pPr>
              <a:buClr>
                <a:schemeClr val="tx1"/>
              </a:buClr>
            </a:pPr>
            <a:r>
              <a:rPr lang="en-US" sz="2400" dirty="0" smtClean="0"/>
              <a:t>Pressure hose (a hose able to withstand pressure)</a:t>
            </a:r>
          </a:p>
          <a:p>
            <a:pPr>
              <a:buClr>
                <a:schemeClr val="tx1"/>
              </a:buClr>
            </a:pPr>
            <a:r>
              <a:rPr lang="en-US" sz="2400" dirty="0" smtClean="0"/>
              <a:t>Pressure ratio (a ratio that measures pressure)</a:t>
            </a:r>
          </a:p>
          <a:p>
            <a:pPr marL="0" indent="0">
              <a:buClr>
                <a:schemeClr val="tx1"/>
              </a:buClr>
              <a:buNone/>
            </a:pPr>
            <a:endParaRPr lang="en-US" sz="2400" dirty="0"/>
          </a:p>
          <a:p>
            <a:pPr marL="0" indent="0">
              <a:buClr>
                <a:schemeClr val="tx1"/>
              </a:buClr>
              <a:buNone/>
            </a:pPr>
            <a:r>
              <a:rPr lang="en-US" sz="2400" dirty="0" smtClean="0"/>
              <a:t>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3920177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Science</a:t>
            </a:r>
            <a:r>
              <a:rPr lang="en-US" sz="3600" b="1" u="sng" dirty="0" smtClean="0">
                <a:solidFill>
                  <a:srgbClr val="0000FF"/>
                </a:solidFill>
              </a:rPr>
              <a:t> text </a:t>
            </a:r>
            <a:r>
              <a:rPr lang="en-US" sz="3600" b="1" dirty="0" smtClean="0">
                <a:solidFill>
                  <a:srgbClr val="0000FF"/>
                </a:solidFill>
              </a:rPr>
              <a:t>is specialized</a:t>
            </a:r>
          </a:p>
          <a:p>
            <a:pPr>
              <a:buClr>
                <a:schemeClr val="tx1"/>
              </a:buClr>
              <a:buFont typeface="Wingdings" charset="2"/>
              <a:buChar char="§"/>
            </a:pPr>
            <a:endParaRPr lang="en-US" sz="2400" b="1" dirty="0" smtClean="0"/>
          </a:p>
          <a:p>
            <a:pPr>
              <a:buClr>
                <a:schemeClr val="tx1"/>
              </a:buClr>
            </a:pPr>
            <a:r>
              <a:rPr lang="en-US" sz="2400" dirty="0" smtClean="0"/>
              <a:t>Not only is the vocabulary and grammar of science different than other content language, but science text is different in other ways</a:t>
            </a:r>
          </a:p>
          <a:p>
            <a:pPr>
              <a:buClr>
                <a:schemeClr val="tx1"/>
              </a:buClr>
            </a:pPr>
            <a:r>
              <a:rPr lang="en-US" sz="2400" dirty="0" smtClean="0">
                <a:solidFill>
                  <a:schemeClr val="tx1">
                    <a:lumMod val="95000"/>
                    <a:lumOff val="5000"/>
                  </a:schemeClr>
                </a:solidFill>
              </a:rPr>
              <a:t>Science relies heavily on graphic                           elements, not to illustrate the text or                                to set a mood, but to convey                             meanings that repeat or elaborate                             the prose or even independent information</a:t>
            </a:r>
          </a:p>
          <a:p>
            <a:pPr marL="0" indent="0">
              <a:buClr>
                <a:schemeClr val="tx1"/>
              </a:buClr>
              <a:buNone/>
            </a:pPr>
            <a:endParaRPr lang="en-US" sz="2400" dirty="0" smtClean="0">
              <a:solidFill>
                <a:schemeClr val="tx1">
                  <a:lumMod val="95000"/>
                  <a:lumOff val="5000"/>
                </a:schemeClr>
              </a:solidFill>
            </a:endParaRPr>
          </a:p>
          <a:p>
            <a:pPr>
              <a:buClr>
                <a:schemeClr val="tx1"/>
              </a:buClr>
            </a:pPr>
            <a:endParaRPr lang="en-US" sz="2400" dirty="0" smtClean="0">
              <a:solidFill>
                <a:schemeClr val="tx1">
                  <a:lumMod val="95000"/>
                  <a:lumOff val="5000"/>
                </a:schemeClr>
              </a:solidFill>
            </a:endParaRPr>
          </a:p>
          <a:p>
            <a:pPr marL="0" indent="0">
              <a:buClr>
                <a:schemeClr val="tx1"/>
              </a:buClr>
              <a:buNone/>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17656559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Phrasal modifiers</a:t>
            </a:r>
          </a:p>
          <a:p>
            <a:pPr>
              <a:buClrTx/>
              <a:buFont typeface="Arial"/>
              <a:buChar char="•"/>
            </a:pPr>
            <a:endParaRPr lang="en-US" sz="2400" dirty="0" smtClean="0"/>
          </a:p>
          <a:p>
            <a:pPr>
              <a:buClr>
                <a:schemeClr val="tx1"/>
              </a:buClr>
            </a:pPr>
            <a:r>
              <a:rPr lang="en-US" sz="2400" dirty="0" smtClean="0"/>
              <a:t>Prepositional phrases  (</a:t>
            </a:r>
            <a:r>
              <a:rPr lang="en-US" sz="2400" i="1" dirty="0" smtClean="0"/>
              <a:t>in</a:t>
            </a:r>
            <a:r>
              <a:rPr lang="en-US" sz="2400" dirty="0" smtClean="0"/>
              <a:t>-phrases particularly common in science)</a:t>
            </a:r>
          </a:p>
          <a:p>
            <a:pPr>
              <a:buClr>
                <a:schemeClr val="tx1"/>
              </a:buClr>
            </a:pPr>
            <a:r>
              <a:rPr lang="en-US" sz="2400" dirty="0" smtClean="0"/>
              <a:t>Appositive as well</a:t>
            </a:r>
          </a:p>
          <a:p>
            <a:pPr>
              <a:buClr>
                <a:schemeClr val="tx1"/>
              </a:buClr>
            </a:pPr>
            <a:r>
              <a:rPr lang="en-US" sz="2400" i="1" dirty="0" smtClean="0"/>
              <a:t>The presence of ingested particles in the </a:t>
            </a:r>
            <a:r>
              <a:rPr lang="en-US" sz="2400" i="1" dirty="0" err="1" smtClean="0"/>
              <a:t>multivesicular</a:t>
            </a:r>
            <a:r>
              <a:rPr lang="en-US" sz="2400" i="1" dirty="0" smtClean="0"/>
              <a:t> bodies in the relatively                          early stage confirms the findings of</a:t>
            </a:r>
            <a:r>
              <a:rPr lang="mr-IN" sz="2400" i="1" dirty="0" smtClean="0"/>
              <a:t>…</a:t>
            </a:r>
            <a:endParaRPr lang="en-US" sz="2400" i="1" dirty="0" smtClean="0"/>
          </a:p>
          <a:p>
            <a:pPr>
              <a:buClr>
                <a:schemeClr val="tx1"/>
              </a:buClr>
            </a:pPr>
            <a:r>
              <a:rPr lang="en-US" sz="2400" dirty="0" smtClean="0"/>
              <a:t>Big increases in pre and post phrasal                  modifiers (expansion of the prepositions                  and their meanings)</a:t>
            </a:r>
          </a:p>
          <a:p>
            <a:pPr>
              <a:buClr>
                <a:schemeClr val="tx1"/>
              </a:buClr>
            </a:pPr>
            <a:endParaRPr lang="en-US" sz="2400" i="1" dirty="0" smtClean="0"/>
          </a:p>
          <a:p>
            <a:pPr marL="0" indent="0">
              <a:buClr>
                <a:schemeClr val="tx1"/>
              </a:buClr>
              <a:buNone/>
            </a:pPr>
            <a:endParaRPr lang="en-US" sz="2400" dirty="0"/>
          </a:p>
          <a:p>
            <a:pPr marL="0" indent="0">
              <a:buClr>
                <a:schemeClr val="tx1"/>
              </a:buClr>
              <a:buNone/>
            </a:pPr>
            <a:r>
              <a:rPr lang="en-US" sz="2400" dirty="0" smtClean="0"/>
              <a:t>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2233125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Other compression devices</a:t>
            </a:r>
          </a:p>
          <a:p>
            <a:pPr>
              <a:buClrTx/>
              <a:buFont typeface="Arial"/>
              <a:buChar char="•"/>
            </a:pPr>
            <a:endParaRPr lang="en-US" sz="2400" dirty="0" smtClean="0"/>
          </a:p>
          <a:p>
            <a:pPr>
              <a:buClr>
                <a:schemeClr val="tx1"/>
              </a:buClr>
            </a:pPr>
            <a:r>
              <a:rPr lang="en-US" sz="2400" dirty="0" smtClean="0"/>
              <a:t>Omission of clause connections (however, thus, consequently, etc.)</a:t>
            </a:r>
          </a:p>
          <a:p>
            <a:pPr>
              <a:buClr>
                <a:schemeClr val="tx1"/>
              </a:buClr>
            </a:pPr>
            <a:r>
              <a:rPr lang="en-US" sz="2400" dirty="0" smtClean="0"/>
              <a:t>Use of colons (</a:t>
            </a:r>
            <a:r>
              <a:rPr lang="en-US" sz="2400" i="1" dirty="0" smtClean="0"/>
              <a:t>One possible                               pathogenic mechanism can be                              excluded with certainty in man:                                         a physiological decrease of intestinal           lactase activity with advancing age</a:t>
            </a:r>
            <a:r>
              <a:rPr lang="en-US" sz="2400" dirty="0" smtClean="0"/>
              <a:t>.)</a:t>
            </a:r>
          </a:p>
          <a:p>
            <a:pPr>
              <a:buClr>
                <a:schemeClr val="tx1"/>
              </a:buClr>
            </a:pPr>
            <a:endParaRPr lang="en-US" sz="2400" i="1" dirty="0" smtClean="0"/>
          </a:p>
          <a:p>
            <a:pPr marL="0" indent="0">
              <a:buClr>
                <a:schemeClr val="tx1"/>
              </a:buClr>
              <a:buNone/>
            </a:pPr>
            <a:endParaRPr lang="en-US" sz="2400" dirty="0"/>
          </a:p>
          <a:p>
            <a:pPr marL="0" indent="0">
              <a:buClr>
                <a:schemeClr val="tx1"/>
              </a:buClr>
              <a:buNone/>
            </a:pPr>
            <a:r>
              <a:rPr lang="en-US" sz="2400" dirty="0" smtClean="0"/>
              <a:t>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1407769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Implications</a:t>
            </a:r>
          </a:p>
          <a:p>
            <a:pPr>
              <a:buClrTx/>
              <a:buFont typeface="Arial"/>
              <a:buChar char="•"/>
            </a:pPr>
            <a:endParaRPr lang="en-US" sz="2400" dirty="0" smtClean="0"/>
          </a:p>
          <a:p>
            <a:pPr>
              <a:buClr>
                <a:schemeClr val="tx1"/>
              </a:buClr>
            </a:pPr>
            <a:r>
              <a:rPr lang="en-US" sz="2400" dirty="0" smtClean="0"/>
              <a:t>Scientific language is maximally compressed and less explicit</a:t>
            </a:r>
          </a:p>
          <a:p>
            <a:pPr>
              <a:buClr>
                <a:schemeClr val="tx1"/>
              </a:buClr>
            </a:pPr>
            <a:r>
              <a:rPr lang="en-US" sz="2400" dirty="0" smtClean="0"/>
              <a:t>The reader either has to know the              relationships or has to revise the                    sentences to understand what they                           mean</a:t>
            </a:r>
          </a:p>
          <a:p>
            <a:pPr>
              <a:buClr>
                <a:schemeClr val="tx1"/>
              </a:buClr>
            </a:pPr>
            <a:r>
              <a:rPr lang="en-US" sz="2400" i="1" dirty="0" smtClean="0"/>
              <a:t>The Department of Water and Power               manages hazardous waste</a:t>
            </a:r>
          </a:p>
          <a:p>
            <a:pPr>
              <a:buClr>
                <a:schemeClr val="tx1"/>
              </a:buClr>
            </a:pPr>
            <a:r>
              <a:rPr lang="en-US" sz="2400" i="1" dirty="0" smtClean="0"/>
              <a:t>Hazardous waste is managed (who is the agent?)</a:t>
            </a:r>
          </a:p>
          <a:p>
            <a:pPr>
              <a:buClr>
                <a:schemeClr val="tx1"/>
              </a:buClr>
            </a:pPr>
            <a:r>
              <a:rPr lang="en-US" sz="2400" i="1" dirty="0" smtClean="0"/>
              <a:t>Hazardous waste management                                 (not even clear there is an activity)</a:t>
            </a:r>
          </a:p>
          <a:p>
            <a:pPr marL="0" indent="0">
              <a:buClr>
                <a:schemeClr val="tx1"/>
              </a:buClr>
              <a:buNone/>
            </a:pPr>
            <a:endParaRPr lang="en-US" sz="2400" dirty="0"/>
          </a:p>
          <a:p>
            <a:pPr marL="0" indent="0">
              <a:buClr>
                <a:schemeClr val="tx1"/>
              </a:buClr>
              <a:buNone/>
            </a:pPr>
            <a:r>
              <a:rPr lang="en-US" sz="2400" dirty="0" smtClean="0"/>
              <a:t>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4057070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dirty="0"/>
              <a:t> </a:t>
            </a:r>
            <a:r>
              <a:rPr lang="en-US" dirty="0" smtClean="0"/>
              <a:t>  Help with Sentence Structure</a:t>
            </a:r>
            <a:endParaRPr lang="en-US" dirty="0"/>
          </a:p>
        </p:txBody>
      </p:sp>
      <p:sp>
        <p:nvSpPr>
          <p:cNvPr id="3" name="Content Placeholder 2"/>
          <p:cNvSpPr>
            <a:spLocks noGrp="1"/>
          </p:cNvSpPr>
          <p:nvPr>
            <p:ph idx="1"/>
          </p:nvPr>
        </p:nvSpPr>
        <p:spPr>
          <a:xfrm>
            <a:off x="822960" y="1828800"/>
            <a:ext cx="7520940" cy="3200400"/>
          </a:xfrm>
        </p:spPr>
        <p:txBody>
          <a:bodyPr>
            <a:noAutofit/>
          </a:bodyPr>
          <a:lstStyle/>
          <a:p>
            <a:pPr marL="0" indent="0">
              <a:buNone/>
            </a:pPr>
            <a:endParaRPr lang="en-US" sz="2400" b="0" dirty="0" smtClean="0"/>
          </a:p>
          <a:p>
            <a:r>
              <a:rPr lang="en-US" sz="2400" b="0" dirty="0" smtClean="0"/>
              <a:t>In dense prose, help find the subject and verb:</a:t>
            </a:r>
          </a:p>
          <a:p>
            <a:pPr marL="0" indent="0">
              <a:spcBef>
                <a:spcPts val="0"/>
              </a:spcBef>
              <a:buNone/>
            </a:pPr>
            <a:r>
              <a:rPr lang="en-US" i="1" dirty="0"/>
              <a:t> </a:t>
            </a:r>
            <a:r>
              <a:rPr lang="en-US" i="1" dirty="0" smtClean="0"/>
              <a:t>  </a:t>
            </a:r>
            <a:r>
              <a:rPr lang="en-US" sz="2000" i="1" dirty="0" smtClean="0"/>
              <a:t>“However, on August 24, 2006, the International    </a:t>
            </a:r>
          </a:p>
          <a:p>
            <a:pPr marL="0" indent="0">
              <a:spcBef>
                <a:spcPts val="0"/>
              </a:spcBef>
              <a:buNone/>
            </a:pPr>
            <a:r>
              <a:rPr lang="en-US" sz="2000" i="1" dirty="0"/>
              <a:t> </a:t>
            </a:r>
            <a:r>
              <a:rPr lang="en-US" sz="2000" i="1" dirty="0" smtClean="0"/>
              <a:t>   Astronomical Union (IAU), a group of individual </a:t>
            </a:r>
          </a:p>
          <a:p>
            <a:pPr marL="0" indent="0">
              <a:spcBef>
                <a:spcPts val="0"/>
              </a:spcBef>
              <a:buNone/>
            </a:pPr>
            <a:r>
              <a:rPr lang="en-US" sz="2000" i="1" dirty="0"/>
              <a:t> </a:t>
            </a:r>
            <a:r>
              <a:rPr lang="en-US" sz="2000" i="1" dirty="0" smtClean="0"/>
              <a:t>   astronomers and astronomical societies from    </a:t>
            </a:r>
          </a:p>
          <a:p>
            <a:pPr marL="0" indent="0">
              <a:spcBef>
                <a:spcPts val="0"/>
              </a:spcBef>
              <a:buNone/>
            </a:pPr>
            <a:r>
              <a:rPr lang="en-US" sz="2000" i="1" dirty="0"/>
              <a:t> </a:t>
            </a:r>
            <a:r>
              <a:rPr lang="en-US" sz="2000" i="1" dirty="0" smtClean="0"/>
              <a:t>   around the world, made an announcement.”</a:t>
            </a:r>
          </a:p>
          <a:p>
            <a:pPr marL="0" indent="0">
              <a:spcBef>
                <a:spcPts val="0"/>
              </a:spcBef>
              <a:buNone/>
            </a:pPr>
            <a:endParaRPr lang="en-US" sz="2000" b="0" i="1" dirty="0" smtClean="0"/>
          </a:p>
        </p:txBody>
      </p:sp>
    </p:spTree>
    <p:extLst>
      <p:ext uri="{BB962C8B-B14F-4D97-AF65-F5344CB8AC3E}">
        <p14:creationId xmlns:p14="http://schemas.microsoft.com/office/powerpoint/2010/main" val="352903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endParaRPr lang="en-US" i="1" dirty="0"/>
          </a:p>
          <a:p>
            <a:pPr>
              <a:spcBef>
                <a:spcPts val="0"/>
              </a:spcBef>
            </a:pPr>
            <a:r>
              <a:rPr lang="en-US" i="1" dirty="0" smtClean="0"/>
              <a:t>However,</a:t>
            </a:r>
          </a:p>
          <a:p>
            <a:pPr>
              <a:spcBef>
                <a:spcPts val="0"/>
              </a:spcBef>
            </a:pPr>
            <a:r>
              <a:rPr lang="en-US" i="1" dirty="0" smtClean="0"/>
              <a:t>on August 24 2006</a:t>
            </a:r>
          </a:p>
          <a:p>
            <a:pPr>
              <a:spcBef>
                <a:spcPts val="0"/>
              </a:spcBef>
            </a:pPr>
            <a:r>
              <a:rPr lang="en-US" i="1" dirty="0" smtClean="0">
                <a:solidFill>
                  <a:srgbClr val="00B0F0"/>
                </a:solidFill>
              </a:rPr>
              <a:t>the International Astronomical Union (IAU), a group of individual astronomers and astronomical societies from around the world</a:t>
            </a:r>
          </a:p>
          <a:p>
            <a:pPr>
              <a:spcBef>
                <a:spcPts val="0"/>
              </a:spcBef>
            </a:pPr>
            <a:r>
              <a:rPr lang="en-US" i="1" dirty="0" smtClean="0">
                <a:solidFill>
                  <a:schemeClr val="tx2"/>
                </a:solidFill>
              </a:rPr>
              <a:t>made</a:t>
            </a:r>
          </a:p>
          <a:p>
            <a:pPr>
              <a:spcBef>
                <a:spcPts val="0"/>
              </a:spcBef>
            </a:pPr>
            <a:r>
              <a:rPr lang="en-US" i="1" dirty="0" smtClean="0">
                <a:solidFill>
                  <a:srgbClr val="00B050"/>
                </a:solidFill>
              </a:rPr>
              <a:t>an announcement</a:t>
            </a:r>
            <a:endParaRPr lang="en-US" i="1" dirty="0">
              <a:solidFill>
                <a:srgbClr val="00B050"/>
              </a:solidFill>
            </a:endParaRPr>
          </a:p>
          <a:p>
            <a:endParaRPr lang="en-US" dirty="0"/>
          </a:p>
        </p:txBody>
      </p:sp>
    </p:spTree>
    <p:extLst>
      <p:ext uri="{BB962C8B-B14F-4D97-AF65-F5344CB8AC3E}">
        <p14:creationId xmlns:p14="http://schemas.microsoft.com/office/powerpoint/2010/main" val="262668385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spcBef>
                <a:spcPts val="0"/>
              </a:spcBef>
              <a:buNone/>
            </a:pPr>
            <a:r>
              <a:rPr lang="en-US" i="1" dirty="0" smtClean="0"/>
              <a:t>Who was the sentence about?	</a:t>
            </a:r>
          </a:p>
          <a:p>
            <a:pPr marL="0" indent="0">
              <a:spcBef>
                <a:spcPts val="0"/>
              </a:spcBef>
              <a:buNone/>
            </a:pPr>
            <a:r>
              <a:rPr lang="en-US" i="1" dirty="0">
                <a:solidFill>
                  <a:srgbClr val="00B0F0"/>
                </a:solidFill>
              </a:rPr>
              <a:t>the International Astronomical Union </a:t>
            </a:r>
            <a:r>
              <a:rPr lang="en-US" i="1" dirty="0" smtClean="0">
                <a:solidFill>
                  <a:srgbClr val="00B0F0"/>
                </a:solidFill>
              </a:rPr>
              <a:t>(IAU)</a:t>
            </a:r>
          </a:p>
          <a:p>
            <a:pPr marL="0" indent="0">
              <a:spcBef>
                <a:spcPts val="0"/>
              </a:spcBef>
              <a:buNone/>
            </a:pPr>
            <a:endParaRPr lang="en-US" i="1" dirty="0" smtClean="0"/>
          </a:p>
          <a:p>
            <a:pPr marL="0" indent="0">
              <a:spcBef>
                <a:spcPts val="0"/>
              </a:spcBef>
              <a:buNone/>
            </a:pPr>
            <a:r>
              <a:rPr lang="en-US" i="1" dirty="0" smtClean="0"/>
              <a:t>Who are they?</a:t>
            </a:r>
          </a:p>
          <a:p>
            <a:pPr marL="0" indent="0">
              <a:spcBef>
                <a:spcPts val="0"/>
              </a:spcBef>
              <a:buNone/>
            </a:pPr>
            <a:r>
              <a:rPr lang="en-US" i="1" dirty="0" smtClean="0">
                <a:solidFill>
                  <a:srgbClr val="00B0F0"/>
                </a:solidFill>
              </a:rPr>
              <a:t>a </a:t>
            </a:r>
            <a:r>
              <a:rPr lang="en-US" i="1" dirty="0">
                <a:solidFill>
                  <a:srgbClr val="00B0F0"/>
                </a:solidFill>
              </a:rPr>
              <a:t>group of individual astronomers and astronomical societies from around the world</a:t>
            </a:r>
          </a:p>
          <a:p>
            <a:pPr marL="0" indent="0">
              <a:spcBef>
                <a:spcPts val="0"/>
              </a:spcBef>
              <a:buNone/>
            </a:pPr>
            <a:endParaRPr lang="en-US" i="1" dirty="0" smtClean="0"/>
          </a:p>
          <a:p>
            <a:pPr marL="0" indent="0">
              <a:spcBef>
                <a:spcPts val="0"/>
              </a:spcBef>
              <a:buNone/>
            </a:pPr>
            <a:r>
              <a:rPr lang="en-US" i="1" dirty="0" smtClean="0"/>
              <a:t>What did they do?</a:t>
            </a:r>
          </a:p>
          <a:p>
            <a:pPr marL="0" indent="0">
              <a:spcBef>
                <a:spcPts val="0"/>
              </a:spcBef>
              <a:buNone/>
            </a:pPr>
            <a:r>
              <a:rPr lang="en-US" i="1" dirty="0">
                <a:solidFill>
                  <a:schemeClr val="tx2"/>
                </a:solidFill>
              </a:rPr>
              <a:t>made</a:t>
            </a:r>
          </a:p>
          <a:p>
            <a:pPr marL="0" indent="0">
              <a:spcBef>
                <a:spcPts val="0"/>
              </a:spcBef>
              <a:buNone/>
            </a:pPr>
            <a:endParaRPr lang="en-US" i="1" dirty="0" smtClean="0"/>
          </a:p>
          <a:p>
            <a:pPr marL="0" indent="0">
              <a:spcBef>
                <a:spcPts val="0"/>
              </a:spcBef>
              <a:buNone/>
            </a:pPr>
            <a:r>
              <a:rPr lang="en-US" i="1" dirty="0" smtClean="0"/>
              <a:t>Made what?</a:t>
            </a:r>
          </a:p>
          <a:p>
            <a:pPr marL="0" indent="0">
              <a:spcBef>
                <a:spcPts val="0"/>
              </a:spcBef>
              <a:buNone/>
            </a:pPr>
            <a:r>
              <a:rPr lang="en-US" i="1" dirty="0">
                <a:solidFill>
                  <a:srgbClr val="00B050"/>
                </a:solidFill>
              </a:rPr>
              <a:t>an announcement</a:t>
            </a:r>
          </a:p>
          <a:p>
            <a:pPr marL="0" indent="0">
              <a:spcBef>
                <a:spcPts val="0"/>
              </a:spcBef>
              <a:buNone/>
            </a:pPr>
            <a:endParaRPr lang="en-US" i="1" dirty="0" smtClean="0"/>
          </a:p>
          <a:p>
            <a:pPr marL="0" indent="0">
              <a:spcBef>
                <a:spcPts val="0"/>
              </a:spcBef>
              <a:buNone/>
            </a:pPr>
            <a:r>
              <a:rPr lang="en-US" i="1" dirty="0" smtClean="0"/>
              <a:t>When?</a:t>
            </a:r>
            <a:endParaRPr lang="en-US" i="1" dirty="0"/>
          </a:p>
          <a:p>
            <a:pPr marL="0" indent="0">
              <a:spcBef>
                <a:spcPts val="0"/>
              </a:spcBef>
              <a:buNone/>
            </a:pPr>
            <a:r>
              <a:rPr lang="en-US" i="1" dirty="0" smtClean="0"/>
              <a:t>on August 24 2006</a:t>
            </a:r>
          </a:p>
          <a:p>
            <a:endParaRPr lang="en-US" dirty="0"/>
          </a:p>
        </p:txBody>
      </p:sp>
    </p:spTree>
    <p:extLst>
      <p:ext uri="{BB962C8B-B14F-4D97-AF65-F5344CB8AC3E}">
        <p14:creationId xmlns:p14="http://schemas.microsoft.com/office/powerpoint/2010/main" val="328064925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23299658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a:t>
            </a:r>
            <a:r>
              <a:rPr lang="en-US" dirty="0">
                <a:solidFill>
                  <a:srgbClr val="FF0000"/>
                </a:solidFill>
              </a:rPr>
              <a:t>the nebula </a:t>
            </a:r>
            <a:r>
              <a:rPr lang="en-US" dirty="0"/>
              <a:t>continued to orbit the new Sun until </a:t>
            </a:r>
            <a:r>
              <a:rPr lang="en-US" dirty="0">
                <a:solidFill>
                  <a:srgbClr val="FF0000"/>
                </a:solidFill>
              </a:rPr>
              <a:t>it </a:t>
            </a:r>
            <a:r>
              <a:rPr lang="en-US" dirty="0"/>
              <a:t>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7887287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the nebula continued to orbit </a:t>
            </a:r>
            <a:r>
              <a:rPr lang="en-US" dirty="0">
                <a:solidFill>
                  <a:srgbClr val="FFC000"/>
                </a:solidFill>
              </a:rPr>
              <a:t>the</a:t>
            </a:r>
            <a:r>
              <a:rPr lang="en-US" dirty="0"/>
              <a:t> </a:t>
            </a:r>
            <a:r>
              <a:rPr lang="en-US" dirty="0">
                <a:solidFill>
                  <a:srgbClr val="FFC000"/>
                </a:solidFill>
              </a:rPr>
              <a:t>new Sun </a:t>
            </a:r>
            <a:r>
              <a:rPr lang="en-US" dirty="0"/>
              <a:t>until it</a:t>
            </a:r>
            <a:r>
              <a:rPr lang="en-US" dirty="0">
                <a:solidFill>
                  <a:srgbClr val="FF0000"/>
                </a:solidFill>
              </a:rPr>
              <a:t> </a:t>
            </a:r>
            <a:r>
              <a:rPr lang="en-US" dirty="0"/>
              <a:t>formed a large flat ring around </a:t>
            </a:r>
            <a:r>
              <a:rPr lang="en-US" dirty="0">
                <a:solidFill>
                  <a:srgbClr val="FFC000"/>
                </a:solidFill>
              </a:rPr>
              <a:t>it. </a:t>
            </a:r>
            <a:r>
              <a:rPr lang="en-US" dirty="0"/>
              <a:t>Scientists call this ring a “protoplanetary disk.” The disk, or ring, was hottest where it was closest to </a:t>
            </a:r>
            <a:r>
              <a:rPr lang="en-US" dirty="0">
                <a:solidFill>
                  <a:srgbClr val="FFC000"/>
                </a:solidFill>
              </a:rPr>
              <a:t>the Sun, </a:t>
            </a:r>
            <a:r>
              <a:rPr lang="en-US" dirty="0"/>
              <a:t>and coolest at its outer edge. As the disk swirled around </a:t>
            </a:r>
            <a:r>
              <a:rPr lang="en-US" dirty="0">
                <a:solidFill>
                  <a:srgbClr val="FFC000"/>
                </a:solidFill>
              </a:rPr>
              <a:t>the Sun, the Sun’s </a:t>
            </a:r>
            <a:r>
              <a:rPr lang="en-US" dirty="0"/>
              <a:t>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98061128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the nebula continued to orbit the new Sun until it formed </a:t>
            </a:r>
            <a:r>
              <a:rPr lang="en-US" dirty="0">
                <a:solidFill>
                  <a:srgbClr val="92D050"/>
                </a:solidFill>
              </a:rPr>
              <a:t>a large flat ring </a:t>
            </a:r>
            <a:r>
              <a:rPr lang="en-US" dirty="0"/>
              <a:t>around it. 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the Sun, and coolest at </a:t>
            </a:r>
            <a:r>
              <a:rPr lang="en-US" dirty="0">
                <a:solidFill>
                  <a:srgbClr val="92D050"/>
                </a:solidFill>
              </a:rPr>
              <a:t>its </a:t>
            </a:r>
            <a:r>
              <a:rPr lang="en-US" dirty="0"/>
              <a:t>outer edge. As </a:t>
            </a:r>
            <a:r>
              <a:rPr lang="en-US" dirty="0">
                <a:solidFill>
                  <a:srgbClr val="92D050"/>
                </a:solidFill>
              </a:rPr>
              <a:t>the disk </a:t>
            </a:r>
            <a:r>
              <a:rPr lang="en-US" dirty="0"/>
              <a:t>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3725643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Science textbooks are part of this</a:t>
            </a:r>
          </a:p>
          <a:p>
            <a:pPr>
              <a:buClr>
                <a:schemeClr val="tx1"/>
              </a:buClr>
              <a:buFont typeface="Wingdings" charset="2"/>
              <a:buChar char="§"/>
            </a:pPr>
            <a:endParaRPr lang="en-US" sz="2400" b="1" dirty="0" smtClean="0"/>
          </a:p>
          <a:p>
            <a:pPr>
              <a:buClr>
                <a:schemeClr val="tx1"/>
              </a:buClr>
            </a:pPr>
            <a:r>
              <a:rPr lang="en-US" sz="2400" dirty="0" smtClean="0"/>
              <a:t>Science textbooks are not as extreme in their linguistic, textual, and graphic features as science studies and texts for science experts</a:t>
            </a:r>
          </a:p>
          <a:p>
            <a:pPr>
              <a:buClr>
                <a:schemeClr val="tx1"/>
              </a:buClr>
            </a:pPr>
            <a:r>
              <a:rPr lang="en-US" sz="2400" dirty="0" smtClean="0">
                <a:solidFill>
                  <a:schemeClr val="tx1">
                    <a:lumMod val="95000"/>
                    <a:lumOff val="5000"/>
                  </a:schemeClr>
                </a:solidFill>
              </a:rPr>
              <a:t>However, they, too, differ from                      conversation, fiction, and most other                academic and informational texts                                      in the same ways</a:t>
            </a:r>
          </a:p>
          <a:p>
            <a:pPr>
              <a:buClr>
                <a:schemeClr val="tx1"/>
              </a:buClr>
            </a:pPr>
            <a:endParaRPr lang="en-US" sz="2400" dirty="0" smtClean="0">
              <a:solidFill>
                <a:schemeClr val="tx1">
                  <a:lumMod val="95000"/>
                  <a:lumOff val="5000"/>
                </a:schemeClr>
              </a:solidFill>
            </a:endParaRPr>
          </a:p>
          <a:p>
            <a:pPr marL="0" indent="0">
              <a:buClr>
                <a:schemeClr val="tx1"/>
              </a:buClr>
              <a:buNone/>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131910391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the nebula continued to orbit the new Sun until it formed a large flat ring around it. Scientists call this ring a “protoplanetary disk.” The disk, or ring, was hottest where it was closest to the Sun, and coolest at its outer edge. As the disk swirled around the Sun, </a:t>
            </a:r>
            <a:r>
              <a:rPr lang="en-US" dirty="0">
                <a:solidFill>
                  <a:srgbClr val="00B0F0"/>
                </a:solidFill>
              </a:rPr>
              <a:t>the Sun’s gravity </a:t>
            </a:r>
            <a:r>
              <a:rPr lang="en-US" dirty="0"/>
              <a:t>went to work. </a:t>
            </a:r>
            <a:r>
              <a:rPr lang="en-US" dirty="0">
                <a:solidFill>
                  <a:srgbClr val="00B0F0"/>
                </a:solidFill>
              </a:rPr>
              <a:t>It</a:t>
            </a:r>
            <a:r>
              <a:rPr lang="en-US" dirty="0"/>
              <a: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18960936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a:t>
            </a:r>
            <a:r>
              <a:rPr lang="en-US" dirty="0">
                <a:solidFill>
                  <a:srgbClr val="7030A0"/>
                </a:solidFill>
              </a:rPr>
              <a:t>the bits of rock, dust, ice, and gas </a:t>
            </a:r>
            <a:r>
              <a:rPr lang="en-US" dirty="0"/>
              <a:t>until </a:t>
            </a:r>
            <a:r>
              <a:rPr lang="en-US" dirty="0">
                <a:solidFill>
                  <a:srgbClr val="660066"/>
                </a:solidFill>
              </a:rPr>
              <a:t>they </a:t>
            </a:r>
            <a:r>
              <a:rPr lang="en-US" dirty="0"/>
              <a:t>came together in </a:t>
            </a:r>
            <a:r>
              <a:rPr lang="en-US" dirty="0">
                <a:solidFill>
                  <a:srgbClr val="7030A0"/>
                </a:solidFill>
              </a:rPr>
              <a:t>clumps of material</a:t>
            </a:r>
            <a:r>
              <a:rPr lang="en-US" dirty="0"/>
              <a:t> we now call </a:t>
            </a:r>
            <a:r>
              <a:rPr lang="en-US" dirty="0">
                <a:solidFill>
                  <a:srgbClr val="7030A0"/>
                </a:solidFill>
              </a:rPr>
              <a:t>the planets</a:t>
            </a:r>
            <a:r>
              <a:rPr lang="en-US" dirty="0"/>
              <a:t>.</a:t>
            </a:r>
          </a:p>
          <a:p>
            <a:endParaRPr lang="en-US" dirty="0"/>
          </a:p>
        </p:txBody>
      </p:sp>
    </p:spTree>
    <p:extLst>
      <p:ext uri="{BB962C8B-B14F-4D97-AF65-F5344CB8AC3E}">
        <p14:creationId xmlns:p14="http://schemas.microsoft.com/office/powerpoint/2010/main" val="400207332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a:t>
            </a:r>
            <a:r>
              <a:rPr lang="en-US" dirty="0">
                <a:solidFill>
                  <a:srgbClr val="FF0000"/>
                </a:solidFill>
              </a:rPr>
              <a:t>the nebula </a:t>
            </a:r>
            <a:r>
              <a:rPr lang="en-US" dirty="0"/>
              <a:t>continued to orbit </a:t>
            </a:r>
            <a:r>
              <a:rPr lang="en-US" dirty="0">
                <a:solidFill>
                  <a:srgbClr val="FFC000"/>
                </a:solidFill>
              </a:rPr>
              <a:t>the new Sun </a:t>
            </a:r>
            <a:r>
              <a:rPr lang="en-US" dirty="0"/>
              <a:t>until</a:t>
            </a:r>
            <a:r>
              <a:rPr lang="en-US" dirty="0">
                <a:solidFill>
                  <a:srgbClr val="FF0000"/>
                </a:solidFill>
              </a:rPr>
              <a:t> it </a:t>
            </a:r>
            <a:r>
              <a:rPr lang="en-US" dirty="0"/>
              <a:t>formed </a:t>
            </a:r>
            <a:r>
              <a:rPr lang="en-US" dirty="0">
                <a:solidFill>
                  <a:srgbClr val="92D050"/>
                </a:solidFill>
              </a:rPr>
              <a:t>a large flat ring</a:t>
            </a:r>
            <a:r>
              <a:rPr lang="en-US" dirty="0"/>
              <a:t> around </a:t>
            </a:r>
            <a:r>
              <a:rPr lang="en-US" dirty="0">
                <a:solidFill>
                  <a:srgbClr val="FFC000"/>
                </a:solidFill>
              </a:rPr>
              <a:t>it. </a:t>
            </a:r>
            <a:r>
              <a:rPr lang="en-US" dirty="0"/>
              <a:t>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a:t>
            </a:r>
            <a:r>
              <a:rPr lang="en-US" dirty="0">
                <a:solidFill>
                  <a:srgbClr val="FFC000"/>
                </a:solidFill>
              </a:rPr>
              <a:t>the Sun</a:t>
            </a:r>
            <a:r>
              <a:rPr lang="en-US" dirty="0"/>
              <a:t>, and coolest at </a:t>
            </a:r>
            <a:r>
              <a:rPr lang="en-US" dirty="0">
                <a:solidFill>
                  <a:srgbClr val="92D050"/>
                </a:solidFill>
              </a:rPr>
              <a:t>its </a:t>
            </a:r>
            <a:r>
              <a:rPr lang="en-US" dirty="0">
                <a:solidFill>
                  <a:schemeClr val="accent6">
                    <a:lumMod val="40000"/>
                    <a:lumOff val="60000"/>
                  </a:schemeClr>
                </a:solidFill>
              </a:rPr>
              <a:t>outer edge</a:t>
            </a:r>
            <a:r>
              <a:rPr lang="en-US" dirty="0"/>
              <a:t>. As </a:t>
            </a:r>
            <a:r>
              <a:rPr lang="en-US" dirty="0">
                <a:solidFill>
                  <a:srgbClr val="92D050"/>
                </a:solidFill>
              </a:rPr>
              <a:t>the disk </a:t>
            </a:r>
            <a:r>
              <a:rPr lang="en-US" dirty="0"/>
              <a:t>swirled around </a:t>
            </a:r>
            <a:r>
              <a:rPr lang="en-US" dirty="0">
                <a:solidFill>
                  <a:srgbClr val="FFC000"/>
                </a:solidFill>
              </a:rPr>
              <a:t>the Sun, the Sun’s </a:t>
            </a:r>
            <a:r>
              <a:rPr lang="en-US" dirty="0">
                <a:solidFill>
                  <a:srgbClr val="00B0F0"/>
                </a:solidFill>
              </a:rPr>
              <a:t>gravity </a:t>
            </a:r>
            <a:r>
              <a:rPr lang="en-US" dirty="0"/>
              <a:t>went to work. </a:t>
            </a:r>
            <a:r>
              <a:rPr lang="en-US" dirty="0">
                <a:solidFill>
                  <a:srgbClr val="00B0F0"/>
                </a:solidFill>
              </a:rPr>
              <a:t>It</a:t>
            </a:r>
            <a:r>
              <a:rPr lang="en-US" dirty="0"/>
              <a:t> pulled and tugged at </a:t>
            </a:r>
            <a:r>
              <a:rPr lang="en-US" dirty="0">
                <a:solidFill>
                  <a:srgbClr val="7030A0"/>
                </a:solidFill>
              </a:rPr>
              <a:t>the bits of rock, dust, ice, and gas </a:t>
            </a:r>
            <a:r>
              <a:rPr lang="en-US" dirty="0"/>
              <a:t>until they came together in </a:t>
            </a:r>
            <a:r>
              <a:rPr lang="en-US" dirty="0">
                <a:solidFill>
                  <a:srgbClr val="7030A0"/>
                </a:solidFill>
              </a:rPr>
              <a:t>clumps of material</a:t>
            </a:r>
            <a:r>
              <a:rPr lang="en-US" dirty="0"/>
              <a:t> we now call the </a:t>
            </a:r>
            <a:r>
              <a:rPr lang="en-US" dirty="0">
                <a:solidFill>
                  <a:srgbClr val="7030A0"/>
                </a:solidFill>
              </a:rPr>
              <a:t>planets.</a:t>
            </a:r>
          </a:p>
          <a:p>
            <a:endParaRPr lang="en-US" dirty="0"/>
          </a:p>
        </p:txBody>
      </p:sp>
    </p:spTree>
    <p:extLst>
      <p:ext uri="{BB962C8B-B14F-4D97-AF65-F5344CB8AC3E}">
        <p14:creationId xmlns:p14="http://schemas.microsoft.com/office/powerpoint/2010/main" val="354914059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p:txBody>
      </p:sp>
    </p:spTree>
    <p:extLst>
      <p:ext uri="{BB962C8B-B14F-4D97-AF65-F5344CB8AC3E}">
        <p14:creationId xmlns:p14="http://schemas.microsoft.com/office/powerpoint/2010/main" val="548039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r>
              <a:rPr lang="en-US" sz="2000" dirty="0" smtClean="0"/>
              <a:t>.</a:t>
            </a:r>
          </a:p>
          <a:p>
            <a:pPr marL="0" indent="0">
              <a:buNone/>
            </a:pPr>
            <a:endParaRPr lang="en-US" sz="2000" dirty="0"/>
          </a:p>
          <a:p>
            <a:pPr marL="0" indent="0">
              <a:buNone/>
            </a:pPr>
            <a:r>
              <a:rPr lang="en-US" sz="2000" dirty="0" smtClean="0"/>
              <a:t>Technical vocabulary:	DNA</a:t>
            </a:r>
          </a:p>
          <a:p>
            <a:pPr marL="0" indent="0">
              <a:buNone/>
            </a:pPr>
            <a:r>
              <a:rPr lang="en-US" sz="2000" dirty="0"/>
              <a:t>	</a:t>
            </a:r>
            <a:r>
              <a:rPr lang="en-US" sz="2000" dirty="0" smtClean="0"/>
              <a:t>		</a:t>
            </a:r>
            <a:r>
              <a:rPr lang="en-US" sz="2000" dirty="0" err="1" smtClean="0"/>
              <a:t>coliphage</a:t>
            </a:r>
            <a:r>
              <a:rPr lang="en-US" sz="2000" dirty="0" smtClean="0"/>
              <a:t> T2</a:t>
            </a:r>
          </a:p>
          <a:p>
            <a:pPr marL="0" indent="0">
              <a:buNone/>
            </a:pPr>
            <a:r>
              <a:rPr lang="en-US" sz="2000" dirty="0"/>
              <a:t>	</a:t>
            </a:r>
            <a:r>
              <a:rPr lang="en-US" sz="2000" dirty="0" smtClean="0"/>
              <a:t>		polio-virus RNA</a:t>
            </a:r>
          </a:p>
          <a:p>
            <a:pPr marL="0" indent="0">
              <a:buNone/>
            </a:pPr>
            <a:r>
              <a:rPr lang="en-US" sz="2000" dirty="0"/>
              <a:t>	</a:t>
            </a:r>
            <a:r>
              <a:rPr lang="en-US" sz="2000" dirty="0" smtClean="0"/>
              <a:t>		</a:t>
            </a:r>
            <a:r>
              <a:rPr lang="en-US" sz="2000" dirty="0" err="1" smtClean="0"/>
              <a:t>polyoma</a:t>
            </a:r>
            <a:endParaRPr lang="en-US" sz="2000" dirty="0" smtClean="0"/>
          </a:p>
          <a:p>
            <a:pPr marL="0" indent="0">
              <a:buNone/>
            </a:pPr>
            <a:r>
              <a:rPr lang="en-US" sz="2000" dirty="0"/>
              <a:t>	</a:t>
            </a:r>
            <a:r>
              <a:rPr lang="en-US" sz="2000" dirty="0" smtClean="0"/>
              <a:t>		host cells</a:t>
            </a:r>
          </a:p>
          <a:p>
            <a:pPr marL="0" indent="0">
              <a:buNone/>
            </a:pPr>
            <a:endParaRPr lang="en-US" sz="2000" dirty="0"/>
          </a:p>
          <a:p>
            <a:endParaRPr lang="en-US" dirty="0" smtClean="0"/>
          </a:p>
          <a:p>
            <a:pPr marL="0" indent="0">
              <a:buNone/>
            </a:pPr>
            <a:endParaRPr lang="en-US" dirty="0"/>
          </a:p>
        </p:txBody>
      </p:sp>
    </p:spTree>
    <p:extLst>
      <p:ext uri="{BB962C8B-B14F-4D97-AF65-F5344CB8AC3E}">
        <p14:creationId xmlns:p14="http://schemas.microsoft.com/office/powerpoint/2010/main" val="1452678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r>
              <a:rPr lang="en-US" sz="2000" dirty="0" smtClean="0"/>
              <a:t>.</a:t>
            </a:r>
          </a:p>
          <a:p>
            <a:pPr marL="0" indent="0">
              <a:buNone/>
            </a:pPr>
            <a:endParaRPr lang="en-US" sz="2000" dirty="0"/>
          </a:p>
          <a:p>
            <a:pPr marL="0" indent="0">
              <a:buNone/>
            </a:pPr>
            <a:r>
              <a:rPr lang="en-US" sz="2000" dirty="0" smtClean="0"/>
              <a:t>Technical vocabulary:	DNA/RNA: proteins that promote reproduction</a:t>
            </a:r>
          </a:p>
          <a:p>
            <a:pPr marL="0" indent="0">
              <a:buNone/>
            </a:pPr>
            <a:r>
              <a:rPr lang="en-US" sz="2000" dirty="0"/>
              <a:t>	</a:t>
            </a:r>
            <a:r>
              <a:rPr lang="en-US" sz="2000" dirty="0" smtClean="0"/>
              <a:t>		</a:t>
            </a:r>
            <a:r>
              <a:rPr lang="en-US" sz="2000" dirty="0" err="1" smtClean="0"/>
              <a:t>coliphage</a:t>
            </a:r>
            <a:r>
              <a:rPr lang="en-US" sz="2000" dirty="0" smtClean="0"/>
              <a:t> T2: a bacteriophage that is active 				against e. coli</a:t>
            </a:r>
          </a:p>
          <a:p>
            <a:pPr marL="0" indent="0">
              <a:buNone/>
            </a:pPr>
            <a:r>
              <a:rPr lang="en-US" sz="2000" dirty="0"/>
              <a:t>	</a:t>
            </a:r>
            <a:r>
              <a:rPr lang="en-US" sz="2000" dirty="0" smtClean="0"/>
              <a:t>		polio-virus </a:t>
            </a:r>
          </a:p>
          <a:p>
            <a:pPr marL="0" indent="0">
              <a:buNone/>
            </a:pPr>
            <a:r>
              <a:rPr lang="en-US" sz="2000" dirty="0"/>
              <a:t>	</a:t>
            </a:r>
            <a:r>
              <a:rPr lang="en-US" sz="2000" dirty="0" smtClean="0"/>
              <a:t>		</a:t>
            </a:r>
            <a:r>
              <a:rPr lang="en-US" sz="2000" dirty="0" err="1" smtClean="0"/>
              <a:t>polyoma</a:t>
            </a:r>
            <a:endParaRPr lang="en-US" sz="2000" dirty="0" smtClean="0"/>
          </a:p>
          <a:p>
            <a:pPr marL="0" indent="0">
              <a:buNone/>
            </a:pPr>
            <a:r>
              <a:rPr lang="en-US" sz="2000" dirty="0"/>
              <a:t>	</a:t>
            </a:r>
            <a:r>
              <a:rPr lang="en-US" sz="2000" dirty="0" smtClean="0"/>
              <a:t>		host cells: cells that a bacteriophage is introduced 				into</a:t>
            </a:r>
          </a:p>
          <a:p>
            <a:pPr marL="0" indent="0">
              <a:buNone/>
            </a:pPr>
            <a:endParaRPr lang="en-US" sz="2000" dirty="0"/>
          </a:p>
          <a:p>
            <a:endParaRPr lang="en-US" dirty="0" smtClean="0"/>
          </a:p>
          <a:p>
            <a:pPr marL="0" indent="0">
              <a:buNone/>
            </a:pPr>
            <a:endParaRPr lang="en-US" dirty="0"/>
          </a:p>
        </p:txBody>
      </p:sp>
    </p:spTree>
    <p:extLst>
      <p:ext uri="{BB962C8B-B14F-4D97-AF65-F5344CB8AC3E}">
        <p14:creationId xmlns:p14="http://schemas.microsoft.com/office/powerpoint/2010/main" val="2379680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143000"/>
            <a:ext cx="8229600" cy="4987925"/>
          </a:xfrm>
        </p:spPr>
        <p:txBody>
          <a:bodyPr/>
          <a:lstStyle/>
          <a:p>
            <a:pPr marL="0" indent="0">
              <a:buNone/>
            </a:pPr>
            <a:r>
              <a:rPr lang="en-US" sz="2000" dirty="0"/>
              <a:t>The doubling time </a:t>
            </a:r>
            <a:r>
              <a:rPr lang="en-US" sz="2000" dirty="0" smtClean="0"/>
              <a:t>			for </a:t>
            </a:r>
            <a:r>
              <a:rPr lang="en-US" sz="2000" dirty="0" err="1" smtClean="0"/>
              <a:t>polyoma</a:t>
            </a:r>
            <a:endParaRPr lang="en-US" sz="2000" dirty="0" smtClean="0"/>
          </a:p>
          <a:p>
            <a:pPr marL="0" indent="0">
              <a:buNone/>
            </a:pPr>
            <a:r>
              <a:rPr lang="en-US" sz="2000" dirty="0" smtClean="0"/>
              <a:t>for </a:t>
            </a:r>
            <a:r>
              <a:rPr lang="en-US" sz="2000" dirty="0"/>
              <a:t>the DNA </a:t>
            </a:r>
            <a:r>
              <a:rPr lang="en-US" sz="2000" dirty="0" smtClean="0"/>
              <a:t>				about 1 hour,</a:t>
            </a:r>
          </a:p>
          <a:p>
            <a:pPr marL="0" indent="0">
              <a:buNone/>
            </a:pPr>
            <a:r>
              <a:rPr lang="en-US" sz="2000" dirty="0" smtClean="0"/>
              <a:t>of </a:t>
            </a:r>
            <a:r>
              <a:rPr lang="en-US" sz="2000" dirty="0" err="1"/>
              <a:t>coliphage</a:t>
            </a:r>
            <a:r>
              <a:rPr lang="en-US" sz="2000" dirty="0"/>
              <a:t> T2 </a:t>
            </a:r>
            <a:r>
              <a:rPr lang="en-US" sz="2000" dirty="0" smtClean="0"/>
              <a:t>				compared</a:t>
            </a:r>
          </a:p>
          <a:p>
            <a:pPr marL="0" indent="0">
              <a:buNone/>
            </a:pPr>
            <a:r>
              <a:rPr lang="en-US" sz="2000" dirty="0" smtClean="0"/>
              <a:t>is 					to 18 to 24 hours</a:t>
            </a:r>
          </a:p>
          <a:p>
            <a:pPr marL="0" indent="0">
              <a:buNone/>
            </a:pPr>
            <a:r>
              <a:rPr lang="en-US" sz="2000" dirty="0" smtClean="0"/>
              <a:t>about </a:t>
            </a:r>
            <a:r>
              <a:rPr lang="en-US" sz="2000" dirty="0"/>
              <a:t>2 minutes, </a:t>
            </a:r>
            <a:r>
              <a:rPr lang="en-US" sz="2000" dirty="0" smtClean="0"/>
              <a:t>			for their host cells</a:t>
            </a:r>
          </a:p>
          <a:p>
            <a:pPr marL="0" indent="0">
              <a:buNone/>
            </a:pPr>
            <a:r>
              <a:rPr lang="en-US" sz="2000" dirty="0" smtClean="0"/>
              <a:t>compared </a:t>
            </a:r>
          </a:p>
          <a:p>
            <a:pPr marL="0" indent="0">
              <a:buNone/>
            </a:pPr>
            <a:r>
              <a:rPr lang="en-US" sz="2000" dirty="0" smtClean="0"/>
              <a:t>to </a:t>
            </a:r>
            <a:r>
              <a:rPr lang="en-US" sz="2000" dirty="0"/>
              <a:t>20 minutes </a:t>
            </a:r>
            <a:endParaRPr lang="en-US" sz="2000" dirty="0" smtClean="0"/>
          </a:p>
          <a:p>
            <a:pPr marL="0" indent="0">
              <a:buNone/>
            </a:pPr>
            <a:r>
              <a:rPr lang="en-US" sz="2000" dirty="0" smtClean="0"/>
              <a:t>or </a:t>
            </a:r>
            <a:r>
              <a:rPr lang="en-US" sz="2000" dirty="0"/>
              <a:t>more </a:t>
            </a:r>
            <a:endParaRPr lang="en-US" sz="2000" dirty="0" smtClean="0"/>
          </a:p>
          <a:p>
            <a:pPr marL="0" indent="0">
              <a:buNone/>
            </a:pPr>
            <a:r>
              <a:rPr lang="en-US" sz="2000" dirty="0" smtClean="0"/>
              <a:t>for </a:t>
            </a:r>
            <a:r>
              <a:rPr lang="en-US" sz="2000" dirty="0"/>
              <a:t>that </a:t>
            </a:r>
            <a:endParaRPr lang="en-US" sz="2000" dirty="0" smtClean="0"/>
          </a:p>
          <a:p>
            <a:pPr marL="0" indent="0">
              <a:buNone/>
            </a:pPr>
            <a:r>
              <a:rPr lang="en-US" sz="2000" dirty="0" smtClean="0"/>
              <a:t>of </a:t>
            </a:r>
            <a:r>
              <a:rPr lang="en-US" sz="2000" dirty="0"/>
              <a:t>the host cells; </a:t>
            </a:r>
            <a:endParaRPr lang="en-US" sz="2000" dirty="0" smtClean="0"/>
          </a:p>
          <a:p>
            <a:pPr marL="0" indent="0">
              <a:buNone/>
            </a:pPr>
            <a:r>
              <a:rPr lang="en-US" sz="2000" dirty="0" smtClean="0"/>
              <a:t>for </a:t>
            </a:r>
            <a:r>
              <a:rPr lang="en-US" sz="2000" dirty="0"/>
              <a:t>polio-virus RNA </a:t>
            </a:r>
            <a:endParaRPr lang="en-US" sz="2000" dirty="0" smtClean="0"/>
          </a:p>
          <a:p>
            <a:pPr marL="0" indent="0">
              <a:buNone/>
            </a:pPr>
            <a:r>
              <a:rPr lang="en-US" sz="2000" dirty="0" smtClean="0"/>
              <a:t>it </a:t>
            </a:r>
          </a:p>
          <a:p>
            <a:pPr marL="0" indent="0">
              <a:buNone/>
            </a:pPr>
            <a:r>
              <a:rPr lang="en-US" sz="2000" dirty="0" smtClean="0"/>
              <a:t>is </a:t>
            </a:r>
          </a:p>
          <a:p>
            <a:pPr marL="0" indent="0">
              <a:buNone/>
            </a:pPr>
            <a:r>
              <a:rPr lang="en-US" sz="2000" dirty="0" smtClean="0"/>
              <a:t>20 </a:t>
            </a:r>
            <a:r>
              <a:rPr lang="en-US" sz="2000" dirty="0"/>
              <a:t>to 30 minutes, </a:t>
            </a:r>
            <a:endParaRPr lang="en-US" dirty="0"/>
          </a:p>
        </p:txBody>
      </p:sp>
    </p:spTree>
    <p:extLst>
      <p:ext uri="{BB962C8B-B14F-4D97-AF65-F5344CB8AC3E}">
        <p14:creationId xmlns:p14="http://schemas.microsoft.com/office/powerpoint/2010/main" val="24120619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endParaRPr lang="en-US" sz="2000" dirty="0"/>
          </a:p>
        </p:txBody>
      </p:sp>
    </p:spTree>
    <p:extLst>
      <p:ext uri="{BB962C8B-B14F-4D97-AF65-F5344CB8AC3E}">
        <p14:creationId xmlns:p14="http://schemas.microsoft.com/office/powerpoint/2010/main" val="3771669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r>
              <a:rPr lang="en-US" sz="2000" dirty="0"/>
              <a:t>The doubling time for the DNA of 				</a:t>
            </a:r>
            <a:r>
              <a:rPr lang="en-US" sz="2000" dirty="0" err="1"/>
              <a:t>coliphage</a:t>
            </a:r>
            <a:r>
              <a:rPr lang="en-US" sz="2000" dirty="0"/>
              <a:t> T2</a:t>
            </a:r>
          </a:p>
          <a:p>
            <a:pPr marL="0" indent="0">
              <a:buNone/>
            </a:pPr>
            <a:r>
              <a:rPr lang="en-US" sz="2000" dirty="0" smtClean="0"/>
              <a:t>	</a:t>
            </a:r>
            <a:endParaRPr lang="en-US" sz="2000" dirty="0"/>
          </a:p>
        </p:txBody>
      </p:sp>
    </p:spTree>
    <p:extLst>
      <p:ext uri="{BB962C8B-B14F-4D97-AF65-F5344CB8AC3E}">
        <p14:creationId xmlns:p14="http://schemas.microsoft.com/office/powerpoint/2010/main" val="3715190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r>
              <a:rPr lang="en-US" sz="2000" dirty="0"/>
              <a:t>The doubling time for the DNA of 				</a:t>
            </a:r>
            <a:r>
              <a:rPr lang="en-US" sz="2000" dirty="0" err="1"/>
              <a:t>coliphage</a:t>
            </a:r>
            <a:r>
              <a:rPr lang="en-US" sz="2000" dirty="0"/>
              <a:t> </a:t>
            </a:r>
            <a:r>
              <a:rPr lang="en-US" sz="2000" dirty="0" smtClean="0"/>
              <a:t>T2</a:t>
            </a:r>
          </a:p>
          <a:p>
            <a:r>
              <a:rPr lang="en-US" sz="2000" dirty="0" smtClean="0"/>
              <a:t>Is it nominalized?		 </a:t>
            </a:r>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117405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Science instruction needs to teach</a:t>
            </a:r>
            <a:r>
              <a:rPr lang="mr-IN" sz="3600" b="1" dirty="0" smtClean="0">
                <a:solidFill>
                  <a:srgbClr val="0000FF"/>
                </a:solidFill>
              </a:rPr>
              <a:t>…</a:t>
            </a:r>
            <a:endParaRPr lang="en-US" sz="3600" b="1" dirty="0" smtClean="0">
              <a:solidFill>
                <a:srgbClr val="0000FF"/>
              </a:solidFill>
            </a:endParaRPr>
          </a:p>
          <a:p>
            <a:pPr>
              <a:buClr>
                <a:schemeClr val="tx1"/>
              </a:buClr>
            </a:pPr>
            <a:r>
              <a:rPr lang="en-US" sz="2400" dirty="0" smtClean="0"/>
              <a:t>Science content</a:t>
            </a:r>
          </a:p>
          <a:p>
            <a:pPr>
              <a:buClr>
                <a:schemeClr val="tx1"/>
              </a:buClr>
            </a:pPr>
            <a:r>
              <a:rPr lang="en-US" sz="2400" dirty="0" smtClean="0"/>
              <a:t>Science methodology</a:t>
            </a:r>
          </a:p>
          <a:p>
            <a:pPr>
              <a:buClr>
                <a:schemeClr val="tx1"/>
              </a:buClr>
            </a:pPr>
            <a:r>
              <a:rPr lang="en-US" sz="2400" dirty="0" smtClean="0">
                <a:solidFill>
                  <a:schemeClr val="tx1">
                    <a:lumMod val="95000"/>
                    <a:lumOff val="5000"/>
                  </a:schemeClr>
                </a:solidFill>
              </a:rPr>
              <a:t>How to read and write science</a:t>
            </a:r>
          </a:p>
          <a:p>
            <a:pPr>
              <a:buClr>
                <a:schemeClr val="tx1"/>
              </a:buClr>
            </a:pPr>
            <a:r>
              <a:rPr lang="en-US" sz="2400" dirty="0" smtClean="0">
                <a:solidFill>
                  <a:schemeClr val="tx1">
                    <a:lumMod val="95000"/>
                    <a:lumOff val="5000"/>
                  </a:schemeClr>
                </a:solidFill>
              </a:rPr>
              <a:t>Science classes are the necessary                           venues for this as they are the only                    classes that would read such texts</a:t>
            </a:r>
          </a:p>
          <a:p>
            <a:pPr>
              <a:buClr>
                <a:schemeClr val="tx1"/>
              </a:buClr>
            </a:pPr>
            <a:r>
              <a:rPr lang="en-US" sz="2400" dirty="0" smtClean="0">
                <a:solidFill>
                  <a:schemeClr val="tx1">
                    <a:lumMod val="95000"/>
                    <a:lumOff val="5000"/>
                  </a:schemeClr>
                </a:solidFill>
              </a:rPr>
              <a:t>Ignoring this aspect of science, avoiding                    the use of science text because of its                 difficulty, or handling science reading                             through round robin reading will                                  not help         </a:t>
            </a:r>
          </a:p>
          <a:p>
            <a:pPr>
              <a:buClr>
                <a:schemeClr val="tx1"/>
              </a:buClr>
            </a:pPr>
            <a:endParaRPr lang="en-US" sz="2400" dirty="0" smtClean="0">
              <a:solidFill>
                <a:schemeClr val="tx1">
                  <a:lumMod val="95000"/>
                  <a:lumOff val="5000"/>
                </a:schemeClr>
              </a:solidFill>
            </a:endParaRPr>
          </a:p>
          <a:p>
            <a:pPr marL="0" indent="0">
              <a:buClr>
                <a:schemeClr val="tx1"/>
              </a:buClr>
              <a:buNone/>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376569217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r>
              <a:rPr lang="en-US" sz="2000" dirty="0"/>
              <a:t>The doubling time for the DNA of 				</a:t>
            </a:r>
            <a:r>
              <a:rPr lang="en-US" sz="2000" dirty="0" err="1"/>
              <a:t>coliphage</a:t>
            </a:r>
            <a:r>
              <a:rPr lang="en-US" sz="2000" dirty="0"/>
              <a:t> </a:t>
            </a:r>
            <a:r>
              <a:rPr lang="en-US" sz="2000" dirty="0" smtClean="0"/>
              <a:t>T2</a:t>
            </a:r>
          </a:p>
          <a:p>
            <a:r>
              <a:rPr lang="en-US" sz="2000" dirty="0" smtClean="0"/>
              <a:t>Is it nominalized?		Yes, “doubling” is taken from the verb 				“doubles” (to increase by a factor of 2) </a:t>
            </a:r>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2992624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r>
              <a:rPr lang="en-US" sz="2000" dirty="0"/>
              <a:t>The doubling time for the DNA of 				</a:t>
            </a:r>
            <a:r>
              <a:rPr lang="en-US" sz="2000" dirty="0" err="1"/>
              <a:t>coliphage</a:t>
            </a:r>
            <a:r>
              <a:rPr lang="en-US" sz="2000" dirty="0"/>
              <a:t> </a:t>
            </a:r>
            <a:r>
              <a:rPr lang="en-US" sz="2000" dirty="0" smtClean="0"/>
              <a:t>T2</a:t>
            </a:r>
          </a:p>
          <a:p>
            <a:r>
              <a:rPr lang="en-US" sz="2000" dirty="0" smtClean="0"/>
              <a:t>Is it nominalized?		Yes, “doubling” is taken from the verb 				“doubles” (to increase by a factor of 2)</a:t>
            </a:r>
          </a:p>
          <a:p>
            <a:r>
              <a:rPr lang="en-US" sz="2000" dirty="0" smtClean="0"/>
              <a:t>What doubles? </a:t>
            </a:r>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3696126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r>
              <a:rPr lang="en-US" sz="2000" dirty="0"/>
              <a:t>The doubling time for the DNA of 				</a:t>
            </a:r>
            <a:r>
              <a:rPr lang="en-US" sz="2000" dirty="0" err="1"/>
              <a:t>coliphage</a:t>
            </a:r>
            <a:r>
              <a:rPr lang="en-US" sz="2000" dirty="0"/>
              <a:t> </a:t>
            </a:r>
            <a:r>
              <a:rPr lang="en-US" sz="2000" dirty="0" smtClean="0"/>
              <a:t>T2</a:t>
            </a:r>
          </a:p>
          <a:p>
            <a:r>
              <a:rPr lang="en-US" sz="2000" dirty="0" smtClean="0"/>
              <a:t>Is it nominalized?		Yes, “doubling” is taken from the verb 				“doubles” (to increase by a factor of 2)</a:t>
            </a:r>
          </a:p>
          <a:p>
            <a:r>
              <a:rPr lang="en-US" sz="2000" dirty="0" smtClean="0"/>
              <a:t>What doubles? </a:t>
            </a:r>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2858290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r>
              <a:rPr lang="en-US" sz="2000" dirty="0"/>
              <a:t>The doubling time for the DNA of 				</a:t>
            </a:r>
            <a:r>
              <a:rPr lang="en-US" sz="2000" dirty="0" err="1"/>
              <a:t>coliphage</a:t>
            </a:r>
            <a:r>
              <a:rPr lang="en-US" sz="2000" dirty="0"/>
              <a:t> </a:t>
            </a:r>
            <a:r>
              <a:rPr lang="en-US" sz="2000" dirty="0" smtClean="0"/>
              <a:t>T2</a:t>
            </a:r>
          </a:p>
          <a:p>
            <a:r>
              <a:rPr lang="en-US" sz="2000" dirty="0" smtClean="0"/>
              <a:t>Is it nominalized?		Yes, “doubling” is taken from the verb 				“doubles” (to increase by a factor of 2)</a:t>
            </a:r>
          </a:p>
          <a:p>
            <a:r>
              <a:rPr lang="en-US" sz="2000" dirty="0" smtClean="0"/>
              <a:t>What doubles? 		The DNA of </a:t>
            </a:r>
            <a:r>
              <a:rPr lang="en-US" sz="2000" dirty="0" err="1" smtClean="0"/>
              <a:t>coliphage</a:t>
            </a:r>
            <a:r>
              <a:rPr lang="en-US" sz="2000" dirty="0" smtClean="0"/>
              <a:t> T2</a:t>
            </a:r>
          </a:p>
          <a:p>
            <a:pPr marL="0" indent="0">
              <a:buNone/>
            </a:pPr>
            <a:r>
              <a:rPr lang="en-US" sz="2000" dirty="0" smtClean="0"/>
              <a:t>	</a:t>
            </a:r>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25975504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r>
              <a:rPr lang="en-US" sz="2000" dirty="0"/>
              <a:t>The doubling time for the DNA of 				</a:t>
            </a:r>
            <a:r>
              <a:rPr lang="en-US" sz="2000" dirty="0" err="1"/>
              <a:t>coliphage</a:t>
            </a:r>
            <a:r>
              <a:rPr lang="en-US" sz="2000" dirty="0"/>
              <a:t> </a:t>
            </a:r>
            <a:r>
              <a:rPr lang="en-US" sz="2000" dirty="0" smtClean="0"/>
              <a:t>T2</a:t>
            </a:r>
          </a:p>
          <a:p>
            <a:r>
              <a:rPr lang="en-US" sz="2000" dirty="0" smtClean="0"/>
              <a:t>Is it nominalized?		Yes, “doubling” is taken from the verb 				“doubles” (to increase by a factor of 2)</a:t>
            </a:r>
          </a:p>
          <a:p>
            <a:r>
              <a:rPr lang="en-US" sz="2000" dirty="0" smtClean="0"/>
              <a:t>What doubles? 		The DNA of </a:t>
            </a:r>
            <a:r>
              <a:rPr lang="en-US" sz="2000" dirty="0" err="1" smtClean="0"/>
              <a:t>coliphage</a:t>
            </a:r>
            <a:r>
              <a:rPr lang="en-US" sz="2000" dirty="0" smtClean="0"/>
              <a:t> T2</a:t>
            </a:r>
          </a:p>
          <a:p>
            <a:r>
              <a:rPr lang="en-US" sz="2000" dirty="0" smtClean="0"/>
              <a:t>Restate first clause:		</a:t>
            </a:r>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12737444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r>
              <a:rPr lang="en-US" sz="2000" dirty="0"/>
              <a:t>The doubling time for the DNA of 				</a:t>
            </a:r>
            <a:r>
              <a:rPr lang="en-US" sz="2000" dirty="0" err="1"/>
              <a:t>coliphage</a:t>
            </a:r>
            <a:r>
              <a:rPr lang="en-US" sz="2000" dirty="0"/>
              <a:t> </a:t>
            </a:r>
            <a:r>
              <a:rPr lang="en-US" sz="2000" dirty="0" smtClean="0"/>
              <a:t>T2</a:t>
            </a:r>
          </a:p>
          <a:p>
            <a:r>
              <a:rPr lang="en-US" sz="2000" dirty="0" smtClean="0"/>
              <a:t>Is it nominalized?		Yes, “doubling” is taken from the verb 				“doubles” (to increase by a factor of 2)</a:t>
            </a:r>
          </a:p>
          <a:p>
            <a:r>
              <a:rPr lang="en-US" sz="2000" dirty="0" smtClean="0"/>
              <a:t>What doubles? 		The DNA of </a:t>
            </a:r>
            <a:r>
              <a:rPr lang="en-US" sz="2000" dirty="0" err="1" smtClean="0"/>
              <a:t>coliphage</a:t>
            </a:r>
            <a:r>
              <a:rPr lang="en-US" sz="2000" dirty="0" smtClean="0"/>
              <a:t> T2</a:t>
            </a:r>
          </a:p>
          <a:p>
            <a:r>
              <a:rPr lang="en-US" sz="2000" dirty="0" smtClean="0"/>
              <a:t>Restate first clause:		The DNA of </a:t>
            </a:r>
            <a:r>
              <a:rPr lang="en-US" sz="2000" dirty="0" err="1" smtClean="0"/>
              <a:t>coliphage</a:t>
            </a:r>
            <a:r>
              <a:rPr lang="en-US" sz="2000" dirty="0" smtClean="0"/>
              <a:t> T2 doubles</a:t>
            </a:r>
            <a:r>
              <a:rPr lang="mr-IN" sz="2000" dirty="0" smtClean="0"/>
              <a:t>…</a:t>
            </a:r>
            <a:endParaRPr lang="en-US" sz="2000" dirty="0" smtClean="0"/>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7290479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r>
              <a:rPr lang="en-US" sz="2000" dirty="0"/>
              <a:t>The doubling time for the DNA of 				</a:t>
            </a:r>
            <a:r>
              <a:rPr lang="en-US" sz="2000" dirty="0" err="1"/>
              <a:t>coliphage</a:t>
            </a:r>
            <a:r>
              <a:rPr lang="en-US" sz="2000" dirty="0"/>
              <a:t> </a:t>
            </a:r>
            <a:r>
              <a:rPr lang="en-US" sz="2000" dirty="0" smtClean="0"/>
              <a:t>T2</a:t>
            </a:r>
          </a:p>
          <a:p>
            <a:r>
              <a:rPr lang="en-US" sz="2000" dirty="0" smtClean="0"/>
              <a:t>Is it nominalized?		Yes, “doubling” is taken from the verb 				“doubles” (to increase by a factor of 2)</a:t>
            </a:r>
          </a:p>
          <a:p>
            <a:r>
              <a:rPr lang="en-US" sz="2000" dirty="0" smtClean="0"/>
              <a:t>What doubles? 		The DNA of </a:t>
            </a:r>
            <a:r>
              <a:rPr lang="en-US" sz="2000" dirty="0" err="1" smtClean="0"/>
              <a:t>coliphage</a:t>
            </a:r>
            <a:r>
              <a:rPr lang="en-US" sz="2000" dirty="0" smtClean="0"/>
              <a:t> T2</a:t>
            </a:r>
          </a:p>
          <a:p>
            <a:r>
              <a:rPr lang="en-US" sz="2000" dirty="0" smtClean="0"/>
              <a:t>Restate first clause:		The DNA of </a:t>
            </a:r>
            <a:r>
              <a:rPr lang="en-US" sz="2000" dirty="0" err="1" smtClean="0"/>
              <a:t>coliphage</a:t>
            </a:r>
            <a:r>
              <a:rPr lang="en-US" sz="2000" dirty="0" smtClean="0"/>
              <a:t> T2 doubles</a:t>
            </a:r>
            <a:r>
              <a:rPr lang="mr-IN" sz="2000" dirty="0" smtClean="0"/>
              <a:t>…</a:t>
            </a:r>
            <a:endParaRPr lang="en-US" sz="2000" dirty="0" smtClean="0"/>
          </a:p>
          <a:p>
            <a:r>
              <a:rPr lang="en-US" sz="2000" dirty="0" smtClean="0"/>
              <a:t>Recast the object:</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23146916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r>
              <a:rPr lang="en-US" sz="2000" dirty="0"/>
              <a:t>The doubling time for the DNA of 			</a:t>
            </a:r>
            <a:r>
              <a:rPr lang="en-US" sz="2000" dirty="0" smtClean="0"/>
              <a:t>	             </a:t>
            </a:r>
            <a:r>
              <a:rPr lang="en-US" sz="2000" dirty="0" err="1" smtClean="0"/>
              <a:t>coliphage</a:t>
            </a:r>
            <a:r>
              <a:rPr lang="en-US" sz="2000" dirty="0" smtClean="0"/>
              <a:t> T2</a:t>
            </a:r>
          </a:p>
          <a:p>
            <a:r>
              <a:rPr lang="en-US" sz="2000" dirty="0" smtClean="0"/>
              <a:t>Is it nominalized?		Yes, “doubling” is taken from the verb 				“doubles” (to increase by a factor of 2)</a:t>
            </a:r>
          </a:p>
          <a:p>
            <a:r>
              <a:rPr lang="en-US" sz="2000" dirty="0" smtClean="0"/>
              <a:t>What doubles? 		The DNA of </a:t>
            </a:r>
            <a:r>
              <a:rPr lang="en-US" sz="2000" dirty="0" err="1" smtClean="0"/>
              <a:t>coliphage</a:t>
            </a:r>
            <a:r>
              <a:rPr lang="en-US" sz="2000" dirty="0" smtClean="0"/>
              <a:t> T2</a:t>
            </a:r>
          </a:p>
          <a:p>
            <a:r>
              <a:rPr lang="en-US" sz="2000" dirty="0" smtClean="0"/>
              <a:t>Restate first clause:		The DNA of </a:t>
            </a:r>
            <a:r>
              <a:rPr lang="en-US" sz="2000" dirty="0" err="1" smtClean="0"/>
              <a:t>coliphage</a:t>
            </a:r>
            <a:r>
              <a:rPr lang="en-US" sz="2000" dirty="0" smtClean="0"/>
              <a:t> T2 doubles</a:t>
            </a:r>
            <a:r>
              <a:rPr lang="mr-IN" sz="2000" dirty="0" smtClean="0"/>
              <a:t>…</a:t>
            </a:r>
            <a:endParaRPr lang="en-US" sz="2000" dirty="0" smtClean="0"/>
          </a:p>
          <a:p>
            <a:r>
              <a:rPr lang="en-US" sz="2000" dirty="0" smtClean="0"/>
              <a:t>Recast the object:		is about 2 minutes</a:t>
            </a:r>
            <a:r>
              <a:rPr lang="mr-IN" sz="2000" dirty="0" smtClean="0"/>
              <a:t>…</a:t>
            </a:r>
            <a:r>
              <a:rPr lang="en-US" sz="2000" dirty="0" smtClean="0"/>
              <a:t> in about 2 minutes</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3589724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r>
              <a:rPr lang="en-US" sz="2000" dirty="0" smtClean="0"/>
              <a:t>What is the subject:		</a:t>
            </a:r>
            <a:r>
              <a:rPr lang="en-US" sz="2000" dirty="0"/>
              <a:t>The doubling time for the DNA of 			</a:t>
            </a:r>
            <a:r>
              <a:rPr lang="en-US" sz="2000" dirty="0" smtClean="0"/>
              <a:t>	             </a:t>
            </a:r>
            <a:r>
              <a:rPr lang="en-US" sz="2000" dirty="0" err="1" smtClean="0"/>
              <a:t>coliphage</a:t>
            </a:r>
            <a:r>
              <a:rPr lang="en-US" sz="2000" dirty="0" smtClean="0"/>
              <a:t> T2</a:t>
            </a:r>
          </a:p>
          <a:p>
            <a:r>
              <a:rPr lang="en-US" sz="2000" dirty="0" smtClean="0"/>
              <a:t>Is it nominalized?		Yes, “doubling” is taken from the verb 				“doubles” (to increase by a factor of 2)</a:t>
            </a:r>
          </a:p>
          <a:p>
            <a:r>
              <a:rPr lang="en-US" sz="2000" dirty="0" smtClean="0"/>
              <a:t>What doubles? 		The DNA of </a:t>
            </a:r>
            <a:r>
              <a:rPr lang="en-US" sz="2000" dirty="0" err="1" smtClean="0"/>
              <a:t>coliphage</a:t>
            </a:r>
            <a:r>
              <a:rPr lang="en-US" sz="2000" dirty="0" smtClean="0"/>
              <a:t> T2</a:t>
            </a:r>
          </a:p>
          <a:p>
            <a:r>
              <a:rPr lang="en-US" sz="2000" dirty="0" smtClean="0"/>
              <a:t>Restate first clause:		The DNA of </a:t>
            </a:r>
            <a:r>
              <a:rPr lang="en-US" sz="2000" dirty="0" err="1" smtClean="0"/>
              <a:t>coliphage</a:t>
            </a:r>
            <a:r>
              <a:rPr lang="en-US" sz="2000" dirty="0" smtClean="0"/>
              <a:t> T2 doubles</a:t>
            </a:r>
            <a:r>
              <a:rPr lang="mr-IN" sz="2000" dirty="0" smtClean="0"/>
              <a:t>…</a:t>
            </a:r>
            <a:endParaRPr lang="en-US" sz="2000" dirty="0" smtClean="0"/>
          </a:p>
          <a:p>
            <a:r>
              <a:rPr lang="en-US" sz="2000" dirty="0" smtClean="0"/>
              <a:t>Recast the object:		is about 2 minutes</a:t>
            </a:r>
            <a:r>
              <a:rPr lang="mr-IN" sz="2000" dirty="0" smtClean="0"/>
              <a:t>…</a:t>
            </a:r>
            <a:r>
              <a:rPr lang="en-US" sz="2000" dirty="0" smtClean="0"/>
              <a:t> in about 2 minutes</a:t>
            </a:r>
          </a:p>
          <a:p>
            <a:r>
              <a:rPr lang="en-US" sz="2000" dirty="0" smtClean="0"/>
              <a:t>Restate first clause:		The DNA of </a:t>
            </a:r>
            <a:r>
              <a:rPr lang="en-US" sz="2000" dirty="0" err="1" smtClean="0"/>
              <a:t>coliphage</a:t>
            </a:r>
            <a:r>
              <a:rPr lang="en-US" sz="2000" dirty="0" smtClean="0"/>
              <a:t> T2 doubles in about 				2 minutes</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2765198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110530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Disciplinary literacy instruction in science should teach..</a:t>
            </a:r>
          </a:p>
          <a:p>
            <a:pPr>
              <a:buClr>
                <a:schemeClr val="tx1"/>
              </a:buClr>
            </a:pPr>
            <a:r>
              <a:rPr lang="en-US" sz="2400" dirty="0" smtClean="0"/>
              <a:t>Not just how to make sense of such texts</a:t>
            </a:r>
          </a:p>
          <a:p>
            <a:pPr>
              <a:buClr>
                <a:schemeClr val="tx1"/>
              </a:buClr>
            </a:pPr>
            <a:r>
              <a:rPr lang="en-US" sz="2400" dirty="0" smtClean="0">
                <a:solidFill>
                  <a:schemeClr val="tx1">
                    <a:lumMod val="95000"/>
                    <a:lumOff val="5000"/>
                  </a:schemeClr>
                </a:solidFill>
              </a:rPr>
              <a:t>But the reasons why science texts are                  different (in terms of understanding                                 the ways that science knowledge                                    is created, communicated, and evaluated)</a:t>
            </a:r>
          </a:p>
          <a:p>
            <a:pPr>
              <a:buClr>
                <a:schemeClr val="tx1"/>
              </a:buClr>
            </a:pPr>
            <a:endParaRPr lang="en-US" sz="2400" dirty="0" smtClean="0">
              <a:solidFill>
                <a:schemeClr val="tx1">
                  <a:lumMod val="95000"/>
                  <a:lumOff val="5000"/>
                </a:schemeClr>
              </a:solidFill>
            </a:endParaRPr>
          </a:p>
          <a:p>
            <a:pPr marL="0" indent="0">
              <a:buClr>
                <a:schemeClr val="tx1"/>
              </a:buClr>
              <a:buNone/>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374404539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smtClean="0"/>
              <a:t>			 </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34807136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a:t>What does “that” refer to?</a:t>
            </a:r>
            <a:r>
              <a:rPr lang="en-US" sz="2000" dirty="0" smtClean="0"/>
              <a:t>		  </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3128872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a:t>What does “that” refer to?</a:t>
            </a:r>
            <a:r>
              <a:rPr lang="en-US" sz="2000" dirty="0" smtClean="0"/>
              <a:t>		The amount of time it takes for 					DNA to double	</a:t>
            </a:r>
          </a:p>
          <a:p>
            <a:pPr marL="0" indent="0">
              <a:buNone/>
            </a:pPr>
            <a:r>
              <a:rPr lang="en-US" sz="2000" dirty="0" smtClean="0"/>
              <a:t>			 </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16053729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a:t>What does “that” refer to?</a:t>
            </a:r>
            <a:r>
              <a:rPr lang="en-US" sz="2000" dirty="0" smtClean="0"/>
              <a:t>		The amount of time it takes for 					DNA to double	</a:t>
            </a:r>
          </a:p>
          <a:p>
            <a:pPr marL="0" indent="0">
              <a:buNone/>
            </a:pPr>
            <a:r>
              <a:rPr lang="en-US" sz="2000" dirty="0" smtClean="0"/>
              <a:t>What is being compared?			 </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6640023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a:t>What does “that” refer to?</a:t>
            </a:r>
            <a:r>
              <a:rPr lang="en-US" sz="2000" dirty="0" smtClean="0"/>
              <a:t>		The amount of time it takes for 					DNA to double	</a:t>
            </a:r>
          </a:p>
          <a:p>
            <a:pPr marL="0" indent="0">
              <a:buNone/>
            </a:pPr>
            <a:r>
              <a:rPr lang="en-US" sz="2000" dirty="0" smtClean="0"/>
              <a:t>What is being compared?		Time it takes for the DNA of 					</a:t>
            </a:r>
            <a:r>
              <a:rPr lang="en-US" sz="2000" dirty="0" err="1" smtClean="0"/>
              <a:t>coliphage</a:t>
            </a:r>
            <a:r>
              <a:rPr lang="en-US" sz="2000" dirty="0" smtClean="0"/>
              <a:t> T2 to double	</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2414050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a:t>What does “that” refer to?</a:t>
            </a:r>
            <a:r>
              <a:rPr lang="en-US" sz="2000" dirty="0" smtClean="0"/>
              <a:t>		The amount of time it takes for 					DNA to double	</a:t>
            </a:r>
          </a:p>
          <a:p>
            <a:pPr marL="0" indent="0">
              <a:buNone/>
            </a:pPr>
            <a:r>
              <a:rPr lang="en-US" sz="2000" dirty="0" smtClean="0"/>
              <a:t>What is being compared?		Time it takes for the DNA of 					</a:t>
            </a:r>
            <a:r>
              <a:rPr lang="en-US" sz="2000" dirty="0" err="1" smtClean="0"/>
              <a:t>coliphage</a:t>
            </a:r>
            <a:r>
              <a:rPr lang="en-US" sz="2000" dirty="0" smtClean="0"/>
              <a:t> T2 to double	</a:t>
            </a:r>
          </a:p>
          <a:p>
            <a:pPr marL="0" indent="0">
              <a:buNone/>
            </a:pPr>
            <a:r>
              <a:rPr lang="en-US" sz="2000" dirty="0" smtClean="0"/>
              <a:t>With what is it being compared?		 </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35377044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a:t>What does “that” refer to?</a:t>
            </a:r>
            <a:r>
              <a:rPr lang="en-US" sz="2000" dirty="0" smtClean="0"/>
              <a:t>		The amount of time it takes for 					DNA of the host cells to double	</a:t>
            </a:r>
          </a:p>
          <a:p>
            <a:pPr marL="0" indent="0">
              <a:buNone/>
            </a:pPr>
            <a:r>
              <a:rPr lang="en-US" sz="2000" dirty="0" smtClean="0"/>
              <a:t>What is being compared?		Time it takes for the DNA of 					</a:t>
            </a:r>
            <a:r>
              <a:rPr lang="en-US" sz="2000" dirty="0" err="1" smtClean="0"/>
              <a:t>coliphage</a:t>
            </a:r>
            <a:r>
              <a:rPr lang="en-US" sz="2000" dirty="0" smtClean="0"/>
              <a:t> T2 to double	</a:t>
            </a:r>
          </a:p>
          <a:p>
            <a:pPr marL="0" indent="0">
              <a:buNone/>
            </a:pPr>
            <a:r>
              <a:rPr lang="en-US" sz="2000" dirty="0" smtClean="0"/>
              <a:t>With what is it being compared?		Time it takes for the DNA of the 					host cells to double </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635410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a:t>What does “that” refer to?</a:t>
            </a:r>
            <a:r>
              <a:rPr lang="en-US" sz="2000" dirty="0" smtClean="0"/>
              <a:t>		The amount of time it takes for 					DNA of the host cells to double	</a:t>
            </a:r>
          </a:p>
          <a:p>
            <a:pPr marL="0" indent="0">
              <a:buNone/>
            </a:pPr>
            <a:r>
              <a:rPr lang="en-US" sz="2000" dirty="0" smtClean="0"/>
              <a:t>What is being compared?		Time it takes for the DNA of 					</a:t>
            </a:r>
            <a:r>
              <a:rPr lang="en-US" sz="2000" dirty="0" err="1" smtClean="0"/>
              <a:t>coliphage</a:t>
            </a:r>
            <a:r>
              <a:rPr lang="en-US" sz="2000" dirty="0" smtClean="0"/>
              <a:t> T2 to double	</a:t>
            </a:r>
          </a:p>
          <a:p>
            <a:pPr marL="0" indent="0">
              <a:buNone/>
            </a:pPr>
            <a:r>
              <a:rPr lang="en-US" sz="2000" dirty="0" smtClean="0"/>
              <a:t>With what is it being compared?		Time it takes for the DNA of the 					host cells to double </a:t>
            </a:r>
          </a:p>
          <a:p>
            <a:pPr marL="0" indent="0">
              <a:buNone/>
            </a:pPr>
            <a:r>
              <a:rPr lang="en-US" sz="2000" dirty="0"/>
              <a:t>What does the ; tell you?</a:t>
            </a:r>
            <a:endParaRPr lang="en-US" sz="2000" dirty="0" smtClean="0"/>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42138380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a:t>What does “that” refer to?</a:t>
            </a:r>
            <a:r>
              <a:rPr lang="en-US" sz="2000" dirty="0" smtClean="0"/>
              <a:t>		The amount of time it takes for 					DNA of the host cells to double	</a:t>
            </a:r>
          </a:p>
          <a:p>
            <a:pPr marL="0" indent="0">
              <a:buNone/>
            </a:pPr>
            <a:r>
              <a:rPr lang="en-US" sz="2000" dirty="0" smtClean="0"/>
              <a:t>What is being compared?		Time it takes for the DNA of 					</a:t>
            </a:r>
            <a:r>
              <a:rPr lang="en-US" sz="2000" dirty="0" err="1" smtClean="0"/>
              <a:t>coliphage</a:t>
            </a:r>
            <a:r>
              <a:rPr lang="en-US" sz="2000" dirty="0" smtClean="0"/>
              <a:t> T2 to double	</a:t>
            </a:r>
          </a:p>
          <a:p>
            <a:pPr marL="0" indent="0">
              <a:buNone/>
            </a:pPr>
            <a:r>
              <a:rPr lang="en-US" sz="2000" dirty="0" smtClean="0"/>
              <a:t>With what is it being compared?		Time it takes for the DNA of the 					host cells to double </a:t>
            </a:r>
          </a:p>
          <a:p>
            <a:pPr marL="0" indent="0">
              <a:buNone/>
            </a:pPr>
            <a:r>
              <a:rPr lang="en-US" sz="2000" dirty="0"/>
              <a:t>What does the ; tell you?</a:t>
            </a:r>
            <a:endParaRPr lang="en-US" sz="2000" dirty="0" smtClean="0"/>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15781925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a:t>What does “that” refer to?</a:t>
            </a:r>
            <a:r>
              <a:rPr lang="en-US" sz="2000" dirty="0" smtClean="0"/>
              <a:t>		The amount of time it takes for 					DNA of the host cells to double	</a:t>
            </a:r>
          </a:p>
          <a:p>
            <a:pPr marL="0" indent="0">
              <a:buNone/>
            </a:pPr>
            <a:r>
              <a:rPr lang="en-US" sz="2000" dirty="0" smtClean="0"/>
              <a:t>What is being compared?		Time it takes for the DNA of 					</a:t>
            </a:r>
            <a:r>
              <a:rPr lang="en-US" sz="2000" dirty="0" err="1" smtClean="0"/>
              <a:t>coliphage</a:t>
            </a:r>
            <a:r>
              <a:rPr lang="en-US" sz="2000" dirty="0" smtClean="0"/>
              <a:t> T2 to double	</a:t>
            </a:r>
          </a:p>
          <a:p>
            <a:pPr marL="0" indent="0">
              <a:buNone/>
            </a:pPr>
            <a:r>
              <a:rPr lang="en-US" sz="2000" dirty="0" smtClean="0"/>
              <a:t>With what is it being compared?		Time it takes for the DNA of the 					host cells to double </a:t>
            </a:r>
          </a:p>
          <a:p>
            <a:pPr marL="0" indent="0">
              <a:buNone/>
            </a:pPr>
            <a:r>
              <a:rPr lang="en-US" sz="2000" dirty="0"/>
              <a:t>What does the ; tell you</a:t>
            </a:r>
            <a:r>
              <a:rPr lang="en-US" sz="2000" dirty="0" smtClean="0"/>
              <a:t>?		A separate idea will be added</a:t>
            </a:r>
          </a:p>
          <a:p>
            <a:pPr marL="0" indent="0">
              <a:buNone/>
            </a:pPr>
            <a:r>
              <a:rPr lang="en-US" sz="2000" dirty="0" smtClean="0"/>
              <a:t>What does “it” refer to?</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195102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Morphology Differs by Discipline</a:t>
            </a:r>
          </a:p>
          <a:p>
            <a:pPr>
              <a:buClr>
                <a:schemeClr val="tx1"/>
              </a:buClr>
              <a:buFont typeface="Wingdings" charset="2"/>
              <a:buChar char="§"/>
            </a:pPr>
            <a:endParaRPr lang="en-US" sz="2400" b="1" dirty="0" smtClean="0"/>
          </a:p>
          <a:p>
            <a:r>
              <a:rPr lang="en-US" sz="2400" dirty="0" smtClean="0"/>
              <a:t>Of course, different disciplines use different words</a:t>
            </a:r>
          </a:p>
          <a:p>
            <a:r>
              <a:rPr lang="en-US" sz="2400" dirty="0" smtClean="0"/>
              <a:t>But the frequency or value of prefixes,</a:t>
            </a:r>
          </a:p>
          <a:p>
            <a:pPr marL="0" indent="0">
              <a:buNone/>
            </a:pPr>
            <a:r>
              <a:rPr lang="en-US" sz="2400" dirty="0"/>
              <a:t> </a:t>
            </a:r>
            <a:r>
              <a:rPr lang="en-US" sz="2400" dirty="0" smtClean="0"/>
              <a:t>   suffixes, and (especially) combining </a:t>
            </a:r>
          </a:p>
          <a:p>
            <a:pPr marL="0" indent="0">
              <a:buNone/>
            </a:pPr>
            <a:r>
              <a:rPr lang="en-US" sz="2400" dirty="0"/>
              <a:t> </a:t>
            </a:r>
            <a:r>
              <a:rPr lang="en-US" sz="2400" dirty="0" smtClean="0"/>
              <a:t>   forms differs by discipline</a:t>
            </a:r>
          </a:p>
          <a:p>
            <a:r>
              <a:rPr lang="en-US" sz="2400" dirty="0" smtClean="0"/>
              <a:t>See: </a:t>
            </a:r>
            <a:r>
              <a:rPr lang="en-US" sz="2400" u="sng" dirty="0" smtClean="0"/>
              <a:t>Word ID: Assessment Across </a:t>
            </a:r>
          </a:p>
          <a:p>
            <a:pPr marL="0" indent="0">
              <a:buNone/>
            </a:pPr>
            <a:r>
              <a:rPr lang="en-US" sz="2400" dirty="0" smtClean="0"/>
              <a:t>    </a:t>
            </a:r>
            <a:r>
              <a:rPr lang="en-US" sz="2400" u="sng" dirty="0" smtClean="0"/>
              <a:t>the</a:t>
            </a:r>
            <a:r>
              <a:rPr lang="en-US" sz="2400" u="sng" dirty="0"/>
              <a:t> </a:t>
            </a:r>
            <a:r>
              <a:rPr lang="en-US" sz="2400" u="sng" dirty="0" smtClean="0"/>
              <a:t>Content Areas </a:t>
            </a:r>
            <a:r>
              <a:rPr lang="en-US" sz="2400" dirty="0" smtClean="0"/>
              <a:t>by Linda Gutlohn </a:t>
            </a:r>
          </a:p>
          <a:p>
            <a:pPr marL="0" indent="0">
              <a:buNone/>
            </a:pPr>
            <a:r>
              <a:rPr lang="en-US" sz="2400" dirty="0"/>
              <a:t> </a:t>
            </a:r>
            <a:r>
              <a:rPr lang="en-US" sz="2400" dirty="0" smtClean="0"/>
              <a:t>   &amp; Frances Besselieu</a:t>
            </a:r>
            <a:endParaRPr lang="en-US" sz="2400" dirty="0"/>
          </a:p>
          <a:p>
            <a:pPr marL="0" indent="0">
              <a:buClr>
                <a:schemeClr val="tx1"/>
              </a:buClr>
              <a:buNone/>
            </a:pPr>
            <a:endParaRPr lang="en-US" sz="2400" dirty="0" smtClean="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337665615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a:t>What does “that” refer to?</a:t>
            </a:r>
            <a:r>
              <a:rPr lang="en-US" sz="2000" dirty="0" smtClean="0"/>
              <a:t>		The amount of time it takes for 					DNA of the host cells to double	</a:t>
            </a:r>
          </a:p>
          <a:p>
            <a:pPr marL="0" indent="0">
              <a:buNone/>
            </a:pPr>
            <a:r>
              <a:rPr lang="en-US" sz="2000" dirty="0" smtClean="0"/>
              <a:t>What is being compared?		Time it takes for the DNA of 					</a:t>
            </a:r>
            <a:r>
              <a:rPr lang="en-US" sz="2000" dirty="0" err="1" smtClean="0"/>
              <a:t>coliphage</a:t>
            </a:r>
            <a:r>
              <a:rPr lang="en-US" sz="2000" dirty="0" smtClean="0"/>
              <a:t> T2 to double	</a:t>
            </a:r>
          </a:p>
          <a:p>
            <a:pPr marL="0" indent="0">
              <a:buNone/>
            </a:pPr>
            <a:r>
              <a:rPr lang="en-US" sz="2000" dirty="0" smtClean="0"/>
              <a:t>With what is it being compared?		Time it takes for the DNA of the 					host cells to double </a:t>
            </a:r>
          </a:p>
          <a:p>
            <a:pPr marL="0" indent="0">
              <a:buNone/>
            </a:pPr>
            <a:r>
              <a:rPr lang="en-US" sz="2000" dirty="0"/>
              <a:t>What does the ; tell you</a:t>
            </a:r>
            <a:r>
              <a:rPr lang="en-US" sz="2000" dirty="0" smtClean="0"/>
              <a:t>?		A separate idea will be added</a:t>
            </a:r>
          </a:p>
          <a:p>
            <a:pPr marL="0" indent="0">
              <a:buNone/>
            </a:pPr>
            <a:r>
              <a:rPr lang="en-US" sz="2000" dirty="0" smtClean="0"/>
              <a:t>What does “it” refer to?</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30351837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Part of speech “compared”?		Verb</a:t>
            </a:r>
          </a:p>
          <a:p>
            <a:pPr marL="0" indent="0">
              <a:buNone/>
            </a:pPr>
            <a:r>
              <a:rPr lang="en-US" sz="2000" dirty="0"/>
              <a:t>What does “that” refer to?</a:t>
            </a:r>
            <a:r>
              <a:rPr lang="en-US" sz="2000" dirty="0" smtClean="0"/>
              <a:t>		The amount of time it takes for 					DNA of the host cells to double	</a:t>
            </a:r>
          </a:p>
          <a:p>
            <a:pPr marL="0" indent="0">
              <a:buNone/>
            </a:pPr>
            <a:r>
              <a:rPr lang="en-US" sz="2000" dirty="0" smtClean="0"/>
              <a:t>What is being compared?		Time it takes for the DNA of 					</a:t>
            </a:r>
            <a:r>
              <a:rPr lang="en-US" sz="2000" dirty="0" err="1" smtClean="0"/>
              <a:t>coliphage</a:t>
            </a:r>
            <a:r>
              <a:rPr lang="en-US" sz="2000" dirty="0" smtClean="0"/>
              <a:t> T2 to double	</a:t>
            </a:r>
          </a:p>
          <a:p>
            <a:pPr marL="0" indent="0">
              <a:buNone/>
            </a:pPr>
            <a:r>
              <a:rPr lang="en-US" sz="2000" dirty="0" smtClean="0"/>
              <a:t>With what is it being compared?		Time it takes for the DNA of the 					host cells to double </a:t>
            </a:r>
          </a:p>
          <a:p>
            <a:pPr marL="0" indent="0">
              <a:buNone/>
            </a:pPr>
            <a:r>
              <a:rPr lang="en-US" sz="2000" dirty="0"/>
              <a:t>What does the ; tell you</a:t>
            </a:r>
            <a:r>
              <a:rPr lang="en-US" sz="2000" dirty="0" smtClean="0"/>
              <a:t>?		A separate idea will be added</a:t>
            </a:r>
          </a:p>
          <a:p>
            <a:pPr marL="0" indent="0">
              <a:buNone/>
            </a:pPr>
            <a:r>
              <a:rPr lang="en-US" sz="2000" dirty="0" smtClean="0"/>
              <a:t>What does “it” refer to?</a:t>
            </a:r>
            <a:r>
              <a:rPr lang="en-US" sz="2000" dirty="0"/>
              <a:t> </a:t>
            </a:r>
            <a:r>
              <a:rPr lang="en-US" sz="2000" dirty="0" smtClean="0"/>
              <a:t>			The </a:t>
            </a:r>
            <a:r>
              <a:rPr lang="en-US" sz="2000" dirty="0"/>
              <a:t>time it takes polio-virus RNA 					to double</a:t>
            </a:r>
          </a:p>
          <a:p>
            <a:pPr marL="0" indent="0">
              <a:buNone/>
            </a:pPr>
            <a:endParaRPr lang="en-US" sz="2000" dirty="0" smtClean="0"/>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13855215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What does “for </a:t>
            </a:r>
            <a:r>
              <a:rPr lang="en-US" sz="2000" dirty="0" err="1" smtClean="0"/>
              <a:t>polyoma</a:t>
            </a:r>
            <a:r>
              <a:rPr lang="en-US" sz="2000" dirty="0" smtClean="0"/>
              <a:t> about 1 hour</a:t>
            </a:r>
          </a:p>
          <a:p>
            <a:pPr marL="0" indent="0">
              <a:buNone/>
            </a:pPr>
            <a:r>
              <a:rPr lang="en-US" sz="2000" dirty="0" smtClean="0"/>
              <a:t>mean?		</a:t>
            </a:r>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11270437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What does “for </a:t>
            </a:r>
            <a:r>
              <a:rPr lang="en-US" sz="2000" dirty="0" err="1" smtClean="0"/>
              <a:t>polyoma</a:t>
            </a:r>
            <a:r>
              <a:rPr lang="en-US" sz="2000" dirty="0" smtClean="0"/>
              <a:t> about 1 hour		The amount of time it mean? 						takes for DNA to double in 						</a:t>
            </a:r>
            <a:r>
              <a:rPr lang="en-US" sz="2000" dirty="0" err="1" smtClean="0"/>
              <a:t>polyoma</a:t>
            </a:r>
            <a:endParaRPr lang="en-US" sz="2000" dirty="0" smtClean="0"/>
          </a:p>
          <a:p>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28830437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What does “for </a:t>
            </a:r>
            <a:r>
              <a:rPr lang="en-US" sz="2000" dirty="0" err="1" smtClean="0"/>
              <a:t>polyoma</a:t>
            </a:r>
            <a:r>
              <a:rPr lang="en-US" sz="2000" dirty="0" smtClean="0"/>
              <a:t> about 1 hour		The amount of time it mean”? 					takes for DNA cells to 						double in </a:t>
            </a:r>
            <a:r>
              <a:rPr lang="en-US" sz="2000" dirty="0" err="1" smtClean="0"/>
              <a:t>polyoma</a:t>
            </a:r>
            <a:endParaRPr lang="en-US" sz="2000" dirty="0" smtClean="0"/>
          </a:p>
          <a:p>
            <a:pPr marL="0" indent="0">
              <a:buNone/>
            </a:pPr>
            <a:r>
              <a:rPr lang="en-US" sz="2000" dirty="0" smtClean="0"/>
              <a:t>What is the polio-virus comparison?</a:t>
            </a:r>
          </a:p>
          <a:p>
            <a:pPr marL="0" indent="0">
              <a:buNone/>
            </a:pPr>
            <a:endParaRPr lang="en-US" sz="2000" dirty="0"/>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2817273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What does “for </a:t>
            </a:r>
            <a:r>
              <a:rPr lang="en-US" sz="2000" dirty="0" err="1" smtClean="0"/>
              <a:t>polyoma</a:t>
            </a:r>
            <a:r>
              <a:rPr lang="en-US" sz="2000" dirty="0" smtClean="0"/>
              <a:t> about 1 hour	The amount of time it mean”? 					takes for DNA cells to double 					in </a:t>
            </a:r>
            <a:r>
              <a:rPr lang="en-US" sz="2000" dirty="0" err="1" smtClean="0"/>
              <a:t>polyoma</a:t>
            </a:r>
            <a:endParaRPr lang="en-US" sz="2000" dirty="0" smtClean="0"/>
          </a:p>
          <a:p>
            <a:pPr marL="0" indent="0">
              <a:buNone/>
            </a:pPr>
            <a:r>
              <a:rPr lang="en-US" sz="2000" dirty="0" smtClean="0"/>
              <a:t>What is the polio-virus comparison?</a:t>
            </a:r>
            <a:r>
              <a:rPr lang="en-US" sz="2000" dirty="0"/>
              <a:t>	</a:t>
            </a:r>
            <a:r>
              <a:rPr lang="en-US" sz="2000" dirty="0" smtClean="0"/>
              <a:t>It takes polio-virus RNA 20-30 					minutes to double, but it takes 					 18-24 hours for their host cells to double	</a:t>
            </a:r>
          </a:p>
          <a:p>
            <a:pPr marL="0" indent="0">
              <a:buNone/>
            </a:pPr>
            <a:endParaRPr lang="en-US" sz="2000" dirty="0"/>
          </a:p>
        </p:txBody>
      </p:sp>
    </p:spTree>
    <p:extLst>
      <p:ext uri="{BB962C8B-B14F-4D97-AF65-F5344CB8AC3E}">
        <p14:creationId xmlns:p14="http://schemas.microsoft.com/office/powerpoint/2010/main" val="29562905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smtClean="0"/>
          </a:p>
          <a:p>
            <a:pPr marL="0" indent="0">
              <a:buNone/>
            </a:pPr>
            <a:r>
              <a:rPr lang="en-US" sz="2000" dirty="0" smtClean="0"/>
              <a:t>What does “for </a:t>
            </a:r>
            <a:r>
              <a:rPr lang="en-US" sz="2000" dirty="0" err="1" smtClean="0"/>
              <a:t>polyoma</a:t>
            </a:r>
            <a:r>
              <a:rPr lang="en-US" sz="2000" dirty="0" smtClean="0"/>
              <a:t> about 1 hour	The amount of time it mean”? 					takes for DNA cells to double 					in </a:t>
            </a:r>
            <a:r>
              <a:rPr lang="en-US" sz="2000" dirty="0" err="1" smtClean="0"/>
              <a:t>polyoma</a:t>
            </a:r>
            <a:endParaRPr lang="en-US" sz="2000" dirty="0" smtClean="0"/>
          </a:p>
          <a:p>
            <a:pPr marL="0" indent="0">
              <a:buNone/>
            </a:pPr>
            <a:r>
              <a:rPr lang="en-US" sz="2000" dirty="0" smtClean="0"/>
              <a:t>What is the polio-virus comparison?</a:t>
            </a:r>
            <a:r>
              <a:rPr lang="en-US" sz="2000" dirty="0"/>
              <a:t>	</a:t>
            </a:r>
            <a:r>
              <a:rPr lang="en-US" sz="2000" dirty="0" smtClean="0"/>
              <a:t>It takes polio-virus RNA 20-30 					minutes to double, but it takes 					 18-24 hours for their host cells to double	</a:t>
            </a:r>
          </a:p>
          <a:p>
            <a:pPr marL="0" indent="0">
              <a:buNone/>
            </a:pPr>
            <a:r>
              <a:rPr lang="en-US" sz="2000" dirty="0" smtClean="0"/>
              <a:t>What is the </a:t>
            </a:r>
            <a:r>
              <a:rPr lang="en-US" sz="2000" dirty="0" err="1" smtClean="0"/>
              <a:t>polyoma</a:t>
            </a:r>
            <a:r>
              <a:rPr lang="en-US" sz="2000" dirty="0" smtClean="0"/>
              <a:t> comparison?</a:t>
            </a:r>
            <a:endParaRPr lang="en-US" sz="2000" dirty="0"/>
          </a:p>
        </p:txBody>
      </p:sp>
    </p:spTree>
    <p:extLst>
      <p:ext uri="{BB962C8B-B14F-4D97-AF65-F5344CB8AC3E}">
        <p14:creationId xmlns:p14="http://schemas.microsoft.com/office/powerpoint/2010/main" val="25315799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sp>
        <p:nvSpPr>
          <p:cNvPr id="3" name="Content Placeholder 2"/>
          <p:cNvSpPr>
            <a:spLocks noGrp="1"/>
          </p:cNvSpPr>
          <p:nvPr>
            <p:ph idx="1"/>
          </p:nvPr>
        </p:nvSpPr>
        <p:spPr>
          <a:xfrm>
            <a:off x="457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r>
              <a:rPr lang="en-US" sz="2000" dirty="0" smtClean="0"/>
              <a:t>.</a:t>
            </a:r>
            <a:endParaRPr lang="en-US" dirty="0" smtClean="0"/>
          </a:p>
          <a:p>
            <a:pPr marL="0" indent="0">
              <a:buNone/>
            </a:pPr>
            <a:endParaRPr lang="en-US" sz="2000" dirty="0" smtClean="0"/>
          </a:p>
          <a:p>
            <a:pPr marL="0" indent="0">
              <a:buNone/>
            </a:pPr>
            <a:r>
              <a:rPr lang="en-US" sz="2000" dirty="0" smtClean="0"/>
              <a:t>What does “for </a:t>
            </a:r>
            <a:r>
              <a:rPr lang="en-US" sz="2000" dirty="0" err="1" smtClean="0"/>
              <a:t>polyoma</a:t>
            </a:r>
            <a:r>
              <a:rPr lang="en-US" sz="2000" dirty="0" smtClean="0"/>
              <a:t> about 1 hour	The amount of time it mean”? 					takes for DNA cells to double 					in </a:t>
            </a:r>
            <a:r>
              <a:rPr lang="en-US" sz="2000" dirty="0" err="1" smtClean="0"/>
              <a:t>polyoma</a:t>
            </a:r>
            <a:endParaRPr lang="en-US" sz="2000" dirty="0" smtClean="0"/>
          </a:p>
          <a:p>
            <a:pPr marL="0" indent="0">
              <a:buNone/>
            </a:pPr>
            <a:r>
              <a:rPr lang="en-US" sz="2000" dirty="0" smtClean="0"/>
              <a:t>What is the polio-virus comparison?</a:t>
            </a:r>
            <a:r>
              <a:rPr lang="en-US" sz="2000" dirty="0"/>
              <a:t>	</a:t>
            </a:r>
            <a:r>
              <a:rPr lang="en-US" sz="2000" dirty="0" smtClean="0"/>
              <a:t>It takes polio-virus RNA 20-30 					minutes to double, but it takes 					 18-24 hours for the host cells to double	</a:t>
            </a:r>
          </a:p>
          <a:p>
            <a:pPr marL="0" indent="0">
              <a:buNone/>
            </a:pPr>
            <a:r>
              <a:rPr lang="en-US" sz="2000" dirty="0" smtClean="0"/>
              <a:t>What is the </a:t>
            </a:r>
            <a:r>
              <a:rPr lang="en-US" sz="2000" dirty="0" err="1" smtClean="0"/>
              <a:t>polyoma</a:t>
            </a:r>
            <a:r>
              <a:rPr lang="en-US" sz="2000" dirty="0" smtClean="0"/>
              <a:t> comparison?	It takes 1 hour for the DNA in 					</a:t>
            </a:r>
            <a:r>
              <a:rPr lang="en-US" sz="2000" dirty="0" err="1" smtClean="0"/>
              <a:t>polyoma</a:t>
            </a:r>
            <a:r>
              <a:rPr lang="en-US" sz="2000" dirty="0" smtClean="0"/>
              <a:t> to double, but it takes 					18-24 hours for the host cells to 					double</a:t>
            </a:r>
            <a:endParaRPr lang="en-US" sz="2000" dirty="0"/>
          </a:p>
        </p:txBody>
      </p:sp>
    </p:spTree>
    <p:extLst>
      <p:ext uri="{BB962C8B-B14F-4D97-AF65-F5344CB8AC3E}">
        <p14:creationId xmlns:p14="http://schemas.microsoft.com/office/powerpoint/2010/main" val="20256511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Sentence Reduction (cont.)</a:t>
            </a:r>
            <a:endParaRPr lang="en-US" b="1" dirty="0">
              <a:solidFill>
                <a:srgbClr val="3366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9577774"/>
              </p:ext>
            </p:extLst>
          </p:nvPr>
        </p:nvGraphicFramePr>
        <p:xfrm>
          <a:off x="685800" y="3733800"/>
          <a:ext cx="8229600" cy="1752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a:txBody>
                    <a:bodyPr/>
                    <a:lstStyle/>
                    <a:p>
                      <a:pPr algn="ctr"/>
                      <a:r>
                        <a:rPr lang="en-US" dirty="0" err="1" smtClean="0"/>
                        <a:t>Coliphage</a:t>
                      </a:r>
                      <a:r>
                        <a:rPr lang="en-US" dirty="0" smtClean="0"/>
                        <a:t> DNA/RNA</a:t>
                      </a:r>
                      <a:r>
                        <a:rPr lang="en-US" baseline="0" dirty="0" smtClean="0"/>
                        <a:t> </a:t>
                      </a:r>
                    </a:p>
                    <a:p>
                      <a:pPr algn="ctr"/>
                      <a:r>
                        <a:rPr lang="en-US" baseline="0" dirty="0" smtClean="0"/>
                        <a:t>Doubling time</a:t>
                      </a:r>
                      <a:endParaRPr lang="en-US" dirty="0"/>
                    </a:p>
                  </a:txBody>
                  <a:tcPr/>
                </a:tc>
                <a:tc>
                  <a:txBody>
                    <a:bodyPr/>
                    <a:lstStyle/>
                    <a:p>
                      <a:pPr algn="ctr"/>
                      <a:r>
                        <a:rPr lang="en-US" dirty="0" smtClean="0"/>
                        <a:t>Host Cell DNA           Doubling Time</a:t>
                      </a:r>
                      <a:endParaRPr lang="en-US" dirty="0"/>
                    </a:p>
                  </a:txBody>
                  <a:tcPr/>
                </a:tc>
              </a:tr>
              <a:tr h="370840">
                <a:tc>
                  <a:txBody>
                    <a:bodyPr/>
                    <a:lstStyle/>
                    <a:p>
                      <a:r>
                        <a:rPr lang="en-US" dirty="0" err="1" smtClean="0"/>
                        <a:t>Coliphage</a:t>
                      </a:r>
                      <a:r>
                        <a:rPr lang="en-US" dirty="0" smtClean="0"/>
                        <a:t> T2</a:t>
                      </a:r>
                      <a:endParaRPr lang="en-US" dirty="0"/>
                    </a:p>
                  </a:txBody>
                  <a:tcPr/>
                </a:tc>
                <a:tc>
                  <a:txBody>
                    <a:bodyPr/>
                    <a:lstStyle/>
                    <a:p>
                      <a:pPr algn="ctr"/>
                      <a:r>
                        <a:rPr lang="en-US" dirty="0" smtClean="0"/>
                        <a:t>2 </a:t>
                      </a:r>
                      <a:r>
                        <a:rPr lang="en-US" dirty="0" err="1" smtClean="0"/>
                        <a:t>mins</a:t>
                      </a:r>
                      <a:r>
                        <a:rPr lang="en-US" dirty="0" smtClean="0"/>
                        <a:t>.</a:t>
                      </a:r>
                      <a:endParaRPr lang="en-US" dirty="0"/>
                    </a:p>
                  </a:txBody>
                  <a:tcPr/>
                </a:tc>
                <a:tc>
                  <a:txBody>
                    <a:bodyPr/>
                    <a:lstStyle/>
                    <a:p>
                      <a:pPr algn="ctr"/>
                      <a:r>
                        <a:rPr lang="en-US" dirty="0" smtClean="0"/>
                        <a:t>20 </a:t>
                      </a:r>
                      <a:r>
                        <a:rPr lang="en-US" dirty="0" err="1" smtClean="0"/>
                        <a:t>mins</a:t>
                      </a:r>
                      <a:r>
                        <a:rPr lang="en-US" dirty="0" smtClean="0"/>
                        <a:t>.</a:t>
                      </a:r>
                      <a:endParaRPr lang="en-US" dirty="0"/>
                    </a:p>
                  </a:txBody>
                  <a:tcPr/>
                </a:tc>
              </a:tr>
              <a:tr h="370840">
                <a:tc>
                  <a:txBody>
                    <a:bodyPr/>
                    <a:lstStyle/>
                    <a:p>
                      <a:r>
                        <a:rPr lang="en-US" dirty="0" smtClean="0"/>
                        <a:t>Polio-virus</a:t>
                      </a:r>
                      <a:r>
                        <a:rPr lang="en-US" baseline="0" dirty="0" smtClean="0"/>
                        <a:t> RNA</a:t>
                      </a:r>
                      <a:endParaRPr lang="en-US" dirty="0"/>
                    </a:p>
                  </a:txBody>
                  <a:tcPr/>
                </a:tc>
                <a:tc>
                  <a:txBody>
                    <a:bodyPr/>
                    <a:lstStyle/>
                    <a:p>
                      <a:pPr algn="ctr"/>
                      <a:r>
                        <a:rPr lang="en-US" dirty="0" smtClean="0"/>
                        <a:t>20-30 </a:t>
                      </a:r>
                      <a:r>
                        <a:rPr lang="en-US" dirty="0" err="1" smtClean="0"/>
                        <a:t>mins</a:t>
                      </a:r>
                      <a:r>
                        <a:rPr lang="en-US" dirty="0" smtClean="0"/>
                        <a:t>.</a:t>
                      </a:r>
                      <a:endParaRPr lang="en-US" dirty="0"/>
                    </a:p>
                  </a:txBody>
                  <a:tcPr/>
                </a:tc>
                <a:tc>
                  <a:txBody>
                    <a:bodyPr/>
                    <a:lstStyle/>
                    <a:p>
                      <a:pPr algn="ctr"/>
                      <a:r>
                        <a:rPr lang="en-US" dirty="0" smtClean="0"/>
                        <a:t>18-24 hrs.</a:t>
                      </a:r>
                      <a:endParaRPr lang="en-US" dirty="0"/>
                    </a:p>
                  </a:txBody>
                  <a:tcPr/>
                </a:tc>
              </a:tr>
              <a:tr h="370840">
                <a:tc>
                  <a:txBody>
                    <a:bodyPr/>
                    <a:lstStyle/>
                    <a:p>
                      <a:r>
                        <a:rPr lang="en-US" dirty="0" err="1" smtClean="0"/>
                        <a:t>Polyoma</a:t>
                      </a:r>
                      <a:endParaRPr lang="en-US" dirty="0"/>
                    </a:p>
                  </a:txBody>
                  <a:tcPr/>
                </a:tc>
                <a:tc>
                  <a:txBody>
                    <a:bodyPr/>
                    <a:lstStyle/>
                    <a:p>
                      <a:pPr algn="ctr"/>
                      <a:r>
                        <a:rPr lang="en-US" dirty="0" smtClean="0"/>
                        <a:t>1 hr.</a:t>
                      </a:r>
                      <a:endParaRPr lang="en-US" dirty="0"/>
                    </a:p>
                  </a:txBody>
                  <a:tcPr/>
                </a:tc>
                <a:tc>
                  <a:txBody>
                    <a:bodyPr/>
                    <a:lstStyle/>
                    <a:p>
                      <a:pPr algn="ctr"/>
                      <a:r>
                        <a:rPr lang="en-US" dirty="0" smtClean="0"/>
                        <a:t>18-24 hrs.</a:t>
                      </a:r>
                      <a:endParaRPr lang="en-US" dirty="0"/>
                    </a:p>
                  </a:txBody>
                  <a:tcPr/>
                </a:tc>
              </a:tr>
            </a:tbl>
          </a:graphicData>
        </a:graphic>
      </p:graphicFrame>
      <p:sp>
        <p:nvSpPr>
          <p:cNvPr id="5" name="TextBox 4"/>
          <p:cNvSpPr txBox="1"/>
          <p:nvPr/>
        </p:nvSpPr>
        <p:spPr>
          <a:xfrm>
            <a:off x="914400" y="1981200"/>
            <a:ext cx="5715000" cy="1477328"/>
          </a:xfrm>
          <a:prstGeom prst="rect">
            <a:avLst/>
          </a:prstGeom>
          <a:noFill/>
        </p:spPr>
        <p:txBody>
          <a:bodyPr wrap="square" rtlCol="0">
            <a:spAutoFit/>
          </a:bodyPr>
          <a:lstStyle/>
          <a:p>
            <a:pPr marL="0" indent="0">
              <a:buNone/>
            </a:pPr>
            <a:r>
              <a:rPr lang="en-US" dirty="0"/>
              <a:t>The doubling time for the DNA of </a:t>
            </a:r>
            <a:r>
              <a:rPr lang="en-US" dirty="0" err="1"/>
              <a:t>coliphage</a:t>
            </a:r>
            <a:r>
              <a:rPr lang="en-US" dirty="0"/>
              <a:t> T2 is about 2 minutes, compared to 20 minutes or more for that of the host cells; for polio-virus RNA it is 20 to 30 minutes, for </a:t>
            </a:r>
            <a:r>
              <a:rPr lang="en-US" dirty="0" err="1"/>
              <a:t>polyoma</a:t>
            </a:r>
            <a:r>
              <a:rPr lang="en-US" dirty="0"/>
              <a:t> about 1 hour, compared to 18 to 24 hours for their host cells.</a:t>
            </a:r>
          </a:p>
        </p:txBody>
      </p:sp>
    </p:spTree>
    <p:extLst>
      <p:ext uri="{BB962C8B-B14F-4D97-AF65-F5344CB8AC3E}">
        <p14:creationId xmlns:p14="http://schemas.microsoft.com/office/powerpoint/2010/main" val="27951459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Graphic Elements</a:t>
            </a:r>
          </a:p>
          <a:p>
            <a:pPr>
              <a:buClrTx/>
              <a:buFont typeface="Arial"/>
              <a:buChar char="•"/>
            </a:pPr>
            <a:endParaRPr lang="en-US" sz="2400" dirty="0" smtClean="0"/>
          </a:p>
          <a:p>
            <a:pPr>
              <a:buClr>
                <a:schemeClr val="tx1"/>
              </a:buClr>
              <a:buFont typeface="Wingdings" charset="2"/>
              <a:buChar char="§"/>
            </a:pPr>
            <a:r>
              <a:rPr lang="en-US" sz="2400" dirty="0" smtClean="0"/>
              <a:t>Because language is inadequate to fully describe scientific phenomenon, science text is necessarily </a:t>
            </a:r>
            <a:r>
              <a:rPr lang="en-US" sz="2400" dirty="0" err="1" smtClean="0"/>
              <a:t>multiimodal</a:t>
            </a:r>
            <a:r>
              <a:rPr lang="en-US" sz="2400" dirty="0" smtClean="0"/>
              <a:t> including illustrations, photographs,    charts, tables, and other graphics</a:t>
            </a:r>
          </a:p>
          <a:p>
            <a:pPr>
              <a:buClr>
                <a:schemeClr val="tx1"/>
              </a:buClr>
              <a:buFont typeface="Wingdings" charset="2"/>
              <a:buChar char="§"/>
            </a:pPr>
            <a:r>
              <a:rPr lang="en-US" sz="2400" dirty="0" smtClean="0"/>
              <a:t>These graphics may repeat the prose              information, supplement it, or even operate independently of it</a:t>
            </a:r>
          </a:p>
          <a:p>
            <a:pPr>
              <a:buClr>
                <a:schemeClr val="tx1"/>
              </a:buClr>
              <a:buFont typeface="Wingdings" charset="2"/>
              <a:buChar char="§"/>
            </a:pPr>
            <a:endParaRPr lang="en-US" sz="2400" dirty="0" smtClean="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165452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Prefixes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6251430"/>
              </p:ext>
            </p:extLst>
          </p:nvPr>
        </p:nvGraphicFramePr>
        <p:xfrm>
          <a:off x="457200" y="1143002"/>
          <a:ext cx="8229600" cy="5648958"/>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03497">
                <a:tc>
                  <a:txBody>
                    <a:bodyPr/>
                    <a:lstStyle/>
                    <a:p>
                      <a:endParaRPr lang="en-US" dirty="0"/>
                    </a:p>
                  </a:txBody>
                  <a:tcPr/>
                </a:tc>
                <a:tc>
                  <a:txBody>
                    <a:bodyPr/>
                    <a:lstStyle/>
                    <a:p>
                      <a:pPr algn="ctr"/>
                      <a:r>
                        <a:rPr lang="en-US" dirty="0" smtClean="0"/>
                        <a:t>ELA</a:t>
                      </a:r>
                      <a:endParaRPr lang="en-US" dirty="0"/>
                    </a:p>
                  </a:txBody>
                  <a:tcPr/>
                </a:tc>
                <a:tc>
                  <a:txBody>
                    <a:bodyPr/>
                    <a:lstStyle/>
                    <a:p>
                      <a:pPr algn="ctr"/>
                      <a:r>
                        <a:rPr lang="en-US" dirty="0" smtClean="0"/>
                        <a:t>Math</a:t>
                      </a:r>
                      <a:endParaRPr lang="en-US" dirty="0"/>
                    </a:p>
                  </a:txBody>
                  <a:tcPr/>
                </a:tc>
                <a:tc>
                  <a:txBody>
                    <a:bodyPr/>
                    <a:lstStyle/>
                    <a:p>
                      <a:pPr algn="ctr"/>
                      <a:r>
                        <a:rPr lang="en-US" dirty="0" smtClean="0"/>
                        <a:t>Science</a:t>
                      </a:r>
                      <a:endParaRPr lang="en-US" dirty="0"/>
                    </a:p>
                  </a:txBody>
                  <a:tcPr/>
                </a:tc>
                <a:tc>
                  <a:txBody>
                    <a:bodyPr/>
                    <a:lstStyle/>
                    <a:p>
                      <a:pPr algn="ctr"/>
                      <a:r>
                        <a:rPr lang="en-US" dirty="0" err="1" smtClean="0"/>
                        <a:t>Soc</a:t>
                      </a:r>
                      <a:r>
                        <a:rPr lang="en-US" dirty="0" smtClean="0"/>
                        <a:t> </a:t>
                      </a:r>
                      <a:r>
                        <a:rPr lang="en-US" dirty="0" err="1" smtClean="0"/>
                        <a:t>Stuides</a:t>
                      </a:r>
                      <a:endParaRPr lang="en-US" dirty="0"/>
                    </a:p>
                  </a:txBody>
                  <a:tcPr/>
                </a:tc>
              </a:tr>
              <a:tr h="403497">
                <a:tc>
                  <a:txBody>
                    <a:bodyPr/>
                    <a:lstStyle/>
                    <a:p>
                      <a:r>
                        <a:rPr lang="en-US" dirty="0" smtClean="0"/>
                        <a:t>com-</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con-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de-</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dis-</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403497">
                <a:tc>
                  <a:txBody>
                    <a:bodyPr/>
                    <a:lstStyle/>
                    <a:p>
                      <a:r>
                        <a:rPr lang="en-US" dirty="0" smtClean="0"/>
                        <a:t>ex-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in-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inter-</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r>
              <a:tr h="403497">
                <a:tc>
                  <a:txBody>
                    <a:bodyPr/>
                    <a:lstStyle/>
                    <a:p>
                      <a:r>
                        <a:rPr lang="en-US" dirty="0" smtClean="0"/>
                        <a:t>pre-</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03497">
                <a:tc>
                  <a:txBody>
                    <a:bodyPr/>
                    <a:lstStyle/>
                    <a:p>
                      <a:r>
                        <a:rPr lang="en-US" dirty="0" smtClean="0"/>
                        <a:t>pro-</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403497">
                <a:tc>
                  <a:txBody>
                    <a:bodyPr/>
                    <a:lstStyle/>
                    <a:p>
                      <a:r>
                        <a:rPr lang="en-US" dirty="0" smtClean="0"/>
                        <a:t>re-</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03497">
                <a:tc>
                  <a:txBody>
                    <a:bodyPr/>
                    <a:lstStyle/>
                    <a:p>
                      <a:r>
                        <a:rPr lang="en-US" dirty="0" smtClean="0"/>
                        <a:t>sub-</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r>
              <a:tr h="403497">
                <a:tc>
                  <a:txBody>
                    <a:bodyPr/>
                    <a:lstStyle/>
                    <a:p>
                      <a:r>
                        <a:rPr lang="en-US" dirty="0" smtClean="0">
                          <a:solidFill>
                            <a:srgbClr val="FF0000"/>
                          </a:solidFill>
                        </a:rPr>
                        <a:t>trans-</a:t>
                      </a:r>
                      <a:endParaRPr lang="en-US" dirty="0">
                        <a:solidFill>
                          <a:srgbClr val="FF0000"/>
                        </a:solidFill>
                      </a:endParaRPr>
                    </a:p>
                  </a:txBody>
                  <a:tcPr/>
                </a:tc>
                <a:tc>
                  <a:txBody>
                    <a:bodyPr/>
                    <a:lstStyle/>
                    <a:p>
                      <a:pPr algn="ctr"/>
                      <a:endParaRPr lang="en-US"/>
                    </a:p>
                  </a:txBody>
                  <a:tcPr/>
                </a:tc>
                <a:tc>
                  <a:txBody>
                    <a:bodyPr/>
                    <a:lstStyle/>
                    <a:p>
                      <a:pPr algn="ctr"/>
                      <a:endParaRPr lang="en-US" dirty="0"/>
                    </a:p>
                  </a:txBody>
                  <a:tcPr/>
                </a:tc>
                <a:tc>
                  <a:txBody>
                    <a:bodyPr/>
                    <a:lstStyle/>
                    <a:p>
                      <a:pPr algn="ctr"/>
                      <a:r>
                        <a:rPr lang="en-US" dirty="0" smtClean="0">
                          <a:solidFill>
                            <a:srgbClr val="FF0000"/>
                          </a:solidFill>
                        </a:rPr>
                        <a:t>X</a:t>
                      </a:r>
                      <a:endParaRPr lang="en-US" dirty="0">
                        <a:solidFill>
                          <a:srgbClr val="FF0000"/>
                        </a:solidFill>
                      </a:endParaRPr>
                    </a:p>
                  </a:txBody>
                  <a:tcPr/>
                </a:tc>
                <a:tc>
                  <a:txBody>
                    <a:bodyPr/>
                    <a:lstStyle/>
                    <a:p>
                      <a:pPr algn="ctr"/>
                      <a:endParaRPr lang="en-US" dirty="0"/>
                    </a:p>
                  </a:txBody>
                  <a:tcPr/>
                </a:tc>
              </a:tr>
              <a:tr h="403497">
                <a:tc>
                  <a:txBody>
                    <a:bodyPr/>
                    <a:lstStyle/>
                    <a:p>
                      <a:r>
                        <a:rPr lang="en-US" dirty="0" smtClean="0"/>
                        <a:t>un-</a:t>
                      </a:r>
                      <a:endParaRPr lang="en-US"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30325537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8686800" cy="1019195"/>
          </a:xfrm>
        </p:spPr>
        <p:txBody>
          <a:bodyPr/>
          <a:lstStyle/>
          <a:p>
            <a:pPr marL="0" indent="0">
              <a:buNone/>
            </a:pPr>
            <a:r>
              <a:rPr lang="en-US" sz="3600" b="1" dirty="0" smtClean="0">
                <a:solidFill>
                  <a:srgbClr val="0000FF"/>
                </a:solidFill>
              </a:rPr>
              <a:t>Graphic Elements in the Disciplines</a:t>
            </a:r>
          </a:p>
          <a:p>
            <a:pPr>
              <a:buClrTx/>
              <a:buFont typeface="Arial"/>
              <a:buChar char="•"/>
            </a:pPr>
            <a:endParaRPr lang="en-US" sz="2400" dirty="0" smtClean="0"/>
          </a:p>
          <a:p>
            <a:pPr>
              <a:buClr>
                <a:schemeClr val="tx1"/>
              </a:buClr>
              <a:buFont typeface="Wingdings" charset="2"/>
              <a:buChar char="§"/>
            </a:pPr>
            <a:r>
              <a:rPr lang="en-US" sz="2400" dirty="0" smtClean="0"/>
              <a:t>Think of the differences between the graphics </a:t>
            </a:r>
          </a:p>
          <a:p>
            <a:pPr marL="0" indent="0">
              <a:buClr>
                <a:schemeClr val="tx1"/>
              </a:buClr>
              <a:buNone/>
            </a:pPr>
            <a:r>
              <a:rPr lang="en-US" sz="2400" dirty="0"/>
              <a:t> </a:t>
            </a:r>
            <a:r>
              <a:rPr lang="en-US" sz="2400" dirty="0" smtClean="0"/>
              <a:t>    in a math book and a science book </a:t>
            </a:r>
          </a:p>
          <a:p>
            <a:pPr>
              <a:buClr>
                <a:schemeClr val="tx1"/>
              </a:buClr>
              <a:buFont typeface="Arial"/>
              <a:buChar char="•"/>
            </a:pPr>
            <a:r>
              <a:rPr lang="en-US" sz="2400" dirty="0" smtClean="0"/>
              <a:t>Math books embed the formulas and                      graphic elements</a:t>
            </a:r>
            <a:r>
              <a:rPr lang="en-US" sz="2400" dirty="0"/>
              <a:t>—controlling how the </a:t>
            </a:r>
            <a:r>
              <a:rPr lang="en-US" sz="2400" dirty="0" smtClean="0"/>
              <a:t>                        text is read (precision)</a:t>
            </a:r>
          </a:p>
          <a:p>
            <a:pPr>
              <a:buClr>
                <a:schemeClr val="tx1"/>
              </a:buClr>
              <a:buFont typeface="Wingdings" charset="2"/>
              <a:buChar char="§"/>
            </a:pPr>
            <a:r>
              <a:rPr lang="en-US" sz="2400" dirty="0" smtClean="0"/>
              <a:t>Science books require reader to move                    back and forth between graphics and prose (conceptual-multiple versions)                                                      </a:t>
            </a:r>
          </a:p>
          <a:p>
            <a:pPr marL="0" indent="0">
              <a:buClr>
                <a:schemeClr val="tx1"/>
              </a:buClr>
              <a:buNone/>
            </a:pPr>
            <a:endParaRPr lang="en-US" sz="2400" dirty="0" smtClean="0"/>
          </a:p>
          <a:p>
            <a:pPr marL="0" indent="0">
              <a:buClr>
                <a:schemeClr val="tx1"/>
              </a:buClr>
              <a:buNone/>
            </a:pPr>
            <a:endParaRPr lang="en-US" sz="2400" dirty="0" smtClean="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6149597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Graphic Relationships</a:t>
            </a:r>
          </a:p>
          <a:p>
            <a:pPr>
              <a:buClrTx/>
              <a:buFont typeface="Arial"/>
              <a:buChar char="•"/>
            </a:pPr>
            <a:endParaRPr lang="en-US" sz="2400" dirty="0" smtClean="0"/>
          </a:p>
          <a:p>
            <a:pPr>
              <a:buClr>
                <a:schemeClr val="tx1"/>
              </a:buClr>
            </a:pPr>
            <a:r>
              <a:rPr lang="en-US" sz="2400" dirty="0" smtClean="0"/>
              <a:t>Spatial</a:t>
            </a:r>
          </a:p>
          <a:p>
            <a:pPr>
              <a:buClr>
                <a:schemeClr val="tx1"/>
              </a:buClr>
            </a:pPr>
            <a:r>
              <a:rPr lang="en-US" sz="2400" dirty="0" smtClean="0"/>
              <a:t>Sequential</a:t>
            </a:r>
          </a:p>
          <a:p>
            <a:pPr>
              <a:buClr>
                <a:schemeClr val="tx1"/>
              </a:buClr>
            </a:pPr>
            <a:r>
              <a:rPr lang="en-US" sz="2400" dirty="0" smtClean="0"/>
              <a:t>Comparative</a:t>
            </a:r>
          </a:p>
          <a:p>
            <a:pPr>
              <a:buClr>
                <a:schemeClr val="tx1"/>
              </a:buClr>
            </a:pPr>
            <a:r>
              <a:rPr lang="en-US" sz="2400" dirty="0" smtClean="0"/>
              <a:t>Categorical</a:t>
            </a:r>
          </a:p>
          <a:p>
            <a:pPr>
              <a:buClr>
                <a:schemeClr val="tx1"/>
              </a:buClr>
            </a:pPr>
            <a:r>
              <a:rPr lang="en-US" sz="2400" dirty="0" smtClean="0"/>
              <a:t>Causal</a:t>
            </a:r>
          </a:p>
          <a:p>
            <a:pPr>
              <a:buClr>
                <a:schemeClr val="tx1"/>
              </a:buClr>
            </a:pPr>
            <a:r>
              <a:rPr lang="en-US" sz="2400" dirty="0" smtClean="0"/>
              <a:t>Hierarchical</a:t>
            </a:r>
          </a:p>
          <a:p>
            <a:pPr marL="0" indent="0">
              <a:buClr>
                <a:schemeClr val="tx1"/>
              </a:buClr>
              <a:buNone/>
            </a:pPr>
            <a:endParaRPr lang="en-US" sz="2400" dirty="0" smtClean="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17674107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791200"/>
            <a:ext cx="5486400" cy="381000"/>
          </a:xfrm>
        </p:spPr>
        <p:txBody>
          <a:bodyPr/>
          <a:lstStyle/>
          <a:p>
            <a:pPr algn="ctr"/>
            <a:r>
              <a:rPr lang="en-US" dirty="0" smtClean="0"/>
              <a:t>Water cycle: Verb</a:t>
            </a:r>
            <a:endParaRPr lang="en-US" dirty="0"/>
          </a:p>
        </p:txBody>
      </p:sp>
      <p:pic>
        <p:nvPicPr>
          <p:cNvPr id="7" name="Picture Placeholder 6"/>
          <p:cNvPicPr>
            <a:picLocks noGrp="1" noChangeAspect="1"/>
          </p:cNvPicPr>
          <p:nvPr>
            <p:ph type="pic" idx="1"/>
          </p:nvPr>
        </p:nvPicPr>
        <p:blipFill>
          <a:blip r:embed="rId2"/>
          <a:srcRect l="608" r="608"/>
          <a:stretch>
            <a:fillRect/>
          </a:stretch>
        </p:blipFill>
        <p:spPr>
          <a:xfrm>
            <a:off x="1066800" y="612775"/>
            <a:ext cx="6553200" cy="4914900"/>
          </a:xfrm>
        </p:spPr>
      </p:pic>
    </p:spTree>
    <p:extLst>
      <p:ext uri="{BB962C8B-B14F-4D97-AF65-F5344CB8AC3E}">
        <p14:creationId xmlns:p14="http://schemas.microsoft.com/office/powerpoint/2010/main" val="3203737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t="16344" b="16344"/>
          <a:stretch>
            <a:fillRect/>
          </a:stretch>
        </p:blipFill>
        <p:spPr>
          <a:xfrm>
            <a:off x="1752600" y="685800"/>
            <a:ext cx="5486400" cy="4114800"/>
          </a:xfrm>
        </p:spPr>
      </p:pic>
    </p:spTree>
    <p:extLst>
      <p:ext uri="{BB962C8B-B14F-4D97-AF65-F5344CB8AC3E}">
        <p14:creationId xmlns:p14="http://schemas.microsoft.com/office/powerpoint/2010/main" val="23020903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p:nvPr/>
        </p:nvPicPr>
        <p:blipFill>
          <a:blip r:embed="rId2">
            <a:extLst>
              <a:ext uri="{28A0092B-C50C-407E-A947-70E740481C1C}">
                <a14:useLocalDpi xmlns:a14="http://schemas.microsoft.com/office/drawing/2010/main" val="0"/>
              </a:ext>
            </a:extLst>
          </a:blip>
          <a:srcRect l="4404" r="4404"/>
          <a:stretch>
            <a:fillRect/>
          </a:stretch>
        </p:blipFill>
        <p:spPr bwMode="auto">
          <a:xfrm>
            <a:off x="685801" y="381001"/>
            <a:ext cx="2590799" cy="2362199"/>
          </a:xfrm>
          <a:prstGeom prst="rect">
            <a:avLst/>
          </a:prstGeom>
        </p:spPr>
      </p:pic>
      <p:pic>
        <p:nvPicPr>
          <p:cNvPr id="3" name="Content Placeholder 5"/>
          <p:cNvPicPr/>
          <p:nvPr/>
        </p:nvPicPr>
        <p:blipFill>
          <a:blip r:embed="rId3">
            <a:extLst>
              <a:ext uri="{28A0092B-C50C-407E-A947-70E740481C1C}">
                <a14:useLocalDpi xmlns:a14="http://schemas.microsoft.com/office/drawing/2010/main" val="0"/>
              </a:ext>
            </a:extLst>
          </a:blip>
          <a:srcRect l="2112" r="2112"/>
          <a:stretch>
            <a:fillRect/>
          </a:stretch>
        </p:blipFill>
        <p:spPr bwMode="auto">
          <a:xfrm>
            <a:off x="4343400" y="228600"/>
            <a:ext cx="2362200" cy="2438400"/>
          </a:xfrm>
          <a:prstGeom prst="rect">
            <a:avLst/>
          </a:prstGeom>
        </p:spPr>
      </p:pic>
      <p:pic>
        <p:nvPicPr>
          <p:cNvPr id="4" name="Content Placeholder 5"/>
          <p:cNvPicPr/>
          <p:nvPr/>
        </p:nvPicPr>
        <p:blipFill>
          <a:blip r:embed="rId4">
            <a:alphaModFix/>
            <a:lum bright="70000" contrast="-70000"/>
            <a:extLst>
              <a:ext uri="{28A0092B-C50C-407E-A947-70E740481C1C}">
                <a14:useLocalDpi xmlns:a14="http://schemas.microsoft.com/office/drawing/2010/main" val="0"/>
              </a:ext>
            </a:extLst>
          </a:blip>
          <a:srcRect l="-48099" r="-48099"/>
          <a:stretch>
            <a:fillRect/>
          </a:stretch>
        </p:blipFill>
        <p:spPr bwMode="auto">
          <a:xfrm>
            <a:off x="4495800" y="3657600"/>
            <a:ext cx="2553970" cy="1777365"/>
          </a:xfrm>
          <a:prstGeom prst="rect">
            <a:avLst/>
          </a:prstGeom>
          <a:noFill/>
          <a:extLst/>
        </p:spPr>
      </p:pic>
      <p:pic>
        <p:nvPicPr>
          <p:cNvPr id="5" name="Content Placeholder 4"/>
          <p:cNvPicPr/>
          <p:nvPr/>
        </p:nvPicPr>
        <p:blipFill>
          <a:blip r:embed="rId5">
            <a:extLst>
              <a:ext uri="{28A0092B-C50C-407E-A947-70E740481C1C}">
                <a14:useLocalDpi xmlns:a14="http://schemas.microsoft.com/office/drawing/2010/main" val="0"/>
              </a:ext>
            </a:extLst>
          </a:blip>
          <a:srcRect l="2351" r="2351"/>
          <a:stretch>
            <a:fillRect/>
          </a:stretch>
        </p:blipFill>
        <p:spPr bwMode="auto">
          <a:xfrm>
            <a:off x="1295400" y="2895600"/>
            <a:ext cx="2362200" cy="2800985"/>
          </a:xfrm>
          <a:prstGeom prst="rect">
            <a:avLst/>
          </a:prstGeom>
        </p:spPr>
      </p:pic>
      <p:pic>
        <p:nvPicPr>
          <p:cNvPr id="7" name="Content Placeholder 5"/>
          <p:cNvPicPr/>
          <p:nvPr/>
        </p:nvPicPr>
        <p:blipFill>
          <a:blip r:embed="rId4">
            <a:alphaModFix/>
            <a:lum bright="70000" contrast="-70000"/>
            <a:extLst>
              <a:ext uri="{28A0092B-C50C-407E-A947-70E740481C1C}">
                <a14:useLocalDpi xmlns:a14="http://schemas.microsoft.com/office/drawing/2010/main" val="0"/>
              </a:ext>
            </a:extLst>
          </a:blip>
          <a:srcRect l="-48099" r="-48099"/>
          <a:stretch>
            <a:fillRect/>
          </a:stretch>
        </p:blipFill>
        <p:spPr bwMode="auto">
          <a:xfrm>
            <a:off x="3295014" y="2540317"/>
            <a:ext cx="2724785" cy="1955483"/>
          </a:xfrm>
          <a:prstGeom prst="rect">
            <a:avLst/>
          </a:prstGeom>
          <a:noFill/>
          <a:extLst/>
        </p:spPr>
      </p:pic>
      <p:pic>
        <p:nvPicPr>
          <p:cNvPr id="8" name="Picture 7"/>
          <p:cNvPicPr>
            <a:picLocks noChangeAspect="1"/>
          </p:cNvPicPr>
          <p:nvPr/>
        </p:nvPicPr>
        <p:blipFill>
          <a:blip r:embed="rId6"/>
          <a:stretch>
            <a:fillRect/>
          </a:stretch>
        </p:blipFill>
        <p:spPr>
          <a:xfrm>
            <a:off x="4488872" y="3124200"/>
            <a:ext cx="3054927" cy="3733799"/>
          </a:xfrm>
          <a:prstGeom prst="rect">
            <a:avLst/>
          </a:prstGeom>
        </p:spPr>
      </p:pic>
    </p:spTree>
    <p:extLst>
      <p:ext uri="{BB962C8B-B14F-4D97-AF65-F5344CB8AC3E}">
        <p14:creationId xmlns:p14="http://schemas.microsoft.com/office/powerpoint/2010/main" val="40573713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Literacy in Science/Technical Subjects</a:t>
            </a:r>
            <a:endParaRPr lang="en-US" dirty="0"/>
          </a:p>
        </p:txBody>
      </p:sp>
      <p:sp>
        <p:nvSpPr>
          <p:cNvPr id="3" name="Content Placeholder 2"/>
          <p:cNvSpPr>
            <a:spLocks noGrp="1"/>
          </p:cNvSpPr>
          <p:nvPr>
            <p:ph idx="1"/>
          </p:nvPr>
        </p:nvSpPr>
        <p:spPr>
          <a:xfrm>
            <a:off x="457200" y="1066800"/>
            <a:ext cx="8229600" cy="5638800"/>
          </a:xfrm>
        </p:spPr>
        <p:txBody>
          <a:bodyPr>
            <a:normAutofit fontScale="25000" lnSpcReduction="20000"/>
          </a:bodyPr>
          <a:lstStyle/>
          <a:p>
            <a:pPr lvl="0"/>
            <a:r>
              <a:rPr lang="en-US" sz="6400" dirty="0" smtClean="0"/>
              <a:t>Determine </a:t>
            </a:r>
            <a:r>
              <a:rPr lang="en-US" sz="6400" dirty="0"/>
              <a:t>the meaning of symbols, key terms, and other domain-specific words and phrases as they are used in a specific scientific or technical texts and topics.</a:t>
            </a:r>
          </a:p>
          <a:p>
            <a:pPr lvl="0"/>
            <a:r>
              <a:rPr lang="en-US" sz="6400" dirty="0">
                <a:solidFill>
                  <a:srgbClr val="FF0000"/>
                </a:solidFill>
              </a:rPr>
              <a:t>Integrate quantitative or technical information expressed in words in a text with a version of that information expressed visually (e.g., in a flowchart, diagram, model, graph, or table).</a:t>
            </a:r>
          </a:p>
          <a:p>
            <a:pPr lvl="0"/>
            <a:r>
              <a:rPr lang="en-US" sz="6400" dirty="0"/>
              <a:t>Distinguish among facts, reasoned judgment based on research findings, and speculation in a text.</a:t>
            </a:r>
          </a:p>
          <a:p>
            <a:pPr lvl="0"/>
            <a:r>
              <a:rPr lang="en-US" sz="6400" dirty="0" smtClean="0"/>
              <a:t>Follow </a:t>
            </a:r>
            <a:r>
              <a:rPr lang="en-US" sz="6400" dirty="0"/>
              <a:t>precisely a complex multistep procedure when carrying out experiments, taking measurements, or performing technical tasks, attending to special cases or exceptions defined in the text.</a:t>
            </a:r>
          </a:p>
          <a:p>
            <a:pPr lvl="0"/>
            <a:r>
              <a:rPr lang="en-US" sz="6400" dirty="0"/>
              <a:t>Analyze the structure of the relationships among concepts in a text, including relationships among key terms (e.g., </a:t>
            </a:r>
            <a:r>
              <a:rPr lang="en-US" sz="6400" i="1" dirty="0"/>
              <a:t>force, friction, reaction force, energy</a:t>
            </a:r>
            <a:r>
              <a:rPr lang="en-US" sz="6400" dirty="0"/>
              <a:t>).</a:t>
            </a:r>
          </a:p>
          <a:p>
            <a:pPr lvl="0"/>
            <a:r>
              <a:rPr lang="en-US" sz="6400" dirty="0">
                <a:solidFill>
                  <a:srgbClr val="FF0000"/>
                </a:solidFill>
              </a:rPr>
              <a:t>Translate quantitative or technical information expressed in words in a text into visual form (e.g., a table or chart) and translate information expressed visually or mathematically (e.g., in an equation) into words.</a:t>
            </a:r>
          </a:p>
          <a:p>
            <a:pPr lvl="0"/>
            <a:r>
              <a:rPr lang="en-US" sz="6400" dirty="0" smtClean="0"/>
              <a:t>Compare </a:t>
            </a:r>
            <a:r>
              <a:rPr lang="en-US" sz="6400" dirty="0"/>
              <a:t>and contrast findings presented in a text to those from other sources (including their own experiments), noting when the findings support or contradict previous explanations or accounts.</a:t>
            </a:r>
          </a:p>
          <a:p>
            <a:pPr lvl="0"/>
            <a:r>
              <a:rPr lang="en-US" sz="6400" dirty="0"/>
              <a:t>Cite specific textual evidence to support analysis of science and technical texts, attending to important distinctions the author makes and to any gaps or inconsistencies in the account.</a:t>
            </a:r>
          </a:p>
          <a:p>
            <a:pPr lvl="0"/>
            <a:r>
              <a:rPr lang="en-US" sz="6400" dirty="0"/>
              <a:t>Follow precisely a complex multistep procedure when carrying out experiments, taking measurements, or performing technical tasks; analyze the specific results based on explanations in the text.</a:t>
            </a:r>
          </a:p>
          <a:p>
            <a:pPr lvl="0"/>
            <a:r>
              <a:rPr lang="en-US" sz="6400" dirty="0" smtClean="0"/>
              <a:t>Synthesize </a:t>
            </a:r>
            <a:r>
              <a:rPr lang="en-US" sz="6400" dirty="0"/>
              <a:t>information from a range of sources (e.g., texts, experiments, simulations) into a coherent understanding of a process, phenomenon, or concept, resolving conflicting information when possible.</a:t>
            </a:r>
          </a:p>
          <a:p>
            <a:endParaRPr lang="en-US" dirty="0"/>
          </a:p>
        </p:txBody>
      </p:sp>
    </p:spTree>
    <p:extLst>
      <p:ext uri="{BB962C8B-B14F-4D97-AF65-F5344CB8AC3E}">
        <p14:creationId xmlns:p14="http://schemas.microsoft.com/office/powerpoint/2010/main" val="1481683069"/>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Meninges activity</a:t>
            </a:r>
            <a:endParaRPr lang="en-US" dirty="0"/>
          </a:p>
        </p:txBody>
      </p:sp>
    </p:spTree>
    <p:extLst>
      <p:ext uri="{BB962C8B-B14F-4D97-AF65-F5344CB8AC3E}">
        <p14:creationId xmlns:p14="http://schemas.microsoft.com/office/powerpoint/2010/main" val="21203586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smtClean="0">
                <a:solidFill>
                  <a:srgbClr val="0000FF"/>
                </a:solidFill>
              </a:rPr>
              <a:t>Science reading</a:t>
            </a:r>
          </a:p>
          <a:p>
            <a:pPr>
              <a:buClrTx/>
              <a:buFont typeface="Arial"/>
              <a:buChar char="•"/>
            </a:pPr>
            <a:endParaRPr lang="en-US" sz="2400" dirty="0" smtClean="0"/>
          </a:p>
          <a:p>
            <a:pPr>
              <a:buClr>
                <a:schemeClr val="tx1"/>
              </a:buClr>
            </a:pPr>
            <a:r>
              <a:rPr lang="en-US" sz="2400" dirty="0" smtClean="0"/>
              <a:t>Technical vocabulary (different phonemes, multi-noun terms)</a:t>
            </a:r>
          </a:p>
          <a:p>
            <a:pPr>
              <a:buClr>
                <a:schemeClr val="tx1"/>
              </a:buClr>
            </a:pPr>
            <a:r>
              <a:rPr lang="en-US" sz="2400" dirty="0" smtClean="0"/>
              <a:t>Complex, condensed language                             (phrasal complexity, nominalizations,                appositive, colons, etc.)</a:t>
            </a:r>
          </a:p>
          <a:p>
            <a:pPr>
              <a:buClr>
                <a:schemeClr val="tx1"/>
              </a:buClr>
            </a:pPr>
            <a:r>
              <a:rPr lang="en-US" sz="2400" dirty="0" smtClean="0"/>
              <a:t>Graphic information equally important                          to the prose</a:t>
            </a:r>
          </a:p>
          <a:p>
            <a:pPr marL="0" indent="0">
              <a:buClr>
                <a:schemeClr val="tx1"/>
              </a:buClr>
              <a:buNone/>
            </a:pPr>
            <a:endParaRPr lang="en-US" sz="2400" dirty="0" smtClean="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2366608645"/>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2109</TotalTime>
  <Words>5629</Words>
  <Application>Microsoft Macintosh PowerPoint</Application>
  <PresentationFormat>On-screen Show (4:3)</PresentationFormat>
  <Paragraphs>929</Paragraphs>
  <Slides>97</Slides>
  <Notes>6</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Prefixes</vt:lpstr>
      <vt:lpstr>Derivational Suffixes</vt:lpstr>
      <vt:lpstr>Derivational Suffixes (cont.)</vt:lpstr>
      <vt:lpstr>Greek Combining Forms</vt:lpstr>
      <vt:lpstr>Greek Combining Forms (cont.)</vt:lpstr>
      <vt:lpstr>Greek Combining Forms (cont.)</vt:lpstr>
      <vt:lpstr>PowerPoint Presentation</vt:lpstr>
      <vt:lpstr>PowerPoint Presentation</vt:lpstr>
      <vt:lpstr>PowerPoint Presentation</vt:lpstr>
      <vt:lpstr>PowerPoint Presentation</vt:lpstr>
      <vt:lpstr>Grammatical features in academic prose</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Help with Sentence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Sentence Reduction</vt:lpstr>
      <vt:lpstr>Sentence Reduction</vt:lpstr>
      <vt:lpstr>Sentence Reduction</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PowerPoint Presentation</vt:lpstr>
      <vt:lpstr>PowerPoint Presentation</vt:lpstr>
      <vt:lpstr>PowerPoint Presentation</vt:lpstr>
      <vt:lpstr>PowerPoint Presentation</vt:lpstr>
      <vt:lpstr>PowerPoint Presentation</vt:lpstr>
      <vt:lpstr>PowerPoint Presentation</vt:lpstr>
      <vt:lpstr>Literacy in Science/Technical Subjects</vt:lpstr>
      <vt:lpstr>PowerPoint Presentation</vt:lpstr>
      <vt:lpstr>PowerPoint Presentation</vt:lpstr>
    </vt:vector>
  </TitlesOfParts>
  <Company>University of Illinois at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Disciplinary Literacy for Adolescents:   Rethinking Content-Area Literacy</dc:title>
  <dc:creator>Timothy Shanahan</dc:creator>
  <cp:lastModifiedBy>Timothy Shanahan</cp:lastModifiedBy>
  <cp:revision>167</cp:revision>
  <dcterms:created xsi:type="dcterms:W3CDTF">2008-03-20T12:58:45Z</dcterms:created>
  <dcterms:modified xsi:type="dcterms:W3CDTF">2017-06-25T18:39:02Z</dcterms:modified>
</cp:coreProperties>
</file>