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80"/>
  </p:notesMasterIdLst>
  <p:sldIdLst>
    <p:sldId id="256" r:id="rId2"/>
    <p:sldId id="397" r:id="rId3"/>
    <p:sldId id="398" r:id="rId4"/>
    <p:sldId id="399" r:id="rId5"/>
    <p:sldId id="401" r:id="rId6"/>
    <p:sldId id="402" r:id="rId7"/>
    <p:sldId id="405" r:id="rId8"/>
    <p:sldId id="403" r:id="rId9"/>
    <p:sldId id="406" r:id="rId10"/>
    <p:sldId id="404" r:id="rId11"/>
    <p:sldId id="323" r:id="rId12"/>
    <p:sldId id="298" r:id="rId13"/>
    <p:sldId id="299" r:id="rId14"/>
    <p:sldId id="300" r:id="rId15"/>
    <p:sldId id="289" r:id="rId16"/>
    <p:sldId id="396" r:id="rId17"/>
    <p:sldId id="301" r:id="rId18"/>
    <p:sldId id="441" r:id="rId19"/>
    <p:sldId id="302" r:id="rId20"/>
    <p:sldId id="303" r:id="rId21"/>
    <p:sldId id="421" r:id="rId22"/>
    <p:sldId id="440" r:id="rId23"/>
    <p:sldId id="442" r:id="rId24"/>
    <p:sldId id="443" r:id="rId25"/>
    <p:sldId id="444" r:id="rId26"/>
    <p:sldId id="445" r:id="rId27"/>
    <p:sldId id="446" r:id="rId28"/>
    <p:sldId id="447" r:id="rId29"/>
    <p:sldId id="449" r:id="rId30"/>
    <p:sldId id="450" r:id="rId31"/>
    <p:sldId id="451" r:id="rId32"/>
    <p:sldId id="453" r:id="rId33"/>
    <p:sldId id="454" r:id="rId34"/>
    <p:sldId id="455" r:id="rId35"/>
    <p:sldId id="456" r:id="rId36"/>
    <p:sldId id="304" r:id="rId37"/>
    <p:sldId id="305" r:id="rId38"/>
    <p:sldId id="306" r:id="rId39"/>
    <p:sldId id="452" r:id="rId40"/>
    <p:sldId id="263" r:id="rId41"/>
    <p:sldId id="264" r:id="rId42"/>
    <p:sldId id="265" r:id="rId43"/>
    <p:sldId id="457" r:id="rId44"/>
    <p:sldId id="307" r:id="rId45"/>
    <p:sldId id="308" r:id="rId46"/>
    <p:sldId id="309" r:id="rId47"/>
    <p:sldId id="312" r:id="rId48"/>
    <p:sldId id="313" r:id="rId49"/>
    <p:sldId id="314" r:id="rId50"/>
    <p:sldId id="334" r:id="rId51"/>
    <p:sldId id="335" r:id="rId52"/>
    <p:sldId id="336" r:id="rId53"/>
    <p:sldId id="337" r:id="rId54"/>
    <p:sldId id="339" r:id="rId55"/>
    <p:sldId id="340" r:id="rId56"/>
    <p:sldId id="316" r:id="rId57"/>
    <p:sldId id="330" r:id="rId58"/>
    <p:sldId id="331" r:id="rId59"/>
    <p:sldId id="360" r:id="rId60"/>
    <p:sldId id="282" r:id="rId61"/>
    <p:sldId id="387" r:id="rId62"/>
    <p:sldId id="388" r:id="rId63"/>
    <p:sldId id="389" r:id="rId64"/>
    <p:sldId id="412" r:id="rId65"/>
    <p:sldId id="413" r:id="rId66"/>
    <p:sldId id="414" r:id="rId67"/>
    <p:sldId id="415" r:id="rId68"/>
    <p:sldId id="416" r:id="rId69"/>
    <p:sldId id="417" r:id="rId70"/>
    <p:sldId id="418" r:id="rId71"/>
    <p:sldId id="419" r:id="rId72"/>
    <p:sldId id="390" r:id="rId73"/>
    <p:sldId id="458" r:id="rId74"/>
    <p:sldId id="392" r:id="rId75"/>
    <p:sldId id="391" r:id="rId76"/>
    <p:sldId id="394" r:id="rId77"/>
    <p:sldId id="393" r:id="rId78"/>
    <p:sldId id="386" r:id="rId7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45" autoAdjust="0"/>
  </p:normalViewPr>
  <p:slideViewPr>
    <p:cSldViewPr>
      <p:cViewPr varScale="1">
        <p:scale>
          <a:sx n="139" d="100"/>
          <a:sy n="139" d="100"/>
        </p:scale>
        <p:origin x="-268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notesMaster" Target="notesMasters/notesMaster1.xml"/><Relationship Id="rId81" Type="http://schemas.openxmlformats.org/officeDocument/2006/relationships/printerSettings" Target="printerSettings/printerSettings1.bin"/><Relationship Id="rId82" Type="http://schemas.openxmlformats.org/officeDocument/2006/relationships/presProps" Target="presProps.xml"/><Relationship Id="rId83" Type="http://schemas.openxmlformats.org/officeDocument/2006/relationships/viewProps" Target="viewProps.xml"/><Relationship Id="rId84" Type="http://schemas.openxmlformats.org/officeDocument/2006/relationships/theme" Target="theme/theme1.xml"/><Relationship Id="rId85"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DE5064-5073-4DDF-BAD5-611C7E5DF72F}" type="doc">
      <dgm:prSet loTypeId="urn:microsoft.com/office/officeart/2005/8/layout/pyramid1" loCatId="pyramid" qsTypeId="urn:microsoft.com/office/officeart/2005/8/quickstyle/simple1" qsCatId="simple" csTypeId="urn:microsoft.com/office/officeart/2005/8/colors/accent1_2" csCatId="accent1"/>
      <dgm:spPr/>
    </dgm:pt>
    <dgm:pt modelId="{4E8F88BA-4EB2-4526-A626-EE3480ABD15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Narrow" pitchFamily="34" charset="0"/>
              <a:cs typeface="Arial" charset="0"/>
            </a:rPr>
            <a:t>Literacy</a:t>
          </a:r>
          <a:endParaRPr kumimoji="0" lang="en-US" b="1" i="0" u="none" strike="noStrike" cap="none" normalizeH="0" baseline="0" smtClean="0">
            <a:ln>
              <a:noFill/>
            </a:ln>
            <a:solidFill>
              <a:schemeClr val="tx1"/>
            </a:solidFill>
            <a:effectLst/>
            <a:latin typeface="Arial" charset="0"/>
            <a:cs typeface="Arial" charset="0"/>
          </a:endParaRPr>
        </a:p>
      </dgm:t>
    </dgm:pt>
    <dgm:pt modelId="{BF68CDED-BA69-4AA8-8635-A4008CAD9C4D}" type="parTrans" cxnId="{DDE923A6-94A8-4C52-9DA6-14F024644B49}">
      <dgm:prSet/>
      <dgm:spPr/>
    </dgm:pt>
    <dgm:pt modelId="{A8179D26-4A52-4817-9083-A4B910DCC392}" type="sibTrans" cxnId="{DDE923A6-94A8-4C52-9DA6-14F024644B49}">
      <dgm:prSet/>
      <dgm:spPr/>
    </dgm:pt>
    <dgm:pt modelId="{E63117BE-E488-46F8-8638-A15EEFA733A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Narrow" pitchFamily="34" charset="0"/>
              <a:cs typeface="Arial" charset="0"/>
            </a:rPr>
            <a:t>Intermediate Literacy</a:t>
          </a:r>
          <a:endParaRPr kumimoji="0" lang="en-US" b="0" i="0" u="none" strike="noStrike" cap="none" normalizeH="0" baseline="0" smtClean="0">
            <a:ln>
              <a:noFill/>
            </a:ln>
            <a:solidFill>
              <a:schemeClr val="tx1"/>
            </a:solidFill>
            <a:effectLst/>
            <a:latin typeface="Arial" charset="0"/>
            <a:cs typeface="Arial" charset="0"/>
          </a:endParaRPr>
        </a:p>
      </dgm:t>
    </dgm:pt>
    <dgm:pt modelId="{04DC0172-3DC1-4F6B-9784-CC7D4F8A82E5}" type="parTrans" cxnId="{86272BF0-1D55-4B33-AEDE-E3664FF27546}">
      <dgm:prSet/>
      <dgm:spPr/>
    </dgm:pt>
    <dgm:pt modelId="{1DF0E69A-6D21-44DC-A3E8-B07987BF2330}" type="sibTrans" cxnId="{86272BF0-1D55-4B33-AEDE-E3664FF27546}">
      <dgm:prSet/>
      <dgm:spPr/>
    </dgm:pt>
    <dgm:pt modelId="{A85C7A1B-59E2-4308-808B-0289896D2830}">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Narrow" pitchFamily="34" charset="0"/>
              <a:cs typeface="Arial" charset="0"/>
            </a:rPr>
            <a:t>Basic Literacy</a:t>
          </a:r>
          <a:endParaRPr kumimoji="0" lang="en-US" b="0" i="0" u="none" strike="noStrike" cap="none" normalizeH="0" baseline="0" smtClean="0">
            <a:ln>
              <a:noFill/>
            </a:ln>
            <a:solidFill>
              <a:schemeClr val="tx1"/>
            </a:solidFill>
            <a:effectLst/>
            <a:latin typeface="Arial" charset="0"/>
            <a:cs typeface="Arial" charset="0"/>
          </a:endParaRPr>
        </a:p>
      </dgm:t>
    </dgm:pt>
    <dgm:pt modelId="{AACFE1FA-A300-4555-B55C-ED350C5639A0}" type="parTrans" cxnId="{7F7B5853-A754-4DDB-8E7A-FB626BAB081C}">
      <dgm:prSet/>
      <dgm:spPr/>
    </dgm:pt>
    <dgm:pt modelId="{DD238FAA-7E6B-4A4B-BD23-ACFE317020C2}" type="sibTrans" cxnId="{7F7B5853-A754-4DDB-8E7A-FB626BAB081C}">
      <dgm:prSet/>
      <dgm:spPr/>
    </dgm:pt>
    <dgm:pt modelId="{7029292E-F83A-4521-ADE3-9F45F00E1383}" type="pres">
      <dgm:prSet presAssocID="{21DE5064-5073-4DDF-BAD5-611C7E5DF72F}" presName="Name0" presStyleCnt="0">
        <dgm:presLayoutVars>
          <dgm:dir/>
          <dgm:animLvl val="lvl"/>
          <dgm:resizeHandles val="exact"/>
        </dgm:presLayoutVars>
      </dgm:prSet>
      <dgm:spPr/>
    </dgm:pt>
    <dgm:pt modelId="{E659DFE9-2983-417B-AA17-830282A43E0A}" type="pres">
      <dgm:prSet presAssocID="{4E8F88BA-4EB2-4526-A626-EE3480ABD153}" presName="Name8" presStyleCnt="0"/>
      <dgm:spPr/>
    </dgm:pt>
    <dgm:pt modelId="{8A68178D-7389-4071-8C9A-663D1E424E51}" type="pres">
      <dgm:prSet presAssocID="{4E8F88BA-4EB2-4526-A626-EE3480ABD153}" presName="level" presStyleLbl="node1" presStyleIdx="0" presStyleCnt="3">
        <dgm:presLayoutVars>
          <dgm:chMax val="1"/>
          <dgm:bulletEnabled val="1"/>
        </dgm:presLayoutVars>
      </dgm:prSet>
      <dgm:spPr/>
      <dgm:t>
        <a:bodyPr/>
        <a:lstStyle/>
        <a:p>
          <a:endParaRPr lang="en-US"/>
        </a:p>
      </dgm:t>
    </dgm:pt>
    <dgm:pt modelId="{4A33469B-D01D-4448-86B3-EA7606461AA3}" type="pres">
      <dgm:prSet presAssocID="{4E8F88BA-4EB2-4526-A626-EE3480ABD153}" presName="levelTx" presStyleLbl="revTx" presStyleIdx="0" presStyleCnt="0">
        <dgm:presLayoutVars>
          <dgm:chMax val="1"/>
          <dgm:bulletEnabled val="1"/>
        </dgm:presLayoutVars>
      </dgm:prSet>
      <dgm:spPr/>
      <dgm:t>
        <a:bodyPr/>
        <a:lstStyle/>
        <a:p>
          <a:endParaRPr lang="en-US"/>
        </a:p>
      </dgm:t>
    </dgm:pt>
    <dgm:pt modelId="{4E4E339E-EA3B-43FE-B96C-0419034AB890}" type="pres">
      <dgm:prSet presAssocID="{E63117BE-E488-46F8-8638-A15EEFA733A3}" presName="Name8" presStyleCnt="0"/>
      <dgm:spPr/>
    </dgm:pt>
    <dgm:pt modelId="{5AC67AE6-F57B-4900-BA4D-D40C5E3CD27F}" type="pres">
      <dgm:prSet presAssocID="{E63117BE-E488-46F8-8638-A15EEFA733A3}" presName="level" presStyleLbl="node1" presStyleIdx="1" presStyleCnt="3">
        <dgm:presLayoutVars>
          <dgm:chMax val="1"/>
          <dgm:bulletEnabled val="1"/>
        </dgm:presLayoutVars>
      </dgm:prSet>
      <dgm:spPr/>
      <dgm:t>
        <a:bodyPr/>
        <a:lstStyle/>
        <a:p>
          <a:endParaRPr lang="en-US"/>
        </a:p>
      </dgm:t>
    </dgm:pt>
    <dgm:pt modelId="{7E0D80E8-D6DE-4B21-802E-F61AAD61BB20}" type="pres">
      <dgm:prSet presAssocID="{E63117BE-E488-46F8-8638-A15EEFA733A3}" presName="levelTx" presStyleLbl="revTx" presStyleIdx="0" presStyleCnt="0">
        <dgm:presLayoutVars>
          <dgm:chMax val="1"/>
          <dgm:bulletEnabled val="1"/>
        </dgm:presLayoutVars>
      </dgm:prSet>
      <dgm:spPr/>
      <dgm:t>
        <a:bodyPr/>
        <a:lstStyle/>
        <a:p>
          <a:endParaRPr lang="en-US"/>
        </a:p>
      </dgm:t>
    </dgm:pt>
    <dgm:pt modelId="{93B2A037-11D0-4DB5-ABE8-CE3244D0EAAD}" type="pres">
      <dgm:prSet presAssocID="{A85C7A1B-59E2-4308-808B-0289896D2830}" presName="Name8" presStyleCnt="0"/>
      <dgm:spPr/>
    </dgm:pt>
    <dgm:pt modelId="{D7837EA7-F01F-4F78-B201-F279FADC72E5}" type="pres">
      <dgm:prSet presAssocID="{A85C7A1B-59E2-4308-808B-0289896D2830}" presName="level" presStyleLbl="node1" presStyleIdx="2" presStyleCnt="3">
        <dgm:presLayoutVars>
          <dgm:chMax val="1"/>
          <dgm:bulletEnabled val="1"/>
        </dgm:presLayoutVars>
      </dgm:prSet>
      <dgm:spPr/>
      <dgm:t>
        <a:bodyPr/>
        <a:lstStyle/>
        <a:p>
          <a:endParaRPr lang="en-US"/>
        </a:p>
      </dgm:t>
    </dgm:pt>
    <dgm:pt modelId="{26D7633B-73F4-464C-A353-0D9BF294CACD}" type="pres">
      <dgm:prSet presAssocID="{A85C7A1B-59E2-4308-808B-0289896D2830}" presName="levelTx" presStyleLbl="revTx" presStyleIdx="0" presStyleCnt="0">
        <dgm:presLayoutVars>
          <dgm:chMax val="1"/>
          <dgm:bulletEnabled val="1"/>
        </dgm:presLayoutVars>
      </dgm:prSet>
      <dgm:spPr/>
      <dgm:t>
        <a:bodyPr/>
        <a:lstStyle/>
        <a:p>
          <a:endParaRPr lang="en-US"/>
        </a:p>
      </dgm:t>
    </dgm:pt>
  </dgm:ptLst>
  <dgm:cxnLst>
    <dgm:cxn modelId="{3984E960-269D-BE42-9090-E03C3859DEE5}" type="presOf" srcId="{21DE5064-5073-4DDF-BAD5-611C7E5DF72F}" destId="{7029292E-F83A-4521-ADE3-9F45F00E1383}" srcOrd="0" destOrd="0" presId="urn:microsoft.com/office/officeart/2005/8/layout/pyramid1"/>
    <dgm:cxn modelId="{333FCD5B-E3E0-2843-82A8-280680D60CE1}" type="presOf" srcId="{4E8F88BA-4EB2-4526-A626-EE3480ABD153}" destId="{4A33469B-D01D-4448-86B3-EA7606461AA3}" srcOrd="1" destOrd="0" presId="urn:microsoft.com/office/officeart/2005/8/layout/pyramid1"/>
    <dgm:cxn modelId="{7F7B5853-A754-4DDB-8E7A-FB626BAB081C}" srcId="{21DE5064-5073-4DDF-BAD5-611C7E5DF72F}" destId="{A85C7A1B-59E2-4308-808B-0289896D2830}" srcOrd="2" destOrd="0" parTransId="{AACFE1FA-A300-4555-B55C-ED350C5639A0}" sibTransId="{DD238FAA-7E6B-4A4B-BD23-ACFE317020C2}"/>
    <dgm:cxn modelId="{BBCF7C7D-F0FA-3148-8751-C94FE54CD567}" type="presOf" srcId="{E63117BE-E488-46F8-8638-A15EEFA733A3}" destId="{5AC67AE6-F57B-4900-BA4D-D40C5E3CD27F}" srcOrd="0" destOrd="0" presId="urn:microsoft.com/office/officeart/2005/8/layout/pyramid1"/>
    <dgm:cxn modelId="{354AA290-84A5-2340-9696-4146C931E553}" type="presOf" srcId="{E63117BE-E488-46F8-8638-A15EEFA733A3}" destId="{7E0D80E8-D6DE-4B21-802E-F61AAD61BB20}" srcOrd="1" destOrd="0" presId="urn:microsoft.com/office/officeart/2005/8/layout/pyramid1"/>
    <dgm:cxn modelId="{22C84BF6-BE0F-5E40-870D-12097A2D8034}" type="presOf" srcId="{A85C7A1B-59E2-4308-808B-0289896D2830}" destId="{D7837EA7-F01F-4F78-B201-F279FADC72E5}" srcOrd="0" destOrd="0" presId="urn:microsoft.com/office/officeart/2005/8/layout/pyramid1"/>
    <dgm:cxn modelId="{2D8A1DA0-B3A6-A045-84C8-45AFAF38B76E}" type="presOf" srcId="{4E8F88BA-4EB2-4526-A626-EE3480ABD153}" destId="{8A68178D-7389-4071-8C9A-663D1E424E51}" srcOrd="0" destOrd="0" presId="urn:microsoft.com/office/officeart/2005/8/layout/pyramid1"/>
    <dgm:cxn modelId="{86272BF0-1D55-4B33-AEDE-E3664FF27546}" srcId="{21DE5064-5073-4DDF-BAD5-611C7E5DF72F}" destId="{E63117BE-E488-46F8-8638-A15EEFA733A3}" srcOrd="1" destOrd="0" parTransId="{04DC0172-3DC1-4F6B-9784-CC7D4F8A82E5}" sibTransId="{1DF0E69A-6D21-44DC-A3E8-B07987BF2330}"/>
    <dgm:cxn modelId="{6C0435D0-FAFD-BD46-81AB-5DB575DD0CC6}" type="presOf" srcId="{A85C7A1B-59E2-4308-808B-0289896D2830}" destId="{26D7633B-73F4-464C-A353-0D9BF294CACD}" srcOrd="1" destOrd="0" presId="urn:microsoft.com/office/officeart/2005/8/layout/pyramid1"/>
    <dgm:cxn modelId="{DDE923A6-94A8-4C52-9DA6-14F024644B49}" srcId="{21DE5064-5073-4DDF-BAD5-611C7E5DF72F}" destId="{4E8F88BA-4EB2-4526-A626-EE3480ABD153}" srcOrd="0" destOrd="0" parTransId="{BF68CDED-BA69-4AA8-8635-A4008CAD9C4D}" sibTransId="{A8179D26-4A52-4817-9083-A4B910DCC392}"/>
    <dgm:cxn modelId="{9675848B-D993-4149-B516-065E65ECFBE0}" type="presParOf" srcId="{7029292E-F83A-4521-ADE3-9F45F00E1383}" destId="{E659DFE9-2983-417B-AA17-830282A43E0A}" srcOrd="0" destOrd="0" presId="urn:microsoft.com/office/officeart/2005/8/layout/pyramid1"/>
    <dgm:cxn modelId="{D24D78C6-3728-474B-BD5E-A040927FEC4E}" type="presParOf" srcId="{E659DFE9-2983-417B-AA17-830282A43E0A}" destId="{8A68178D-7389-4071-8C9A-663D1E424E51}" srcOrd="0" destOrd="0" presId="urn:microsoft.com/office/officeart/2005/8/layout/pyramid1"/>
    <dgm:cxn modelId="{8AE56656-E02F-364C-AB47-A1A056C6CD1E}" type="presParOf" srcId="{E659DFE9-2983-417B-AA17-830282A43E0A}" destId="{4A33469B-D01D-4448-86B3-EA7606461AA3}" srcOrd="1" destOrd="0" presId="urn:microsoft.com/office/officeart/2005/8/layout/pyramid1"/>
    <dgm:cxn modelId="{F3EEB1B7-F391-D444-8AF3-5A579BB09A71}" type="presParOf" srcId="{7029292E-F83A-4521-ADE3-9F45F00E1383}" destId="{4E4E339E-EA3B-43FE-B96C-0419034AB890}" srcOrd="1" destOrd="0" presId="urn:microsoft.com/office/officeart/2005/8/layout/pyramid1"/>
    <dgm:cxn modelId="{201AE0C2-F2DB-BD45-B263-D320DFF906B9}" type="presParOf" srcId="{4E4E339E-EA3B-43FE-B96C-0419034AB890}" destId="{5AC67AE6-F57B-4900-BA4D-D40C5E3CD27F}" srcOrd="0" destOrd="0" presId="urn:microsoft.com/office/officeart/2005/8/layout/pyramid1"/>
    <dgm:cxn modelId="{FEAE3065-46A5-3642-9D84-4F6FF320455D}" type="presParOf" srcId="{4E4E339E-EA3B-43FE-B96C-0419034AB890}" destId="{7E0D80E8-D6DE-4B21-802E-F61AAD61BB20}" srcOrd="1" destOrd="0" presId="urn:microsoft.com/office/officeart/2005/8/layout/pyramid1"/>
    <dgm:cxn modelId="{C62565E3-C98D-5A46-81D0-3F7529DF6C48}" type="presParOf" srcId="{7029292E-F83A-4521-ADE3-9F45F00E1383}" destId="{93B2A037-11D0-4DB5-ABE8-CE3244D0EAAD}" srcOrd="2" destOrd="0" presId="urn:microsoft.com/office/officeart/2005/8/layout/pyramid1"/>
    <dgm:cxn modelId="{21781734-10E5-FC42-81B7-C055213262BB}" type="presParOf" srcId="{93B2A037-11D0-4DB5-ABE8-CE3244D0EAAD}" destId="{D7837EA7-F01F-4F78-B201-F279FADC72E5}" srcOrd="0" destOrd="0" presId="urn:microsoft.com/office/officeart/2005/8/layout/pyramid1"/>
    <dgm:cxn modelId="{28F10A46-BA81-8A4B-BF18-A675F31D74D4}" type="presParOf" srcId="{93B2A037-11D0-4DB5-ABE8-CE3244D0EAAD}" destId="{26D7633B-73F4-464C-A353-0D9BF294CAC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8178D-7389-4071-8C9A-663D1E424E51}">
      <dsp:nvSpPr>
        <dsp:cNvPr id="0" name=""/>
        <dsp:cNvSpPr/>
      </dsp:nvSpPr>
      <dsp:spPr>
        <a:xfrm>
          <a:off x="2997200" y="0"/>
          <a:ext cx="2997200" cy="1828800"/>
        </a:xfrm>
        <a:prstGeom prst="trapezoid">
          <a:avLst>
            <a:gd name="adj" fmla="val 8194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smtClean="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smtClean="0">
              <a:ln>
                <a:noFill/>
              </a:ln>
              <a:solidFill>
                <a:schemeClr val="tx1"/>
              </a:solidFill>
              <a:effectLst/>
              <a:latin typeface="Arial Narrow" pitchFamily="34" charset="0"/>
              <a:cs typeface="Arial" charset="0"/>
            </a:rPr>
            <a:t>Literacy</a:t>
          </a:r>
          <a:endParaRPr kumimoji="0" lang="en-US" sz="1400" b="1" i="0" u="none" strike="noStrike" kern="1200" cap="none" normalizeH="0" baseline="0" smtClean="0">
            <a:ln>
              <a:noFill/>
            </a:ln>
            <a:solidFill>
              <a:schemeClr val="tx1"/>
            </a:solidFill>
            <a:effectLst/>
            <a:latin typeface="Arial" charset="0"/>
            <a:cs typeface="Arial" charset="0"/>
          </a:endParaRPr>
        </a:p>
      </dsp:txBody>
      <dsp:txXfrm>
        <a:off x="2997200" y="0"/>
        <a:ext cx="2997200" cy="1828800"/>
      </dsp:txXfrm>
    </dsp:sp>
    <dsp:sp modelId="{5AC67AE6-F57B-4900-BA4D-D40C5E3CD27F}">
      <dsp:nvSpPr>
        <dsp:cNvPr id="0" name=""/>
        <dsp:cNvSpPr/>
      </dsp:nvSpPr>
      <dsp:spPr>
        <a:xfrm>
          <a:off x="1498600" y="1828800"/>
          <a:ext cx="5994400" cy="1828800"/>
        </a:xfrm>
        <a:prstGeom prst="trapezoid">
          <a:avLst>
            <a:gd name="adj" fmla="val 8194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smtClean="0">
              <a:ln>
                <a:noFill/>
              </a:ln>
              <a:solidFill>
                <a:schemeClr val="tx1"/>
              </a:solidFill>
              <a:effectLst/>
              <a:latin typeface="Arial Narrow" pitchFamily="34" charset="0"/>
              <a:cs typeface="Arial" charset="0"/>
            </a:rPr>
            <a:t>Intermediate Literacy</a:t>
          </a:r>
          <a:endParaRPr kumimoji="0" lang="en-US" sz="1400" b="0" i="0" u="none" strike="noStrike" kern="1200" cap="none" normalizeH="0" baseline="0" smtClean="0">
            <a:ln>
              <a:noFill/>
            </a:ln>
            <a:solidFill>
              <a:schemeClr val="tx1"/>
            </a:solidFill>
            <a:effectLst/>
            <a:latin typeface="Arial" charset="0"/>
            <a:cs typeface="Arial" charset="0"/>
          </a:endParaRPr>
        </a:p>
      </dsp:txBody>
      <dsp:txXfrm>
        <a:off x="2547619" y="1828800"/>
        <a:ext cx="3896360" cy="1828800"/>
      </dsp:txXfrm>
    </dsp:sp>
    <dsp:sp modelId="{D7837EA7-F01F-4F78-B201-F279FADC72E5}">
      <dsp:nvSpPr>
        <dsp:cNvPr id="0" name=""/>
        <dsp:cNvSpPr/>
      </dsp:nvSpPr>
      <dsp:spPr>
        <a:xfrm>
          <a:off x="0" y="3657600"/>
          <a:ext cx="8991600" cy="1828800"/>
        </a:xfrm>
        <a:prstGeom prst="trapezoid">
          <a:avLst>
            <a:gd name="adj" fmla="val 8194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kern="1200" cap="none" normalizeH="0" baseline="0" smtClean="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smtClean="0">
              <a:ln>
                <a:noFill/>
              </a:ln>
              <a:solidFill>
                <a:schemeClr val="tx1"/>
              </a:solidFill>
              <a:effectLst/>
              <a:latin typeface="Arial Narrow" pitchFamily="34" charset="0"/>
              <a:cs typeface="Arial" charset="0"/>
            </a:rPr>
            <a:t>Basic Literacy</a:t>
          </a:r>
          <a:endParaRPr kumimoji="0" lang="en-US" sz="1400" b="0" i="0" u="none" strike="noStrike" kern="1200" cap="none" normalizeH="0" baseline="0" smtClean="0">
            <a:ln>
              <a:noFill/>
            </a:ln>
            <a:solidFill>
              <a:schemeClr val="tx1"/>
            </a:solidFill>
            <a:effectLst/>
            <a:latin typeface="Arial" charset="0"/>
            <a:cs typeface="Arial" charset="0"/>
          </a:endParaRPr>
        </a:p>
      </dsp:txBody>
      <dsp:txXfrm>
        <a:off x="1573529" y="3657600"/>
        <a:ext cx="5844540" cy="18288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8016FC-C516-4A8B-8530-000C1D91BF7C}" type="slidenum">
              <a:rPr lang="en-US"/>
              <a:pPr>
                <a:defRPr/>
              </a:pPr>
              <a:t>‹#›</a:t>
            </a:fld>
            <a:endParaRPr lang="en-US"/>
          </a:p>
        </p:txBody>
      </p:sp>
    </p:spTree>
    <p:extLst>
      <p:ext uri="{BB962C8B-B14F-4D97-AF65-F5344CB8AC3E}">
        <p14:creationId xmlns:p14="http://schemas.microsoft.com/office/powerpoint/2010/main" val="774975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5359EC2-2BF5-4BC2-B0B4-F75147426DEB}" type="slidenum">
              <a:rPr lang="en-US" smtClean="0"/>
              <a:pPr/>
              <a:t>1</a:t>
            </a:fld>
            <a:endParaRPr lang="en-US"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EE63B76-AE0D-409A-8EEF-B8D2CAFF5AE1}" type="slidenum">
              <a:rPr lang="en-US" smtClean="0"/>
              <a:pPr/>
              <a:t>16</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dirty="0" smtClean="0"/>
              <a:t>This pyramid illustrates the development of literacy. The pyramid base represents highly generalizable basic skills entailed in all reading tasks, (decoding skills, print and literacy conventions, recognition of high-frequency words, basic punctuation, </a:t>
            </a:r>
            <a:r>
              <a:rPr lang="en-US" dirty="0" err="1" smtClean="0"/>
              <a:t>etc</a:t>
            </a:r>
            <a:r>
              <a:rPr lang="en-US" dirty="0" smtClean="0"/>
              <a:t>). Most kids master these in the primary grades, and even those who struggle tend to master them before high school entry.  As students progress, more sophisticated skills develop. These skills are not as widely applicable to different texts and reading situations, but neither are they linked to particular disciplinary specializations. They include decoding multisyllabic words, less common punctuation (such as split quotes), knowing more vocabulary including words not common in oral language, developing the cognitive endurance to maintain attention to extended discourse, monitoring  comprehension, and using fix-up procedures such as rereading. They gain access to more complex forms of text organization, and begin to use author purpose as a tool for critical response. Most students learn these by the end of middle school, but many schoolers struggle with them. In high school, some students even begin to master more specialized reading routines/language uses, but these new routines, though powerful, tend to be constrained in their applicability to most reading tasks. The constraints on the generalizability of literacy skills for more advanced readers — symbolized here by the narrowing of the pyramid — are imposed by the increasingly disciplinary and technical turn in the nature of literacy tasks. Although most students manage to master basic and even intermediate literacy skills, many never gain proficiency with these more advanced skills.</a:t>
            </a:r>
          </a:p>
          <a:p>
            <a:pPr eaLnBrk="1" hangingPunct="1"/>
            <a:r>
              <a:rPr lang="en-US" dirty="0" smtClean="0"/>
              <a:t>Progressing higher in the pyramid means learning more sophisticated, but less generalizable, skills and routines.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21</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smtClean="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smtClean="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F32F92F-6349-4323-B460-E774478CBEDC}" type="slidenum">
              <a:rPr lang="en-US" smtClean="0"/>
              <a:pPr/>
              <a:t>22</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7E52A6E-23D5-43A6-9CA7-DD48F79E7CBC}" type="slidenum">
              <a:rPr lang="en-US" smtClean="0"/>
              <a:pPr/>
              <a:t>40</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For example, during think-alouds, the mathematicians emphasized rereading and close reading as two of their most important strategies. One of the mathematicians explained that, unlike other fields, even “function” words were important. “‘The’ has a very different meaning than ‘a,’” he explained. Students often attempt to read mathematics texts for the gist, or general idea, but this kind of text cannot be appropriately understood without close reading. Math reading requires a precision of meaning, and each word must be understood specifically in service to that particular meaning. In fact, the other mathematician noted that it sometimes took years of rereading for him to completely understand a particular proof.</a:t>
            </a:r>
          </a:p>
          <a:p>
            <a:pPr eaLnBrk="1" hangingPunct="1"/>
            <a:r>
              <a:rPr lang="en-US" smtClean="0"/>
              <a:t>The mathematicians we studied were theoretical rather than applied mathematicians. In their field, errorless proofs are by their very nature true, and the purpose of their work is to create these proofs; hence, to create truth. Because proofs must be error free, they are read carefully in order to discover any possible error. Every word matters. Rereading is essential. One mathematician said, “I try to determine whether it’s [the solution to the problem] correct. That’s the important criteria, and it’s by no means assumed. It would be unusual to read a paper like this and not find something incorrect.” This mathematician is illustrating the belief that truth (correctness within the confines of a particular problem) is attainable if one can determine an error-free solution. However, errors are easy to make, so vigilance is required.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4295A5F-9B40-4B19-9DC6-A5325A07FE50}" type="slidenum">
              <a:rPr lang="en-US" smtClean="0"/>
              <a:pPr/>
              <a:t>41</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The chemists were most interested in the transformation of information from one form to another. That is, when reading prose, they were visualizing, writing down formulas, or if a diagram or a chart were on the page, going back and forth between the graph and the chart. One chemist explained, “They give you the structure, the structure of the sensor is given, so I was looking at the picture as I was reading, and I tried to relate what was in the picture to what they were saying about how mercury binds to one part of the molecule.” This explanation, corroborated by the chemists’ other comments, helped us to understand that in chemistry, different or alternative representations (e.g., pictures, graphs or charts, text, or diagrams) of an idea are essential for a full understanding of the concepts. These various representations are processed recursively as reading progresses.</a:t>
            </a:r>
          </a:p>
          <a:p>
            <a:pPr eaLnBrk="1" hangingPunct="1"/>
            <a:r>
              <a:rPr lang="en-US" smtClean="0"/>
              <a:t>Unlike historians, chemists create knowledge through experimentation. The findings of experiments are somewhat dependent upon the quality of the instrumentation, the design, and the statistical analysis. However, these variables are all decided upon prior to the actual experiment. The findings are generalizable to other experiments under the same conditions. Although chemists are not uncritical readers, we found that the chemists we studied did have more confidence than historians in the utility of the knowledge that had been created; they believed they could use that knowledge to predict what would happen under similar conditions. What is important to them in reading, consequently, was a full understanding of the way in which an experiment took place and the processes the experiment uncovered. Gaining that full understanding required them to think about the phenomenon being presented in prose, to visualize it, and to manipulate it in formulas and equations. </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640BBC3-F1C1-4545-8336-EAADCE505071}" type="slidenum">
              <a:rPr lang="en-US" smtClean="0"/>
              <a:pPr/>
              <a:t>42</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z="1000" smtClean="0"/>
              <a:t>Historians emphasized paying attention to the author/source during reading. Before reading, they would consider who the authors were and what their biases might be. Their reading purpose seemed to be to figure out which story that particular author wanted to tell; they were keenly aware that they were reading an interpretation and not “Truth.” One historian said when reading a text about Lincoln: “I saw, oh . . . I don’t know him very well, but he [the author] is part of a right-wing group of southern conservatives who is a secessionist. I’m not sure that the best model for thinking about Lincoln as a president is one that comes from a racist. So I have my critical eyes up a little bit, so it’s a bit of a stretch to be friendly to, so I wanted to make sure to read it fairly.”  In this nuanced example, the historian reveals that he does not read the text as truth, but rather as an interpretation that has to be judged based upon its credibility. He attempts to evaluate its credibility through an examination of the author’s biases. However, he also knows that he, as a reader, has his own biases, and that his disregard for right-wing secessionist groups might color his reading and he could miss important insights. He reads with a view that both author and reader are fallible and positioned.  The varied emphases shown in these examples are related to the intellectual values of a discipline and the methods by which scholarship is created. History relies on document analysis (</a:t>
            </a:r>
            <a:r>
              <a:rPr lang="en-US" sz="1000" i="1" smtClean="0"/>
              <a:t>document</a:t>
            </a:r>
            <a:r>
              <a:rPr lang="en-US" sz="1000" smtClean="0"/>
              <a:t> being widely defined to include films, interview protocol, etc.). These are collected after an event occurs, and their selection/analysis take place somewhat simultaneously. Thus, it is possible for a historian to choose and analyze evidence, unwittingly perhaps, that corroborates a previously held perspective. The historians we studied read with that caution in mind. Unfortunately, the nature of historiography (how history is written/presented) is not often the subject of discussion in adolescent history classes. Students believe they are reading to learn “the facts,” and fail to consider potential bias.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5359EC2-2BF5-4BC2-B0B4-F75147426DEB}" type="slidenum">
              <a:rPr lang="en-US" smtClean="0"/>
              <a:pPr/>
              <a:t>78</a:t>
            </a:fld>
            <a:endParaRPr lang="en-US"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6144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EB066C8D-CD39-4EC8-8826-E5953AA6E39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7C6AD1-3916-4CBE-8E17-DBE9422BC47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07C862-DFE1-49CC-A278-D34717422C1A}"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CE1351-E32F-427B-88A8-2162027770D6}"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B6BF2A-2474-4D30-B83F-A075872EA25C}"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111013-200F-41D0-8814-5467C396FCA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CC08C5B-0769-4239-8BC0-D744397C915E}"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206D3D1-B2B2-4DC6-8FF2-60BE8891B0B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10606F-DF33-48C1-A3B6-E716ED850A8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4CCDCD-F02D-404C-8924-18670D10B4D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86F2B0-647D-422D-B7C1-62E780EB98FC}"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4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en-US"/>
          </a:p>
        </p:txBody>
      </p:sp>
      <p:sp>
        <p:nvSpPr>
          <p:cNvPr id="6042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436A81AE-2B84-43A8-BBE0-1C6E0B7140DD}" type="slidenum">
              <a:rPr lang="en-US" altLang="en-US"/>
              <a:pPr>
                <a:defRPr/>
              </a:pPr>
              <a:t>‹#›</a:t>
            </a:fld>
            <a:endParaRPr lang="en-US" altLang="en-US"/>
          </a:p>
        </p:txBody>
      </p:sp>
      <p:sp>
        <p:nvSpPr>
          <p:cNvPr id="6042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6042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46"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shanahanonliterac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teachingchannel.org/videos/reading-like-a-historian-repetition" TargetMode="External"/><Relationship Id="rId4" Type="http://schemas.openxmlformats.org/officeDocument/2006/relationships/hyperlink" Target="https://web.wm.edu/hsi/index.html" TargetMode="External"/><Relationship Id="rId1" Type="http://schemas.openxmlformats.org/officeDocument/2006/relationships/slideLayout" Target="../slideLayouts/slideLayout2.xml"/><Relationship Id="rId2" Type="http://schemas.openxmlformats.org/officeDocument/2006/relationships/hyperlink" Target="http://sheg.stanford.edu/rlh"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reb.org/cgi-bin/MySQLdb?VIEW=/public/special/signin/view_checkuser.txt"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www.shanahanonliteracy.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600200"/>
            <a:ext cx="7924800" cy="1524000"/>
          </a:xfrm>
        </p:spPr>
        <p:txBody>
          <a:bodyPr/>
          <a:lstStyle/>
          <a:p>
            <a:pPr algn="ctr" eaLnBrk="1" hangingPunct="1"/>
            <a:r>
              <a:rPr lang="en-US" sz="3600" b="1" dirty="0" smtClean="0"/>
              <a:t/>
            </a:r>
            <a:br>
              <a:rPr lang="en-US" sz="3600" b="1" dirty="0" smtClean="0"/>
            </a:br>
            <a:r>
              <a:rPr lang="en-US" sz="4400" b="1" dirty="0" smtClean="0"/>
              <a:t>Teaching Disciplinary Literacy</a:t>
            </a:r>
          </a:p>
        </p:txBody>
      </p:sp>
      <p:sp>
        <p:nvSpPr>
          <p:cNvPr id="5123" name="Rectangle 3"/>
          <p:cNvSpPr>
            <a:spLocks noGrp="1" noChangeArrowheads="1"/>
          </p:cNvSpPr>
          <p:nvPr>
            <p:ph type="subTitle" idx="1"/>
          </p:nvPr>
        </p:nvSpPr>
        <p:spPr>
          <a:xfrm>
            <a:off x="1981200" y="3124200"/>
            <a:ext cx="6553200" cy="2590800"/>
          </a:xfrm>
        </p:spPr>
        <p:txBody>
          <a:bodyPr/>
          <a:lstStyle/>
          <a:p>
            <a:pPr eaLnBrk="1" hangingPunct="1"/>
            <a:endParaRPr lang="en-US" sz="2000" dirty="0" smtClean="0"/>
          </a:p>
          <a:p>
            <a:pPr eaLnBrk="1" hangingPunct="1"/>
            <a:endParaRPr lang="en-US" sz="2000" dirty="0"/>
          </a:p>
          <a:p>
            <a:pPr eaLnBrk="1" hangingPunct="1"/>
            <a:endParaRPr lang="en-US" sz="2000" dirty="0" smtClean="0"/>
          </a:p>
          <a:p>
            <a:pPr eaLnBrk="1" hangingPunct="1"/>
            <a:r>
              <a:rPr lang="en-US" sz="2000" dirty="0" smtClean="0"/>
              <a:t>Timothy Shanahan</a:t>
            </a:r>
          </a:p>
          <a:p>
            <a:pPr eaLnBrk="1" hangingPunct="1"/>
            <a:r>
              <a:rPr lang="en-US" sz="2000" dirty="0" smtClean="0"/>
              <a:t>Cynthia Shanahan</a:t>
            </a:r>
          </a:p>
          <a:p>
            <a:pPr eaLnBrk="1" hangingPunct="1"/>
            <a:endParaRPr lang="en-US" sz="2000" dirty="0" smtClean="0"/>
          </a:p>
          <a:p>
            <a:pPr eaLnBrk="1" hangingPunct="1"/>
            <a:r>
              <a:rPr lang="en-US" sz="2000" dirty="0" smtClean="0"/>
              <a:t>University of Illinois at Chicago</a:t>
            </a:r>
          </a:p>
          <a:p>
            <a:pPr eaLnBrk="1" hangingPunct="1"/>
            <a:r>
              <a:rPr lang="en-US" sz="2000" dirty="0" smtClean="0">
                <a:hlinkClick r:id="rId3"/>
              </a:rPr>
              <a:t>www.shanahanonliteracy.com</a:t>
            </a:r>
            <a:endParaRPr lang="en-US" sz="2000" dirty="0" smtClean="0"/>
          </a:p>
          <a:p>
            <a:pPr eaLnBrk="1" hangingPunct="1"/>
            <a:endParaRPr lang="en-US" sz="2000" dirty="0"/>
          </a:p>
          <a:p>
            <a:pPr eaLnBrk="1" hangingPunct="1"/>
            <a:endParaRPr lang="en-US" sz="2000" dirty="0" smtClean="0"/>
          </a:p>
          <a:p>
            <a:pPr eaLnBrk="1" hangingPunct="1"/>
            <a:endParaRPr lang="en-US" sz="20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Literacy vs. Content Area Reading</a:t>
            </a:r>
            <a:endParaRPr lang="en-US" b="1" dirty="0"/>
          </a:p>
        </p:txBody>
      </p:sp>
      <p:sp>
        <p:nvSpPr>
          <p:cNvPr id="3" name="Content Placeholder 2"/>
          <p:cNvSpPr>
            <a:spLocks noGrp="1"/>
          </p:cNvSpPr>
          <p:nvPr>
            <p:ph idx="1"/>
          </p:nvPr>
        </p:nvSpPr>
        <p:spPr>
          <a:xfrm>
            <a:off x="457200" y="1828800"/>
            <a:ext cx="8229600" cy="4302125"/>
          </a:xfrm>
        </p:spPr>
        <p:txBody>
          <a:bodyPr/>
          <a:lstStyle/>
          <a:p>
            <a:r>
              <a:rPr lang="en-US" dirty="0" smtClean="0"/>
              <a:t>Content area reading is more widely known (e.g., state teacher preparation requirements, textbooks, workshops)</a:t>
            </a:r>
          </a:p>
          <a:p>
            <a:r>
              <a:rPr lang="en-US" dirty="0" smtClean="0"/>
              <a:t>There is confusion (some intentional) between these two instructional approaches</a:t>
            </a:r>
          </a:p>
          <a:p>
            <a:r>
              <a:rPr lang="en-US" dirty="0" smtClean="0"/>
              <a:t>Many districts are ignoring standards requirements because of the confusion</a:t>
            </a:r>
          </a:p>
          <a:p>
            <a:r>
              <a:rPr lang="en-US" dirty="0" smtClean="0"/>
              <a:t>We’ll frame this explanation of disciplinary literacy as a comparison of the two concepts</a:t>
            </a:r>
            <a:endParaRPr lang="en-US" dirty="0"/>
          </a:p>
        </p:txBody>
      </p:sp>
    </p:spTree>
    <p:extLst>
      <p:ext uri="{BB962C8B-B14F-4D97-AF65-F5344CB8AC3E}">
        <p14:creationId xmlns:p14="http://schemas.microsoft.com/office/powerpoint/2010/main" val="4040285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Reading Instruction</a:t>
            </a:r>
            <a:endParaRPr lang="en-US" b="1" dirty="0"/>
          </a:p>
        </p:txBody>
      </p:sp>
      <p:sp>
        <p:nvSpPr>
          <p:cNvPr id="3" name="Content Placeholder 2"/>
          <p:cNvSpPr>
            <a:spLocks noGrp="1"/>
          </p:cNvSpPr>
          <p:nvPr>
            <p:ph idx="1"/>
          </p:nvPr>
        </p:nvSpPr>
        <p:spPr>
          <a:xfrm>
            <a:off x="533400" y="1143000"/>
            <a:ext cx="8229600" cy="4530725"/>
          </a:xfrm>
        </p:spPr>
        <p:txBody>
          <a:bodyPr/>
          <a:lstStyle/>
          <a:p>
            <a:r>
              <a:rPr lang="en-US" sz="2400" dirty="0" smtClean="0"/>
              <a:t>Not the hip new name for content area reading</a:t>
            </a:r>
          </a:p>
          <a:p>
            <a:r>
              <a:rPr lang="en-US" sz="2400" dirty="0" smtClean="0"/>
              <a:t>Each discipline possesses its own </a:t>
            </a:r>
          </a:p>
          <a:p>
            <a:r>
              <a:rPr lang="en-US" sz="2400" dirty="0" smtClean="0"/>
              <a:t>, purposes, and ways of using text that students should be inducted into</a:t>
            </a:r>
          </a:p>
          <a:p>
            <a:r>
              <a:rPr lang="en-US" sz="2400" dirty="0" smtClean="0"/>
              <a:t>There are special skills and strategies needed for students to make complete sense of texts from the disciplines</a:t>
            </a:r>
          </a:p>
          <a:p>
            <a:r>
              <a:rPr lang="en-US" sz="2400" dirty="0" smtClean="0"/>
              <a:t>As students begin to confront these kinds of texts (especially in middle school and high school), instruction must facilitate their understanding of what it means to read disciplinary texts </a:t>
            </a:r>
            <a:endParaRPr lang="en-US" sz="2400" dirty="0"/>
          </a:p>
        </p:txBody>
      </p:sp>
    </p:spTree>
    <p:extLst>
      <p:ext uri="{BB962C8B-B14F-4D97-AF65-F5344CB8AC3E}">
        <p14:creationId xmlns:p14="http://schemas.microsoft.com/office/powerpoint/2010/main" val="2504876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dirty="0" smtClean="0"/>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987186"/>
              </p:ext>
            </p:extLst>
          </p:nvPr>
        </p:nvGraphicFramePr>
        <p:xfrm>
          <a:off x="533400" y="1981200"/>
          <a:ext cx="8229600" cy="2494280"/>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b="1" dirty="0" smtClean="0"/>
                        <a:t>Source</a:t>
                      </a:r>
                      <a:endParaRPr lang="en-US" b="1" dirty="0"/>
                    </a:p>
                  </a:txBody>
                  <a:tcPr/>
                </a:tc>
                <a:tc>
                  <a:txBody>
                    <a:bodyPr/>
                    <a:lstStyle/>
                    <a:p>
                      <a:r>
                        <a:rPr lang="en-US" b="1" dirty="0" smtClean="0"/>
                        <a:t>Reading</a:t>
                      </a:r>
                      <a:r>
                        <a:rPr lang="en-US" b="1" baseline="0" dirty="0" smtClean="0"/>
                        <a:t> experts since 1920s</a:t>
                      </a:r>
                      <a:endParaRPr lang="en-US" b="1" dirty="0"/>
                    </a:p>
                  </a:txBody>
                  <a:tcPr/>
                </a:tc>
                <a:tc>
                  <a:txBody>
                    <a:bodyPr/>
                    <a:lstStyle/>
                    <a:p>
                      <a:r>
                        <a:rPr lang="en-US" b="1" dirty="0" smtClean="0"/>
                        <a:t>Wider range of experts since 1980s</a:t>
                      </a:r>
                      <a:endParaRPr lang="en-US" b="1" dirty="0"/>
                    </a:p>
                  </a:txBody>
                  <a:tcPr/>
                </a:tc>
              </a:tr>
              <a:tr h="370840">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smtClean="0"/>
              <a:t>Sources of Content Area Reading </a:t>
            </a:r>
          </a:p>
        </p:txBody>
      </p:sp>
      <p:sp>
        <p:nvSpPr>
          <p:cNvPr id="13315" name="Content Placeholder 2"/>
          <p:cNvSpPr>
            <a:spLocks noGrp="1"/>
          </p:cNvSpPr>
          <p:nvPr>
            <p:ph idx="1"/>
          </p:nvPr>
        </p:nvSpPr>
        <p:spPr/>
        <p:txBody>
          <a:bodyPr/>
          <a:lstStyle/>
          <a:p>
            <a:r>
              <a:rPr lang="en-US" sz="2400" dirty="0" smtClean="0"/>
              <a:t>In 1920s, the idea of “every teacher a teacher of reading” first raised</a:t>
            </a:r>
          </a:p>
          <a:p>
            <a:r>
              <a:rPr lang="en-US" sz="2400" dirty="0" smtClean="0"/>
              <a:t>Rhetoric is good, but fundamental idea is that reading experts know the necessary reading skills and that those should be taught across the curriculum</a:t>
            </a:r>
          </a:p>
          <a:p>
            <a:r>
              <a:rPr lang="en-US" sz="2400" dirty="0" smtClean="0"/>
              <a:t>Leads to the development of lots of general study skills approaches: SQ3R, KWL, three-level guides, etc.</a:t>
            </a:r>
          </a:p>
          <a:p>
            <a:r>
              <a:rPr lang="en-US" sz="2400" dirty="0" smtClean="0"/>
              <a:t>Research focuses on effectiveness of these instructional routines (accordingly, content reading approaches are pedagogical in nature)</a:t>
            </a:r>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smtClean="0"/>
              <a:t>Sources of Disciplinary Literacy</a:t>
            </a:r>
          </a:p>
        </p:txBody>
      </p:sp>
      <p:sp>
        <p:nvSpPr>
          <p:cNvPr id="14339" name="Content Placeholder 2"/>
          <p:cNvSpPr>
            <a:spLocks noGrp="1"/>
          </p:cNvSpPr>
          <p:nvPr>
            <p:ph idx="1"/>
          </p:nvPr>
        </p:nvSpPr>
        <p:spPr/>
        <p:txBody>
          <a:bodyPr/>
          <a:lstStyle/>
          <a:p>
            <a:r>
              <a:rPr lang="en-US" sz="2400" dirty="0" smtClean="0"/>
              <a:t>Studies that compare expert readers with novices (</a:t>
            </a:r>
            <a:r>
              <a:rPr lang="en-US" sz="2400" dirty="0" err="1" smtClean="0"/>
              <a:t>Bazerman</a:t>
            </a:r>
            <a:r>
              <a:rPr lang="en-US" sz="2400" dirty="0" smtClean="0"/>
              <a:t>, 1985; </a:t>
            </a:r>
            <a:r>
              <a:rPr lang="en-US" sz="2400" dirty="0" err="1" smtClean="0"/>
              <a:t>Geisler</a:t>
            </a:r>
            <a:r>
              <a:rPr lang="en-US" sz="2400" dirty="0" smtClean="0"/>
              <a:t>, 1994; </a:t>
            </a:r>
            <a:r>
              <a:rPr lang="en-US" sz="2400" dirty="0" err="1" smtClean="0"/>
              <a:t>Wineburg</a:t>
            </a:r>
            <a:r>
              <a:rPr lang="en-US" sz="2400" dirty="0" smtClean="0"/>
              <a:t>, 1991, etc.)</a:t>
            </a:r>
          </a:p>
          <a:p>
            <a:r>
              <a:rPr lang="en-US" sz="2400" dirty="0" smtClean="0"/>
              <a:t>Functional linguistics analyses of the unique practices in creating, disseminating, evaluating knowledge (Fang, 2004; </a:t>
            </a:r>
            <a:r>
              <a:rPr lang="en-US" sz="2400" dirty="0" err="1" smtClean="0"/>
              <a:t>Halliday</a:t>
            </a:r>
            <a:r>
              <a:rPr lang="en-US" sz="2400" dirty="0" smtClean="0"/>
              <a:t>, 1998; </a:t>
            </a:r>
            <a:r>
              <a:rPr lang="en-US" sz="2400" dirty="0" err="1" smtClean="0"/>
              <a:t>Schleppegrell</a:t>
            </a:r>
            <a:r>
              <a:rPr lang="en-US" sz="2400" dirty="0" smtClean="0"/>
              <a:t>, 2004, etc.)</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228600"/>
            <a:ext cx="8229600" cy="1139825"/>
          </a:xfrm>
        </p:spPr>
        <p:txBody>
          <a:bodyPr/>
          <a:lstStyle/>
          <a:p>
            <a:r>
              <a:rPr lang="en-US" b="1" smtClean="0"/>
              <a:t>History Reading (Wineburg)</a:t>
            </a:r>
          </a:p>
        </p:txBody>
      </p:sp>
      <p:sp>
        <p:nvSpPr>
          <p:cNvPr id="15363" name="Content Placeholder 2"/>
          <p:cNvSpPr>
            <a:spLocks noGrp="1"/>
          </p:cNvSpPr>
          <p:nvPr>
            <p:ph idx="1"/>
          </p:nvPr>
        </p:nvSpPr>
        <p:spPr>
          <a:xfrm>
            <a:off x="457200" y="1447800"/>
            <a:ext cx="8229600" cy="4683125"/>
          </a:xfrm>
        </p:spPr>
        <p:txBody>
          <a:bodyPr/>
          <a:lstStyle/>
          <a:p>
            <a:r>
              <a:rPr lang="en-US" sz="2400" b="1" dirty="0" smtClean="0"/>
              <a:t>Sourcing: </a:t>
            </a:r>
            <a:r>
              <a:rPr lang="en-US" sz="2400" dirty="0" smtClean="0"/>
              <a:t>considering the author and author perspective</a:t>
            </a:r>
          </a:p>
          <a:p>
            <a:r>
              <a:rPr lang="en-US" sz="2400" b="1" dirty="0" smtClean="0"/>
              <a:t>Contextualizing</a:t>
            </a:r>
            <a:r>
              <a:rPr lang="en-US" sz="2400" dirty="0" smtClean="0"/>
              <a:t>: placing the document/info within its historical period and place</a:t>
            </a:r>
          </a:p>
          <a:p>
            <a:r>
              <a:rPr lang="en-US" sz="2400" b="1" dirty="0" smtClean="0"/>
              <a:t>Corroboration:</a:t>
            </a:r>
            <a:r>
              <a:rPr lang="en-US" sz="2400" dirty="0" smtClean="0"/>
              <a:t> evaluating information across sources </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 y="990600"/>
          <a:ext cx="8991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1" name="Text Box 11"/>
          <p:cNvSpPr txBox="1">
            <a:spLocks noChangeArrowheads="1"/>
          </p:cNvSpPr>
          <p:nvPr/>
        </p:nvSpPr>
        <p:spPr bwMode="auto">
          <a:xfrm>
            <a:off x="436179" y="304800"/>
            <a:ext cx="7391400" cy="641350"/>
          </a:xfrm>
          <a:prstGeom prst="rect">
            <a:avLst/>
          </a:prstGeom>
          <a:noFill/>
          <a:ln w="9525">
            <a:noFill/>
            <a:miter lim="800000"/>
            <a:headEnd/>
            <a:tailEnd/>
          </a:ln>
        </p:spPr>
        <p:txBody>
          <a:bodyPr>
            <a:spAutoFit/>
          </a:bodyPr>
          <a:lstStyle/>
          <a:p>
            <a:pPr>
              <a:spcBef>
                <a:spcPct val="50000"/>
              </a:spcBef>
            </a:pPr>
            <a:r>
              <a:rPr lang="en-US" sz="3600" b="1" dirty="0">
                <a:solidFill>
                  <a:schemeClr val="tx2"/>
                </a:solidFill>
                <a:latin typeface="Garamond" pitchFamily="18" charset="0"/>
              </a:rPr>
              <a:t>Increasing Specialization of Literacy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b="1" dirty="0" smtClean="0"/>
              <a:t>Comparing Content Area Reading and Disciplinary Literacy</a:t>
            </a:r>
          </a:p>
        </p:txBody>
      </p:sp>
      <p:graphicFrame>
        <p:nvGraphicFramePr>
          <p:cNvPr id="7" name="Content Placeholder 6"/>
          <p:cNvGraphicFramePr>
            <a:graphicFrameLocks noGrp="1"/>
          </p:cNvGraphicFramePr>
          <p:nvPr>
            <p:ph idx="1"/>
          </p:nvPr>
        </p:nvGraphicFramePr>
        <p:xfrm>
          <a:off x="533400" y="1981200"/>
          <a:ext cx="8229600" cy="2494280"/>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dirty="0" smtClean="0"/>
                        <a:t>Source</a:t>
                      </a:r>
                      <a:endParaRPr lang="en-US" dirty="0"/>
                    </a:p>
                  </a:txBody>
                  <a:tcPr/>
                </a:tc>
                <a:tc>
                  <a:txBody>
                    <a:bodyPr/>
                    <a:lstStyle/>
                    <a:p>
                      <a:r>
                        <a:rPr lang="en-US" dirty="0" smtClean="0"/>
                        <a:t>Reading</a:t>
                      </a:r>
                      <a:r>
                        <a:rPr lang="en-US" baseline="0" dirty="0" smtClean="0"/>
                        <a:t> experts since 1920s</a:t>
                      </a:r>
                      <a:endParaRPr lang="en-US" dirty="0"/>
                    </a:p>
                  </a:txBody>
                  <a:tcPr/>
                </a:tc>
                <a:tc>
                  <a:txBody>
                    <a:bodyPr/>
                    <a:lstStyle/>
                    <a:p>
                      <a:r>
                        <a:rPr lang="en-US" dirty="0" smtClean="0"/>
                        <a:t>Wider range of experts since 1990s</a:t>
                      </a:r>
                      <a:endParaRPr lang="en-US" dirty="0"/>
                    </a:p>
                  </a:txBody>
                  <a:tcPr/>
                </a:tc>
              </a:tr>
              <a:tr h="370840">
                <a:tc>
                  <a:txBody>
                    <a:bodyPr/>
                    <a:lstStyle/>
                    <a:p>
                      <a:r>
                        <a:rPr lang="en-US" b="1" dirty="0" smtClean="0"/>
                        <a:t>Nature of skills</a:t>
                      </a:r>
                      <a:endParaRPr lang="en-US" b="1" dirty="0"/>
                    </a:p>
                  </a:txBody>
                  <a:tcPr/>
                </a:tc>
                <a:tc>
                  <a:txBody>
                    <a:bodyPr/>
                    <a:lstStyle/>
                    <a:p>
                      <a:r>
                        <a:rPr lang="en-US" b="1" dirty="0" smtClean="0"/>
                        <a:t>Generalizable</a:t>
                      </a:r>
                      <a:endParaRPr lang="en-US" b="1" dirty="0"/>
                    </a:p>
                  </a:txBody>
                  <a:tcPr/>
                </a:tc>
                <a:tc>
                  <a:txBody>
                    <a:bodyPr/>
                    <a:lstStyle/>
                    <a:p>
                      <a:r>
                        <a:rPr lang="en-US" b="1" dirty="0" smtClean="0"/>
                        <a:t>Specialized</a:t>
                      </a:r>
                      <a:endParaRPr lang="en-US" b="1" dirty="0"/>
                    </a:p>
                  </a:txBody>
                  <a:tcPr/>
                </a:tc>
              </a:tr>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Generalizable vs. Specialized Skills</a:t>
            </a:r>
            <a:endParaRPr lang="en-US" b="1" dirty="0"/>
          </a:p>
        </p:txBody>
      </p:sp>
      <p:sp>
        <p:nvSpPr>
          <p:cNvPr id="3" name="Content Placeholder 2"/>
          <p:cNvSpPr>
            <a:spLocks noGrp="1"/>
          </p:cNvSpPr>
          <p:nvPr>
            <p:ph idx="1"/>
          </p:nvPr>
        </p:nvSpPr>
        <p:spPr>
          <a:xfrm>
            <a:off x="533400" y="1219200"/>
            <a:ext cx="8153400" cy="4911725"/>
          </a:xfrm>
        </p:spPr>
        <p:txBody>
          <a:bodyPr/>
          <a:lstStyle/>
          <a:p>
            <a:pPr>
              <a:buClr>
                <a:schemeClr val="tx1"/>
              </a:buClr>
              <a:buFont typeface="Wingdings" charset="2"/>
              <a:buChar char="§"/>
            </a:pPr>
            <a:r>
              <a:rPr lang="en-US" sz="2800" dirty="0"/>
              <a:t>Content area reading is based on the idea that reading and writing are highly generalizable </a:t>
            </a:r>
            <a:r>
              <a:rPr lang="en-US" sz="2800" dirty="0" smtClean="0"/>
              <a:t>skills</a:t>
            </a:r>
          </a:p>
          <a:p>
            <a:pPr>
              <a:buClr>
                <a:schemeClr val="tx1"/>
              </a:buClr>
              <a:buFont typeface="Wingdings" charset="2"/>
              <a:buChar char="§"/>
            </a:pPr>
            <a:r>
              <a:rPr lang="en-US" sz="2800" dirty="0" smtClean="0"/>
              <a:t>Consequently, content </a:t>
            </a:r>
            <a:r>
              <a:rPr lang="en-US" sz="2800" dirty="0"/>
              <a:t>area literacy instruction provides students with a “toolbox” of strategies to use </a:t>
            </a:r>
            <a:r>
              <a:rPr lang="en-US" sz="2800" dirty="0" smtClean="0"/>
              <a:t>with any kind of text</a:t>
            </a:r>
            <a:endParaRPr lang="en-US" sz="2800" dirty="0"/>
          </a:p>
          <a:p>
            <a:pPr>
              <a:buClr>
                <a:schemeClr val="tx1"/>
              </a:buClr>
              <a:buFont typeface="Wingdings" charset="2"/>
              <a:buChar char="§"/>
            </a:pPr>
            <a:r>
              <a:rPr lang="en-US" sz="2800" dirty="0" smtClean="0"/>
              <a:t>But </a:t>
            </a:r>
            <a:r>
              <a:rPr lang="en-US" sz="2800" dirty="0"/>
              <a:t>disciplinary literacy focuses not </a:t>
            </a:r>
            <a:r>
              <a:rPr lang="en-US" sz="2800" dirty="0" smtClean="0"/>
              <a:t>on what                   is </a:t>
            </a:r>
            <a:r>
              <a:rPr lang="en-US" sz="2800" dirty="0"/>
              <a:t>the same across the disciplines, </a:t>
            </a:r>
            <a:r>
              <a:rPr lang="en-US" sz="2800" dirty="0" smtClean="0"/>
              <a:t>but what is                    unique </a:t>
            </a:r>
            <a:r>
              <a:rPr lang="en-US" sz="2800" dirty="0"/>
              <a:t>or </a:t>
            </a:r>
            <a:r>
              <a:rPr lang="en-US" sz="2800" dirty="0" smtClean="0"/>
              <a:t>specialized</a:t>
            </a:r>
          </a:p>
          <a:p>
            <a:pPr>
              <a:buClr>
                <a:schemeClr val="tx1"/>
              </a:buClr>
              <a:buFont typeface="Wingdings" charset="2"/>
              <a:buChar char="§"/>
            </a:pPr>
            <a:r>
              <a:rPr lang="en-US" sz="2800" dirty="0"/>
              <a:t>Disciplinary literacy strategies </a:t>
            </a:r>
            <a:r>
              <a:rPr lang="en-US" sz="2800" dirty="0" smtClean="0"/>
              <a:t>are based on the demands </a:t>
            </a:r>
            <a:r>
              <a:rPr lang="en-US" sz="2800" dirty="0"/>
              <a:t>of the text and the purposes of the discipline</a:t>
            </a:r>
          </a:p>
          <a:p>
            <a:pPr>
              <a:buClr>
                <a:schemeClr val="tx1"/>
              </a:buClr>
              <a:buFont typeface="Wingdings" charset="2"/>
              <a:buChar char="§"/>
            </a:pPr>
            <a:endParaRPr lang="en-US" sz="2800" dirty="0" smtClean="0"/>
          </a:p>
          <a:p>
            <a:pPr>
              <a:buClr>
                <a:schemeClr val="tx1"/>
              </a:buClr>
              <a:buFont typeface="Wingdings" charset="2"/>
              <a:buChar char="§"/>
            </a:pPr>
            <a:endParaRPr lang="en-US" sz="2800" dirty="0"/>
          </a:p>
          <a:p>
            <a:endParaRPr lang="en-US" dirty="0"/>
          </a:p>
        </p:txBody>
      </p:sp>
    </p:spTree>
    <p:extLst>
      <p:ext uri="{BB962C8B-B14F-4D97-AF65-F5344CB8AC3E}">
        <p14:creationId xmlns:p14="http://schemas.microsoft.com/office/powerpoint/2010/main" val="2029534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smtClean="0"/>
              <a:t>Content area reading</a:t>
            </a:r>
          </a:p>
        </p:txBody>
      </p:sp>
      <p:sp>
        <p:nvSpPr>
          <p:cNvPr id="17411" name="Content Placeholder 2"/>
          <p:cNvSpPr>
            <a:spLocks noGrp="1"/>
          </p:cNvSpPr>
          <p:nvPr>
            <p:ph idx="1"/>
          </p:nvPr>
        </p:nvSpPr>
        <p:spPr>
          <a:xfrm>
            <a:off x="457200" y="1295400"/>
            <a:ext cx="8229600" cy="4835525"/>
          </a:xfrm>
        </p:spPr>
        <p:txBody>
          <a:bodyPr/>
          <a:lstStyle/>
          <a:p>
            <a:r>
              <a:rPr lang="en-US" sz="2800" dirty="0" smtClean="0"/>
              <a:t>Generalizable skills and activities that can be used in all or most reading:</a:t>
            </a:r>
          </a:p>
          <a:p>
            <a:pPr>
              <a:buFont typeface="Wingdings" pitchFamily="2" charset="2"/>
              <a:buNone/>
            </a:pPr>
            <a:r>
              <a:rPr lang="en-US" dirty="0" smtClean="0"/>
              <a:t>	</a:t>
            </a:r>
            <a:r>
              <a:rPr lang="en-US" sz="2000" dirty="0" smtClean="0"/>
              <a:t>KWL				Summarization</a:t>
            </a:r>
          </a:p>
          <a:p>
            <a:pPr>
              <a:buFont typeface="Wingdings" pitchFamily="2" charset="2"/>
              <a:buNone/>
            </a:pPr>
            <a:r>
              <a:rPr lang="en-US" sz="2000" dirty="0" smtClean="0"/>
              <a:t>	SQ3R			Previewing</a:t>
            </a:r>
          </a:p>
          <a:p>
            <a:pPr>
              <a:buFont typeface="Wingdings" pitchFamily="2" charset="2"/>
              <a:buNone/>
            </a:pPr>
            <a:r>
              <a:rPr lang="en-US" sz="2000" dirty="0" smtClean="0"/>
              <a:t>	Word maps			Brainstorming</a:t>
            </a:r>
          </a:p>
          <a:p>
            <a:pPr>
              <a:buFont typeface="Wingdings" pitchFamily="2" charset="2"/>
              <a:buNone/>
            </a:pPr>
            <a:r>
              <a:rPr lang="en-US" sz="2000" dirty="0" smtClean="0"/>
              <a:t>	</a:t>
            </a:r>
            <a:r>
              <a:rPr lang="en-US" sz="2000" dirty="0" err="1" smtClean="0"/>
              <a:t>Frayer</a:t>
            </a:r>
            <a:r>
              <a:rPr lang="en-US" sz="2000" dirty="0" smtClean="0"/>
              <a:t> model		</a:t>
            </a:r>
            <a:r>
              <a:rPr lang="en-US" sz="2000" dirty="0" err="1" smtClean="0"/>
              <a:t>Notetaking</a:t>
            </a:r>
            <a:endParaRPr lang="en-US" sz="2000" dirty="0" smtClean="0"/>
          </a:p>
          <a:p>
            <a:pPr>
              <a:buFont typeface="Wingdings" pitchFamily="2" charset="2"/>
              <a:buNone/>
            </a:pPr>
            <a:r>
              <a:rPr lang="en-US" sz="2000" dirty="0" smtClean="0"/>
              <a:t>	3-level guides		QAR</a:t>
            </a:r>
          </a:p>
          <a:p>
            <a:pPr>
              <a:buFont typeface="Wingdings" pitchFamily="2" charset="2"/>
              <a:buNone/>
            </a:pPr>
            <a:r>
              <a:rPr lang="en-US" sz="2000" dirty="0" smtClean="0"/>
              <a:t>	DR-TA			I-Charts</a:t>
            </a:r>
          </a:p>
          <a:p>
            <a:pPr>
              <a:buFont typeface="Wingdings" pitchFamily="2" charset="2"/>
              <a:buNone/>
            </a:pPr>
            <a:r>
              <a:rPr lang="en-US" sz="2000" dirty="0" smtClean="0"/>
              <a:t>	Morphological analysis	Reciprocal teaching</a:t>
            </a:r>
            <a:endParaRPr lang="en-US" dirty="0" smtClean="0"/>
          </a:p>
          <a:p>
            <a:pPr>
              <a:buFont typeface="Wingdings" pitchFamily="2" charset="2"/>
              <a:buNone/>
            </a:pPr>
            <a:r>
              <a:rPr lang="en-US" dirty="0" smtClean="0"/>
              <a:t>	</a:t>
            </a:r>
          </a:p>
          <a:p>
            <a:pPr>
              <a:buFont typeface="Wingdings" pitchFamily="2" charset="2"/>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Literacy</a:t>
            </a:r>
            <a:endParaRPr lang="en-US" b="1" dirty="0"/>
          </a:p>
        </p:txBody>
      </p:sp>
      <p:sp>
        <p:nvSpPr>
          <p:cNvPr id="3" name="Content Placeholder 2"/>
          <p:cNvSpPr>
            <a:spLocks noGrp="1"/>
          </p:cNvSpPr>
          <p:nvPr>
            <p:ph idx="1"/>
          </p:nvPr>
        </p:nvSpPr>
        <p:spPr/>
        <p:txBody>
          <a:bodyPr/>
          <a:lstStyle/>
          <a:p>
            <a:r>
              <a:rPr lang="en-US" dirty="0" smtClean="0"/>
              <a:t>Is emphasized in the Common Core State Standards, but also in the standards of non-CCSS states (e.g., Indiana, Texas)</a:t>
            </a:r>
          </a:p>
          <a:p>
            <a:r>
              <a:rPr lang="en-US" dirty="0" smtClean="0"/>
              <a:t>Is a “hot” topic within the field and in the nation (ILA, 2017)</a:t>
            </a:r>
          </a:p>
          <a:p>
            <a:r>
              <a:rPr lang="en-US" dirty="0" smtClean="0"/>
              <a:t>Is the subject of 50+ books sold on Amazon</a:t>
            </a:r>
          </a:p>
          <a:p>
            <a:endParaRPr lang="en-US" dirty="0"/>
          </a:p>
        </p:txBody>
      </p:sp>
    </p:spTree>
    <p:extLst>
      <p:ext uri="{BB962C8B-B14F-4D97-AF65-F5344CB8AC3E}">
        <p14:creationId xmlns:p14="http://schemas.microsoft.com/office/powerpoint/2010/main" val="2525596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dirty="0" smtClean="0"/>
              <a:t>Disciplinary reading</a:t>
            </a:r>
          </a:p>
        </p:txBody>
      </p:sp>
      <p:sp>
        <p:nvSpPr>
          <p:cNvPr id="18435" name="Content Placeholder 2"/>
          <p:cNvSpPr>
            <a:spLocks noGrp="1"/>
          </p:cNvSpPr>
          <p:nvPr>
            <p:ph idx="1"/>
          </p:nvPr>
        </p:nvSpPr>
        <p:spPr/>
        <p:txBody>
          <a:bodyPr/>
          <a:lstStyle/>
          <a:p>
            <a:r>
              <a:rPr lang="en-US" sz="2400" dirty="0" smtClean="0"/>
              <a:t>Specialized skills and activities</a:t>
            </a:r>
          </a:p>
          <a:p>
            <a:r>
              <a:rPr lang="en-US" sz="2400" dirty="0" smtClean="0"/>
              <a:t>Idea is to consider the learning demands of a subject matter</a:t>
            </a:r>
          </a:p>
          <a:p>
            <a:r>
              <a:rPr lang="en-US" sz="2400" dirty="0" smtClean="0"/>
              <a:t>Example: textbook use</a:t>
            </a:r>
          </a:p>
          <a:p>
            <a:pPr>
              <a:buFont typeface="Wingdings" pitchFamily="2" charset="2"/>
              <a:buNone/>
            </a:pPr>
            <a:r>
              <a:rPr lang="en-US" sz="2800" dirty="0" smtClean="0"/>
              <a:t>		</a:t>
            </a:r>
            <a:r>
              <a:rPr lang="en-US" sz="2400" dirty="0" smtClean="0"/>
              <a:t>Science	-	Essential</a:t>
            </a:r>
          </a:p>
          <a:p>
            <a:pPr>
              <a:buFont typeface="Wingdings" pitchFamily="2" charset="2"/>
              <a:buNone/>
            </a:pPr>
            <a:r>
              <a:rPr lang="en-US" sz="2400" dirty="0" smtClean="0"/>
              <a:t>		History	-	Antithetical</a:t>
            </a:r>
          </a:p>
          <a:p>
            <a:pPr>
              <a:buFont typeface="Wingdings" pitchFamily="2" charset="2"/>
              <a:buNone/>
            </a:pPr>
            <a:r>
              <a:rPr lang="en-US" sz="2400" dirty="0" smtClean="0"/>
              <a:t>		Literature	-	Irrelevant</a:t>
            </a:r>
          </a:p>
          <a:p>
            <a:pPr>
              <a:buFont typeface="Wingdings" pitchFamily="2" charset="2"/>
              <a:buNone/>
            </a:pPr>
            <a:r>
              <a:rPr lang="en-US" dirty="0" smtClean="0"/>
              <a:t>		</a:t>
            </a:r>
          </a:p>
          <a:p>
            <a:pPr>
              <a:buFont typeface="Wingdings" pitchFamily="2" charset="2"/>
              <a:buNone/>
            </a:pPr>
            <a:r>
              <a:rPr lang="en-US" dirty="0" smtClean="0"/>
              <a:t>		</a:t>
            </a:r>
          </a:p>
          <a:p>
            <a:pPr>
              <a:buFont typeface="Wingdings" pitchFamily="2" charset="2"/>
              <a:buNone/>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7315200" cy="957263"/>
          </a:xfrm>
        </p:spPr>
        <p:txBody>
          <a:bodyPr/>
          <a:lstStyle/>
          <a:p>
            <a:pPr eaLnBrk="1" hangingPunct="1"/>
            <a:r>
              <a:rPr lang="en-US" b="1" smtClean="0"/>
              <a:t/>
            </a:r>
            <a:br>
              <a:rPr lang="en-US" b="1" smtClean="0"/>
            </a:br>
            <a:r>
              <a:rPr lang="en-US" b="1" smtClean="0"/>
              <a:t>Chemistry Note-taking</a:t>
            </a:r>
            <a:br>
              <a:rPr lang="en-US" b="1" smtClean="0"/>
            </a:br>
            <a:endParaRPr lang="en-US" b="1" smtClean="0"/>
          </a:p>
        </p:txBody>
      </p:sp>
      <p:graphicFrame>
        <p:nvGraphicFramePr>
          <p:cNvPr id="33823" name="Group 31"/>
          <p:cNvGraphicFramePr>
            <a:graphicFrameLocks noGrp="1"/>
          </p:cNvGraphicFramePr>
          <p:nvPr>
            <p:ph sz="half" idx="2"/>
          </p:nvPr>
        </p:nvGraphicFramePr>
        <p:xfrm>
          <a:off x="228600" y="1828800"/>
          <a:ext cx="8153400" cy="3657600"/>
        </p:xfrm>
        <a:graphic>
          <a:graphicData uri="http://schemas.openxmlformats.org/drawingml/2006/table">
            <a:tbl>
              <a:tblPr/>
              <a:tblGrid>
                <a:gridCol w="1630363"/>
                <a:gridCol w="1630362"/>
                <a:gridCol w="1631950"/>
                <a:gridCol w="1630363"/>
                <a:gridCol w="1630362"/>
              </a:tblGrid>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Substances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Properties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Processes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smtClean="0">
                          <a:ln>
                            <a:noFill/>
                          </a:ln>
                          <a:solidFill>
                            <a:schemeClr val="tx1"/>
                          </a:solidFill>
                          <a:effectLst/>
                          <a:latin typeface="Arial" charset="0"/>
                        </a:rPr>
                        <a:t>Atomic Expression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09600" y="381000"/>
            <a:ext cx="6870700" cy="990600"/>
          </a:xfrm>
        </p:spPr>
        <p:txBody>
          <a:bodyPr/>
          <a:lstStyle/>
          <a:p>
            <a:pPr eaLnBrk="1" hangingPunct="1"/>
            <a:r>
              <a:rPr lang="en-US" b="1" dirty="0" smtClean="0"/>
              <a:t>Character Change Chart</a:t>
            </a:r>
          </a:p>
        </p:txBody>
      </p:sp>
      <p:graphicFrame>
        <p:nvGraphicFramePr>
          <p:cNvPr id="114708" name="Group 20"/>
          <p:cNvGraphicFramePr>
            <a:graphicFrameLocks noGrp="1"/>
          </p:cNvGraphicFramePr>
          <p:nvPr/>
        </p:nvGraphicFramePr>
        <p:xfrm>
          <a:off x="1600200" y="1752600"/>
          <a:ext cx="5622925" cy="942975"/>
        </p:xfrm>
        <a:graphic>
          <a:graphicData uri="http://schemas.openxmlformats.org/drawingml/2006/table">
            <a:tbl>
              <a:tblPr/>
              <a:tblGrid>
                <a:gridCol w="2819400"/>
                <a:gridCol w="2803525"/>
              </a:tblGrid>
              <a:tr h="942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What is main character like at the beginning of the story?</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What is the main character like at the end of the story? How has he or she changed?</a:t>
                      </a:r>
                      <a:endParaRPr kumimoji="0" lang="en-US" sz="14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60" name="Rectangle 21"/>
          <p:cNvSpPr>
            <a:spLocks noChangeArrowheads="1"/>
          </p:cNvSpPr>
          <p:nvPr/>
        </p:nvSpPr>
        <p:spPr bwMode="auto">
          <a:xfrm>
            <a:off x="-2971800" y="213360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2050" name="Object 4"/>
          <p:cNvGraphicFramePr>
            <a:graphicFrameLocks noChangeAspect="1"/>
          </p:cNvGraphicFramePr>
          <p:nvPr/>
        </p:nvGraphicFramePr>
        <p:xfrm>
          <a:off x="2438400" y="2681288"/>
          <a:ext cx="4038600" cy="2414587"/>
        </p:xfrm>
        <a:graphic>
          <a:graphicData uri="http://schemas.openxmlformats.org/presentationml/2006/ole">
            <mc:AlternateContent xmlns:mc="http://schemas.openxmlformats.org/markup-compatibility/2006">
              <mc:Choice xmlns:v="urn:schemas-microsoft-com:vml" Requires="v">
                <p:oleObj spid="_x0000_s1034" name="Microsoft Draw Drawing" r:id="rId4" imgW="4572000" imgH="2733675" progId="MSDraw.Drawing.8.2">
                  <p:embed/>
                </p:oleObj>
              </mc:Choice>
              <mc:Fallback>
                <p:oleObj name="Microsoft Draw Drawing" r:id="rId4" imgW="4572000" imgH="2733675" progId="MSDraw.Drawing.8.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681288"/>
                        <a:ext cx="4038600" cy="2414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1" name="Rectangle 22"/>
          <p:cNvSpPr>
            <a:spLocks noChangeArrowheads="1"/>
          </p:cNvSpPr>
          <p:nvPr/>
        </p:nvSpPr>
        <p:spPr bwMode="auto">
          <a:xfrm>
            <a:off x="1524000" y="4652963"/>
            <a:ext cx="6742113" cy="1600200"/>
          </a:xfrm>
          <a:prstGeom prst="rect">
            <a:avLst/>
          </a:prstGeom>
          <a:noFill/>
          <a:ln w="9525">
            <a:noFill/>
            <a:miter lim="800000"/>
            <a:headEnd/>
            <a:tailEnd/>
          </a:ln>
        </p:spPr>
        <p:txBody>
          <a:bodyPr anchor="ctr">
            <a:spAutoFit/>
          </a:bodyPr>
          <a:lstStyle/>
          <a:p>
            <a:pPr>
              <a:tabLst>
                <a:tab pos="457200" algn="r"/>
                <a:tab pos="2743200" algn="ctr"/>
                <a:tab pos="5486400" algn="r"/>
              </a:tabLst>
            </a:pPr>
            <a:r>
              <a:rPr lang="en-US" sz="1200" b="1" dirty="0">
                <a:ea typeface="Times New Roman" pitchFamily="18" charset="0"/>
                <a:cs typeface="Arial" charset="0"/>
              </a:rPr>
              <a:t>                                                </a:t>
            </a:r>
          </a:p>
          <a:p>
            <a:pPr>
              <a:tabLst>
                <a:tab pos="457200" algn="r"/>
                <a:tab pos="2743200" algn="ctr"/>
                <a:tab pos="5486400" algn="r"/>
              </a:tabLst>
            </a:pPr>
            <a:endParaRPr lang="en-US" sz="1200" b="1" dirty="0">
              <a:ea typeface="Times New Roman" pitchFamily="18" charset="0"/>
              <a:cs typeface="Arial" charset="0"/>
            </a:endParaRPr>
          </a:p>
          <a:p>
            <a:pPr>
              <a:tabLst>
                <a:tab pos="457200" algn="r"/>
                <a:tab pos="2743200" algn="ctr"/>
                <a:tab pos="5486400" algn="r"/>
              </a:tabLst>
            </a:pPr>
            <a:r>
              <a:rPr lang="en-US" sz="1200" b="1" dirty="0">
                <a:ea typeface="Times New Roman" pitchFamily="18" charset="0"/>
                <a:cs typeface="Arial" charset="0"/>
              </a:rPr>
              <a:t>                                                 </a:t>
            </a:r>
            <a:r>
              <a:rPr lang="en-US" sz="1400" b="1" dirty="0">
                <a:ea typeface="Times New Roman" pitchFamily="18" charset="0"/>
                <a:cs typeface="Arial" charset="0"/>
              </a:rPr>
              <a:t>Crisis</a:t>
            </a:r>
            <a:endParaRPr lang="en-US" sz="14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  </a:t>
            </a:r>
          </a:p>
          <a:p>
            <a:pPr>
              <a:tabLst>
                <a:tab pos="457200" algn="r"/>
                <a:tab pos="2743200" algn="ctr"/>
                <a:tab pos="5486400" algn="r"/>
              </a:tabLst>
            </a:pPr>
            <a:endParaRPr lang="en-US" sz="12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Given this character change, what do you think the author wanted you to learn? 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 </a:t>
            </a:r>
            <a:endParaRPr lang="en-US" dirty="0">
              <a:ea typeface="Times New Roman" pitchFamily="18" charset="0"/>
              <a:cs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Area Vocabulary</a:t>
            </a:r>
            <a:endParaRPr lang="en-US" b="1" dirty="0"/>
          </a:p>
        </p:txBody>
      </p:sp>
      <p:sp>
        <p:nvSpPr>
          <p:cNvPr id="3" name="Content Placeholder 2"/>
          <p:cNvSpPr>
            <a:spLocks noGrp="1"/>
          </p:cNvSpPr>
          <p:nvPr>
            <p:ph idx="1"/>
          </p:nvPr>
        </p:nvSpPr>
        <p:spPr>
          <a:xfrm>
            <a:off x="533400" y="1371600"/>
            <a:ext cx="8153400" cy="4759325"/>
          </a:xfrm>
        </p:spPr>
        <p:txBody>
          <a:bodyPr/>
          <a:lstStyle/>
          <a:p>
            <a:pPr>
              <a:buClr>
                <a:schemeClr val="tx1"/>
              </a:buClr>
              <a:buFont typeface="Wingdings" charset="2"/>
              <a:buChar char="§"/>
            </a:pPr>
            <a:r>
              <a:rPr lang="en-US" sz="3200" dirty="0"/>
              <a:t>Students need to learn terminology in all fields</a:t>
            </a:r>
          </a:p>
          <a:p>
            <a:pPr>
              <a:buClr>
                <a:schemeClr val="tx1"/>
              </a:buClr>
              <a:buFont typeface="Wingdings" charset="2"/>
              <a:buChar char="§"/>
            </a:pPr>
            <a:r>
              <a:rPr lang="en-US" sz="3200" dirty="0"/>
              <a:t>The same study techniques would </a:t>
            </a:r>
            <a:r>
              <a:rPr lang="en-US" sz="3200" dirty="0" smtClean="0"/>
              <a:t>accomplish this </a:t>
            </a:r>
            <a:r>
              <a:rPr lang="en-US" sz="3200" dirty="0"/>
              <a:t>no matter what the words</a:t>
            </a:r>
          </a:p>
          <a:p>
            <a:pPr>
              <a:buClr>
                <a:schemeClr val="tx1"/>
              </a:buClr>
              <a:buFont typeface="Wingdings" charset="2"/>
              <a:buChar char="§"/>
            </a:pPr>
            <a:r>
              <a:rPr lang="en-US" sz="3200" dirty="0"/>
              <a:t>Graphic organizers, semantic maps,                           word sorts, rate knowledge of words,                      analyze semantic features of words,                      categorizing/mapping words, synonym                  webs, etc.</a:t>
            </a:r>
          </a:p>
          <a:p>
            <a:endParaRPr lang="en-US" dirty="0"/>
          </a:p>
        </p:txBody>
      </p:sp>
    </p:spTree>
    <p:extLst>
      <p:ext uri="{BB962C8B-B14F-4D97-AF65-F5344CB8AC3E}">
        <p14:creationId xmlns:p14="http://schemas.microsoft.com/office/powerpoint/2010/main" val="1575704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Literacy Vocabulary</a:t>
            </a:r>
            <a:endParaRPr lang="en-US" b="1" dirty="0"/>
          </a:p>
        </p:txBody>
      </p:sp>
      <p:sp>
        <p:nvSpPr>
          <p:cNvPr id="3" name="Content Placeholder 2"/>
          <p:cNvSpPr>
            <a:spLocks noGrp="1"/>
          </p:cNvSpPr>
          <p:nvPr>
            <p:ph idx="1"/>
          </p:nvPr>
        </p:nvSpPr>
        <p:spPr/>
        <p:txBody>
          <a:bodyPr/>
          <a:lstStyle/>
          <a:p>
            <a:r>
              <a:rPr lang="en-US" sz="3200" dirty="0" smtClean="0"/>
              <a:t>Of course, fields have different vocabulary</a:t>
            </a:r>
          </a:p>
          <a:p>
            <a:r>
              <a:rPr lang="en-US" sz="3200" dirty="0" smtClean="0"/>
              <a:t>Focus </a:t>
            </a:r>
            <a:r>
              <a:rPr lang="en-US" sz="3200" dirty="0"/>
              <a:t>is on specialized nature of vocabulary of the subjects</a:t>
            </a:r>
          </a:p>
          <a:p>
            <a:r>
              <a:rPr lang="en-US" sz="3200" dirty="0"/>
              <a:t>Science: Greek and Latin roots (precise,                 dense, stable meanings that are                  recoverable)</a:t>
            </a:r>
          </a:p>
          <a:p>
            <a:r>
              <a:rPr lang="en-US" sz="3200" dirty="0"/>
              <a:t>History: metaphorical terms, terms                              with a political point of view</a:t>
            </a:r>
          </a:p>
          <a:p>
            <a:endParaRPr lang="en-US" dirty="0"/>
          </a:p>
        </p:txBody>
      </p:sp>
    </p:spTree>
    <p:extLst>
      <p:ext uri="{BB962C8B-B14F-4D97-AF65-F5344CB8AC3E}">
        <p14:creationId xmlns:p14="http://schemas.microsoft.com/office/powerpoint/2010/main" val="1232495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Vocabulary: Science</a:t>
            </a:r>
            <a:endParaRPr lang="en-US" b="1" dirty="0"/>
          </a:p>
        </p:txBody>
      </p:sp>
      <p:sp>
        <p:nvSpPr>
          <p:cNvPr id="3" name="Content Placeholder 2"/>
          <p:cNvSpPr>
            <a:spLocks noGrp="1"/>
          </p:cNvSpPr>
          <p:nvPr>
            <p:ph idx="1"/>
          </p:nvPr>
        </p:nvSpPr>
        <p:spPr/>
        <p:txBody>
          <a:bodyPr/>
          <a:lstStyle/>
          <a:p>
            <a:r>
              <a:rPr lang="en-US" sz="3200" dirty="0"/>
              <a:t>Focus is on specialized nature of </a:t>
            </a:r>
          </a:p>
          <a:p>
            <a:pPr marL="0" indent="0">
              <a:buNone/>
            </a:pPr>
            <a:r>
              <a:rPr lang="en-US" sz="3200" dirty="0"/>
              <a:t>    vocabulary in each subject area</a:t>
            </a:r>
          </a:p>
          <a:p>
            <a:pPr>
              <a:buSzPct val="150000"/>
              <a:buFont typeface="Wingdings" charset="2"/>
              <a:buChar char="§"/>
            </a:pPr>
            <a:r>
              <a:rPr lang="en-US" sz="3200" dirty="0" smtClean="0"/>
              <a:t>Example</a:t>
            </a:r>
            <a:r>
              <a:rPr lang="en-US" sz="3200" b="1" dirty="0"/>
              <a:t>:  DNA (deoxyribonucleic </a:t>
            </a:r>
          </a:p>
          <a:p>
            <a:pPr marL="0" indent="0">
              <a:buClr>
                <a:schemeClr val="tx1"/>
              </a:buClr>
              <a:buNone/>
            </a:pPr>
            <a:r>
              <a:rPr lang="en-US" sz="3200" b="1" dirty="0"/>
              <a:t>    acid) </a:t>
            </a:r>
            <a:r>
              <a:rPr lang="en-US" sz="3200" dirty="0" smtClean="0"/>
              <a:t>is a nucleic acid that includes a            </a:t>
            </a:r>
          </a:p>
          <a:p>
            <a:pPr marL="0" indent="0">
              <a:buClr>
                <a:schemeClr val="tx1"/>
              </a:buClr>
              <a:buNone/>
            </a:pPr>
            <a:r>
              <a:rPr lang="en-US" sz="3200" dirty="0"/>
              <a:t> </a:t>
            </a:r>
            <a:r>
              <a:rPr lang="en-US" sz="3200" dirty="0" smtClean="0"/>
              <a:t>   sugar (</a:t>
            </a:r>
            <a:r>
              <a:rPr lang="en-US" sz="3200" b="1" dirty="0" err="1" smtClean="0"/>
              <a:t>ribo</a:t>
            </a:r>
            <a:r>
              <a:rPr lang="en-US" sz="3200" b="1" dirty="0" smtClean="0"/>
              <a:t>) </a:t>
            </a:r>
            <a:r>
              <a:rPr lang="en-US" sz="3200" dirty="0" smtClean="0"/>
              <a:t>but without (</a:t>
            </a:r>
            <a:r>
              <a:rPr lang="en-US" sz="3200" b="1" dirty="0" smtClean="0"/>
              <a:t>de</a:t>
            </a:r>
            <a:r>
              <a:rPr lang="en-US" sz="3200" dirty="0" smtClean="0"/>
              <a:t>) oxygen   </a:t>
            </a:r>
          </a:p>
          <a:p>
            <a:pPr marL="0" indent="0">
              <a:buClr>
                <a:schemeClr val="tx1"/>
              </a:buClr>
              <a:buNone/>
            </a:pPr>
            <a:r>
              <a:rPr lang="en-US" sz="3200" dirty="0"/>
              <a:t> </a:t>
            </a:r>
            <a:r>
              <a:rPr lang="en-US" sz="3200" dirty="0" smtClean="0"/>
              <a:t>   (</a:t>
            </a:r>
            <a:r>
              <a:rPr lang="en-US" sz="3200" b="1" dirty="0" smtClean="0"/>
              <a:t>oxy</a:t>
            </a:r>
            <a:r>
              <a:rPr lang="en-US" sz="3200" dirty="0" smtClean="0"/>
              <a:t>)</a:t>
            </a:r>
          </a:p>
          <a:p>
            <a:pPr>
              <a:buClr>
                <a:schemeClr val="tx1"/>
              </a:buClr>
            </a:pPr>
            <a:r>
              <a:rPr lang="en-US" sz="3200" dirty="0" smtClean="0"/>
              <a:t>Example: </a:t>
            </a:r>
            <a:r>
              <a:rPr lang="en-US" sz="3200" b="1" dirty="0" smtClean="0"/>
              <a:t>annual</a:t>
            </a:r>
            <a:r>
              <a:rPr lang="en-US" sz="3200" dirty="0" smtClean="0"/>
              <a:t>-</a:t>
            </a:r>
            <a:r>
              <a:rPr lang="en-US" sz="3200" b="1" dirty="0" smtClean="0"/>
              <a:t>perennial</a:t>
            </a:r>
            <a:r>
              <a:rPr lang="en-US" sz="3200" dirty="0" smtClean="0"/>
              <a:t>, </a:t>
            </a:r>
            <a:r>
              <a:rPr lang="en-US" sz="3200" b="1" dirty="0" smtClean="0"/>
              <a:t>proton</a:t>
            </a:r>
            <a:r>
              <a:rPr lang="en-US" sz="3200" dirty="0" smtClean="0"/>
              <a:t>-</a:t>
            </a:r>
            <a:r>
              <a:rPr lang="en-US" sz="3200" b="1" dirty="0" smtClean="0"/>
              <a:t>neutron, prokaryote</a:t>
            </a:r>
            <a:r>
              <a:rPr lang="en-US" sz="3200" dirty="0" smtClean="0"/>
              <a:t>-</a:t>
            </a:r>
            <a:r>
              <a:rPr lang="en-US" sz="3200" b="1" dirty="0" smtClean="0"/>
              <a:t>eukaryote</a:t>
            </a:r>
            <a:endParaRPr lang="en-US" b="1" dirty="0"/>
          </a:p>
        </p:txBody>
      </p:sp>
    </p:spTree>
    <p:extLst>
      <p:ext uri="{BB962C8B-B14F-4D97-AF65-F5344CB8AC3E}">
        <p14:creationId xmlns:p14="http://schemas.microsoft.com/office/powerpoint/2010/main" val="1123976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Vocabulary: History</a:t>
            </a:r>
            <a:endParaRPr lang="en-US" b="1" dirty="0"/>
          </a:p>
        </p:txBody>
      </p:sp>
      <p:sp>
        <p:nvSpPr>
          <p:cNvPr id="3" name="Content Placeholder 2"/>
          <p:cNvSpPr>
            <a:spLocks noGrp="1"/>
          </p:cNvSpPr>
          <p:nvPr>
            <p:ph idx="1"/>
          </p:nvPr>
        </p:nvSpPr>
        <p:spPr/>
        <p:txBody>
          <a:bodyPr/>
          <a:lstStyle/>
          <a:p>
            <a:pPr>
              <a:spcBef>
                <a:spcPts val="0"/>
              </a:spcBef>
              <a:buSzPct val="125000"/>
              <a:buFont typeface="Wingdings" charset="2"/>
              <a:buChar char="§"/>
            </a:pPr>
            <a:r>
              <a:rPr lang="en-US" sz="2800" dirty="0"/>
              <a:t>History: metaphorical terms, terms </a:t>
            </a:r>
            <a:r>
              <a:rPr lang="en-US" sz="2800" dirty="0" smtClean="0"/>
              <a:t>with </a:t>
            </a:r>
            <a:r>
              <a:rPr lang="en-US" sz="2800" dirty="0"/>
              <a:t>a political point of view</a:t>
            </a:r>
          </a:p>
          <a:p>
            <a:pPr>
              <a:spcBef>
                <a:spcPts val="600"/>
              </a:spcBef>
            </a:pPr>
            <a:r>
              <a:rPr lang="en-US" sz="2800" dirty="0"/>
              <a:t>Example:  </a:t>
            </a:r>
            <a:r>
              <a:rPr lang="en-US" sz="2800" i="1" dirty="0"/>
              <a:t>Revolutionary </a:t>
            </a:r>
            <a:r>
              <a:rPr lang="en-US" sz="2800" i="1" dirty="0" smtClean="0"/>
              <a:t>movements in </a:t>
            </a:r>
            <a:r>
              <a:rPr lang="en-US" sz="2800" i="1" dirty="0"/>
              <a:t>Europe and Asia were </a:t>
            </a:r>
            <a:r>
              <a:rPr lang="en-US" sz="2800" i="1" dirty="0" smtClean="0"/>
              <a:t>described to </a:t>
            </a:r>
            <a:r>
              <a:rPr lang="en-US" sz="2800" i="1" dirty="0"/>
              <a:t>the American public </a:t>
            </a:r>
            <a:r>
              <a:rPr lang="en-US" sz="2800" i="1" dirty="0" smtClean="0"/>
              <a:t>as examples of </a:t>
            </a:r>
            <a:r>
              <a:rPr lang="en-US" sz="2800" i="1" dirty="0"/>
              <a:t>Soviet Expansionism…. </a:t>
            </a:r>
            <a:r>
              <a:rPr lang="en-US" sz="2800" dirty="0" smtClean="0"/>
              <a:t>(</a:t>
            </a:r>
            <a:r>
              <a:rPr lang="en-US" sz="2800" dirty="0" err="1"/>
              <a:t>Zinn</a:t>
            </a:r>
            <a:r>
              <a:rPr lang="en-US" sz="2800" dirty="0"/>
              <a:t>, </a:t>
            </a:r>
            <a:r>
              <a:rPr lang="en-US" sz="2800" i="1" dirty="0"/>
              <a:t>A People’s History); </a:t>
            </a:r>
          </a:p>
          <a:p>
            <a:pPr>
              <a:spcBef>
                <a:spcPts val="600"/>
              </a:spcBef>
              <a:buSzPct val="125000"/>
              <a:buFont typeface="Wingdings" charset="2"/>
              <a:buChar char="§"/>
            </a:pPr>
            <a:r>
              <a:rPr lang="en-US" sz="2800" dirty="0"/>
              <a:t>Example</a:t>
            </a:r>
            <a:r>
              <a:rPr lang="en-US" sz="2800" i="1" dirty="0"/>
              <a:t>:  Civil War, War </a:t>
            </a:r>
            <a:r>
              <a:rPr lang="en-US" sz="2800" i="1" dirty="0" smtClean="0"/>
              <a:t>between the States</a:t>
            </a:r>
            <a:r>
              <a:rPr lang="en-US" sz="2800" i="1" dirty="0"/>
              <a:t>, War of Northern </a:t>
            </a:r>
            <a:r>
              <a:rPr lang="en-US" sz="2800" i="1" dirty="0" smtClean="0"/>
              <a:t>Aggression</a:t>
            </a:r>
            <a:r>
              <a:rPr lang="en-US" sz="2800" i="1" dirty="0"/>
              <a:t>.</a:t>
            </a:r>
          </a:p>
          <a:p>
            <a:pPr>
              <a:spcBef>
                <a:spcPts val="600"/>
              </a:spcBef>
              <a:buSzPct val="125000"/>
              <a:buFont typeface="Wingdings" charset="2"/>
              <a:buChar char="§"/>
            </a:pPr>
            <a:r>
              <a:rPr lang="en-US" sz="2800" dirty="0"/>
              <a:t>Example:  </a:t>
            </a:r>
            <a:r>
              <a:rPr lang="en-US" sz="2800" i="1" dirty="0"/>
              <a:t>The Gilded Age</a:t>
            </a:r>
          </a:p>
          <a:p>
            <a:endParaRPr lang="en-US" dirty="0"/>
          </a:p>
        </p:txBody>
      </p:sp>
    </p:spTree>
    <p:extLst>
      <p:ext uri="{BB962C8B-B14F-4D97-AF65-F5344CB8AC3E}">
        <p14:creationId xmlns:p14="http://schemas.microsoft.com/office/powerpoint/2010/main" val="2695929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Vocabulary: Literature</a:t>
            </a:r>
            <a:endParaRPr lang="en-US" b="1" dirty="0"/>
          </a:p>
        </p:txBody>
      </p:sp>
      <p:sp>
        <p:nvSpPr>
          <p:cNvPr id="3" name="Content Placeholder 2"/>
          <p:cNvSpPr>
            <a:spLocks noGrp="1"/>
          </p:cNvSpPr>
          <p:nvPr>
            <p:ph idx="1"/>
          </p:nvPr>
        </p:nvSpPr>
        <p:spPr/>
        <p:txBody>
          <a:bodyPr/>
          <a:lstStyle/>
          <a:p>
            <a:pPr>
              <a:buSzPct val="125000"/>
              <a:buFont typeface="Wingdings" charset="2"/>
              <a:buChar char="§"/>
            </a:pPr>
            <a:r>
              <a:rPr lang="en-US" sz="2800" dirty="0"/>
              <a:t>Literature:  Words that evoke emotion, the senses</a:t>
            </a:r>
            <a:r>
              <a:rPr lang="en-US" sz="2800" dirty="0" smtClean="0"/>
              <a:t>.</a:t>
            </a:r>
            <a:endParaRPr lang="en-US" sz="2800" dirty="0"/>
          </a:p>
          <a:p>
            <a:pPr>
              <a:buSzPct val="125000"/>
              <a:buFont typeface="Wingdings" charset="2"/>
              <a:buChar char="§"/>
            </a:pPr>
            <a:r>
              <a:rPr lang="en-US" sz="2800" dirty="0"/>
              <a:t>Example:  …</a:t>
            </a:r>
            <a:r>
              <a:rPr lang="en-US" sz="2800" i="1" dirty="0"/>
              <a:t>where I would have lived </a:t>
            </a:r>
            <a:r>
              <a:rPr lang="en-US" sz="2800" i="1" dirty="0" smtClean="0"/>
              <a:t>through </a:t>
            </a:r>
            <a:r>
              <a:rPr lang="en-US" sz="2800" i="1" dirty="0"/>
              <a:t>all that impassioned, </a:t>
            </a:r>
            <a:r>
              <a:rPr lang="en-US" sz="2800" i="1" dirty="0" smtClean="0"/>
              <a:t>insane </a:t>
            </a:r>
            <a:r>
              <a:rPr lang="en-US" sz="2800" i="1" dirty="0"/>
              <a:t>joy of the hunt, when as I </a:t>
            </a:r>
            <a:r>
              <a:rPr lang="en-US" sz="2800" i="1" dirty="0" smtClean="0"/>
              <a:t>climb </a:t>
            </a:r>
            <a:r>
              <a:rPr lang="en-US" sz="2800" i="1" dirty="0"/>
              <a:t>the rock, my face contorted, </a:t>
            </a:r>
            <a:r>
              <a:rPr lang="en-US" sz="2800" i="1" dirty="0" smtClean="0"/>
              <a:t>gasping</a:t>
            </a:r>
            <a:r>
              <a:rPr lang="en-US" sz="2800" i="1" dirty="0"/>
              <a:t>, shouting voluptuously </a:t>
            </a:r>
            <a:r>
              <a:rPr lang="en-US" sz="2800" i="1" dirty="0" smtClean="0"/>
              <a:t>senseless </a:t>
            </a:r>
            <a:r>
              <a:rPr lang="en-US" sz="2800" i="1" dirty="0"/>
              <a:t>words…</a:t>
            </a:r>
            <a:r>
              <a:rPr lang="en-US" sz="2800" dirty="0"/>
              <a:t>(Nabokov, </a:t>
            </a:r>
            <a:r>
              <a:rPr lang="en-US" sz="2800" i="1" dirty="0" smtClean="0"/>
              <a:t>Father’s Butterflies</a:t>
            </a:r>
            <a:r>
              <a:rPr lang="en-US" sz="2800" i="1" dirty="0"/>
              <a:t>).</a:t>
            </a:r>
            <a:r>
              <a:rPr lang="en-US" sz="2800" dirty="0"/>
              <a:t> </a:t>
            </a:r>
          </a:p>
          <a:p>
            <a:endParaRPr lang="en-US" dirty="0"/>
          </a:p>
        </p:txBody>
      </p:sp>
    </p:spTree>
    <p:extLst>
      <p:ext uri="{BB962C8B-B14F-4D97-AF65-F5344CB8AC3E}">
        <p14:creationId xmlns:p14="http://schemas.microsoft.com/office/powerpoint/2010/main" val="3731020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 students to use reference works </a:t>
            </a:r>
            <a:endParaRPr lang="en-US" b="1" dirty="0"/>
          </a:p>
        </p:txBody>
      </p:sp>
      <p:sp>
        <p:nvSpPr>
          <p:cNvPr id="3" name="Content Placeholder 2"/>
          <p:cNvSpPr>
            <a:spLocks noGrp="1"/>
          </p:cNvSpPr>
          <p:nvPr>
            <p:ph idx="1"/>
          </p:nvPr>
        </p:nvSpPr>
        <p:spPr>
          <a:xfrm>
            <a:off x="609600" y="1905000"/>
            <a:ext cx="8077200" cy="4225925"/>
          </a:xfrm>
        </p:spPr>
        <p:txBody>
          <a:bodyPr/>
          <a:lstStyle/>
          <a:p>
            <a:r>
              <a:rPr lang="en-US" sz="3200" dirty="0"/>
              <a:t>Dictionary instruction</a:t>
            </a:r>
          </a:p>
          <a:p>
            <a:r>
              <a:rPr lang="en-US" sz="3200" dirty="0"/>
              <a:t>But using the more specialized </a:t>
            </a:r>
          </a:p>
          <a:p>
            <a:pPr marL="0" indent="0">
              <a:buNone/>
            </a:pPr>
            <a:r>
              <a:rPr lang="en-US" sz="3200" dirty="0"/>
              <a:t>    reference works from a field of study</a:t>
            </a:r>
          </a:p>
          <a:p>
            <a:endParaRPr lang="en-US" dirty="0"/>
          </a:p>
        </p:txBody>
      </p:sp>
    </p:spTree>
    <p:extLst>
      <p:ext uri="{BB962C8B-B14F-4D97-AF65-F5344CB8AC3E}">
        <p14:creationId xmlns:p14="http://schemas.microsoft.com/office/powerpoint/2010/main" val="2383446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Sugar example: General dictionary </a:t>
            </a:r>
            <a:endParaRPr lang="en-US" b="1" dirty="0"/>
          </a:p>
        </p:txBody>
      </p:sp>
      <p:sp>
        <p:nvSpPr>
          <p:cNvPr id="3" name="Content Placeholder 2"/>
          <p:cNvSpPr>
            <a:spLocks noGrp="1"/>
          </p:cNvSpPr>
          <p:nvPr>
            <p:ph idx="1"/>
          </p:nvPr>
        </p:nvSpPr>
        <p:spPr/>
        <p:txBody>
          <a:bodyPr/>
          <a:lstStyle/>
          <a:p>
            <a:r>
              <a:rPr lang="en-US" sz="3200" dirty="0"/>
              <a:t>a sweet crystalline substance obtained from </a:t>
            </a:r>
            <a:r>
              <a:rPr lang="en-US" sz="3200" dirty="0" smtClean="0"/>
              <a:t>various </a:t>
            </a:r>
            <a:r>
              <a:rPr lang="en-US" sz="3200" dirty="0"/>
              <a:t>plants, especially sugar cane and </a:t>
            </a:r>
            <a:r>
              <a:rPr lang="en-US" sz="3200" dirty="0" smtClean="0"/>
              <a:t>sugar </a:t>
            </a:r>
            <a:r>
              <a:rPr lang="en-US" sz="3200" dirty="0"/>
              <a:t>beet, consisting essentially of                          sucrose, and used as a sweetener in </a:t>
            </a:r>
            <a:r>
              <a:rPr lang="en-US" sz="3200" dirty="0" smtClean="0"/>
              <a:t>food </a:t>
            </a:r>
            <a:r>
              <a:rPr lang="en-US" sz="3200" dirty="0"/>
              <a:t>and drink.</a:t>
            </a:r>
          </a:p>
          <a:p>
            <a:endParaRPr lang="en-US" dirty="0"/>
          </a:p>
        </p:txBody>
      </p:sp>
    </p:spTree>
    <p:extLst>
      <p:ext uri="{BB962C8B-B14F-4D97-AF65-F5344CB8AC3E}">
        <p14:creationId xmlns:p14="http://schemas.microsoft.com/office/powerpoint/2010/main" val="3913491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Literacy</a:t>
            </a:r>
            <a:endParaRPr lang="en-US" b="1" dirty="0"/>
          </a:p>
        </p:txBody>
      </p:sp>
      <p:sp>
        <p:nvSpPr>
          <p:cNvPr id="3" name="Content Placeholder 2"/>
          <p:cNvSpPr>
            <a:spLocks noGrp="1"/>
          </p:cNvSpPr>
          <p:nvPr>
            <p:ph idx="1"/>
          </p:nvPr>
        </p:nvSpPr>
        <p:spPr/>
        <p:txBody>
          <a:bodyPr/>
          <a:lstStyle/>
          <a:p>
            <a:r>
              <a:rPr lang="en-US" dirty="0" smtClean="0"/>
              <a:t>But what is it?</a:t>
            </a:r>
          </a:p>
          <a:p>
            <a:r>
              <a:rPr lang="en-US" dirty="0" smtClean="0"/>
              <a:t>Where did it come from?</a:t>
            </a:r>
          </a:p>
          <a:p>
            <a:r>
              <a:rPr lang="en-US" dirty="0" smtClean="0"/>
              <a:t>Why does it matter?</a:t>
            </a:r>
            <a:endParaRPr lang="en-US" dirty="0"/>
          </a:p>
        </p:txBody>
      </p:sp>
    </p:spTree>
    <p:extLst>
      <p:ext uri="{BB962C8B-B14F-4D97-AF65-F5344CB8AC3E}">
        <p14:creationId xmlns:p14="http://schemas.microsoft.com/office/powerpoint/2010/main" val="390200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Sugar example: Science dictionary </a:t>
            </a:r>
            <a:endParaRPr lang="en-US" b="1" dirty="0"/>
          </a:p>
        </p:txBody>
      </p:sp>
      <p:sp>
        <p:nvSpPr>
          <p:cNvPr id="3" name="Content Placeholder 2"/>
          <p:cNvSpPr>
            <a:spLocks noGrp="1"/>
          </p:cNvSpPr>
          <p:nvPr>
            <p:ph idx="1"/>
          </p:nvPr>
        </p:nvSpPr>
        <p:spPr/>
        <p:txBody>
          <a:bodyPr/>
          <a:lstStyle/>
          <a:p>
            <a:pPr>
              <a:spcBef>
                <a:spcPts val="0"/>
              </a:spcBef>
            </a:pPr>
            <a:r>
              <a:rPr lang="en-US" sz="2400" dirty="0"/>
              <a:t>(saccharide) Any of a group of water soluble carbohydrates of relatively low molecular weight and having a sweet taste. The  simple sugars are called </a:t>
            </a:r>
            <a:r>
              <a:rPr lang="en-US" sz="2400" dirty="0" err="1"/>
              <a:t>monosaccharides</a:t>
            </a:r>
            <a:r>
              <a:rPr lang="en-US" sz="2400" dirty="0"/>
              <a:t>. </a:t>
            </a:r>
            <a:r>
              <a:rPr lang="en-US" sz="2400" dirty="0" smtClean="0"/>
              <a:t>More complex sugars comprise               between </a:t>
            </a:r>
            <a:r>
              <a:rPr lang="en-US" sz="2400" dirty="0"/>
              <a:t>two and ten </a:t>
            </a:r>
            <a:r>
              <a:rPr lang="en-US" sz="2400" dirty="0" smtClean="0"/>
              <a:t> </a:t>
            </a:r>
            <a:r>
              <a:rPr lang="en-US" sz="2400" dirty="0" err="1" smtClean="0"/>
              <a:t>monosaccharides</a:t>
            </a:r>
            <a:r>
              <a:rPr lang="en-US" sz="2400" dirty="0" smtClean="0"/>
              <a:t> </a:t>
            </a:r>
            <a:r>
              <a:rPr lang="en-US" sz="2400" dirty="0"/>
              <a:t>linked together</a:t>
            </a:r>
            <a:r>
              <a:rPr lang="en-US" sz="2400" dirty="0" smtClean="0"/>
              <a:t>: </a:t>
            </a:r>
          </a:p>
          <a:p>
            <a:pPr marL="0" indent="0">
              <a:spcBef>
                <a:spcPts val="0"/>
              </a:spcBef>
              <a:buNone/>
            </a:pPr>
            <a:r>
              <a:rPr lang="en-US" sz="2400" dirty="0"/>
              <a:t> </a:t>
            </a:r>
            <a:r>
              <a:rPr lang="en-US" sz="2400" dirty="0" smtClean="0"/>
              <a:t>   disaccharides contain </a:t>
            </a:r>
            <a:r>
              <a:rPr lang="en-US" sz="2400" dirty="0"/>
              <a:t>two, </a:t>
            </a:r>
            <a:r>
              <a:rPr lang="en-US" sz="2400" dirty="0" err="1"/>
              <a:t>trisaccharides</a:t>
            </a:r>
            <a:r>
              <a:rPr lang="en-US" sz="2400" dirty="0"/>
              <a:t>, </a:t>
            </a:r>
            <a:r>
              <a:rPr lang="en-US" sz="2400" dirty="0" smtClean="0"/>
              <a:t>three</a:t>
            </a:r>
            <a:r>
              <a:rPr lang="en-US" sz="2400" dirty="0"/>
              <a:t>, and so </a:t>
            </a:r>
            <a:endParaRPr lang="en-US" sz="2400" dirty="0" smtClean="0"/>
          </a:p>
          <a:p>
            <a:pPr marL="0" indent="0">
              <a:spcBef>
                <a:spcPts val="0"/>
              </a:spcBef>
              <a:buNone/>
            </a:pPr>
            <a:r>
              <a:rPr lang="en-US" sz="2400" dirty="0"/>
              <a:t> </a:t>
            </a:r>
            <a:r>
              <a:rPr lang="en-US" sz="2400" dirty="0" smtClean="0"/>
              <a:t>   on</a:t>
            </a:r>
            <a:r>
              <a:rPr lang="en-US" sz="2400" dirty="0"/>
              <a:t>. </a:t>
            </a:r>
            <a:r>
              <a:rPr lang="en-US" sz="2400" dirty="0" smtClean="0"/>
              <a:t>The </a:t>
            </a:r>
            <a:r>
              <a:rPr lang="en-US" sz="2400" dirty="0"/>
              <a:t>name is often used to refer specifically to </a:t>
            </a:r>
          </a:p>
          <a:p>
            <a:pPr marL="0" indent="0">
              <a:spcBef>
                <a:spcPts val="0"/>
              </a:spcBef>
              <a:buNone/>
            </a:pPr>
            <a:r>
              <a:rPr lang="en-US" sz="2400" dirty="0"/>
              <a:t>    </a:t>
            </a:r>
            <a:r>
              <a:rPr lang="en-US" sz="2400" dirty="0" smtClean="0"/>
              <a:t>sucrose </a:t>
            </a:r>
            <a:r>
              <a:rPr lang="en-US" sz="2400" dirty="0"/>
              <a:t>(cane or beet sugar). The suffix -</a:t>
            </a:r>
            <a:r>
              <a:rPr lang="en-US" sz="2400" dirty="0" err="1"/>
              <a:t>ose</a:t>
            </a:r>
            <a:r>
              <a:rPr lang="en-US" sz="2400" dirty="0"/>
              <a:t> </a:t>
            </a:r>
          </a:p>
          <a:p>
            <a:pPr marL="0" indent="0">
              <a:spcBef>
                <a:spcPts val="0"/>
              </a:spcBef>
              <a:buNone/>
            </a:pPr>
            <a:r>
              <a:rPr lang="en-US" sz="2400" dirty="0"/>
              <a:t>    </a:t>
            </a:r>
            <a:r>
              <a:rPr lang="en-US" sz="2400" dirty="0" smtClean="0"/>
              <a:t>is </a:t>
            </a:r>
            <a:r>
              <a:rPr lang="en-US" sz="2400" dirty="0"/>
              <a:t>used in biochemistry to form the names </a:t>
            </a:r>
          </a:p>
          <a:p>
            <a:pPr marL="0" indent="0">
              <a:spcBef>
                <a:spcPts val="0"/>
              </a:spcBef>
              <a:buNone/>
            </a:pPr>
            <a:r>
              <a:rPr lang="en-US" sz="2400" dirty="0"/>
              <a:t>    </a:t>
            </a:r>
            <a:r>
              <a:rPr lang="en-US" sz="2400" dirty="0" smtClean="0"/>
              <a:t>of </a:t>
            </a:r>
            <a:r>
              <a:rPr lang="en-US" sz="2400" dirty="0"/>
              <a:t>sugars. </a:t>
            </a:r>
          </a:p>
          <a:p>
            <a:endParaRPr lang="en-US" dirty="0"/>
          </a:p>
        </p:txBody>
      </p:sp>
    </p:spTree>
    <p:extLst>
      <p:ext uri="{BB962C8B-B14F-4D97-AF65-F5344CB8AC3E}">
        <p14:creationId xmlns:p14="http://schemas.microsoft.com/office/powerpoint/2010/main" val="737015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Sugar example: Science dictionary </a:t>
            </a:r>
            <a:endParaRPr lang="en-US" b="1" dirty="0"/>
          </a:p>
        </p:txBody>
      </p:sp>
      <p:sp>
        <p:nvSpPr>
          <p:cNvPr id="3" name="Content Placeholder 2"/>
          <p:cNvSpPr>
            <a:spLocks noGrp="1"/>
          </p:cNvSpPr>
          <p:nvPr>
            <p:ph idx="1"/>
          </p:nvPr>
        </p:nvSpPr>
        <p:spPr/>
        <p:txBody>
          <a:bodyPr/>
          <a:lstStyle/>
          <a:p>
            <a:pPr>
              <a:spcBef>
                <a:spcPts val="0"/>
              </a:spcBef>
            </a:pPr>
            <a:r>
              <a:rPr lang="en-US" sz="2400" dirty="0"/>
              <a:t>(</a:t>
            </a:r>
            <a:r>
              <a:rPr lang="en-US" sz="2400" dirty="0">
                <a:solidFill>
                  <a:srgbClr val="FF0000"/>
                </a:solidFill>
              </a:rPr>
              <a:t>saccharide</a:t>
            </a:r>
            <a:r>
              <a:rPr lang="en-US" sz="2400" dirty="0"/>
              <a:t>) Any of a group of </a:t>
            </a:r>
            <a:r>
              <a:rPr lang="en-US" sz="2400" dirty="0">
                <a:solidFill>
                  <a:srgbClr val="FF0000"/>
                </a:solidFill>
              </a:rPr>
              <a:t>water soluble carbohydrates </a:t>
            </a:r>
            <a:r>
              <a:rPr lang="en-US" sz="2400" dirty="0"/>
              <a:t>of relatively </a:t>
            </a:r>
            <a:r>
              <a:rPr lang="en-US" sz="2400" dirty="0">
                <a:solidFill>
                  <a:srgbClr val="FF0000"/>
                </a:solidFill>
              </a:rPr>
              <a:t>low molecular weight </a:t>
            </a:r>
            <a:r>
              <a:rPr lang="en-US" sz="2400" dirty="0"/>
              <a:t>and having a sweet taste. The  </a:t>
            </a:r>
            <a:r>
              <a:rPr lang="en-US" sz="2400" dirty="0">
                <a:solidFill>
                  <a:srgbClr val="FF0000"/>
                </a:solidFill>
              </a:rPr>
              <a:t>simple sugars </a:t>
            </a:r>
            <a:r>
              <a:rPr lang="en-US" sz="2400" dirty="0"/>
              <a:t>are called </a:t>
            </a:r>
            <a:r>
              <a:rPr lang="en-US" sz="2400" dirty="0" err="1"/>
              <a:t>monosaccharides</a:t>
            </a:r>
            <a:r>
              <a:rPr lang="en-US" sz="2400" dirty="0"/>
              <a:t>. </a:t>
            </a:r>
            <a:r>
              <a:rPr lang="en-US" sz="2400" dirty="0" smtClean="0"/>
              <a:t>More </a:t>
            </a:r>
            <a:r>
              <a:rPr lang="en-US" sz="2400" dirty="0" smtClean="0">
                <a:solidFill>
                  <a:srgbClr val="FF0000"/>
                </a:solidFill>
              </a:rPr>
              <a:t>complex sugars </a:t>
            </a:r>
            <a:r>
              <a:rPr lang="en-US" sz="2400" dirty="0" smtClean="0"/>
              <a:t>comprise               between </a:t>
            </a:r>
            <a:r>
              <a:rPr lang="en-US" sz="2400" dirty="0"/>
              <a:t>two and ten </a:t>
            </a:r>
            <a:r>
              <a:rPr lang="en-US" sz="2400" dirty="0" smtClean="0"/>
              <a:t> </a:t>
            </a:r>
            <a:r>
              <a:rPr lang="en-US" sz="2400" dirty="0" err="1" smtClean="0"/>
              <a:t>monosaccharides</a:t>
            </a:r>
            <a:r>
              <a:rPr lang="en-US" sz="2400" dirty="0" smtClean="0"/>
              <a:t> </a:t>
            </a:r>
            <a:r>
              <a:rPr lang="en-US" sz="2400" dirty="0"/>
              <a:t>linked together</a:t>
            </a:r>
            <a:r>
              <a:rPr lang="en-US" sz="2400" dirty="0" smtClean="0"/>
              <a:t>: </a:t>
            </a:r>
          </a:p>
          <a:p>
            <a:pPr marL="0" indent="0">
              <a:spcBef>
                <a:spcPts val="0"/>
              </a:spcBef>
              <a:buNone/>
            </a:pPr>
            <a:r>
              <a:rPr lang="en-US" sz="2400" dirty="0"/>
              <a:t> </a:t>
            </a:r>
            <a:r>
              <a:rPr lang="en-US" sz="2400" dirty="0" smtClean="0"/>
              <a:t>   disaccharides contain </a:t>
            </a:r>
            <a:r>
              <a:rPr lang="en-US" sz="2400" dirty="0"/>
              <a:t>two, </a:t>
            </a:r>
            <a:r>
              <a:rPr lang="en-US" sz="2400" dirty="0" err="1"/>
              <a:t>trisaccharides</a:t>
            </a:r>
            <a:r>
              <a:rPr lang="en-US" sz="2400" dirty="0"/>
              <a:t>, </a:t>
            </a:r>
            <a:r>
              <a:rPr lang="en-US" sz="2400" dirty="0" smtClean="0"/>
              <a:t>three</a:t>
            </a:r>
            <a:r>
              <a:rPr lang="en-US" sz="2400" dirty="0"/>
              <a:t>, and so </a:t>
            </a:r>
            <a:endParaRPr lang="en-US" sz="2400" dirty="0" smtClean="0"/>
          </a:p>
          <a:p>
            <a:pPr marL="0" indent="0">
              <a:spcBef>
                <a:spcPts val="0"/>
              </a:spcBef>
              <a:buNone/>
            </a:pPr>
            <a:r>
              <a:rPr lang="en-US" sz="2400" dirty="0"/>
              <a:t> </a:t>
            </a:r>
            <a:r>
              <a:rPr lang="en-US" sz="2400" dirty="0" smtClean="0"/>
              <a:t>   on</a:t>
            </a:r>
            <a:r>
              <a:rPr lang="en-US" sz="2400" dirty="0"/>
              <a:t>. </a:t>
            </a:r>
            <a:r>
              <a:rPr lang="en-US" sz="2400" dirty="0" smtClean="0"/>
              <a:t>The </a:t>
            </a:r>
            <a:r>
              <a:rPr lang="en-US" sz="2400" dirty="0"/>
              <a:t>name is often used to refer specifically to </a:t>
            </a:r>
          </a:p>
          <a:p>
            <a:pPr marL="0" indent="0">
              <a:spcBef>
                <a:spcPts val="0"/>
              </a:spcBef>
              <a:buNone/>
            </a:pPr>
            <a:r>
              <a:rPr lang="en-US" sz="2400" dirty="0"/>
              <a:t>    </a:t>
            </a:r>
            <a:r>
              <a:rPr lang="en-US" sz="2400" dirty="0" smtClean="0"/>
              <a:t>sucrose </a:t>
            </a:r>
            <a:r>
              <a:rPr lang="en-US" sz="2400" dirty="0"/>
              <a:t>(cane or beet sugar). The suffix</a:t>
            </a:r>
            <a:r>
              <a:rPr lang="en-US" sz="2400" dirty="0">
                <a:solidFill>
                  <a:srgbClr val="FF0000"/>
                </a:solidFill>
              </a:rPr>
              <a:t> -</a:t>
            </a:r>
            <a:r>
              <a:rPr lang="en-US" sz="2400" dirty="0" err="1">
                <a:solidFill>
                  <a:srgbClr val="FF0000"/>
                </a:solidFill>
              </a:rPr>
              <a:t>ose</a:t>
            </a:r>
            <a:r>
              <a:rPr lang="en-US" sz="2400" dirty="0">
                <a:solidFill>
                  <a:srgbClr val="FF0000"/>
                </a:solidFill>
              </a:rPr>
              <a:t> </a:t>
            </a:r>
          </a:p>
          <a:p>
            <a:pPr marL="0" indent="0">
              <a:spcBef>
                <a:spcPts val="0"/>
              </a:spcBef>
              <a:buNone/>
            </a:pPr>
            <a:r>
              <a:rPr lang="en-US" sz="2400" dirty="0"/>
              <a:t>    </a:t>
            </a:r>
            <a:r>
              <a:rPr lang="en-US" sz="2400" dirty="0" smtClean="0"/>
              <a:t>is </a:t>
            </a:r>
            <a:r>
              <a:rPr lang="en-US" sz="2400" dirty="0"/>
              <a:t>used in biochemistry to form the names </a:t>
            </a:r>
          </a:p>
          <a:p>
            <a:pPr marL="0" indent="0">
              <a:spcBef>
                <a:spcPts val="0"/>
              </a:spcBef>
              <a:buNone/>
            </a:pPr>
            <a:r>
              <a:rPr lang="en-US" sz="2400" dirty="0"/>
              <a:t>    </a:t>
            </a:r>
            <a:r>
              <a:rPr lang="en-US" sz="2400" dirty="0" smtClean="0"/>
              <a:t>of </a:t>
            </a:r>
            <a:r>
              <a:rPr lang="en-US" sz="2400" dirty="0"/>
              <a:t>sugars. </a:t>
            </a:r>
          </a:p>
          <a:p>
            <a:endParaRPr lang="en-US" dirty="0"/>
          </a:p>
        </p:txBody>
      </p:sp>
    </p:spTree>
    <p:extLst>
      <p:ext uri="{BB962C8B-B14F-4D97-AF65-F5344CB8AC3E}">
        <p14:creationId xmlns:p14="http://schemas.microsoft.com/office/powerpoint/2010/main" val="2749539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Battleship example (history): General dictionary</a:t>
            </a:r>
            <a:endParaRPr lang="en-US" b="1" dirty="0"/>
          </a:p>
        </p:txBody>
      </p:sp>
      <p:sp>
        <p:nvSpPr>
          <p:cNvPr id="3" name="Content Placeholder 2"/>
          <p:cNvSpPr>
            <a:spLocks noGrp="1"/>
          </p:cNvSpPr>
          <p:nvPr>
            <p:ph idx="1"/>
          </p:nvPr>
        </p:nvSpPr>
        <p:spPr>
          <a:xfrm>
            <a:off x="457200" y="1752600"/>
            <a:ext cx="8229600" cy="4378325"/>
          </a:xfrm>
        </p:spPr>
        <p:txBody>
          <a:bodyPr/>
          <a:lstStyle/>
          <a:p>
            <a:r>
              <a:rPr lang="en-US" sz="3200" dirty="0"/>
              <a:t>Any of a class of warships that are the </a:t>
            </a:r>
            <a:r>
              <a:rPr lang="en-US" sz="3200" dirty="0" smtClean="0"/>
              <a:t>Most </a:t>
            </a:r>
            <a:r>
              <a:rPr lang="en-US" sz="3200" dirty="0"/>
              <a:t>heavily armored and are equipped </a:t>
            </a:r>
            <a:r>
              <a:rPr lang="en-US" sz="3200" dirty="0" smtClean="0"/>
              <a:t>With </a:t>
            </a:r>
            <a:r>
              <a:rPr lang="en-US" sz="3200" dirty="0"/>
              <a:t>the most powerful armament.</a:t>
            </a:r>
          </a:p>
          <a:p>
            <a:endParaRPr lang="en-US" dirty="0"/>
          </a:p>
        </p:txBody>
      </p:sp>
    </p:spTree>
    <p:extLst>
      <p:ext uri="{BB962C8B-B14F-4D97-AF65-F5344CB8AC3E}">
        <p14:creationId xmlns:p14="http://schemas.microsoft.com/office/powerpoint/2010/main" val="1920932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Battleship example (history): History dictionary</a:t>
            </a:r>
            <a:endParaRPr lang="en-US" b="1" dirty="0"/>
          </a:p>
        </p:txBody>
      </p:sp>
      <p:sp>
        <p:nvSpPr>
          <p:cNvPr id="3" name="Content Placeholder 2"/>
          <p:cNvSpPr>
            <a:spLocks noGrp="1"/>
          </p:cNvSpPr>
          <p:nvPr>
            <p:ph idx="1"/>
          </p:nvPr>
        </p:nvSpPr>
        <p:spPr>
          <a:xfrm>
            <a:off x="457200" y="1752600"/>
            <a:ext cx="8229600" cy="4378325"/>
          </a:xfrm>
        </p:spPr>
        <p:txBody>
          <a:bodyPr/>
          <a:lstStyle/>
          <a:p>
            <a:r>
              <a:rPr lang="en-US" sz="2400" dirty="0"/>
              <a:t>U.S. battleship is usually distinguished from its foreign c</a:t>
            </a:r>
            <a:r>
              <a:rPr lang="en-US" sz="2400" dirty="0" smtClean="0"/>
              <a:t>ounterparts </a:t>
            </a:r>
            <a:r>
              <a:rPr lang="en-US" sz="2400" dirty="0"/>
              <a:t>by its heavy gun armament, sturdy </a:t>
            </a:r>
            <a:r>
              <a:rPr lang="en-US" sz="2400" dirty="0" smtClean="0"/>
              <a:t>protection</a:t>
            </a:r>
            <a:r>
              <a:rPr lang="en-US" sz="2400" dirty="0"/>
              <a:t>, and relatively slow speed. Three distinct </a:t>
            </a:r>
            <a:r>
              <a:rPr lang="en-US" sz="2400" dirty="0" smtClean="0"/>
              <a:t>subtypes</a:t>
            </a:r>
            <a:r>
              <a:rPr lang="en-US" sz="2400" dirty="0"/>
              <a:t>: 27 mixed-battery ships built 1888-1908; </a:t>
            </a:r>
            <a:r>
              <a:rPr lang="en-US" sz="2400" dirty="0" smtClean="0"/>
              <a:t>22 </a:t>
            </a:r>
            <a:r>
              <a:rPr lang="en-US" sz="2400" dirty="0"/>
              <a:t>all-big-gun “dreadnoughts”  (1910-1923); </a:t>
            </a:r>
            <a:r>
              <a:rPr lang="en-US" sz="2400" dirty="0" smtClean="0"/>
              <a:t>and 10 </a:t>
            </a:r>
            <a:r>
              <a:rPr lang="en-US" sz="2400" dirty="0"/>
              <a:t>fast battleships (1937-1944). Stricken from </a:t>
            </a:r>
            <a:r>
              <a:rPr lang="en-US" sz="2400" dirty="0" smtClean="0"/>
              <a:t>the Navy’s </a:t>
            </a:r>
            <a:r>
              <a:rPr lang="en-US" sz="2400" dirty="0"/>
              <a:t>lists in January 1995. As ship killers, </a:t>
            </a:r>
            <a:r>
              <a:rPr lang="en-US" sz="2400" dirty="0" smtClean="0"/>
              <a:t>the battleships </a:t>
            </a:r>
            <a:r>
              <a:rPr lang="en-US" sz="2400" dirty="0"/>
              <a:t>saw little action; yet they ultimately justified </a:t>
            </a:r>
            <a:r>
              <a:rPr lang="en-US" sz="2400" dirty="0" smtClean="0"/>
              <a:t>their </a:t>
            </a:r>
            <a:r>
              <a:rPr lang="en-US" sz="2400" dirty="0"/>
              <a:t>existence in important subsidiary missions, the </a:t>
            </a:r>
            <a:r>
              <a:rPr lang="en-US" sz="2400" dirty="0" smtClean="0"/>
              <a:t>most </a:t>
            </a:r>
            <a:r>
              <a:rPr lang="en-US" sz="2400" dirty="0"/>
              <a:t>significant being gunfire support for </a:t>
            </a:r>
            <a:r>
              <a:rPr lang="en-US" sz="2400" dirty="0" smtClean="0"/>
              <a:t>troops ashore</a:t>
            </a:r>
            <a:r>
              <a:rPr lang="en-US" sz="2400" dirty="0"/>
              <a:t>.</a:t>
            </a:r>
          </a:p>
          <a:p>
            <a:endParaRPr lang="en-US" dirty="0"/>
          </a:p>
        </p:txBody>
      </p:sp>
    </p:spTree>
    <p:extLst>
      <p:ext uri="{BB962C8B-B14F-4D97-AF65-F5344CB8AC3E}">
        <p14:creationId xmlns:p14="http://schemas.microsoft.com/office/powerpoint/2010/main" val="3169119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Battleship example (history): History dictionary</a:t>
            </a:r>
            <a:endParaRPr lang="en-US" b="1" dirty="0"/>
          </a:p>
        </p:txBody>
      </p:sp>
      <p:sp>
        <p:nvSpPr>
          <p:cNvPr id="3" name="Content Placeholder 2"/>
          <p:cNvSpPr>
            <a:spLocks noGrp="1"/>
          </p:cNvSpPr>
          <p:nvPr>
            <p:ph idx="1"/>
          </p:nvPr>
        </p:nvSpPr>
        <p:spPr>
          <a:xfrm>
            <a:off x="457200" y="1752600"/>
            <a:ext cx="8229600" cy="4378325"/>
          </a:xfrm>
        </p:spPr>
        <p:txBody>
          <a:bodyPr/>
          <a:lstStyle/>
          <a:p>
            <a:r>
              <a:rPr lang="en-US" sz="2400" dirty="0"/>
              <a:t>U.S. battleship is usually </a:t>
            </a:r>
            <a:r>
              <a:rPr lang="en-US" sz="2400" dirty="0">
                <a:solidFill>
                  <a:srgbClr val="FF0000"/>
                </a:solidFill>
              </a:rPr>
              <a:t>distinguished from its foreign c</a:t>
            </a:r>
            <a:r>
              <a:rPr lang="en-US" sz="2400" dirty="0" smtClean="0">
                <a:solidFill>
                  <a:srgbClr val="FF0000"/>
                </a:solidFill>
              </a:rPr>
              <a:t>ounterparts </a:t>
            </a:r>
            <a:r>
              <a:rPr lang="en-US" sz="2400" dirty="0"/>
              <a:t>by its heavy gun armament, </a:t>
            </a:r>
            <a:r>
              <a:rPr lang="en-US" sz="2400" dirty="0">
                <a:solidFill>
                  <a:srgbClr val="FF0000"/>
                </a:solidFill>
              </a:rPr>
              <a:t>sturdy </a:t>
            </a:r>
            <a:r>
              <a:rPr lang="en-US" sz="2400" dirty="0" smtClean="0">
                <a:solidFill>
                  <a:srgbClr val="FF0000"/>
                </a:solidFill>
              </a:rPr>
              <a:t>protection</a:t>
            </a:r>
            <a:r>
              <a:rPr lang="en-US" sz="2400" dirty="0">
                <a:solidFill>
                  <a:srgbClr val="FF0000"/>
                </a:solidFill>
              </a:rPr>
              <a:t>, </a:t>
            </a:r>
            <a:r>
              <a:rPr lang="en-US" sz="2400" dirty="0"/>
              <a:t>and relatively </a:t>
            </a:r>
            <a:r>
              <a:rPr lang="en-US" sz="2400" dirty="0">
                <a:solidFill>
                  <a:srgbClr val="FF0000"/>
                </a:solidFill>
              </a:rPr>
              <a:t>slow speed. Three distinct </a:t>
            </a:r>
            <a:r>
              <a:rPr lang="en-US" sz="2400" dirty="0" smtClean="0">
                <a:solidFill>
                  <a:srgbClr val="FF0000"/>
                </a:solidFill>
              </a:rPr>
              <a:t>subtypes</a:t>
            </a:r>
            <a:r>
              <a:rPr lang="en-US" sz="2400" dirty="0">
                <a:solidFill>
                  <a:srgbClr val="FF0000"/>
                </a:solidFill>
              </a:rPr>
              <a:t>: </a:t>
            </a:r>
            <a:r>
              <a:rPr lang="en-US" sz="2400" dirty="0"/>
              <a:t>27 mixed-battery ships built </a:t>
            </a:r>
            <a:r>
              <a:rPr lang="en-US" sz="2400" dirty="0">
                <a:solidFill>
                  <a:srgbClr val="FF0000"/>
                </a:solidFill>
              </a:rPr>
              <a:t>1888-1908</a:t>
            </a:r>
            <a:r>
              <a:rPr lang="en-US" sz="2400" dirty="0"/>
              <a:t>; </a:t>
            </a:r>
            <a:r>
              <a:rPr lang="en-US" sz="2400" dirty="0" smtClean="0"/>
              <a:t>22 </a:t>
            </a:r>
            <a:r>
              <a:rPr lang="en-US" sz="2400" dirty="0"/>
              <a:t>all-big-gun “dreadnoughts”  (</a:t>
            </a:r>
            <a:r>
              <a:rPr lang="en-US" sz="2400" dirty="0">
                <a:solidFill>
                  <a:srgbClr val="FF0000"/>
                </a:solidFill>
              </a:rPr>
              <a:t>1910-1923); </a:t>
            </a:r>
            <a:r>
              <a:rPr lang="en-US" sz="2400" dirty="0" smtClean="0"/>
              <a:t>and 10 </a:t>
            </a:r>
            <a:r>
              <a:rPr lang="en-US" sz="2400" dirty="0"/>
              <a:t>fast battleships (</a:t>
            </a:r>
            <a:r>
              <a:rPr lang="en-US" sz="2400" dirty="0">
                <a:solidFill>
                  <a:srgbClr val="FF0000"/>
                </a:solidFill>
              </a:rPr>
              <a:t>1937-1944). Stricken from </a:t>
            </a:r>
            <a:r>
              <a:rPr lang="en-US" sz="2400" dirty="0" smtClean="0">
                <a:solidFill>
                  <a:srgbClr val="FF0000"/>
                </a:solidFill>
              </a:rPr>
              <a:t>the Navy’s </a:t>
            </a:r>
            <a:r>
              <a:rPr lang="en-US" sz="2400" dirty="0">
                <a:solidFill>
                  <a:srgbClr val="FF0000"/>
                </a:solidFill>
              </a:rPr>
              <a:t>lists in January 1995. As ship killers, </a:t>
            </a:r>
            <a:r>
              <a:rPr lang="en-US" sz="2400" dirty="0" smtClean="0">
                <a:solidFill>
                  <a:srgbClr val="FF0000"/>
                </a:solidFill>
              </a:rPr>
              <a:t>the battleships </a:t>
            </a:r>
            <a:r>
              <a:rPr lang="en-US" sz="2400" dirty="0">
                <a:solidFill>
                  <a:srgbClr val="FF0000"/>
                </a:solidFill>
              </a:rPr>
              <a:t>saw little action; </a:t>
            </a:r>
            <a:r>
              <a:rPr lang="en-US" sz="2400" dirty="0"/>
              <a:t>yet they ultimately justified </a:t>
            </a:r>
            <a:r>
              <a:rPr lang="en-US" sz="2400" dirty="0" smtClean="0"/>
              <a:t>their </a:t>
            </a:r>
            <a:r>
              <a:rPr lang="en-US" sz="2400" dirty="0"/>
              <a:t>existence in important subsidiary missions, the </a:t>
            </a:r>
            <a:r>
              <a:rPr lang="en-US" sz="2400" dirty="0" smtClean="0"/>
              <a:t>most </a:t>
            </a:r>
            <a:r>
              <a:rPr lang="en-US" sz="2400" dirty="0"/>
              <a:t>significant being </a:t>
            </a:r>
            <a:r>
              <a:rPr lang="en-US" sz="2400" dirty="0">
                <a:solidFill>
                  <a:srgbClr val="FF0000"/>
                </a:solidFill>
              </a:rPr>
              <a:t>gunfire support for </a:t>
            </a:r>
            <a:r>
              <a:rPr lang="en-US" sz="2400" dirty="0" smtClean="0">
                <a:solidFill>
                  <a:srgbClr val="FF0000"/>
                </a:solidFill>
              </a:rPr>
              <a:t>troops ashore</a:t>
            </a:r>
            <a:r>
              <a:rPr lang="en-US" sz="2400" dirty="0">
                <a:solidFill>
                  <a:srgbClr val="FF0000"/>
                </a:solidFill>
              </a:rPr>
              <a:t>.</a:t>
            </a:r>
          </a:p>
          <a:p>
            <a:endParaRPr lang="en-US" dirty="0"/>
          </a:p>
        </p:txBody>
      </p:sp>
    </p:spTree>
    <p:extLst>
      <p:ext uri="{BB962C8B-B14F-4D97-AF65-F5344CB8AC3E}">
        <p14:creationId xmlns:p14="http://schemas.microsoft.com/office/powerpoint/2010/main" val="346951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Paroxysm: Literature or Medicine</a:t>
            </a:r>
            <a:endParaRPr lang="en-US" b="1" dirty="0"/>
          </a:p>
        </p:txBody>
      </p:sp>
      <p:sp>
        <p:nvSpPr>
          <p:cNvPr id="3" name="Content Placeholder 2"/>
          <p:cNvSpPr>
            <a:spLocks noGrp="1"/>
          </p:cNvSpPr>
          <p:nvPr>
            <p:ph idx="1"/>
          </p:nvPr>
        </p:nvSpPr>
        <p:spPr/>
        <p:txBody>
          <a:bodyPr/>
          <a:lstStyle/>
          <a:p>
            <a:pPr>
              <a:buSzPct val="125000"/>
              <a:buFont typeface="Wingdings" charset="2"/>
              <a:buChar char="§"/>
            </a:pPr>
            <a:r>
              <a:rPr lang="en-US" sz="2800" u="sng" dirty="0"/>
              <a:t>Literature</a:t>
            </a:r>
            <a:r>
              <a:rPr lang="en-US" sz="2800" dirty="0"/>
              <a:t>:  a sudden outburst of </a:t>
            </a:r>
            <a:r>
              <a:rPr lang="en-US" sz="2800" dirty="0" smtClean="0"/>
              <a:t>emotion </a:t>
            </a:r>
            <a:r>
              <a:rPr lang="en-US" sz="2800" dirty="0"/>
              <a:t>or action: </a:t>
            </a:r>
            <a:r>
              <a:rPr lang="en-US" sz="2800" dirty="0" smtClean="0"/>
              <a:t>a </a:t>
            </a:r>
            <a:r>
              <a:rPr lang="en-US" sz="2800" i="1" dirty="0"/>
              <a:t>paroxysm </a:t>
            </a:r>
            <a:r>
              <a:rPr lang="en-US" sz="2800" dirty="0" smtClean="0"/>
              <a:t>of </a:t>
            </a:r>
            <a:r>
              <a:rPr lang="en-US" sz="2800" dirty="0"/>
              <a:t>laughter</a:t>
            </a:r>
          </a:p>
          <a:p>
            <a:endParaRPr lang="en-US" sz="2800" dirty="0"/>
          </a:p>
          <a:p>
            <a:pPr>
              <a:buSzPct val="125000"/>
              <a:buFont typeface="Wingdings" charset="2"/>
              <a:buChar char="§"/>
            </a:pPr>
            <a:r>
              <a:rPr lang="en-US" sz="2800" u="sng" dirty="0"/>
              <a:t>Medicine:</a:t>
            </a:r>
            <a:r>
              <a:rPr lang="en-US" sz="2800" dirty="0"/>
              <a:t> a sudden onset of </a:t>
            </a:r>
            <a:r>
              <a:rPr lang="en-US" sz="2800" dirty="0" smtClean="0"/>
              <a:t>a symptom </a:t>
            </a:r>
            <a:r>
              <a:rPr lang="en-US" sz="2800" dirty="0"/>
              <a:t>or disease, </a:t>
            </a:r>
            <a:r>
              <a:rPr lang="en-US" sz="2800" dirty="0" smtClean="0"/>
              <a:t>especially one </a:t>
            </a:r>
            <a:r>
              <a:rPr lang="en-US" sz="2800" dirty="0"/>
              <a:t>with recurrent </a:t>
            </a:r>
            <a:r>
              <a:rPr lang="en-US" sz="2800" dirty="0" smtClean="0"/>
              <a:t>manifestations such </a:t>
            </a:r>
            <a:r>
              <a:rPr lang="en-US" sz="2800" dirty="0"/>
              <a:t>as the chills and rigor of </a:t>
            </a:r>
            <a:r>
              <a:rPr lang="en-US" sz="2800" dirty="0" smtClean="0"/>
              <a:t>malaria </a:t>
            </a:r>
            <a:endParaRPr lang="en-US" sz="2800" u="sng" dirty="0"/>
          </a:p>
          <a:p>
            <a:endParaRPr lang="en-US" dirty="0"/>
          </a:p>
        </p:txBody>
      </p:sp>
    </p:spTree>
    <p:extLst>
      <p:ext uri="{BB962C8B-B14F-4D97-AF65-F5344CB8AC3E}">
        <p14:creationId xmlns:p14="http://schemas.microsoft.com/office/powerpoint/2010/main" val="1010211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smtClean="0"/>
              <a:t>Comparing Content Area Reading and Disciplinary Literacy</a:t>
            </a:r>
          </a:p>
        </p:txBody>
      </p:sp>
      <p:graphicFrame>
        <p:nvGraphicFramePr>
          <p:cNvPr id="7" name="Content Placeholder 6"/>
          <p:cNvGraphicFramePr>
            <a:graphicFrameLocks noGrp="1"/>
          </p:cNvGraphicFramePr>
          <p:nvPr>
            <p:ph idx="1"/>
          </p:nvPr>
        </p:nvGraphicFramePr>
        <p:xfrm>
          <a:off x="533400" y="1981200"/>
          <a:ext cx="8229600" cy="3037839"/>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dirty="0" smtClean="0"/>
                        <a:t>Source</a:t>
                      </a:r>
                      <a:endParaRPr lang="en-US" dirty="0"/>
                    </a:p>
                  </a:txBody>
                  <a:tcPr/>
                </a:tc>
                <a:tc>
                  <a:txBody>
                    <a:bodyPr/>
                    <a:lstStyle/>
                    <a:p>
                      <a:r>
                        <a:rPr lang="en-US" dirty="0" smtClean="0"/>
                        <a:t>Reading</a:t>
                      </a:r>
                      <a:r>
                        <a:rPr lang="en-US" baseline="0" dirty="0" smtClean="0"/>
                        <a:t> experts since 1920s</a:t>
                      </a:r>
                      <a:endParaRPr lang="en-US" dirty="0"/>
                    </a:p>
                  </a:txBody>
                  <a:tcPr/>
                </a:tc>
                <a:tc>
                  <a:txBody>
                    <a:bodyPr/>
                    <a:lstStyle/>
                    <a:p>
                      <a:r>
                        <a:rPr lang="en-US" dirty="0" smtClean="0"/>
                        <a:t>Wider range of experts since 1990s</a:t>
                      </a:r>
                      <a:endParaRPr lang="en-US" dirty="0"/>
                    </a:p>
                  </a:txBody>
                  <a:tcPr/>
                </a:tc>
              </a:tr>
              <a:tr h="370840">
                <a:tc>
                  <a:txBody>
                    <a:bodyPr/>
                    <a:lstStyle/>
                    <a:p>
                      <a:r>
                        <a:rPr lang="en-US" b="0" dirty="0" smtClean="0"/>
                        <a:t>Nature of skills</a:t>
                      </a:r>
                      <a:endParaRPr lang="en-US" b="0" dirty="0"/>
                    </a:p>
                  </a:txBody>
                  <a:tcPr/>
                </a:tc>
                <a:tc>
                  <a:txBody>
                    <a:bodyPr/>
                    <a:lstStyle/>
                    <a:p>
                      <a:r>
                        <a:rPr lang="en-US" b="0" dirty="0" smtClean="0"/>
                        <a:t>Generalizable</a:t>
                      </a:r>
                      <a:endParaRPr lang="en-US" b="0" dirty="0"/>
                    </a:p>
                  </a:txBody>
                  <a:tcPr/>
                </a:tc>
                <a:tc>
                  <a:txBody>
                    <a:bodyPr/>
                    <a:lstStyle/>
                    <a:p>
                      <a:r>
                        <a:rPr lang="en-US" b="0" dirty="0" smtClean="0"/>
                        <a:t>Specialized</a:t>
                      </a:r>
                      <a:endParaRPr lang="en-US" b="0" dirty="0"/>
                    </a:p>
                  </a:txBody>
                  <a:tcPr/>
                </a:tc>
              </a:tr>
              <a:tr h="370840">
                <a:tc>
                  <a:txBody>
                    <a:bodyPr/>
                    <a:lstStyle/>
                    <a:p>
                      <a:r>
                        <a:rPr lang="en-US" b="1" dirty="0" smtClean="0"/>
                        <a:t>Focus</a:t>
                      </a:r>
                      <a:endParaRPr lang="en-US" b="1" dirty="0"/>
                    </a:p>
                  </a:txBody>
                  <a:tcPr/>
                </a:tc>
                <a:tc>
                  <a:txBody>
                    <a:bodyPr/>
                    <a:lstStyle/>
                    <a:p>
                      <a:r>
                        <a:rPr lang="en-US" sz="1800" b="1" kern="1200" dirty="0" smtClean="0">
                          <a:solidFill>
                            <a:schemeClr val="dk1"/>
                          </a:solidFill>
                          <a:latin typeface="+mn-lt"/>
                          <a:ea typeface="+mn-ea"/>
                          <a:cs typeface="+mn-cs"/>
                        </a:rPr>
                        <a:t>Use of reading and writing to study/learn information</a:t>
                      </a:r>
                      <a:endParaRPr lang="en-US" b="1" dirty="0"/>
                    </a:p>
                  </a:txBody>
                  <a:tcPr/>
                </a:tc>
                <a:tc>
                  <a:txBody>
                    <a:bodyPr/>
                    <a:lstStyle/>
                    <a:p>
                      <a:r>
                        <a:rPr lang="en-US" sz="1800" b="1" kern="1200" dirty="0" smtClean="0">
                          <a:solidFill>
                            <a:schemeClr val="dk1"/>
                          </a:solidFill>
                          <a:latin typeface="+mn-lt"/>
                          <a:ea typeface="+mn-ea"/>
                          <a:cs typeface="+mn-cs"/>
                        </a:rPr>
                        <a:t>How literacy is used to make meaning within a discipline</a:t>
                      </a:r>
                      <a:endParaRPr lang="en-US" b="1" dirty="0"/>
                    </a:p>
                  </a:txBody>
                  <a:tcPr/>
                </a:tc>
              </a:tr>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smtClean="0"/>
              <a:t>Content area reading</a:t>
            </a:r>
          </a:p>
        </p:txBody>
      </p:sp>
      <p:sp>
        <p:nvSpPr>
          <p:cNvPr id="21507" name="Content Placeholder 2"/>
          <p:cNvSpPr>
            <a:spLocks noGrp="1"/>
          </p:cNvSpPr>
          <p:nvPr>
            <p:ph idx="1"/>
          </p:nvPr>
        </p:nvSpPr>
        <p:spPr>
          <a:xfrm>
            <a:off x="457200" y="1371600"/>
            <a:ext cx="8229600" cy="4530725"/>
          </a:xfrm>
        </p:spPr>
        <p:txBody>
          <a:bodyPr/>
          <a:lstStyle/>
          <a:p>
            <a:r>
              <a:rPr lang="en-US" sz="2400" dirty="0" smtClean="0"/>
              <a:t>The focus is on learning from text</a:t>
            </a:r>
          </a:p>
          <a:p>
            <a:r>
              <a:rPr lang="en-US" sz="2400" dirty="0" smtClean="0"/>
              <a:t>The idea is not to read like a chemist, but to know how to study books (including chemistry books)</a:t>
            </a:r>
          </a:p>
          <a:p>
            <a:r>
              <a:rPr lang="en-US" sz="2400" dirty="0" smtClean="0"/>
              <a:t>Emphasis on literacy learning tools:</a:t>
            </a:r>
          </a:p>
          <a:p>
            <a:pPr>
              <a:buFont typeface="Wingdings" pitchFamily="2" charset="2"/>
              <a:buNone/>
            </a:pPr>
            <a:r>
              <a:rPr lang="en-US" dirty="0" smtClean="0"/>
              <a:t>	</a:t>
            </a:r>
            <a:r>
              <a:rPr lang="en-US" sz="2400" dirty="0" smtClean="0"/>
              <a:t>Exit notes			Advanced organizers</a:t>
            </a:r>
          </a:p>
          <a:p>
            <a:pPr>
              <a:buFont typeface="Wingdings" pitchFamily="2" charset="2"/>
              <a:buNone/>
            </a:pPr>
            <a:r>
              <a:rPr lang="en-US" sz="2400" dirty="0" smtClean="0"/>
              <a:t>	Response journals	Dictionary</a:t>
            </a:r>
          </a:p>
          <a:p>
            <a:pPr>
              <a:buFont typeface="Wingdings" pitchFamily="2" charset="2"/>
              <a:buNone/>
            </a:pPr>
            <a:r>
              <a:rPr lang="en-US" sz="2400" dirty="0" smtClean="0"/>
              <a:t>	Internet			Readability analysis</a:t>
            </a:r>
          </a:p>
          <a:p>
            <a:pPr>
              <a:buFont typeface="Wingdings" pitchFamily="2" charset="2"/>
              <a:buNone/>
            </a:pPr>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b="1" smtClean="0"/>
              <a:t>Disciplinary reading</a:t>
            </a:r>
          </a:p>
        </p:txBody>
      </p:sp>
      <p:sp>
        <p:nvSpPr>
          <p:cNvPr id="22531" name="Content Placeholder 2"/>
          <p:cNvSpPr>
            <a:spLocks noGrp="1"/>
          </p:cNvSpPr>
          <p:nvPr>
            <p:ph idx="1"/>
          </p:nvPr>
        </p:nvSpPr>
        <p:spPr>
          <a:xfrm>
            <a:off x="381000" y="1295400"/>
            <a:ext cx="8229600" cy="4530725"/>
          </a:xfrm>
        </p:spPr>
        <p:txBody>
          <a:bodyPr/>
          <a:lstStyle/>
          <a:p>
            <a:r>
              <a:rPr lang="en-US" sz="2400" dirty="0" smtClean="0"/>
              <a:t>The focus is on the specialized problems of a subject area</a:t>
            </a:r>
          </a:p>
          <a:p>
            <a:r>
              <a:rPr lang="en-US" sz="2400" dirty="0" smtClean="0"/>
              <a:t>Disciplines represent cultural differences in how information is used, the nature of language, demands for precision, etc.</a:t>
            </a:r>
          </a:p>
          <a:p>
            <a:pPr>
              <a:buFont typeface="Wingdings" pitchFamily="2" charset="2"/>
              <a:buNone/>
            </a:pPr>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Cultural Differences</a:t>
            </a:r>
            <a:endParaRPr lang="en-US" b="1" dirty="0"/>
          </a:p>
        </p:txBody>
      </p:sp>
      <p:sp>
        <p:nvSpPr>
          <p:cNvPr id="3" name="Content Placeholder 2"/>
          <p:cNvSpPr>
            <a:spLocks noGrp="1"/>
          </p:cNvSpPr>
          <p:nvPr>
            <p:ph idx="1"/>
          </p:nvPr>
        </p:nvSpPr>
        <p:spPr/>
        <p:txBody>
          <a:bodyPr/>
          <a:lstStyle/>
          <a:p>
            <a:pPr>
              <a:buSzPct val="125000"/>
              <a:buFont typeface="Wingdings" charset="2"/>
              <a:buChar char="§"/>
            </a:pPr>
            <a:r>
              <a:rPr lang="en-US" sz="2800" dirty="0"/>
              <a:t>The differences among the </a:t>
            </a:r>
            <a:r>
              <a:rPr lang="en-US" sz="2800" dirty="0" smtClean="0"/>
              <a:t>disciplines are more                         than </a:t>
            </a:r>
            <a:r>
              <a:rPr lang="en-US" sz="2800" dirty="0"/>
              <a:t>content/</a:t>
            </a:r>
            <a:r>
              <a:rPr lang="en-US" sz="2800" dirty="0" smtClean="0"/>
              <a:t>information </a:t>
            </a:r>
            <a:r>
              <a:rPr lang="en-US" sz="2800" dirty="0"/>
              <a:t>differences</a:t>
            </a:r>
          </a:p>
          <a:p>
            <a:pPr>
              <a:buSzPct val="125000"/>
              <a:buFont typeface="Wingdings" charset="2"/>
              <a:buChar char="§"/>
            </a:pPr>
            <a:r>
              <a:rPr lang="en-US" sz="2800" dirty="0"/>
              <a:t>They are separated by differences in </a:t>
            </a:r>
            <a:r>
              <a:rPr lang="en-US" sz="2800" i="1" dirty="0" smtClean="0"/>
              <a:t>how </a:t>
            </a:r>
            <a:r>
              <a:rPr lang="en-US" sz="2800" dirty="0" smtClean="0"/>
              <a:t>                            </a:t>
            </a:r>
            <a:r>
              <a:rPr lang="en-US" sz="2800" dirty="0"/>
              <a:t>information is created, used</a:t>
            </a:r>
            <a:r>
              <a:rPr lang="en-US" sz="2800" dirty="0" smtClean="0"/>
              <a:t>, evaluated in the                         nature </a:t>
            </a:r>
            <a:r>
              <a:rPr lang="en-US" sz="2800" dirty="0"/>
              <a:t>of </a:t>
            </a:r>
            <a:r>
              <a:rPr lang="en-US" sz="2800" dirty="0" smtClean="0"/>
              <a:t>the </a:t>
            </a:r>
            <a:r>
              <a:rPr lang="en-US" sz="2800" dirty="0"/>
              <a:t>language, demands for precision, etc.</a:t>
            </a:r>
          </a:p>
          <a:p>
            <a:pPr>
              <a:spcBef>
                <a:spcPts val="0"/>
              </a:spcBef>
              <a:buSzPct val="125000"/>
              <a:buFont typeface="Wingdings" charset="2"/>
              <a:buChar char="§"/>
            </a:pPr>
            <a:r>
              <a:rPr lang="en-US" sz="2800" dirty="0"/>
              <a:t>Disciplinary Literacy requires </a:t>
            </a:r>
            <a:r>
              <a:rPr lang="en-US" sz="2800" i="1" dirty="0" smtClean="0"/>
              <a:t>enculturation</a:t>
            </a:r>
            <a:r>
              <a:rPr lang="en-US" sz="2800" dirty="0" smtClean="0"/>
              <a:t> </a:t>
            </a:r>
            <a:r>
              <a:rPr lang="en-US" sz="2800" dirty="0"/>
              <a:t>and </a:t>
            </a:r>
            <a:r>
              <a:rPr lang="en-US" sz="2800" i="1" dirty="0"/>
              <a:t>acculturation</a:t>
            </a:r>
          </a:p>
          <a:p>
            <a:endParaRPr lang="en-US" dirty="0"/>
          </a:p>
        </p:txBody>
      </p:sp>
    </p:spTree>
    <p:extLst>
      <p:ext uri="{BB962C8B-B14F-4D97-AF65-F5344CB8AC3E}">
        <p14:creationId xmlns:p14="http://schemas.microsoft.com/office/powerpoint/2010/main" val="3066899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Literacy</a:t>
            </a:r>
            <a:endParaRPr lang="en-US" b="1" dirty="0"/>
          </a:p>
        </p:txBody>
      </p:sp>
      <p:sp>
        <p:nvSpPr>
          <p:cNvPr id="3" name="Content Placeholder 2"/>
          <p:cNvSpPr>
            <a:spLocks noGrp="1"/>
          </p:cNvSpPr>
          <p:nvPr>
            <p:ph idx="1"/>
          </p:nvPr>
        </p:nvSpPr>
        <p:spPr/>
        <p:txBody>
          <a:bodyPr/>
          <a:lstStyle/>
          <a:p>
            <a:r>
              <a:rPr lang="en-US" dirty="0" smtClean="0"/>
              <a:t>Mastery over specific text features or rhetorical or sociocultural conventions of the written discourse used to argue knowledge claims in a disciplinary context and its subspecialties (</a:t>
            </a:r>
            <a:r>
              <a:rPr lang="en-US" dirty="0" err="1" smtClean="0"/>
              <a:t>Berkenkotter</a:t>
            </a:r>
            <a:r>
              <a:rPr lang="en-US" dirty="0" smtClean="0"/>
              <a:t>, et al., 1988)</a:t>
            </a:r>
          </a:p>
          <a:p>
            <a:r>
              <a:rPr lang="en-US" dirty="0" smtClean="0"/>
              <a:t>A part of the constellation of specialized thinking inherent in a discipline</a:t>
            </a:r>
          </a:p>
          <a:p>
            <a:r>
              <a:rPr lang="en-US" dirty="0" smtClean="0"/>
              <a:t>Concept comes from sociolinguistics, writing-across-the-curriculum, etc. work on discourse communities</a:t>
            </a:r>
          </a:p>
          <a:p>
            <a:pPr marL="0" indent="0">
              <a:buNone/>
            </a:pPr>
            <a:endParaRPr lang="en-US" dirty="0"/>
          </a:p>
        </p:txBody>
      </p:sp>
    </p:spTree>
    <p:extLst>
      <p:ext uri="{BB962C8B-B14F-4D97-AF65-F5344CB8AC3E}">
        <p14:creationId xmlns:p14="http://schemas.microsoft.com/office/powerpoint/2010/main" val="5111764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smtClean="0"/>
              <a:t>Culture of Mathematics</a:t>
            </a:r>
          </a:p>
        </p:txBody>
      </p:sp>
      <p:sp>
        <p:nvSpPr>
          <p:cNvPr id="23555" name="Rectangle 3"/>
          <p:cNvSpPr>
            <a:spLocks noGrp="1" noChangeArrowheads="1"/>
          </p:cNvSpPr>
          <p:nvPr>
            <p:ph type="body" idx="1"/>
          </p:nvPr>
        </p:nvSpPr>
        <p:spPr>
          <a:xfrm>
            <a:off x="1066800" y="1600200"/>
            <a:ext cx="7620000" cy="4530725"/>
          </a:xfrm>
        </p:spPr>
        <p:txBody>
          <a:bodyPr/>
          <a:lstStyle/>
          <a:p>
            <a:pPr eaLnBrk="1" hangingPunct="1">
              <a:buClrTx/>
              <a:buFont typeface="Arial"/>
              <a:buChar char="•"/>
            </a:pPr>
            <a:r>
              <a:rPr lang="en-US" sz="2400" dirty="0"/>
              <a:t>Goal: arrive at “truth” </a:t>
            </a:r>
          </a:p>
          <a:p>
            <a:pPr eaLnBrk="1" hangingPunct="1">
              <a:buClrTx/>
              <a:buFont typeface="Arial"/>
              <a:buChar char="•"/>
            </a:pPr>
            <a:r>
              <a:rPr lang="en-US" sz="2400" dirty="0"/>
              <a:t>Importance of “close reading” an intensive consideration of every word in the text </a:t>
            </a:r>
          </a:p>
          <a:p>
            <a:pPr eaLnBrk="1" hangingPunct="1">
              <a:buClrTx/>
              <a:buFont typeface="Arial"/>
              <a:buChar char="•"/>
            </a:pPr>
            <a:r>
              <a:rPr lang="en-US" sz="2400" dirty="0"/>
              <a:t>Rereading a major strategy</a:t>
            </a:r>
          </a:p>
          <a:p>
            <a:pPr eaLnBrk="1" hangingPunct="1">
              <a:buClrTx/>
              <a:buFont typeface="Arial"/>
              <a:buChar char="•"/>
            </a:pPr>
            <a:r>
              <a:rPr lang="en-US" sz="2400" dirty="0"/>
              <a:t>Heavy emphasis on error detection</a:t>
            </a:r>
          </a:p>
          <a:p>
            <a:pPr eaLnBrk="1" hangingPunct="1">
              <a:buClrTx/>
              <a:buFont typeface="Arial"/>
              <a:buChar char="•"/>
            </a:pPr>
            <a:r>
              <a:rPr lang="en-US" sz="2400" dirty="0"/>
              <a:t>Precision of understanding essential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smtClean="0"/>
              <a:t>Culture of Science (Chemistry)</a:t>
            </a:r>
          </a:p>
        </p:txBody>
      </p:sp>
      <p:sp>
        <p:nvSpPr>
          <p:cNvPr id="24579" name="Rectangle 3"/>
          <p:cNvSpPr>
            <a:spLocks noGrp="1" noChangeArrowheads="1"/>
          </p:cNvSpPr>
          <p:nvPr>
            <p:ph type="body" idx="1"/>
          </p:nvPr>
        </p:nvSpPr>
        <p:spPr>
          <a:xfrm>
            <a:off x="990600" y="1600200"/>
            <a:ext cx="7696200" cy="4530725"/>
          </a:xfrm>
        </p:spPr>
        <p:txBody>
          <a:bodyPr/>
          <a:lstStyle/>
          <a:p>
            <a:pPr eaLnBrk="1" hangingPunct="1">
              <a:lnSpc>
                <a:spcPct val="90000"/>
              </a:lnSpc>
              <a:buClrTx/>
              <a:buFont typeface="Arial"/>
              <a:buChar char="•"/>
            </a:pPr>
            <a:r>
              <a:rPr lang="en-US" sz="2400" dirty="0"/>
              <a:t>Text provides knowledge that allows prediction              of how the world works</a:t>
            </a:r>
          </a:p>
          <a:p>
            <a:pPr eaLnBrk="1" hangingPunct="1">
              <a:lnSpc>
                <a:spcPct val="90000"/>
              </a:lnSpc>
              <a:buClrTx/>
              <a:buFont typeface="Arial"/>
              <a:buChar char="•"/>
            </a:pPr>
            <a:r>
              <a:rPr lang="en-US" sz="2400" dirty="0"/>
              <a:t>Full understanding needed of </a:t>
            </a:r>
            <a:r>
              <a:rPr lang="en-US" sz="2400" dirty="0" smtClean="0"/>
              <a:t>experiments and                   processes</a:t>
            </a:r>
            <a:endParaRPr lang="en-US" sz="2400" dirty="0"/>
          </a:p>
          <a:p>
            <a:pPr eaLnBrk="1" hangingPunct="1">
              <a:lnSpc>
                <a:spcPct val="90000"/>
              </a:lnSpc>
              <a:buClrTx/>
              <a:buFont typeface="Arial"/>
              <a:buChar char="•"/>
            </a:pPr>
            <a:r>
              <a:rPr lang="en-US" sz="2400" dirty="0"/>
              <a:t>Close connections among prose</a:t>
            </a:r>
            <a:r>
              <a:rPr lang="en-US" sz="2400" dirty="0" smtClean="0"/>
              <a:t>, graphs, charts, formulas </a:t>
            </a:r>
            <a:r>
              <a:rPr lang="en-US" sz="2400" dirty="0"/>
              <a:t>(</a:t>
            </a:r>
            <a:r>
              <a:rPr lang="en-US" sz="2400" dirty="0" smtClean="0"/>
              <a:t>alternative </a:t>
            </a:r>
            <a:r>
              <a:rPr lang="en-US" sz="2400" dirty="0"/>
              <a:t>representations of constructs an </a:t>
            </a:r>
            <a:r>
              <a:rPr lang="en-US" sz="2400" dirty="0" smtClean="0"/>
              <a:t>essential </a:t>
            </a:r>
            <a:r>
              <a:rPr lang="en-US" sz="2400" dirty="0"/>
              <a:t>aspect of chemistry text) </a:t>
            </a:r>
          </a:p>
          <a:p>
            <a:pPr eaLnBrk="1" hangingPunct="1">
              <a:lnSpc>
                <a:spcPct val="90000"/>
              </a:lnSpc>
              <a:buClrTx/>
              <a:buFont typeface="Arial"/>
              <a:buChar char="•"/>
            </a:pPr>
            <a:r>
              <a:rPr lang="en-US" sz="2400" dirty="0"/>
              <a:t>Major reading strategies include </a:t>
            </a:r>
            <a:r>
              <a:rPr lang="en-US" sz="2400" dirty="0" smtClean="0"/>
              <a:t>corroboration and                 transformation</a:t>
            </a:r>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dirty="0" smtClean="0"/>
              <a:t>Culture of History</a:t>
            </a:r>
          </a:p>
        </p:txBody>
      </p:sp>
      <p:sp>
        <p:nvSpPr>
          <p:cNvPr id="25603" name="Rectangle 3"/>
          <p:cNvSpPr>
            <a:spLocks noGrp="1" noChangeArrowheads="1"/>
          </p:cNvSpPr>
          <p:nvPr>
            <p:ph type="body" idx="1"/>
          </p:nvPr>
        </p:nvSpPr>
        <p:spPr>
          <a:xfrm>
            <a:off x="990600" y="1219200"/>
            <a:ext cx="7696200" cy="5064125"/>
          </a:xfrm>
        </p:spPr>
        <p:txBody>
          <a:bodyPr/>
          <a:lstStyle/>
          <a:p>
            <a:pPr eaLnBrk="1" hangingPunct="1">
              <a:buClrTx/>
              <a:buFont typeface="Arial"/>
              <a:buChar char="•"/>
            </a:pPr>
            <a:r>
              <a:rPr lang="en-US" sz="2400" dirty="0"/>
              <a:t>History is interpretative, and authors and </a:t>
            </a:r>
            <a:r>
              <a:rPr lang="en-US" sz="2400" dirty="0" smtClean="0"/>
              <a:t>sourcing                         are </a:t>
            </a:r>
            <a:r>
              <a:rPr lang="en-US" sz="2400" dirty="0"/>
              <a:t>central in interpretation </a:t>
            </a:r>
            <a:r>
              <a:rPr lang="en-US" sz="2400" dirty="0" smtClean="0"/>
              <a:t>(</a:t>
            </a:r>
            <a:r>
              <a:rPr lang="en-US" sz="2400" dirty="0"/>
              <a:t>consideration of bias and perspective)</a:t>
            </a:r>
          </a:p>
          <a:p>
            <a:pPr eaLnBrk="1" hangingPunct="1">
              <a:buClrTx/>
              <a:buFont typeface="Arial"/>
              <a:buChar char="•"/>
            </a:pPr>
            <a:r>
              <a:rPr lang="en-US" sz="2400" dirty="0"/>
              <a:t>Often seems narrative without </a:t>
            </a:r>
            <a:r>
              <a:rPr lang="en-US" sz="2400" dirty="0" smtClean="0"/>
              <a:t>purpose and                         argument </a:t>
            </a:r>
            <a:r>
              <a:rPr lang="en-US" sz="2400" dirty="0"/>
              <a:t>without explicit claims </a:t>
            </a:r>
            <a:r>
              <a:rPr lang="en-US" sz="2400" dirty="0" smtClean="0"/>
              <a:t>(need to see history                          as </a:t>
            </a:r>
            <a:r>
              <a:rPr lang="en-US" sz="2400" dirty="0"/>
              <a:t>argument </a:t>
            </a:r>
            <a:r>
              <a:rPr lang="en-US" sz="2400" dirty="0" smtClean="0"/>
              <a:t>based </a:t>
            </a:r>
            <a:r>
              <a:rPr lang="en-US" sz="2400" dirty="0"/>
              <a:t>on partial evidence; narratives                              are more than facts)</a:t>
            </a:r>
          </a:p>
          <a:p>
            <a:pPr eaLnBrk="1" hangingPunct="1">
              <a:buClrTx/>
              <a:buFont typeface="Arial"/>
              <a:buChar char="•"/>
            </a:pPr>
            <a:r>
              <a:rPr lang="en-US" sz="2400" dirty="0"/>
              <a:t>Single texts are problematic (</a:t>
            </a:r>
            <a:r>
              <a:rPr lang="en-US" sz="2400" dirty="0" smtClean="0"/>
              <a:t>no corroboration)</a:t>
            </a:r>
            <a:endParaRPr lang="en-US" dirty="0" smtClean="0"/>
          </a:p>
          <a:p>
            <a:pPr eaLnBrk="1" hangingPunct="1">
              <a:buFont typeface="Wingdings" pitchFamily="2" charset="2"/>
              <a:buNone/>
            </a:pPr>
            <a:endParaRPr 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 vs. Enculturation</a:t>
            </a:r>
            <a:endParaRPr lang="en-US" b="1" dirty="0"/>
          </a:p>
        </p:txBody>
      </p:sp>
      <p:sp>
        <p:nvSpPr>
          <p:cNvPr id="3" name="Content Placeholder 2"/>
          <p:cNvSpPr>
            <a:spLocks noGrp="1"/>
          </p:cNvSpPr>
          <p:nvPr>
            <p:ph idx="1"/>
          </p:nvPr>
        </p:nvSpPr>
        <p:spPr/>
        <p:txBody>
          <a:bodyPr/>
          <a:lstStyle/>
          <a:p>
            <a:r>
              <a:rPr lang="en-US" sz="2800" dirty="0" smtClean="0"/>
              <a:t>Students are students</a:t>
            </a:r>
            <a:r>
              <a:rPr lang="mr-IN" sz="2800" dirty="0" smtClean="0"/>
              <a:t>…</a:t>
            </a:r>
            <a:r>
              <a:rPr lang="en-US" sz="2800" dirty="0" smtClean="0"/>
              <a:t> they do need to learn how to read generally, how texts work generally, and how to study</a:t>
            </a:r>
          </a:p>
          <a:p>
            <a:r>
              <a:rPr lang="en-US" sz="2800" dirty="0"/>
              <a:t>D</a:t>
            </a:r>
            <a:r>
              <a:rPr lang="en-US" sz="2800" dirty="0" smtClean="0"/>
              <a:t>isciplinary literacy does not address </a:t>
            </a:r>
            <a:r>
              <a:rPr lang="en-US" sz="2800" i="1" dirty="0" smtClean="0"/>
              <a:t>everything </a:t>
            </a:r>
            <a:r>
              <a:rPr lang="en-US" sz="2800" dirty="0" smtClean="0"/>
              <a:t>necessary for instruction</a:t>
            </a:r>
          </a:p>
          <a:p>
            <a:r>
              <a:rPr lang="en-US" sz="2800" dirty="0" smtClean="0"/>
              <a:t>Motivation</a:t>
            </a:r>
            <a:r>
              <a:rPr lang="en-US" sz="2800" dirty="0"/>
              <a:t>, for example, is not disciplinary </a:t>
            </a:r>
            <a:r>
              <a:rPr lang="en-US" sz="2800" dirty="0" smtClean="0"/>
              <a:t>literacy (and, yet it matters); the same can be said about memorization</a:t>
            </a:r>
          </a:p>
          <a:p>
            <a:r>
              <a:rPr lang="en-US" sz="2800" dirty="0"/>
              <a:t>A</a:t>
            </a:r>
            <a:r>
              <a:rPr lang="en-US" sz="2800" dirty="0" smtClean="0"/>
              <a:t> </a:t>
            </a:r>
            <a:r>
              <a:rPr lang="en-US" sz="2800" dirty="0"/>
              <a:t>field’s culture is relevant only in the sense that it </a:t>
            </a:r>
            <a:r>
              <a:rPr lang="en-US" sz="2800" dirty="0" smtClean="0"/>
              <a:t>reveals how and why disciplinary texts may be read in a particular way</a:t>
            </a:r>
            <a:endParaRPr lang="en-US" sz="2800" dirty="0"/>
          </a:p>
          <a:p>
            <a:endParaRPr lang="en-US" dirty="0"/>
          </a:p>
        </p:txBody>
      </p:sp>
    </p:spTree>
    <p:extLst>
      <p:ext uri="{BB962C8B-B14F-4D97-AF65-F5344CB8AC3E}">
        <p14:creationId xmlns:p14="http://schemas.microsoft.com/office/powerpoint/2010/main" val="31885407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b="1" smtClean="0"/>
              <a:t>Comparing Content Area Reading and Disciplinary Literacy</a:t>
            </a:r>
          </a:p>
        </p:txBody>
      </p:sp>
      <p:graphicFrame>
        <p:nvGraphicFramePr>
          <p:cNvPr id="7" name="Content Placeholder 6"/>
          <p:cNvGraphicFramePr>
            <a:graphicFrameLocks noGrp="1"/>
          </p:cNvGraphicFramePr>
          <p:nvPr>
            <p:ph idx="1"/>
          </p:nvPr>
        </p:nvGraphicFramePr>
        <p:xfrm>
          <a:off x="533400" y="1981200"/>
          <a:ext cx="8229600" cy="2763520"/>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dirty="0" smtClean="0"/>
                        <a:t>Source</a:t>
                      </a:r>
                      <a:endParaRPr lang="en-US" dirty="0"/>
                    </a:p>
                  </a:txBody>
                  <a:tcPr/>
                </a:tc>
                <a:tc>
                  <a:txBody>
                    <a:bodyPr/>
                    <a:lstStyle/>
                    <a:p>
                      <a:r>
                        <a:rPr lang="en-US" dirty="0" smtClean="0"/>
                        <a:t>Reading</a:t>
                      </a:r>
                      <a:r>
                        <a:rPr lang="en-US" baseline="0" dirty="0" smtClean="0"/>
                        <a:t> experts since 1920s</a:t>
                      </a:r>
                      <a:endParaRPr lang="en-US" dirty="0"/>
                    </a:p>
                  </a:txBody>
                  <a:tcPr/>
                </a:tc>
                <a:tc>
                  <a:txBody>
                    <a:bodyPr/>
                    <a:lstStyle/>
                    <a:p>
                      <a:r>
                        <a:rPr lang="en-US" dirty="0" smtClean="0"/>
                        <a:t>Wider range of experts since 1990s</a:t>
                      </a:r>
                      <a:endParaRPr lang="en-US" dirty="0"/>
                    </a:p>
                  </a:txBody>
                  <a:tcPr/>
                </a:tc>
              </a:tr>
              <a:tr h="370840">
                <a:tc>
                  <a:txBody>
                    <a:bodyPr/>
                    <a:lstStyle/>
                    <a:p>
                      <a:r>
                        <a:rPr lang="en-US" b="0" dirty="0" smtClean="0"/>
                        <a:t>Nature of skills</a:t>
                      </a:r>
                      <a:endParaRPr lang="en-US" b="0" dirty="0"/>
                    </a:p>
                  </a:txBody>
                  <a:tcPr/>
                </a:tc>
                <a:tc>
                  <a:txBody>
                    <a:bodyPr/>
                    <a:lstStyle/>
                    <a:p>
                      <a:r>
                        <a:rPr lang="en-US" b="0" dirty="0" smtClean="0"/>
                        <a:t>Generalizable</a:t>
                      </a:r>
                      <a:endParaRPr lang="en-US" b="0" dirty="0"/>
                    </a:p>
                  </a:txBody>
                  <a:tcPr/>
                </a:tc>
                <a:tc>
                  <a:txBody>
                    <a:bodyPr/>
                    <a:lstStyle/>
                    <a:p>
                      <a:r>
                        <a:rPr lang="en-US" b="0" dirty="0" smtClean="0"/>
                        <a:t>Specialized</a:t>
                      </a:r>
                      <a:endParaRPr lang="en-US" b="0" dirty="0"/>
                    </a:p>
                  </a:txBody>
                  <a:tcPr/>
                </a:tc>
              </a:tr>
              <a:tr h="370840">
                <a:tc>
                  <a:txBody>
                    <a:bodyPr/>
                    <a:lstStyle/>
                    <a:p>
                      <a:r>
                        <a:rPr lang="en-US" b="0" dirty="0" smtClean="0"/>
                        <a:t>Focus</a:t>
                      </a:r>
                      <a:endParaRPr lang="en-US" b="0" dirty="0"/>
                    </a:p>
                  </a:txBody>
                  <a:tcPr/>
                </a:tc>
                <a:tc>
                  <a:txBody>
                    <a:bodyPr/>
                    <a:lstStyle/>
                    <a:p>
                      <a:r>
                        <a:rPr lang="en-US" sz="1800" b="0" kern="1200" dirty="0" smtClean="0">
                          <a:solidFill>
                            <a:schemeClr val="dk1"/>
                          </a:solidFill>
                          <a:latin typeface="+mn-lt"/>
                          <a:ea typeface="+mn-ea"/>
                          <a:cs typeface="+mn-cs"/>
                        </a:rPr>
                        <a:t>Use of reading and writing to study/learn information</a:t>
                      </a:r>
                      <a:endParaRPr lang="en-US" b="0" dirty="0"/>
                    </a:p>
                  </a:txBody>
                  <a:tcPr/>
                </a:tc>
                <a:tc>
                  <a:txBody>
                    <a:bodyPr/>
                    <a:lstStyle/>
                    <a:p>
                      <a:r>
                        <a:rPr lang="en-US" sz="1800" b="0" kern="1200" dirty="0" smtClean="0">
                          <a:solidFill>
                            <a:schemeClr val="dk1"/>
                          </a:solidFill>
                          <a:latin typeface="+mn-lt"/>
                          <a:ea typeface="+mn-ea"/>
                          <a:cs typeface="+mn-cs"/>
                        </a:rPr>
                        <a:t>How literacy is used to make meaning within a discipline</a:t>
                      </a:r>
                      <a:endParaRPr lang="en-US" b="0" dirty="0"/>
                    </a:p>
                  </a:txBody>
                  <a:tcPr/>
                </a:tc>
              </a:tr>
              <a:tr h="370840">
                <a:tc>
                  <a:txBody>
                    <a:bodyPr/>
                    <a:lstStyle/>
                    <a:p>
                      <a:r>
                        <a:rPr lang="en-US" b="1" dirty="0" smtClean="0"/>
                        <a:t>Students</a:t>
                      </a:r>
                      <a:endParaRPr lang="en-US" b="1" dirty="0"/>
                    </a:p>
                  </a:txBody>
                  <a:tcPr/>
                </a:tc>
                <a:tc>
                  <a:txBody>
                    <a:bodyPr/>
                    <a:lstStyle/>
                    <a:p>
                      <a:r>
                        <a:rPr lang="en-US" b="1" dirty="0" smtClean="0"/>
                        <a:t>Remedial</a:t>
                      </a:r>
                      <a:endParaRPr lang="en-US" b="1" dirty="0"/>
                    </a:p>
                  </a:txBody>
                  <a:tcPr/>
                </a:tc>
                <a:tc>
                  <a:txBody>
                    <a:bodyPr/>
                    <a:lstStyle/>
                    <a:p>
                      <a:r>
                        <a:rPr lang="en-US" b="1" dirty="0" smtClean="0"/>
                        <a:t>Whole</a:t>
                      </a:r>
                      <a:r>
                        <a:rPr lang="en-US" b="1" baseline="0" dirty="0" smtClean="0"/>
                        <a:t> distribution</a:t>
                      </a:r>
                      <a:endParaRPr lang="en-US" b="1" dirty="0"/>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dirty="0" smtClean="0"/>
              <a:t>Content area reading</a:t>
            </a:r>
          </a:p>
        </p:txBody>
      </p:sp>
      <p:sp>
        <p:nvSpPr>
          <p:cNvPr id="27651" name="Content Placeholder 2"/>
          <p:cNvSpPr>
            <a:spLocks noGrp="1"/>
          </p:cNvSpPr>
          <p:nvPr>
            <p:ph idx="1"/>
          </p:nvPr>
        </p:nvSpPr>
        <p:spPr/>
        <p:txBody>
          <a:bodyPr/>
          <a:lstStyle/>
          <a:p>
            <a:r>
              <a:rPr lang="en-US" sz="2400" dirty="0" smtClean="0"/>
              <a:t>Content area reading is promoted for all students</a:t>
            </a:r>
          </a:p>
          <a:p>
            <a:r>
              <a:rPr lang="en-US" sz="2400" dirty="0" smtClean="0"/>
              <a:t>But the strategies that are taught tend to work best with younger and lower level readers – with little evident benefit for average and higher readers</a:t>
            </a:r>
          </a:p>
          <a:p>
            <a:r>
              <a:rPr lang="en-US" sz="2400" dirty="0" smtClean="0"/>
              <a:t>Teachers often won’t use approaches that don’t have a wider impact than that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b="1" dirty="0" smtClean="0"/>
              <a:t>Disciplinary reading</a:t>
            </a:r>
          </a:p>
        </p:txBody>
      </p:sp>
      <p:sp>
        <p:nvSpPr>
          <p:cNvPr id="28675" name="Content Placeholder 2"/>
          <p:cNvSpPr>
            <a:spLocks noGrp="1"/>
          </p:cNvSpPr>
          <p:nvPr>
            <p:ph idx="1"/>
          </p:nvPr>
        </p:nvSpPr>
        <p:spPr/>
        <p:txBody>
          <a:bodyPr/>
          <a:lstStyle/>
          <a:p>
            <a:r>
              <a:rPr lang="en-US" sz="2400" dirty="0" smtClean="0"/>
              <a:t>Effectiveness has, for the most part, not yet been tested</a:t>
            </a:r>
          </a:p>
          <a:p>
            <a:r>
              <a:rPr lang="en-US" sz="2400" dirty="0" smtClean="0"/>
              <a:t>However, the nature of the activities that have been developed so far suggest a wider range of learning benefits</a:t>
            </a:r>
          </a:p>
          <a:p>
            <a:pPr>
              <a:buFont typeface="Wingdings" pitchFamily="2" charset="2"/>
              <a:buNone/>
            </a:pPr>
            <a:endParaRPr lang="en-US" dirty="0" smtClean="0"/>
          </a:p>
          <a:p>
            <a:pPr>
              <a:buFont typeface="Wingdings" pitchFamily="2" charset="2"/>
              <a:buNone/>
            </a:pPr>
            <a:endParaRPr lang="en-US" dirty="0" smtClean="0"/>
          </a:p>
          <a:p>
            <a:endParaRPr lang="en-US" dirty="0" smtClean="0"/>
          </a:p>
          <a:p>
            <a:endParaRPr lang="en-US"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dirty="0" smtClean="0"/>
              <a:t>Comparing Content Area Reading and Disciplinary Literacy</a:t>
            </a:r>
          </a:p>
        </p:txBody>
      </p:sp>
      <p:graphicFrame>
        <p:nvGraphicFramePr>
          <p:cNvPr id="7" name="Content Placeholder 6"/>
          <p:cNvGraphicFramePr>
            <a:graphicFrameLocks noGrp="1"/>
          </p:cNvGraphicFramePr>
          <p:nvPr>
            <p:ph idx="1"/>
          </p:nvPr>
        </p:nvGraphicFramePr>
        <p:xfrm>
          <a:off x="533400" y="1981200"/>
          <a:ext cx="8229600" cy="3403600"/>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dirty="0" smtClean="0"/>
                        <a:t>Source</a:t>
                      </a:r>
                      <a:endParaRPr lang="en-US" dirty="0"/>
                    </a:p>
                  </a:txBody>
                  <a:tcPr/>
                </a:tc>
                <a:tc>
                  <a:txBody>
                    <a:bodyPr/>
                    <a:lstStyle/>
                    <a:p>
                      <a:r>
                        <a:rPr lang="en-US" dirty="0" smtClean="0"/>
                        <a:t>Reading</a:t>
                      </a:r>
                      <a:r>
                        <a:rPr lang="en-US" baseline="0" dirty="0" smtClean="0"/>
                        <a:t> experts since 1920s</a:t>
                      </a:r>
                      <a:endParaRPr lang="en-US" dirty="0"/>
                    </a:p>
                  </a:txBody>
                  <a:tcPr/>
                </a:tc>
                <a:tc>
                  <a:txBody>
                    <a:bodyPr/>
                    <a:lstStyle/>
                    <a:p>
                      <a:r>
                        <a:rPr lang="en-US" dirty="0" smtClean="0"/>
                        <a:t>Wider range of experts since 1990s</a:t>
                      </a:r>
                      <a:endParaRPr lang="en-US" dirty="0"/>
                    </a:p>
                  </a:txBody>
                  <a:tcPr/>
                </a:tc>
              </a:tr>
              <a:tr h="370840">
                <a:tc>
                  <a:txBody>
                    <a:bodyPr/>
                    <a:lstStyle/>
                    <a:p>
                      <a:r>
                        <a:rPr lang="en-US" b="0" dirty="0" smtClean="0"/>
                        <a:t>Nature of skills</a:t>
                      </a:r>
                      <a:endParaRPr lang="en-US" b="0" dirty="0"/>
                    </a:p>
                  </a:txBody>
                  <a:tcPr/>
                </a:tc>
                <a:tc>
                  <a:txBody>
                    <a:bodyPr/>
                    <a:lstStyle/>
                    <a:p>
                      <a:r>
                        <a:rPr lang="en-US" b="0" dirty="0" smtClean="0"/>
                        <a:t>Generalizable</a:t>
                      </a:r>
                      <a:endParaRPr lang="en-US" b="0" dirty="0"/>
                    </a:p>
                  </a:txBody>
                  <a:tcPr/>
                </a:tc>
                <a:tc>
                  <a:txBody>
                    <a:bodyPr/>
                    <a:lstStyle/>
                    <a:p>
                      <a:r>
                        <a:rPr lang="en-US" b="0" dirty="0" smtClean="0"/>
                        <a:t>Specialized</a:t>
                      </a:r>
                      <a:endParaRPr lang="en-US" b="0" dirty="0"/>
                    </a:p>
                  </a:txBody>
                  <a:tcPr/>
                </a:tc>
              </a:tr>
              <a:tr h="370840">
                <a:tc>
                  <a:txBody>
                    <a:bodyPr/>
                    <a:lstStyle/>
                    <a:p>
                      <a:r>
                        <a:rPr lang="en-US" b="0" dirty="0" smtClean="0"/>
                        <a:t>Focus</a:t>
                      </a:r>
                      <a:endParaRPr lang="en-US" b="0" dirty="0"/>
                    </a:p>
                  </a:txBody>
                  <a:tcPr/>
                </a:tc>
                <a:tc>
                  <a:txBody>
                    <a:bodyPr/>
                    <a:lstStyle/>
                    <a:p>
                      <a:r>
                        <a:rPr lang="en-US" sz="1800" b="0" kern="1200" dirty="0" smtClean="0">
                          <a:solidFill>
                            <a:schemeClr val="dk1"/>
                          </a:solidFill>
                          <a:latin typeface="+mn-lt"/>
                          <a:ea typeface="+mn-ea"/>
                          <a:cs typeface="+mn-cs"/>
                        </a:rPr>
                        <a:t>Use of reading and writing to study/learn information</a:t>
                      </a:r>
                      <a:endParaRPr lang="en-US" b="0" dirty="0"/>
                    </a:p>
                  </a:txBody>
                  <a:tcPr/>
                </a:tc>
                <a:tc>
                  <a:txBody>
                    <a:bodyPr/>
                    <a:lstStyle/>
                    <a:p>
                      <a:r>
                        <a:rPr lang="en-US" sz="1800" b="0" kern="1200" dirty="0" smtClean="0">
                          <a:solidFill>
                            <a:schemeClr val="dk1"/>
                          </a:solidFill>
                          <a:latin typeface="+mn-lt"/>
                          <a:ea typeface="+mn-ea"/>
                          <a:cs typeface="+mn-cs"/>
                        </a:rPr>
                        <a:t>How literacy is used to make meaning within a discipline</a:t>
                      </a:r>
                      <a:endParaRPr lang="en-US" b="0" dirty="0"/>
                    </a:p>
                  </a:txBody>
                  <a:tcPr/>
                </a:tc>
              </a:tr>
              <a:tr h="370840">
                <a:tc>
                  <a:txBody>
                    <a:bodyPr/>
                    <a:lstStyle/>
                    <a:p>
                      <a:r>
                        <a:rPr lang="en-US" b="0" dirty="0" smtClean="0"/>
                        <a:t>Students</a:t>
                      </a:r>
                      <a:endParaRPr lang="en-US" b="0" dirty="0"/>
                    </a:p>
                  </a:txBody>
                  <a:tcPr/>
                </a:tc>
                <a:tc>
                  <a:txBody>
                    <a:bodyPr/>
                    <a:lstStyle/>
                    <a:p>
                      <a:r>
                        <a:rPr lang="en-US" b="0" dirty="0" smtClean="0"/>
                        <a:t>Remedial</a:t>
                      </a:r>
                      <a:endParaRPr lang="en-US" b="0" dirty="0"/>
                    </a:p>
                  </a:txBody>
                  <a:tcPr/>
                </a:tc>
                <a:tc>
                  <a:txBody>
                    <a:bodyPr/>
                    <a:lstStyle/>
                    <a:p>
                      <a:r>
                        <a:rPr lang="en-US" b="0" dirty="0" smtClean="0"/>
                        <a:t>Whole</a:t>
                      </a:r>
                      <a:r>
                        <a:rPr lang="en-US" b="0" baseline="0" dirty="0" smtClean="0"/>
                        <a:t> distribution</a:t>
                      </a:r>
                      <a:endParaRPr lang="en-US" b="0" dirty="0"/>
                    </a:p>
                  </a:txBody>
                  <a:tcPr/>
                </a:tc>
              </a:tr>
              <a:tr h="370840">
                <a:tc>
                  <a:txBody>
                    <a:bodyPr/>
                    <a:lstStyle/>
                    <a:p>
                      <a:r>
                        <a:rPr lang="en-US" b="1" dirty="0" smtClean="0"/>
                        <a:t>Texts</a:t>
                      </a:r>
                      <a:endParaRPr lang="en-US" b="1" dirty="0"/>
                    </a:p>
                  </a:txBody>
                  <a:tcPr/>
                </a:tc>
                <a:tc>
                  <a:txBody>
                    <a:bodyPr/>
                    <a:lstStyle/>
                    <a:p>
                      <a:r>
                        <a:rPr lang="en-US" b="1" dirty="0" smtClean="0"/>
                        <a:t>Often</a:t>
                      </a:r>
                      <a:r>
                        <a:rPr lang="en-US" b="1" baseline="0" dirty="0" smtClean="0"/>
                        <a:t> encourages use of literary text</a:t>
                      </a:r>
                      <a:endParaRPr lang="en-US" b="1" dirty="0"/>
                    </a:p>
                  </a:txBody>
                  <a:tcPr/>
                </a:tc>
                <a:tc>
                  <a:txBody>
                    <a:bodyPr/>
                    <a:lstStyle/>
                    <a:p>
                      <a:r>
                        <a:rPr lang="en-US" b="1" dirty="0" smtClean="0"/>
                        <a:t>Only focuses on disciplinary text</a:t>
                      </a:r>
                      <a:endParaRPr lang="en-US" b="1"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b="1" dirty="0" smtClean="0"/>
              <a:t>Content Area Reading</a:t>
            </a:r>
          </a:p>
        </p:txBody>
      </p:sp>
      <p:sp>
        <p:nvSpPr>
          <p:cNvPr id="31747" name="Content Placeholder 2"/>
          <p:cNvSpPr>
            <a:spLocks noGrp="1"/>
          </p:cNvSpPr>
          <p:nvPr>
            <p:ph idx="1"/>
          </p:nvPr>
        </p:nvSpPr>
        <p:spPr/>
        <p:txBody>
          <a:bodyPr/>
          <a:lstStyle/>
          <a:p>
            <a:r>
              <a:rPr lang="en-US" sz="2400" dirty="0" smtClean="0"/>
              <a:t>Often promotes reading of plays, short stories, novels, poems for math, science, and history</a:t>
            </a:r>
          </a:p>
          <a:p>
            <a:r>
              <a:rPr lang="en-US" sz="2400" dirty="0" smtClean="0"/>
              <a:t>Thematic units and integrated curriculum (focused on the non-disciplinary use of disciplinary information)</a:t>
            </a:r>
          </a:p>
          <a:p>
            <a:endParaRPr 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b="1" dirty="0" smtClean="0"/>
              <a:t>Disciplinary Literacy </a:t>
            </a:r>
          </a:p>
        </p:txBody>
      </p:sp>
      <p:sp>
        <p:nvSpPr>
          <p:cNvPr id="32771" name="Content Placeholder 2"/>
          <p:cNvSpPr>
            <a:spLocks noGrp="1"/>
          </p:cNvSpPr>
          <p:nvPr>
            <p:ph idx="1"/>
          </p:nvPr>
        </p:nvSpPr>
        <p:spPr/>
        <p:txBody>
          <a:bodyPr/>
          <a:lstStyle/>
          <a:p>
            <a:r>
              <a:rPr lang="en-US" sz="2400" dirty="0" smtClean="0"/>
              <a:t>Language differs across disciplines, so it is critical that readers confront the language of their discipline</a:t>
            </a:r>
          </a:p>
          <a:p>
            <a:r>
              <a:rPr lang="en-US" sz="2400" dirty="0" smtClean="0"/>
              <a:t>The Friendly Textbook Dilemma </a:t>
            </a:r>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Controversies</a:t>
            </a:r>
            <a:endParaRPr lang="en-US" b="1" dirty="0"/>
          </a:p>
        </p:txBody>
      </p:sp>
      <p:sp>
        <p:nvSpPr>
          <p:cNvPr id="3" name="Content Placeholder 2"/>
          <p:cNvSpPr>
            <a:spLocks noGrp="1"/>
          </p:cNvSpPr>
          <p:nvPr>
            <p:ph idx="1"/>
          </p:nvPr>
        </p:nvSpPr>
        <p:spPr/>
        <p:txBody>
          <a:bodyPr/>
          <a:lstStyle/>
          <a:p>
            <a:r>
              <a:rPr lang="en-US" dirty="0" smtClean="0"/>
              <a:t>Boundaries of disciplinary communities</a:t>
            </a:r>
          </a:p>
          <a:p>
            <a:r>
              <a:rPr lang="en-US" dirty="0" smtClean="0"/>
              <a:t>Distinctions among basic knowledge, epistemological approaches, and literate practices of a field</a:t>
            </a:r>
          </a:p>
          <a:p>
            <a:r>
              <a:rPr lang="en-US" dirty="0" smtClean="0"/>
              <a:t>Distinctions between disciplinary literacy and content area reading</a:t>
            </a:r>
          </a:p>
          <a:p>
            <a:r>
              <a:rPr lang="en-US" dirty="0" smtClean="0"/>
              <a:t>Each of these three controversies have instructional implications</a:t>
            </a:r>
            <a:endParaRPr lang="en-US" dirty="0"/>
          </a:p>
        </p:txBody>
      </p:sp>
    </p:spTree>
    <p:extLst>
      <p:ext uri="{BB962C8B-B14F-4D97-AF65-F5344CB8AC3E}">
        <p14:creationId xmlns:p14="http://schemas.microsoft.com/office/powerpoint/2010/main" val="401881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7813"/>
            <a:ext cx="8458200" cy="1322387"/>
          </a:xfrm>
        </p:spPr>
        <p:txBody>
          <a:bodyPr/>
          <a:lstStyle/>
          <a:p>
            <a:r>
              <a:rPr lang="en-US" sz="3600" b="1" dirty="0" smtClean="0"/>
              <a:t>History Reading (Fang &amp; </a:t>
            </a:r>
            <a:r>
              <a:rPr lang="en-US" sz="3600" b="1" dirty="0" err="1" smtClean="0"/>
              <a:t>Schleppergrell</a:t>
            </a:r>
            <a:r>
              <a:rPr lang="en-US" sz="3600" b="1" dirty="0" smtClean="0"/>
              <a:t>)</a:t>
            </a:r>
          </a:p>
        </p:txBody>
      </p:sp>
      <p:sp>
        <p:nvSpPr>
          <p:cNvPr id="30723" name="Content Placeholder 2"/>
          <p:cNvSpPr>
            <a:spLocks noGrp="1"/>
          </p:cNvSpPr>
          <p:nvPr>
            <p:ph idx="1"/>
          </p:nvPr>
        </p:nvSpPr>
        <p:spPr/>
        <p:txBody>
          <a:bodyPr/>
          <a:lstStyle/>
          <a:p>
            <a:r>
              <a:rPr lang="en-US" sz="2400" dirty="0" smtClean="0"/>
              <a:t>History text constructs time and causation</a:t>
            </a:r>
          </a:p>
          <a:p>
            <a:r>
              <a:rPr lang="en-US" sz="2400" dirty="0" smtClean="0"/>
              <a:t>Attributes agency (readers need to focus on the reasons for actions and the outcomes of those actions—cause/effect)</a:t>
            </a:r>
          </a:p>
          <a:p>
            <a:r>
              <a:rPr lang="en-US" sz="2400" dirty="0" smtClean="0"/>
              <a:t>Presents judgment and interpretation (argument)</a:t>
            </a:r>
          </a:p>
          <a:p>
            <a:r>
              <a:rPr lang="en-US" sz="2400" dirty="0" smtClean="0"/>
              <a:t>Often narratives with lack of clear connections to thesis </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3600" b="1" smtClean="0"/>
              <a:t>History Reading (Fang &amp; Schleppergrell)</a:t>
            </a:r>
          </a:p>
        </p:txBody>
      </p:sp>
      <p:sp>
        <p:nvSpPr>
          <p:cNvPr id="31747" name="Content Placeholder 2"/>
          <p:cNvSpPr>
            <a:spLocks noGrp="1"/>
          </p:cNvSpPr>
          <p:nvPr>
            <p:ph idx="1"/>
          </p:nvPr>
        </p:nvSpPr>
        <p:spPr>
          <a:xfrm>
            <a:off x="457200" y="1447800"/>
            <a:ext cx="8229600" cy="5140325"/>
          </a:xfrm>
        </p:spPr>
        <p:txBody>
          <a:bodyPr/>
          <a:lstStyle/>
          <a:p>
            <a:r>
              <a:rPr lang="en-US" sz="2400" dirty="0" smtClean="0"/>
              <a:t>History texts construct </a:t>
            </a:r>
            <a:r>
              <a:rPr lang="en-US" sz="2400" dirty="0"/>
              <a:t>meaning about time, place, </a:t>
            </a:r>
            <a:r>
              <a:rPr lang="en-US" sz="2400" dirty="0" smtClean="0"/>
              <a:t>manner through “grammatical circumstances”</a:t>
            </a:r>
            <a:endParaRPr lang="en-US" sz="2400" dirty="0"/>
          </a:p>
          <a:p>
            <a:r>
              <a:rPr lang="en-US" sz="2400" dirty="0" smtClean="0"/>
              <a:t>Thus, in history, many clauses begin with grammatical circumstances realized in prepositional phrases and adverbs</a:t>
            </a:r>
          </a:p>
          <a:p>
            <a:r>
              <a:rPr lang="en-US" sz="2400" u="sng" dirty="0" smtClean="0"/>
              <a:t>Over the next decade </a:t>
            </a:r>
            <a:r>
              <a:rPr lang="en-US" sz="2400" dirty="0" smtClean="0"/>
              <a:t>events led to war.</a:t>
            </a:r>
          </a:p>
          <a:p>
            <a:r>
              <a:rPr lang="en-US" sz="2400" dirty="0" smtClean="0"/>
              <a:t>They gathered </a:t>
            </a:r>
            <a:r>
              <a:rPr lang="en-US" sz="2400" u="sng" dirty="0" smtClean="0"/>
              <a:t>in Philadelphia.</a:t>
            </a:r>
          </a:p>
          <a:p>
            <a:r>
              <a:rPr lang="en-US" sz="2400" dirty="0" smtClean="0"/>
              <a:t>They made enemies </a:t>
            </a:r>
            <a:r>
              <a:rPr lang="en-US" sz="2400" u="sng" dirty="0" smtClean="0"/>
              <a:t>by their harsh stands</a:t>
            </a:r>
            <a:endParaRPr lang="en-US" sz="2400" dirty="0" smtClean="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z="3600" b="1" smtClean="0"/>
              <a:t>History Reading (Fang &amp; Schleppergrell)</a:t>
            </a:r>
          </a:p>
        </p:txBody>
      </p:sp>
      <p:sp>
        <p:nvSpPr>
          <p:cNvPr id="32771" name="Content Placeholder 2"/>
          <p:cNvSpPr>
            <a:spLocks noGrp="1"/>
          </p:cNvSpPr>
          <p:nvPr>
            <p:ph idx="1"/>
          </p:nvPr>
        </p:nvSpPr>
        <p:spPr>
          <a:xfrm>
            <a:off x="457200" y="2362200"/>
            <a:ext cx="8229600" cy="3768725"/>
          </a:xfrm>
        </p:spPr>
        <p:txBody>
          <a:bodyPr/>
          <a:lstStyle/>
          <a:p>
            <a:r>
              <a:rPr lang="en-US" sz="2400" dirty="0" smtClean="0"/>
              <a:t>History also constructs </a:t>
            </a:r>
            <a:r>
              <a:rPr lang="en-US" sz="2400" u="sng" dirty="0" smtClean="0"/>
              <a:t>participants/actors</a:t>
            </a:r>
            <a:r>
              <a:rPr lang="en-US" sz="2400" dirty="0" smtClean="0"/>
              <a:t> and the </a:t>
            </a:r>
            <a:r>
              <a:rPr lang="en-US" sz="2400" u="sng" dirty="0" smtClean="0"/>
              <a:t>processes</a:t>
            </a:r>
            <a:r>
              <a:rPr lang="en-US" sz="2400" dirty="0" smtClean="0"/>
              <a:t> that they engaged in to move </a:t>
            </a:r>
            <a:r>
              <a:rPr lang="en-US" sz="2400" u="sng" dirty="0" smtClean="0"/>
              <a:t>towards their goals</a:t>
            </a:r>
            <a:r>
              <a:rPr lang="en-US" sz="2400" dirty="0" smtClean="0"/>
              <a:t>.</a:t>
            </a:r>
          </a:p>
          <a:p>
            <a:pPr>
              <a:buFont typeface="Wingdings" pitchFamily="2" charset="2"/>
              <a:buNone/>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3600" b="1" dirty="0" smtClean="0"/>
              <a:t>History Reading (Fang &amp; </a:t>
            </a:r>
            <a:r>
              <a:rPr lang="en-US" sz="3600" b="1" dirty="0" err="1" smtClean="0"/>
              <a:t>Schleppergrel</a:t>
            </a:r>
            <a:r>
              <a:rPr lang="en-US" sz="3600" b="1" dirty="0" smtClean="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660278"/>
              </p:ext>
            </p:extLst>
          </p:nvPr>
        </p:nvGraphicFramePr>
        <p:xfrm>
          <a:off x="381000" y="1524000"/>
          <a:ext cx="8229600" cy="4851399"/>
        </p:xfrm>
        <a:graphic>
          <a:graphicData uri="http://schemas.openxmlformats.org/drawingml/2006/table">
            <a:tbl>
              <a:tblPr firstRow="1" bandRow="1">
                <a:tableStyleId>{5C22544A-7EE6-4342-B048-85BDC9FD1C3A}</a:tableStyleId>
              </a:tblPr>
              <a:tblGrid>
                <a:gridCol w="990600"/>
                <a:gridCol w="1752600"/>
                <a:gridCol w="1371600"/>
                <a:gridCol w="1371600"/>
                <a:gridCol w="1371600"/>
                <a:gridCol w="1371600"/>
              </a:tblGrid>
              <a:tr h="370840">
                <a:tc>
                  <a:txBody>
                    <a:bodyPr/>
                    <a:lstStyle/>
                    <a:p>
                      <a:r>
                        <a:rPr lang="en-US" dirty="0" smtClean="0"/>
                        <a:t>Clause</a:t>
                      </a:r>
                      <a:endParaRPr lang="en-US" dirty="0"/>
                    </a:p>
                  </a:txBody>
                  <a:tcPr/>
                </a:tc>
                <a:tc>
                  <a:txBody>
                    <a:bodyPr/>
                    <a:lstStyle/>
                    <a:p>
                      <a:r>
                        <a:rPr lang="en-US" dirty="0" smtClean="0"/>
                        <a:t>Circumstance</a:t>
                      </a:r>
                      <a:endParaRPr lang="en-US" dirty="0"/>
                    </a:p>
                  </a:txBody>
                  <a:tcPr/>
                </a:tc>
                <a:tc>
                  <a:txBody>
                    <a:bodyPr/>
                    <a:lstStyle/>
                    <a:p>
                      <a:r>
                        <a:rPr lang="en-US" dirty="0" smtClean="0"/>
                        <a:t>Actor</a:t>
                      </a:r>
                      <a:endParaRPr lang="en-US" dirty="0"/>
                    </a:p>
                  </a:txBody>
                  <a:tcPr/>
                </a:tc>
                <a:tc>
                  <a:txBody>
                    <a:bodyPr/>
                    <a:lstStyle/>
                    <a:p>
                      <a:r>
                        <a:rPr lang="en-US" dirty="0" smtClean="0"/>
                        <a:t>Process</a:t>
                      </a:r>
                      <a:endParaRPr lang="en-US" dirty="0"/>
                    </a:p>
                  </a:txBody>
                  <a:tcPr/>
                </a:tc>
                <a:tc>
                  <a:txBody>
                    <a:bodyPr/>
                    <a:lstStyle/>
                    <a:p>
                      <a:r>
                        <a:rPr lang="en-US" dirty="0" smtClean="0"/>
                        <a:t>Goal</a:t>
                      </a:r>
                      <a:endParaRPr lang="en-US" dirty="0"/>
                    </a:p>
                  </a:txBody>
                  <a:tcPr/>
                </a:tc>
                <a:tc>
                  <a:txBody>
                    <a:bodyPr/>
                    <a:lstStyle/>
                    <a:p>
                      <a:r>
                        <a:rPr lang="en-US" dirty="0" smtClean="0"/>
                        <a:t>Circum.</a:t>
                      </a:r>
                      <a:endParaRPr lang="en-US" dirty="0"/>
                    </a:p>
                  </a:txBody>
                  <a:tcPr/>
                </a:tc>
              </a:tr>
              <a:tr h="370840">
                <a:tc>
                  <a:txBody>
                    <a:bodyPr/>
                    <a:lstStyle/>
                    <a:p>
                      <a:pPr algn="ctr"/>
                      <a:r>
                        <a:rPr lang="en-US" dirty="0" smtClean="0"/>
                        <a:t>1</a:t>
                      </a:r>
                      <a:endParaRPr lang="en-US" dirty="0"/>
                    </a:p>
                  </a:txBody>
                  <a:tcPr/>
                </a:tc>
                <a:tc>
                  <a:txBody>
                    <a:bodyPr/>
                    <a:lstStyle/>
                    <a:p>
                      <a:r>
                        <a:rPr lang="en-US" dirty="0" smtClean="0"/>
                        <a:t>Over the next decade,</a:t>
                      </a:r>
                      <a:endParaRPr lang="en-US" dirty="0"/>
                    </a:p>
                  </a:txBody>
                  <a:tcPr/>
                </a:tc>
                <a:tc>
                  <a:txBody>
                    <a:bodyPr/>
                    <a:lstStyle/>
                    <a:p>
                      <a:r>
                        <a:rPr lang="en-US" dirty="0" smtClean="0"/>
                        <a:t>further events</a:t>
                      </a:r>
                      <a:endParaRPr lang="en-US" dirty="0"/>
                    </a:p>
                  </a:txBody>
                  <a:tcPr/>
                </a:tc>
                <a:tc>
                  <a:txBody>
                    <a:bodyPr/>
                    <a:lstStyle/>
                    <a:p>
                      <a:r>
                        <a:rPr lang="en-US" dirty="0" smtClean="0"/>
                        <a:t>steadily led</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a:t>
                      </a:r>
                      <a:r>
                        <a:rPr lang="en-US" baseline="0" dirty="0" smtClean="0"/>
                        <a:t> war</a:t>
                      </a:r>
                      <a:endParaRPr lang="en-US" dirty="0" smtClean="0"/>
                    </a:p>
                    <a:p>
                      <a:endParaRPr lang="en-US" dirty="0"/>
                    </a:p>
                  </a:txBody>
                  <a:tcPr/>
                </a:tc>
              </a:tr>
              <a:tr h="370840">
                <a:tc>
                  <a:txBody>
                    <a:bodyPr/>
                    <a:lstStyle/>
                    <a:p>
                      <a:pPr algn="ctr"/>
                      <a:r>
                        <a:rPr lang="en-US" dirty="0" smtClean="0"/>
                        <a:t>2</a:t>
                      </a:r>
                      <a:endParaRPr lang="en-US" dirty="0"/>
                    </a:p>
                  </a:txBody>
                  <a:tcPr/>
                </a:tc>
                <a:tc>
                  <a:txBody>
                    <a:bodyPr/>
                    <a:lstStyle/>
                    <a:p>
                      <a:endParaRPr lang="en-US" dirty="0"/>
                    </a:p>
                  </a:txBody>
                  <a:tcPr/>
                </a:tc>
                <a:tc>
                  <a:txBody>
                    <a:bodyPr/>
                    <a:lstStyle/>
                    <a:p>
                      <a:r>
                        <a:rPr lang="en-US" dirty="0" smtClean="0"/>
                        <a:t>Some colonial leaders, such as</a:t>
                      </a:r>
                      <a:r>
                        <a:rPr lang="en-US" baseline="0" dirty="0" smtClean="0"/>
                        <a:t> Samuel Adams</a:t>
                      </a:r>
                      <a:endParaRPr lang="en-US" dirty="0"/>
                    </a:p>
                  </a:txBody>
                  <a:tcPr/>
                </a:tc>
                <a:tc>
                  <a:txBody>
                    <a:bodyPr/>
                    <a:lstStyle/>
                    <a:p>
                      <a:r>
                        <a:rPr lang="en-US" dirty="0" smtClean="0"/>
                        <a:t>favored</a:t>
                      </a:r>
                      <a:endParaRPr lang="en-US" dirty="0"/>
                    </a:p>
                  </a:txBody>
                  <a:tcPr/>
                </a:tc>
                <a:tc>
                  <a:txBody>
                    <a:bodyPr/>
                    <a:lstStyle/>
                    <a:p>
                      <a:r>
                        <a:rPr lang="en-US" dirty="0" err="1" smtClean="0"/>
                        <a:t>independ-ence</a:t>
                      </a:r>
                      <a:r>
                        <a:rPr lang="en-US" dirty="0" smtClean="0"/>
                        <a:t> from Britain.</a:t>
                      </a:r>
                      <a:endParaRPr lang="en-US" dirty="0"/>
                    </a:p>
                  </a:txBody>
                  <a:tcPr/>
                </a:tc>
                <a:tc>
                  <a:txBody>
                    <a:bodyPr/>
                    <a:lstStyle/>
                    <a:p>
                      <a:endParaRPr lang="en-US" dirty="0"/>
                    </a:p>
                  </a:txBody>
                  <a:tcPr/>
                </a:tc>
              </a:tr>
              <a:tr h="370840">
                <a:tc>
                  <a:txBody>
                    <a:bodyPr/>
                    <a:lstStyle/>
                    <a:p>
                      <a:pPr algn="ctr"/>
                      <a:r>
                        <a:rPr lang="en-US" dirty="0" smtClean="0"/>
                        <a:t>3</a:t>
                      </a:r>
                      <a:endParaRPr lang="en-US" dirty="0"/>
                    </a:p>
                  </a:txBody>
                  <a:tcPr/>
                </a:tc>
                <a:tc>
                  <a:txBody>
                    <a:bodyPr/>
                    <a:lstStyle/>
                    <a:p>
                      <a:endParaRPr lang="en-US" dirty="0"/>
                    </a:p>
                  </a:txBody>
                  <a:tcPr/>
                </a:tc>
                <a:tc>
                  <a:txBody>
                    <a:bodyPr/>
                    <a:lstStyle/>
                    <a:p>
                      <a:r>
                        <a:rPr lang="en-US" dirty="0" smtClean="0"/>
                        <a:t>They</a:t>
                      </a:r>
                      <a:endParaRPr lang="en-US" dirty="0"/>
                    </a:p>
                  </a:txBody>
                  <a:tcPr/>
                </a:tc>
                <a:tc>
                  <a:txBody>
                    <a:bodyPr/>
                    <a:lstStyle/>
                    <a:p>
                      <a:r>
                        <a:rPr lang="en-US" dirty="0" err="1" smtClean="0"/>
                        <a:t>encour</a:t>
                      </a:r>
                      <a:r>
                        <a:rPr lang="en-US" dirty="0" smtClean="0"/>
                        <a:t>-aged</a:t>
                      </a:r>
                      <a:endParaRPr lang="en-US" dirty="0"/>
                    </a:p>
                  </a:txBody>
                  <a:tcPr/>
                </a:tc>
                <a:tc>
                  <a:txBody>
                    <a:bodyPr/>
                    <a:lstStyle/>
                    <a:p>
                      <a:r>
                        <a:rPr lang="en-US" dirty="0" smtClean="0"/>
                        <a:t>conflict with</a:t>
                      </a:r>
                    </a:p>
                    <a:p>
                      <a:r>
                        <a:rPr lang="en-US" dirty="0" smtClean="0"/>
                        <a:t>British authorities. </a:t>
                      </a:r>
                      <a:endParaRPr lang="en-US" dirty="0"/>
                    </a:p>
                  </a:txBody>
                  <a:tcPr/>
                </a:tc>
                <a:tc>
                  <a:txBody>
                    <a:bodyPr/>
                    <a:lstStyle/>
                    <a:p>
                      <a:endParaRPr lang="en-US" dirty="0"/>
                    </a:p>
                  </a:txBody>
                  <a:tcPr/>
                </a:tc>
              </a:tr>
              <a:tr h="370840">
                <a:tc>
                  <a:txBody>
                    <a:bodyPr/>
                    <a:lstStyle/>
                    <a:p>
                      <a:pPr algn="ctr"/>
                      <a:r>
                        <a:rPr lang="en-US" dirty="0" smtClean="0"/>
                        <a:t>4</a:t>
                      </a:r>
                      <a:endParaRPr lang="en-US" dirty="0"/>
                    </a:p>
                  </a:txBody>
                  <a:tcPr/>
                </a:tc>
                <a:tc>
                  <a:txBody>
                    <a:bodyPr/>
                    <a:lstStyle/>
                    <a:p>
                      <a:r>
                        <a:rPr lang="en-US" dirty="0" smtClean="0"/>
                        <a:t>At the same time,</a:t>
                      </a:r>
                      <a:endParaRPr lang="en-US" dirty="0"/>
                    </a:p>
                  </a:txBody>
                  <a:tcPr/>
                </a:tc>
                <a:tc>
                  <a:txBody>
                    <a:bodyPr/>
                    <a:lstStyle/>
                    <a:p>
                      <a:r>
                        <a:rPr lang="en-US" dirty="0" smtClean="0"/>
                        <a:t>George II and his ministers</a:t>
                      </a:r>
                      <a:endParaRPr lang="en-US" dirty="0"/>
                    </a:p>
                  </a:txBody>
                  <a:tcPr/>
                </a:tc>
                <a:tc>
                  <a:txBody>
                    <a:bodyPr/>
                    <a:lstStyle/>
                    <a:p>
                      <a:r>
                        <a:rPr lang="en-US" dirty="0" smtClean="0"/>
                        <a:t>made</a:t>
                      </a:r>
                      <a:endParaRPr lang="en-US" dirty="0"/>
                    </a:p>
                  </a:txBody>
                  <a:tcPr/>
                </a:tc>
                <a:tc>
                  <a:txBody>
                    <a:bodyPr/>
                    <a:lstStyle/>
                    <a:p>
                      <a:r>
                        <a:rPr lang="en-US" dirty="0" smtClean="0"/>
                        <a:t>enemies of many moderate  Colonists </a:t>
                      </a:r>
                      <a:endParaRPr lang="en-US" dirty="0"/>
                    </a:p>
                  </a:txBody>
                  <a:tcPr/>
                </a:tc>
                <a:tc>
                  <a:txBody>
                    <a:bodyPr/>
                    <a:lstStyle/>
                    <a:p>
                      <a:r>
                        <a:rPr lang="en-US" dirty="0" smtClean="0"/>
                        <a:t>by their harsh stands </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z="3600" b="1" smtClean="0"/>
              <a:t>Science Reading (Fang &amp; Schleppergrell)</a:t>
            </a:r>
          </a:p>
        </p:txBody>
      </p:sp>
      <p:sp>
        <p:nvSpPr>
          <p:cNvPr id="35843" name="Content Placeholder 2"/>
          <p:cNvSpPr>
            <a:spLocks noGrp="1"/>
          </p:cNvSpPr>
          <p:nvPr>
            <p:ph idx="1"/>
          </p:nvPr>
        </p:nvSpPr>
        <p:spPr/>
        <p:txBody>
          <a:bodyPr/>
          <a:lstStyle/>
          <a:p>
            <a:r>
              <a:rPr lang="en-US" sz="2400" dirty="0" smtClean="0"/>
              <a:t>Technical, abstract, dense, tightly knit language (that contrasts with interactive, interpersonal style of other texts or ordinary language)</a:t>
            </a:r>
          </a:p>
          <a:p>
            <a:r>
              <a:rPr lang="en-US" sz="2400" dirty="0" smtClean="0"/>
              <a:t>Nominalization (turning processes into nouns) </a:t>
            </a:r>
          </a:p>
          <a:p>
            <a:r>
              <a:rPr lang="en-US" sz="2400" dirty="0" smtClean="0"/>
              <a:t>Suppresses agency (readers need to focus on causation not intention)</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z="3600" b="1" smtClean="0"/>
              <a:t>Science Reading (Fang &amp; Schleppergrell)</a:t>
            </a:r>
          </a:p>
        </p:txBody>
      </p:sp>
      <p:sp>
        <p:nvSpPr>
          <p:cNvPr id="36867" name="Content Placeholder 2"/>
          <p:cNvSpPr>
            <a:spLocks noGrp="1"/>
          </p:cNvSpPr>
          <p:nvPr>
            <p:ph idx="1"/>
          </p:nvPr>
        </p:nvSpPr>
        <p:spPr/>
        <p:txBody>
          <a:bodyPr/>
          <a:lstStyle/>
          <a:p>
            <a:r>
              <a:rPr lang="en-US" sz="2400" dirty="0" smtClean="0"/>
              <a:t>Sentence density: unpacking complex nouns</a:t>
            </a:r>
          </a:p>
          <a:p>
            <a:r>
              <a:rPr lang="en-US" sz="2400" i="1" u="sng" dirty="0" smtClean="0"/>
              <a:t>Experimental verification of Einstein’s explanation of the photoelectric effect </a:t>
            </a:r>
            <a:r>
              <a:rPr lang="en-US" sz="2400" i="1" dirty="0" smtClean="0"/>
              <a:t>was made 11 years later by the American physicist Robert Millikan. </a:t>
            </a:r>
            <a:r>
              <a:rPr lang="en-US" sz="2400" i="1" u="sng" dirty="0" smtClean="0"/>
              <a:t>Every aspect of Einstein’s interpretation </a:t>
            </a:r>
            <a:r>
              <a:rPr lang="en-US" sz="2400" i="1" dirty="0" smtClean="0"/>
              <a:t>was confirmed, including the direct proportionality of photon energy to frequency.</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b="1" smtClean="0"/>
              <a:t>Comparing Content Area Reading and Disciplinary Literacy</a:t>
            </a:r>
          </a:p>
        </p:txBody>
      </p:sp>
      <p:graphicFrame>
        <p:nvGraphicFramePr>
          <p:cNvPr id="7" name="Content Placeholder 6"/>
          <p:cNvGraphicFramePr>
            <a:graphicFrameLocks noGrp="1"/>
          </p:cNvGraphicFramePr>
          <p:nvPr>
            <p:ph idx="1"/>
          </p:nvPr>
        </p:nvGraphicFramePr>
        <p:xfrm>
          <a:off x="533400" y="1981200"/>
          <a:ext cx="8229600" cy="3672840"/>
        </p:xfrm>
        <a:graphic>
          <a:graphicData uri="http://schemas.openxmlformats.org/drawingml/2006/table">
            <a:tbl>
              <a:tblPr firstRow="1" bandRow="1">
                <a:tableStyleId>{5C22544A-7EE6-4342-B048-85BDC9FD1C3A}</a:tableStyleId>
              </a:tblPr>
              <a:tblGrid>
                <a:gridCol w="1981200"/>
                <a:gridCol w="2895600"/>
                <a:gridCol w="3352800"/>
              </a:tblGrid>
              <a:tr h="370840">
                <a:tc>
                  <a:txBody>
                    <a:bodyPr/>
                    <a:lstStyle/>
                    <a:p>
                      <a:endParaRPr lang="en-US" dirty="0"/>
                    </a:p>
                  </a:txBody>
                  <a:tcPr/>
                </a:tc>
                <a:tc>
                  <a:txBody>
                    <a:bodyPr/>
                    <a:lstStyle/>
                    <a:p>
                      <a:r>
                        <a:rPr lang="en-US" dirty="0" smtClean="0"/>
                        <a:t>Content Area</a:t>
                      </a:r>
                      <a:r>
                        <a:rPr lang="en-US" baseline="0" dirty="0" smtClean="0"/>
                        <a:t> Reading</a:t>
                      </a:r>
                      <a:endParaRPr lang="en-US" dirty="0"/>
                    </a:p>
                  </a:txBody>
                  <a:tcPr/>
                </a:tc>
                <a:tc>
                  <a:txBody>
                    <a:bodyPr/>
                    <a:lstStyle/>
                    <a:p>
                      <a:r>
                        <a:rPr lang="en-US" dirty="0" smtClean="0"/>
                        <a:t>Disciplinary Literacy</a:t>
                      </a:r>
                      <a:endParaRPr lang="en-US" dirty="0"/>
                    </a:p>
                  </a:txBody>
                  <a:tcPr/>
                </a:tc>
              </a:tr>
              <a:tr h="370840">
                <a:tc>
                  <a:txBody>
                    <a:bodyPr/>
                    <a:lstStyle/>
                    <a:p>
                      <a:r>
                        <a:rPr lang="en-US" dirty="0" smtClean="0"/>
                        <a:t>Source</a:t>
                      </a:r>
                      <a:endParaRPr lang="en-US" dirty="0"/>
                    </a:p>
                  </a:txBody>
                  <a:tcPr/>
                </a:tc>
                <a:tc>
                  <a:txBody>
                    <a:bodyPr/>
                    <a:lstStyle/>
                    <a:p>
                      <a:r>
                        <a:rPr lang="en-US" dirty="0" smtClean="0"/>
                        <a:t>Reading</a:t>
                      </a:r>
                      <a:r>
                        <a:rPr lang="en-US" baseline="0" dirty="0" smtClean="0"/>
                        <a:t> experts since 1920s</a:t>
                      </a:r>
                      <a:endParaRPr lang="en-US" dirty="0"/>
                    </a:p>
                  </a:txBody>
                  <a:tcPr/>
                </a:tc>
                <a:tc>
                  <a:txBody>
                    <a:bodyPr/>
                    <a:lstStyle/>
                    <a:p>
                      <a:r>
                        <a:rPr lang="en-US" dirty="0" smtClean="0"/>
                        <a:t>Wider range of experts since 1990s</a:t>
                      </a:r>
                      <a:endParaRPr lang="en-US" dirty="0"/>
                    </a:p>
                  </a:txBody>
                  <a:tcPr/>
                </a:tc>
              </a:tr>
              <a:tr h="370840">
                <a:tc>
                  <a:txBody>
                    <a:bodyPr/>
                    <a:lstStyle/>
                    <a:p>
                      <a:r>
                        <a:rPr lang="en-US" b="0" dirty="0" smtClean="0"/>
                        <a:t>Nature of skills</a:t>
                      </a:r>
                      <a:endParaRPr lang="en-US" b="0" dirty="0"/>
                    </a:p>
                  </a:txBody>
                  <a:tcPr/>
                </a:tc>
                <a:tc>
                  <a:txBody>
                    <a:bodyPr/>
                    <a:lstStyle/>
                    <a:p>
                      <a:r>
                        <a:rPr lang="en-US" b="0" dirty="0" smtClean="0"/>
                        <a:t>Generalizable</a:t>
                      </a:r>
                      <a:endParaRPr lang="en-US" b="0" dirty="0"/>
                    </a:p>
                  </a:txBody>
                  <a:tcPr/>
                </a:tc>
                <a:tc>
                  <a:txBody>
                    <a:bodyPr/>
                    <a:lstStyle/>
                    <a:p>
                      <a:r>
                        <a:rPr lang="en-US" b="0" dirty="0" smtClean="0"/>
                        <a:t>Specialized</a:t>
                      </a:r>
                      <a:endParaRPr lang="en-US" b="0" dirty="0"/>
                    </a:p>
                  </a:txBody>
                  <a:tcPr/>
                </a:tc>
              </a:tr>
              <a:tr h="370840">
                <a:tc>
                  <a:txBody>
                    <a:bodyPr/>
                    <a:lstStyle/>
                    <a:p>
                      <a:r>
                        <a:rPr lang="en-US" b="0" dirty="0" smtClean="0"/>
                        <a:t>Focus</a:t>
                      </a:r>
                      <a:endParaRPr lang="en-US" b="0" dirty="0"/>
                    </a:p>
                  </a:txBody>
                  <a:tcPr/>
                </a:tc>
                <a:tc>
                  <a:txBody>
                    <a:bodyPr/>
                    <a:lstStyle/>
                    <a:p>
                      <a:r>
                        <a:rPr lang="en-US" sz="1800" b="0" kern="1200" dirty="0" smtClean="0">
                          <a:solidFill>
                            <a:schemeClr val="dk1"/>
                          </a:solidFill>
                          <a:latin typeface="+mn-lt"/>
                          <a:ea typeface="+mn-ea"/>
                          <a:cs typeface="+mn-cs"/>
                        </a:rPr>
                        <a:t>Use of reading and writing to study/learn information</a:t>
                      </a:r>
                      <a:endParaRPr lang="en-US" b="0" dirty="0"/>
                    </a:p>
                  </a:txBody>
                  <a:tcPr/>
                </a:tc>
                <a:tc>
                  <a:txBody>
                    <a:bodyPr/>
                    <a:lstStyle/>
                    <a:p>
                      <a:r>
                        <a:rPr lang="en-US" sz="1800" b="0" kern="1200" dirty="0" smtClean="0">
                          <a:solidFill>
                            <a:schemeClr val="dk1"/>
                          </a:solidFill>
                          <a:latin typeface="+mn-lt"/>
                          <a:ea typeface="+mn-ea"/>
                          <a:cs typeface="+mn-cs"/>
                        </a:rPr>
                        <a:t>How literacy is used to make meaning within a discipline</a:t>
                      </a:r>
                      <a:endParaRPr lang="en-US" b="0" dirty="0"/>
                    </a:p>
                  </a:txBody>
                  <a:tcPr/>
                </a:tc>
              </a:tr>
              <a:tr h="370840">
                <a:tc>
                  <a:txBody>
                    <a:bodyPr/>
                    <a:lstStyle/>
                    <a:p>
                      <a:r>
                        <a:rPr lang="en-US" b="0" dirty="0" smtClean="0"/>
                        <a:t>Students</a:t>
                      </a:r>
                      <a:endParaRPr lang="en-US" b="0" dirty="0"/>
                    </a:p>
                  </a:txBody>
                  <a:tcPr/>
                </a:tc>
                <a:tc>
                  <a:txBody>
                    <a:bodyPr/>
                    <a:lstStyle/>
                    <a:p>
                      <a:r>
                        <a:rPr lang="en-US" b="0" dirty="0" smtClean="0"/>
                        <a:t>Remedial</a:t>
                      </a:r>
                      <a:endParaRPr lang="en-US" b="0" dirty="0"/>
                    </a:p>
                  </a:txBody>
                  <a:tcPr/>
                </a:tc>
                <a:tc>
                  <a:txBody>
                    <a:bodyPr/>
                    <a:lstStyle/>
                    <a:p>
                      <a:r>
                        <a:rPr lang="en-US" b="0" dirty="0" smtClean="0"/>
                        <a:t>Whole</a:t>
                      </a:r>
                      <a:r>
                        <a:rPr lang="en-US" b="0" baseline="0" dirty="0" smtClean="0"/>
                        <a:t> distribution</a:t>
                      </a:r>
                      <a:endParaRPr lang="en-US" b="0" dirty="0"/>
                    </a:p>
                  </a:txBody>
                  <a:tcPr/>
                </a:tc>
              </a:tr>
              <a:tr h="370840">
                <a:tc>
                  <a:txBody>
                    <a:bodyPr/>
                    <a:lstStyle/>
                    <a:p>
                      <a:r>
                        <a:rPr lang="en-US" b="0" dirty="0" smtClean="0"/>
                        <a:t>Texts</a:t>
                      </a:r>
                      <a:endParaRPr lang="en-US" b="0" dirty="0"/>
                    </a:p>
                  </a:txBody>
                  <a:tcPr/>
                </a:tc>
                <a:tc>
                  <a:txBody>
                    <a:bodyPr/>
                    <a:lstStyle/>
                    <a:p>
                      <a:r>
                        <a:rPr lang="en-US" b="0" dirty="0" smtClean="0"/>
                        <a:t>Often</a:t>
                      </a:r>
                      <a:r>
                        <a:rPr lang="en-US" b="0" baseline="0" dirty="0" smtClean="0"/>
                        <a:t> encourages use of literary text</a:t>
                      </a:r>
                      <a:endParaRPr lang="en-US" b="0" dirty="0"/>
                    </a:p>
                  </a:txBody>
                  <a:tcPr/>
                </a:tc>
                <a:tc>
                  <a:txBody>
                    <a:bodyPr/>
                    <a:lstStyle/>
                    <a:p>
                      <a:r>
                        <a:rPr lang="en-US" b="0" dirty="0" smtClean="0"/>
                        <a:t>Only focuses on disciplinary text</a:t>
                      </a:r>
                      <a:endParaRPr lang="en-US" b="0" dirty="0"/>
                    </a:p>
                  </a:txBody>
                  <a:tcPr/>
                </a:tc>
              </a:tr>
              <a:tr h="370840">
                <a:tc>
                  <a:txBody>
                    <a:bodyPr/>
                    <a:lstStyle/>
                    <a:p>
                      <a:r>
                        <a:rPr lang="en-US" b="1" dirty="0" smtClean="0"/>
                        <a:t>Role of graphics</a:t>
                      </a:r>
                      <a:endParaRPr lang="en-US" b="1" dirty="0"/>
                    </a:p>
                  </a:txBody>
                  <a:tcPr/>
                </a:tc>
                <a:tc>
                  <a:txBody>
                    <a:bodyPr/>
                    <a:lstStyle/>
                    <a:p>
                      <a:r>
                        <a:rPr lang="en-US" b="1" dirty="0" smtClean="0"/>
                        <a:t>Ignored or taught generally</a:t>
                      </a:r>
                      <a:endParaRPr lang="en-US" b="1" dirty="0"/>
                    </a:p>
                  </a:txBody>
                  <a:tcPr/>
                </a:tc>
                <a:tc>
                  <a:txBody>
                    <a:bodyPr/>
                    <a:lstStyle/>
                    <a:p>
                      <a:r>
                        <a:rPr lang="en-US" b="1" dirty="0" smtClean="0"/>
                        <a:t>Specific to the discipline</a:t>
                      </a:r>
                      <a:endParaRPr lang="en-US" b="1" dirty="0"/>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b="1" smtClean="0"/>
              <a:t>Content Area Reading</a:t>
            </a:r>
          </a:p>
        </p:txBody>
      </p:sp>
      <p:sp>
        <p:nvSpPr>
          <p:cNvPr id="35843" name="Content Placeholder 2"/>
          <p:cNvSpPr>
            <a:spLocks noGrp="1"/>
          </p:cNvSpPr>
          <p:nvPr>
            <p:ph idx="1"/>
          </p:nvPr>
        </p:nvSpPr>
        <p:spPr/>
        <p:txBody>
          <a:bodyPr/>
          <a:lstStyle/>
          <a:p>
            <a:r>
              <a:rPr lang="en-US" sz="2400" dirty="0" smtClean="0"/>
              <a:t>Graphics as adjuncts</a:t>
            </a:r>
          </a:p>
          <a:p>
            <a:r>
              <a:rPr lang="en-US" sz="2400" dirty="0" smtClean="0"/>
              <a:t>Interpretive skills are general for pictures, tables, charts, etc.</a:t>
            </a:r>
          </a:p>
          <a:p>
            <a:r>
              <a:rPr lang="en-US" sz="2400" dirty="0" smtClean="0"/>
              <a:t>No differences across disciplines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smtClean="0"/>
              <a:t>Disciplinary Literacy</a:t>
            </a:r>
          </a:p>
        </p:txBody>
      </p:sp>
      <p:sp>
        <p:nvSpPr>
          <p:cNvPr id="36867" name="Content Placeholder 2"/>
          <p:cNvSpPr>
            <a:spLocks noGrp="1"/>
          </p:cNvSpPr>
          <p:nvPr>
            <p:ph idx="1"/>
          </p:nvPr>
        </p:nvSpPr>
        <p:spPr/>
        <p:txBody>
          <a:bodyPr/>
          <a:lstStyle/>
          <a:p>
            <a:r>
              <a:rPr lang="en-US" sz="2400" dirty="0" smtClean="0"/>
              <a:t>Need for translation skills in sciences</a:t>
            </a:r>
          </a:p>
          <a:p>
            <a:r>
              <a:rPr lang="en-US" sz="2400" dirty="0" smtClean="0"/>
              <a:t>Pictures differ in their role (describing/defining nouns, verbs (processes), relationships)</a:t>
            </a:r>
          </a:p>
          <a:p>
            <a:r>
              <a:rPr lang="en-US" sz="2400" dirty="0" smtClean="0"/>
              <a:t>Difference between technical drawing and other photos or drawings?</a:t>
            </a:r>
          </a:p>
          <a:p>
            <a:r>
              <a:rPr lang="en-US" sz="2400" dirty="0" smtClean="0"/>
              <a:t>Is the information: </a:t>
            </a:r>
            <a:r>
              <a:rPr lang="en-US" sz="2800" dirty="0" smtClean="0"/>
              <a:t>	Descriptive? </a:t>
            </a:r>
          </a:p>
          <a:p>
            <a:pPr>
              <a:buFont typeface="Wingdings" pitchFamily="2" charset="2"/>
              <a:buNone/>
            </a:pPr>
            <a:r>
              <a:rPr lang="en-US" sz="2800" dirty="0" smtClean="0"/>
              <a:t>					Sequential? 						Relational/hierarchical? 				Causal?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sz="2400" dirty="0" smtClean="0"/>
              <a:t>Clearly, we need to improve literacy practices within the disciplines</a:t>
            </a:r>
          </a:p>
          <a:p>
            <a:r>
              <a:rPr lang="en-US" sz="2400" dirty="0" smtClean="0"/>
              <a:t>Making sure students have opportunities to engage in the challenging reading and writing of the disciplines in ways that are appropriate to the disciplines </a:t>
            </a:r>
          </a:p>
          <a:p>
            <a:r>
              <a:rPr lang="en-US" sz="2400" dirty="0" smtClean="0"/>
              <a:t>The leverage to do that is the common core standards…. so knowing about the foundations of disciplinary literacy is not enough, you need to know the challenges of the common core as well…</a:t>
            </a:r>
            <a:endParaRPr lang="en-US" sz="2400" dirty="0"/>
          </a:p>
        </p:txBody>
      </p:sp>
    </p:spTree>
    <p:extLst>
      <p:ext uri="{BB962C8B-B14F-4D97-AF65-F5344CB8AC3E}">
        <p14:creationId xmlns:p14="http://schemas.microsoft.com/office/powerpoint/2010/main" val="165993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Communities</a:t>
            </a:r>
            <a:endParaRPr lang="en-US" b="1" dirty="0"/>
          </a:p>
        </p:txBody>
      </p:sp>
      <p:sp>
        <p:nvSpPr>
          <p:cNvPr id="3" name="Content Placeholder 2"/>
          <p:cNvSpPr>
            <a:spLocks noGrp="1"/>
          </p:cNvSpPr>
          <p:nvPr>
            <p:ph idx="1"/>
          </p:nvPr>
        </p:nvSpPr>
        <p:spPr/>
        <p:txBody>
          <a:bodyPr/>
          <a:lstStyle/>
          <a:p>
            <a:r>
              <a:rPr lang="en-US" dirty="0" smtClean="0"/>
              <a:t>Original intellectual stretch was to treat disciplines as discourse communities</a:t>
            </a:r>
          </a:p>
          <a:p>
            <a:r>
              <a:rPr lang="en-US" dirty="0" smtClean="0"/>
              <a:t>Discourse community is a group of people who share a set of discourses (including hared goals, purposes, values, assumptions) and ways of communicating</a:t>
            </a:r>
          </a:p>
          <a:p>
            <a:r>
              <a:rPr lang="en-US" dirty="0" smtClean="0"/>
              <a:t>Overlap with other discourse communities (literate persons, learners, academics, etc.)</a:t>
            </a:r>
          </a:p>
          <a:p>
            <a:r>
              <a:rPr lang="en-US" dirty="0" err="1"/>
              <a:t>S</a:t>
            </a:r>
            <a:r>
              <a:rPr lang="en-US" dirty="0" err="1" smtClean="0"/>
              <a:t>ubspecializations</a:t>
            </a:r>
            <a:r>
              <a:rPr lang="en-US" dirty="0" smtClean="0"/>
              <a:t> </a:t>
            </a:r>
            <a:endParaRPr lang="en-US" dirty="0"/>
          </a:p>
        </p:txBody>
      </p:sp>
    </p:spTree>
    <p:extLst>
      <p:ext uri="{BB962C8B-B14F-4D97-AF65-F5344CB8AC3E}">
        <p14:creationId xmlns:p14="http://schemas.microsoft.com/office/powerpoint/2010/main" val="37562658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b="1" smtClean="0"/>
              <a:t>An important outcome of this work</a:t>
            </a:r>
          </a:p>
        </p:txBody>
      </p:sp>
      <p:sp>
        <p:nvSpPr>
          <p:cNvPr id="39939" name="Content Placeholder 2"/>
          <p:cNvSpPr>
            <a:spLocks noGrp="1"/>
          </p:cNvSpPr>
          <p:nvPr>
            <p:ph idx="1"/>
          </p:nvPr>
        </p:nvSpPr>
        <p:spPr/>
        <p:txBody>
          <a:bodyPr/>
          <a:lstStyle/>
          <a:p>
            <a:pPr>
              <a:buFont typeface="Wingdings" pitchFamily="2" charset="2"/>
              <a:buNone/>
            </a:pPr>
            <a:r>
              <a:rPr lang="en-US" dirty="0" smtClean="0"/>
              <a:t>COMMON CORE STATE STANDARDS FOR</a:t>
            </a:r>
          </a:p>
          <a:p>
            <a:pPr marL="0" indent="0">
              <a:buNone/>
            </a:pPr>
            <a:r>
              <a:rPr lang="en-US" dirty="0" smtClean="0"/>
              <a:t>English Language Arts </a:t>
            </a:r>
          </a:p>
          <a:p>
            <a:r>
              <a:rPr lang="en-US" dirty="0" smtClean="0"/>
              <a:t>And Literacy in History/Social Studies &amp; Science/Technical subjects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US" b="1" dirty="0" smtClean="0"/>
              <a:t>Literacy in History/Social Studies</a:t>
            </a:r>
          </a:p>
        </p:txBody>
      </p:sp>
      <p:sp>
        <p:nvSpPr>
          <p:cNvPr id="40963" name="Content Placeholder 2"/>
          <p:cNvSpPr>
            <a:spLocks noGrp="1"/>
          </p:cNvSpPr>
          <p:nvPr>
            <p:ph idx="1"/>
          </p:nvPr>
        </p:nvSpPr>
        <p:spPr>
          <a:xfrm>
            <a:off x="533400" y="1219200"/>
            <a:ext cx="8229600" cy="5486400"/>
          </a:xfrm>
        </p:spPr>
        <p:txBody>
          <a:bodyPr>
            <a:normAutofit fontScale="85000" lnSpcReduction="10000"/>
          </a:bodyPr>
          <a:lstStyle/>
          <a:p>
            <a:r>
              <a:rPr lang="en-US" sz="1800" dirty="0" smtClean="0"/>
              <a:t>Cite specific textual evidence to support analysis of primary and secondary sources, attending to such features as the date and origin of the information.</a:t>
            </a:r>
          </a:p>
          <a:p>
            <a:r>
              <a:rPr lang="en-US" sz="1800" dirty="0" smtClean="0"/>
              <a:t>Analyze in detail a series of events described in a text and the causes that link the events; distinguish whether earlier events caused later ones or simply preceded them.</a:t>
            </a:r>
          </a:p>
          <a:p>
            <a:r>
              <a:rPr lang="en-US" sz="1800" dirty="0" smtClean="0"/>
              <a:t>Identify </a:t>
            </a:r>
            <a:r>
              <a:rPr lang="en-US" sz="1800" dirty="0"/>
              <a:t>aspects of a text that reveal an author’s point of view or purpose (e.g., loaded language, inclusion or avoidance of particular facts).</a:t>
            </a:r>
          </a:p>
          <a:p>
            <a:r>
              <a:rPr lang="en-US" sz="1800" dirty="0" smtClean="0"/>
              <a:t>Compare </a:t>
            </a:r>
            <a:r>
              <a:rPr lang="en-US" sz="1800" dirty="0"/>
              <a:t>the point of view of two or more authors by comparing how they treat the same or similar historical topics, including which details they include and emphasize in their respective accounts.</a:t>
            </a:r>
          </a:p>
          <a:p>
            <a:r>
              <a:rPr lang="en-US" sz="1800" dirty="0" smtClean="0"/>
              <a:t>Interpret </a:t>
            </a:r>
            <a:r>
              <a:rPr lang="en-US" sz="1800" dirty="0"/>
              <a:t>the meaning of words and phrases in a text, including how an author uses and refines the meaning of a key term over the course of a text (e.g., how Madison defines </a:t>
            </a:r>
            <a:r>
              <a:rPr lang="en-US" sz="1800" i="1" dirty="0"/>
              <a:t>faction in Federalist No. 10 and No. 51).</a:t>
            </a:r>
          </a:p>
          <a:p>
            <a:r>
              <a:rPr lang="en-US" sz="1800" dirty="0" smtClean="0"/>
              <a:t>Evaluate </a:t>
            </a:r>
            <a:r>
              <a:rPr lang="en-US" sz="1800" dirty="0"/>
              <a:t>authors’ differing points of view on the same historical event or issue by assessing the authors’ claims, evidence, and reasoning</a:t>
            </a:r>
            <a:r>
              <a:rPr lang="en-US" sz="1800" dirty="0" smtClean="0"/>
              <a:t>.</a:t>
            </a:r>
          </a:p>
          <a:p>
            <a:r>
              <a:rPr lang="en-US" sz="1800" dirty="0" smtClean="0"/>
              <a:t>Distinguish </a:t>
            </a:r>
            <a:r>
              <a:rPr lang="en-US" sz="1800" dirty="0"/>
              <a:t>among fact, opinion, and reasoned judgment in a historical account.</a:t>
            </a:r>
          </a:p>
          <a:p>
            <a:r>
              <a:rPr lang="en-US" sz="1800" dirty="0" smtClean="0"/>
              <a:t>Compare </a:t>
            </a:r>
            <a:r>
              <a:rPr lang="en-US" sz="1800" dirty="0"/>
              <a:t>and contrast treatments of the same topic in several primary and secondary sources.</a:t>
            </a:r>
          </a:p>
          <a:p>
            <a:r>
              <a:rPr lang="en-US" sz="1800" dirty="0" smtClean="0"/>
              <a:t>Evaluate </a:t>
            </a:r>
            <a:r>
              <a:rPr lang="en-US" sz="1800" dirty="0"/>
              <a:t>an author’s premises, claims, and evidence by corroborating or challenging them with other sources of information.</a:t>
            </a:r>
          </a:p>
          <a:p>
            <a:r>
              <a:rPr lang="en-US" sz="1800" dirty="0"/>
              <a:t>Integrate information from diverse sources, both primary and secondary, into a coherent understanding of an idea or event, noting discrepancies among sources.</a:t>
            </a:r>
          </a:p>
          <a:p>
            <a:pPr>
              <a:buFont typeface="Wingdings" pitchFamily="2" charset="2"/>
              <a:buNone/>
            </a:pPr>
            <a:endParaRPr lang="en-US" sz="1400" dirty="0"/>
          </a:p>
          <a:p>
            <a:pPr>
              <a:buFont typeface="Wingdings" pitchFamily="2" charset="2"/>
              <a:buNone/>
            </a:pPr>
            <a:endParaRPr lang="en-US" sz="1400" dirty="0" smtClean="0"/>
          </a:p>
          <a:p>
            <a:pPr>
              <a:buFont typeface="Wingdings" pitchFamily="2" charset="2"/>
              <a:buNone/>
            </a:pPr>
            <a:r>
              <a:rPr lang="en-US" sz="1400" dirty="0" smtClean="0"/>
              <a:t>.</a:t>
            </a:r>
          </a:p>
          <a:p>
            <a:pPr>
              <a:buFont typeface="Wingdings" pitchFamily="2" charset="2"/>
              <a:buNone/>
            </a:pPr>
            <a:endParaRPr lang="en-US" sz="1400" dirty="0" smtClean="0"/>
          </a:p>
          <a:p>
            <a:pPr>
              <a:buFont typeface="Wingdings" pitchFamily="2" charset="2"/>
              <a:buNone/>
            </a:pPr>
            <a:endParaRPr lang="en-US" sz="1400" dirty="0" smtClean="0"/>
          </a:p>
          <a:p>
            <a:pPr>
              <a:buFont typeface="Wingdings" pitchFamily="2" charset="2"/>
              <a:buNone/>
            </a:pPr>
            <a:endParaRPr lang="en-US" sz="1400" dirty="0" smtClean="0"/>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Literacy in Science/Technical Subjects</a:t>
            </a:r>
            <a:endParaRPr lang="en-US" b="1" dirty="0"/>
          </a:p>
        </p:txBody>
      </p:sp>
      <p:sp>
        <p:nvSpPr>
          <p:cNvPr id="3" name="Content Placeholder 2"/>
          <p:cNvSpPr>
            <a:spLocks noGrp="1"/>
          </p:cNvSpPr>
          <p:nvPr>
            <p:ph idx="1"/>
          </p:nvPr>
        </p:nvSpPr>
        <p:spPr>
          <a:xfrm>
            <a:off x="381000" y="1066800"/>
            <a:ext cx="8305800" cy="5638800"/>
          </a:xfrm>
        </p:spPr>
        <p:txBody>
          <a:bodyPr>
            <a:normAutofit fontScale="32500" lnSpcReduction="20000"/>
          </a:bodyPr>
          <a:lstStyle/>
          <a:p>
            <a:pPr lvl="0"/>
            <a:r>
              <a:rPr lang="en-US" sz="4600" dirty="0" smtClean="0"/>
              <a:t>Determine </a:t>
            </a:r>
            <a:r>
              <a:rPr lang="en-US" sz="4600" dirty="0"/>
              <a:t>the meaning of symbols, key terms, and other domain-specific words and phrases as they are used in a specific scientific or technical texts and topics.</a:t>
            </a:r>
          </a:p>
          <a:p>
            <a:pPr lvl="0"/>
            <a:r>
              <a:rPr lang="en-US" sz="4600" dirty="0"/>
              <a:t>Integrate quantitative or technical information expressed in words in a text with a version of that information expressed visually (e.g., in a flowchart, diagram, model, graph, or table).</a:t>
            </a:r>
          </a:p>
          <a:p>
            <a:pPr lvl="0"/>
            <a:r>
              <a:rPr lang="en-US" sz="4600" dirty="0"/>
              <a:t>Distinguish among facts, reasoned judgment based on research findings, and speculation in a text.</a:t>
            </a:r>
          </a:p>
          <a:p>
            <a:pPr lvl="0"/>
            <a:r>
              <a:rPr lang="en-US" sz="4600" dirty="0" smtClean="0"/>
              <a:t>Follow </a:t>
            </a:r>
            <a:r>
              <a:rPr lang="en-US" sz="4600" dirty="0"/>
              <a:t>precisely a complex multistep procedure when carrying out experiments, taking measurements, or performing technical tasks, attending to special cases or exceptions defined in the text.</a:t>
            </a:r>
          </a:p>
          <a:p>
            <a:pPr lvl="0"/>
            <a:r>
              <a:rPr lang="en-US" sz="4600" dirty="0"/>
              <a:t>Analyze the structure of the relationships among concepts in a text, including relationships among key terms (e.g., </a:t>
            </a:r>
            <a:r>
              <a:rPr lang="en-US" sz="4600" i="1" dirty="0"/>
              <a:t>force, friction, reaction force, energy</a:t>
            </a:r>
            <a:r>
              <a:rPr lang="en-US" sz="4600" dirty="0"/>
              <a:t>).</a:t>
            </a:r>
          </a:p>
          <a:p>
            <a:pPr lvl="0"/>
            <a:r>
              <a:rPr lang="en-US" sz="4600" dirty="0"/>
              <a:t>Translate quantitative or technical information expressed in words in a text into visual form (e.g., a table or chart) and translate information expressed visually or mathematically (e.g., in an equation) into words.</a:t>
            </a:r>
          </a:p>
          <a:p>
            <a:pPr lvl="0"/>
            <a:r>
              <a:rPr lang="en-US" sz="4600" dirty="0" smtClean="0"/>
              <a:t>Compare </a:t>
            </a:r>
            <a:r>
              <a:rPr lang="en-US" sz="4600" dirty="0"/>
              <a:t>and contrast findings presented in a text to those from other sources (including their own experiments), noting when the findings support or contradict previous explanations or accounts.</a:t>
            </a:r>
          </a:p>
          <a:p>
            <a:pPr lvl="0"/>
            <a:r>
              <a:rPr lang="en-US" sz="4600" dirty="0"/>
              <a:t>Cite specific textual evidence to support analysis of science and technical texts, attending to important distinctions the author makes and to any gaps or inconsistencies in the account.</a:t>
            </a:r>
          </a:p>
          <a:p>
            <a:pPr lvl="0"/>
            <a:r>
              <a:rPr lang="en-US" sz="4600" dirty="0"/>
              <a:t>Follow precisely a complex multistep procedure when carrying out experiments, taking measurements, or performing technical tasks; analyze the specific results based on explanations in the text.</a:t>
            </a:r>
          </a:p>
          <a:p>
            <a:pPr lvl="0"/>
            <a:r>
              <a:rPr lang="en-US" sz="4600" dirty="0" smtClean="0"/>
              <a:t>Synthesize </a:t>
            </a:r>
            <a:r>
              <a:rPr lang="en-US" sz="4600" dirty="0"/>
              <a:t>information from a range of sources (e.g., texts, experiments, simulations) into a coherent understanding of a process, phenomenon, or concept, resolving conflicting information when possible.</a:t>
            </a:r>
          </a:p>
          <a:p>
            <a:endParaRPr lang="en-US" dirty="0"/>
          </a:p>
        </p:txBody>
      </p:sp>
    </p:spTree>
    <p:extLst>
      <p:ext uri="{BB962C8B-B14F-4D97-AF65-F5344CB8AC3E}">
        <p14:creationId xmlns:p14="http://schemas.microsoft.com/office/powerpoint/2010/main" val="1481683069"/>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Literacy in Literature</a:t>
            </a:r>
            <a:endParaRPr lang="en-US" b="1" dirty="0"/>
          </a:p>
        </p:txBody>
      </p:sp>
      <p:sp>
        <p:nvSpPr>
          <p:cNvPr id="3" name="Content Placeholder 2"/>
          <p:cNvSpPr>
            <a:spLocks noGrp="1"/>
          </p:cNvSpPr>
          <p:nvPr>
            <p:ph idx="1"/>
          </p:nvPr>
        </p:nvSpPr>
        <p:spPr>
          <a:xfrm>
            <a:off x="457200" y="1295400"/>
            <a:ext cx="8229600" cy="5410200"/>
          </a:xfrm>
        </p:spPr>
        <p:txBody>
          <a:bodyPr>
            <a:normAutofit/>
          </a:bodyPr>
          <a:lstStyle/>
          <a:p>
            <a:pPr lvl="0"/>
            <a:r>
              <a:rPr lang="en-US" sz="1400" dirty="0"/>
              <a:t>Determine two or more themes or central ideas of a text and analyze their development over the course of the text, including how they interact and build on one another to produce a complex account; provide an objective summary of the text.</a:t>
            </a:r>
          </a:p>
          <a:p>
            <a:pPr lvl="0"/>
            <a:r>
              <a:rPr lang="en-US" sz="1400" dirty="0"/>
              <a:t>Analyze the impact of the author’s choices regarding how to develop and relate elements of a story or drama (e.g., where a story is set, how the action is ordered, how the characters are introduced and developed).</a:t>
            </a:r>
          </a:p>
          <a:p>
            <a:pPr lvl="0"/>
            <a:r>
              <a:rPr lang="en-US" sz="1400" dirty="0"/>
              <a:t>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p>
            <a:pPr lvl="0"/>
            <a:r>
              <a:rPr lang="en-US" sz="1400" dirty="0"/>
              <a:t>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lvl="0"/>
            <a:r>
              <a:rPr lang="en-US" sz="1400" dirty="0"/>
              <a:t>Analyze a case in which grasping a point of view requires distinguishing what is directly stated in a text from what is really meant (e.g., satire, sarcasm, irony, or understatement).</a:t>
            </a:r>
          </a:p>
          <a:p>
            <a:pPr lvl="0"/>
            <a:r>
              <a:rPr lang="en-US" sz="1400" dirty="0"/>
              <a:t>Analyze multiple interpretations of a story, drama, or poem (e.g., recorded or live production of a play or recorded novel or poetry), evaluating how each version interprets the source text. (Include at least one play by Shakespeare and one play by an American dramatist.)</a:t>
            </a:r>
          </a:p>
          <a:p>
            <a:pPr lvl="0"/>
            <a:r>
              <a:rPr lang="en-US" sz="1400" dirty="0"/>
              <a:t>Demonstrate knowledge of eighteenth-, nineteenth- and early-twentieth-century foundational works of American literature, including how two or more texts from the same period treat similar themes or topics.</a:t>
            </a:r>
          </a:p>
          <a:p>
            <a:endParaRPr lang="en-US" dirty="0"/>
          </a:p>
        </p:txBody>
      </p:sp>
    </p:spTree>
    <p:extLst>
      <p:ext uri="{BB962C8B-B14F-4D97-AF65-F5344CB8AC3E}">
        <p14:creationId xmlns:p14="http://schemas.microsoft.com/office/powerpoint/2010/main" val="3556557141"/>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t>Challenging texts</a:t>
            </a:r>
          </a:p>
          <a:p>
            <a:pPr>
              <a:buFont typeface="Arial"/>
              <a:buChar char="•"/>
            </a:pPr>
            <a:r>
              <a:rPr lang="en-US" sz="3200" dirty="0"/>
              <a:t>Close reading</a:t>
            </a:r>
          </a:p>
          <a:p>
            <a:pPr>
              <a:buFont typeface="Arial"/>
              <a:buChar char="•"/>
            </a:pPr>
            <a:r>
              <a:rPr lang="en-US" sz="3200" dirty="0"/>
              <a:t>Writing from sources</a:t>
            </a:r>
          </a:p>
          <a:p>
            <a:pPr>
              <a:buFont typeface="Arial"/>
              <a:buChar char="•"/>
            </a:pPr>
            <a:r>
              <a:rPr lang="en-US" sz="3200" dirty="0"/>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a:t>Embedded technology</a:t>
            </a:r>
          </a:p>
          <a:p>
            <a:pPr>
              <a:buFont typeface="Arial"/>
              <a:buChar char="•"/>
            </a:pPr>
            <a:r>
              <a:rPr lang="en-US" sz="3200" dirty="0"/>
              <a:t>Disciplinary literacy</a:t>
            </a:r>
          </a:p>
          <a:p>
            <a:endParaRPr lang="en-US" dirty="0"/>
          </a:p>
        </p:txBody>
      </p:sp>
    </p:spTree>
    <p:extLst>
      <p:ext uri="{BB962C8B-B14F-4D97-AF65-F5344CB8AC3E}">
        <p14:creationId xmlns:p14="http://schemas.microsoft.com/office/powerpoint/2010/main" val="34573980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t>Challenging texts</a:t>
            </a:r>
          </a:p>
          <a:p>
            <a:pPr>
              <a:buFont typeface="Arial"/>
              <a:buChar char="•"/>
            </a:pPr>
            <a:r>
              <a:rPr lang="en-US" sz="3200" dirty="0"/>
              <a:t>Close reading</a:t>
            </a:r>
          </a:p>
          <a:p>
            <a:pPr>
              <a:buFont typeface="Arial"/>
              <a:buChar char="•"/>
            </a:pPr>
            <a:r>
              <a:rPr lang="en-US" sz="3200" dirty="0"/>
              <a:t>Writing from sources</a:t>
            </a:r>
          </a:p>
          <a:p>
            <a:pPr>
              <a:buFont typeface="Arial"/>
              <a:buChar char="•"/>
            </a:pPr>
            <a:r>
              <a:rPr lang="en-US" sz="3200" dirty="0"/>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a:t>Embedded technology</a:t>
            </a:r>
          </a:p>
          <a:p>
            <a:pPr>
              <a:buFont typeface="Arial"/>
              <a:buChar char="•"/>
            </a:pPr>
            <a:r>
              <a:rPr lang="en-US" sz="3200" dirty="0">
                <a:solidFill>
                  <a:srgbClr val="FF0000"/>
                </a:solidFill>
              </a:rPr>
              <a:t>Disciplinary literacy</a:t>
            </a:r>
          </a:p>
          <a:p>
            <a:endParaRPr lang="en-US" dirty="0"/>
          </a:p>
        </p:txBody>
      </p:sp>
    </p:spTree>
    <p:extLst>
      <p:ext uri="{BB962C8B-B14F-4D97-AF65-F5344CB8AC3E}">
        <p14:creationId xmlns:p14="http://schemas.microsoft.com/office/powerpoint/2010/main" val="40102368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t>Close reading</a:t>
            </a:r>
          </a:p>
          <a:p>
            <a:pPr>
              <a:buFont typeface="Arial"/>
              <a:buChar char="•"/>
            </a:pPr>
            <a:r>
              <a:rPr lang="en-US" sz="3200" dirty="0"/>
              <a:t>Writing from sources</a:t>
            </a:r>
          </a:p>
          <a:p>
            <a:pPr>
              <a:buFont typeface="Arial"/>
              <a:buChar char="•"/>
            </a:pPr>
            <a:r>
              <a:rPr lang="en-US" sz="3200" dirty="0"/>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33982016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solidFill>
                  <a:srgbClr val="FF0000"/>
                </a:solidFill>
              </a:rPr>
              <a:t>Close reading</a:t>
            </a:r>
          </a:p>
          <a:p>
            <a:pPr>
              <a:buFont typeface="Arial"/>
              <a:buChar char="•"/>
            </a:pPr>
            <a:r>
              <a:rPr lang="en-US" sz="3200" dirty="0"/>
              <a:t>Writing from sources</a:t>
            </a:r>
          </a:p>
          <a:p>
            <a:pPr>
              <a:buFont typeface="Arial"/>
              <a:buChar char="•"/>
            </a:pPr>
            <a:r>
              <a:rPr lang="en-US" sz="3200" dirty="0"/>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15105902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solidFill>
                  <a:srgbClr val="FF0000"/>
                </a:solidFill>
              </a:rPr>
              <a:t>Close reading</a:t>
            </a:r>
          </a:p>
          <a:p>
            <a:pPr>
              <a:buFont typeface="Arial"/>
              <a:buChar char="•"/>
            </a:pPr>
            <a:r>
              <a:rPr lang="en-US" sz="3200" dirty="0">
                <a:solidFill>
                  <a:srgbClr val="FF0000"/>
                </a:solidFill>
              </a:rPr>
              <a:t>Writing from sources</a:t>
            </a:r>
          </a:p>
          <a:p>
            <a:pPr>
              <a:buFont typeface="Arial"/>
              <a:buChar char="•"/>
            </a:pPr>
            <a:r>
              <a:rPr lang="en-US" sz="3200" dirty="0"/>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28094714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solidFill>
                  <a:srgbClr val="FF0000"/>
                </a:solidFill>
              </a:rPr>
              <a:t>Close reading</a:t>
            </a:r>
          </a:p>
          <a:p>
            <a:pPr>
              <a:buFont typeface="Arial"/>
              <a:buChar char="•"/>
            </a:pPr>
            <a:r>
              <a:rPr lang="en-US" sz="3200" dirty="0">
                <a:solidFill>
                  <a:srgbClr val="FF0000"/>
                </a:solidFill>
              </a:rPr>
              <a:t>Writing from sources</a:t>
            </a:r>
          </a:p>
          <a:p>
            <a:pPr>
              <a:buFont typeface="Arial"/>
              <a:buChar char="•"/>
            </a:pPr>
            <a:r>
              <a:rPr lang="en-US" sz="3200" dirty="0">
                <a:solidFill>
                  <a:srgbClr val="FF0000"/>
                </a:solidFill>
              </a:rPr>
              <a:t>Informational text</a:t>
            </a:r>
          </a:p>
          <a:p>
            <a:pPr>
              <a:buFont typeface="Arial"/>
              <a:buChar char="•"/>
            </a:pPr>
            <a:r>
              <a:rPr lang="en-US" sz="3200" dirty="0"/>
              <a:t>Multiple texts</a:t>
            </a:r>
          </a:p>
          <a:p>
            <a:pPr>
              <a:buFont typeface="Arial"/>
              <a:buChar char="•"/>
            </a:pPr>
            <a:r>
              <a:rPr lang="en-US" sz="3200" dirty="0"/>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2420284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Implications of Disciplinary Literacy Controversies</a:t>
            </a:r>
            <a:endParaRPr lang="en-US" b="1" dirty="0"/>
          </a:p>
        </p:txBody>
      </p:sp>
      <p:sp>
        <p:nvSpPr>
          <p:cNvPr id="3" name="Content Placeholder 2"/>
          <p:cNvSpPr>
            <a:spLocks noGrp="1"/>
          </p:cNvSpPr>
          <p:nvPr>
            <p:ph idx="1"/>
          </p:nvPr>
        </p:nvSpPr>
        <p:spPr>
          <a:xfrm>
            <a:off x="533400" y="1981200"/>
            <a:ext cx="8153400" cy="4149725"/>
          </a:xfrm>
        </p:spPr>
        <p:txBody>
          <a:bodyPr/>
          <a:lstStyle/>
          <a:p>
            <a:r>
              <a:rPr lang="en-US" dirty="0" smtClean="0"/>
              <a:t>Important to develop both basic literacy skills (that underlie or are used in multiple disciplines) as well as highly specialized skills that are uniquely implicated in the ways a particular discipline creates, communicates, and critiques knowledge</a:t>
            </a:r>
          </a:p>
          <a:p>
            <a:r>
              <a:rPr lang="en-US" dirty="0" smtClean="0"/>
              <a:t>Need to make sure that what is being taught about disciplinary literacy is relevant to the texts that are to be read </a:t>
            </a:r>
            <a:endParaRPr lang="en-US" dirty="0"/>
          </a:p>
        </p:txBody>
      </p:sp>
    </p:spTree>
    <p:extLst>
      <p:ext uri="{BB962C8B-B14F-4D97-AF65-F5344CB8AC3E}">
        <p14:creationId xmlns:p14="http://schemas.microsoft.com/office/powerpoint/2010/main" val="17397266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solidFill>
                  <a:srgbClr val="FF0000"/>
                </a:solidFill>
              </a:rPr>
              <a:t>Close reading</a:t>
            </a:r>
          </a:p>
          <a:p>
            <a:pPr>
              <a:buFont typeface="Arial"/>
              <a:buChar char="•"/>
            </a:pPr>
            <a:r>
              <a:rPr lang="en-US" sz="3200" dirty="0">
                <a:solidFill>
                  <a:srgbClr val="FF0000"/>
                </a:solidFill>
              </a:rPr>
              <a:t>Writing from sources</a:t>
            </a:r>
          </a:p>
          <a:p>
            <a:pPr>
              <a:buFont typeface="Arial"/>
              <a:buChar char="•"/>
            </a:pPr>
            <a:r>
              <a:rPr lang="en-US" sz="3200" dirty="0">
                <a:solidFill>
                  <a:srgbClr val="FF0000"/>
                </a:solidFill>
              </a:rPr>
              <a:t>Informational text</a:t>
            </a:r>
          </a:p>
          <a:p>
            <a:pPr>
              <a:buFont typeface="Arial"/>
              <a:buChar char="•"/>
            </a:pPr>
            <a:r>
              <a:rPr lang="en-US" sz="3200" dirty="0">
                <a:solidFill>
                  <a:srgbClr val="FF0000"/>
                </a:solidFill>
              </a:rPr>
              <a:t>Multiple texts</a:t>
            </a:r>
          </a:p>
          <a:p>
            <a:pPr>
              <a:buFont typeface="Arial"/>
              <a:buChar char="•"/>
            </a:pPr>
            <a:r>
              <a:rPr lang="en-US" sz="3200" dirty="0"/>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18596212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Shifts Due to CCSS</a:t>
            </a:r>
            <a:endParaRPr lang="en-US" b="1" dirty="0"/>
          </a:p>
        </p:txBody>
      </p:sp>
      <p:sp>
        <p:nvSpPr>
          <p:cNvPr id="3" name="Content Placeholder 2"/>
          <p:cNvSpPr>
            <a:spLocks noGrp="1"/>
          </p:cNvSpPr>
          <p:nvPr>
            <p:ph idx="1"/>
          </p:nvPr>
        </p:nvSpPr>
        <p:spPr/>
        <p:txBody>
          <a:bodyPr/>
          <a:lstStyle/>
          <a:p>
            <a:pPr>
              <a:buFont typeface="Arial"/>
              <a:buChar char="•"/>
            </a:pPr>
            <a:r>
              <a:rPr lang="en-US" sz="3200" dirty="0">
                <a:solidFill>
                  <a:srgbClr val="FF0000"/>
                </a:solidFill>
              </a:rPr>
              <a:t>Challenging texts</a:t>
            </a:r>
          </a:p>
          <a:p>
            <a:pPr>
              <a:buFont typeface="Arial"/>
              <a:buChar char="•"/>
            </a:pPr>
            <a:r>
              <a:rPr lang="en-US" sz="3200" dirty="0">
                <a:solidFill>
                  <a:srgbClr val="FF0000"/>
                </a:solidFill>
              </a:rPr>
              <a:t>Close reading</a:t>
            </a:r>
          </a:p>
          <a:p>
            <a:pPr>
              <a:buFont typeface="Arial"/>
              <a:buChar char="•"/>
            </a:pPr>
            <a:r>
              <a:rPr lang="en-US" sz="3200" dirty="0">
                <a:solidFill>
                  <a:srgbClr val="FF0000"/>
                </a:solidFill>
              </a:rPr>
              <a:t>Writing from sources</a:t>
            </a:r>
          </a:p>
          <a:p>
            <a:pPr>
              <a:buFont typeface="Arial"/>
              <a:buChar char="•"/>
            </a:pPr>
            <a:r>
              <a:rPr lang="en-US" sz="3200" dirty="0">
                <a:solidFill>
                  <a:srgbClr val="FF0000"/>
                </a:solidFill>
              </a:rPr>
              <a:t>Informational text</a:t>
            </a:r>
          </a:p>
          <a:p>
            <a:pPr>
              <a:buFont typeface="Arial"/>
              <a:buChar char="•"/>
            </a:pPr>
            <a:r>
              <a:rPr lang="en-US" sz="3200" dirty="0">
                <a:solidFill>
                  <a:srgbClr val="FF0000"/>
                </a:solidFill>
              </a:rPr>
              <a:t>Multiple texts</a:t>
            </a:r>
          </a:p>
          <a:p>
            <a:pPr>
              <a:buFont typeface="Arial"/>
              <a:buChar char="•"/>
            </a:pPr>
            <a:r>
              <a:rPr lang="en-US" sz="3200" dirty="0">
                <a:solidFill>
                  <a:srgbClr val="FF0000"/>
                </a:solidFill>
              </a:rPr>
              <a:t>Argument</a:t>
            </a:r>
          </a:p>
          <a:p>
            <a:pPr>
              <a:buFont typeface="Arial"/>
              <a:buChar char="•"/>
            </a:pPr>
            <a:r>
              <a:rPr lang="en-US" sz="3200" dirty="0" smtClean="0">
                <a:solidFill>
                  <a:srgbClr val="FF0000"/>
                </a:solidFill>
              </a:rPr>
              <a:t>Disciplinary </a:t>
            </a:r>
            <a:r>
              <a:rPr lang="en-US" sz="3200" dirty="0">
                <a:solidFill>
                  <a:srgbClr val="FF0000"/>
                </a:solidFill>
              </a:rPr>
              <a:t>literacy</a:t>
            </a:r>
          </a:p>
          <a:p>
            <a:endParaRPr lang="en-US" dirty="0"/>
          </a:p>
        </p:txBody>
      </p:sp>
    </p:spTree>
    <p:extLst>
      <p:ext uri="{BB962C8B-B14F-4D97-AF65-F5344CB8AC3E}">
        <p14:creationId xmlns:p14="http://schemas.microsoft.com/office/powerpoint/2010/main" val="34754419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History Literacy Resources</a:t>
            </a:r>
            <a:endParaRPr lang="en-US" b="1" dirty="0"/>
          </a:p>
        </p:txBody>
      </p:sp>
      <p:sp>
        <p:nvSpPr>
          <p:cNvPr id="3" name="Content Placeholder 2"/>
          <p:cNvSpPr>
            <a:spLocks noGrp="1"/>
          </p:cNvSpPr>
          <p:nvPr>
            <p:ph idx="1"/>
          </p:nvPr>
        </p:nvSpPr>
        <p:spPr/>
        <p:txBody>
          <a:bodyPr/>
          <a:lstStyle/>
          <a:p>
            <a:pPr marL="0" indent="0">
              <a:buNone/>
            </a:pPr>
            <a:r>
              <a:rPr lang="en-US" dirty="0"/>
              <a:t>Stanford History Education </a:t>
            </a:r>
            <a:r>
              <a:rPr lang="en-US" dirty="0" smtClean="0"/>
              <a:t>Group</a:t>
            </a:r>
            <a:endParaRPr lang="en-US" dirty="0" smtClean="0">
              <a:hlinkClick r:id="rId2"/>
            </a:endParaRPr>
          </a:p>
          <a:p>
            <a:r>
              <a:rPr lang="en-US" dirty="0" smtClean="0">
                <a:hlinkClick r:id="rId2"/>
              </a:rPr>
              <a:t>http</a:t>
            </a:r>
            <a:r>
              <a:rPr lang="en-US" dirty="0">
                <a:hlinkClick r:id="rId2"/>
              </a:rPr>
              <a:t>://sheg.stanford.edu/</a:t>
            </a:r>
            <a:r>
              <a:rPr lang="en-US" dirty="0" smtClean="0">
                <a:hlinkClick r:id="rId2"/>
              </a:rPr>
              <a:t>rlh</a:t>
            </a:r>
            <a:endParaRPr lang="en-US" dirty="0" smtClean="0"/>
          </a:p>
          <a:p>
            <a:pPr marL="0" indent="0">
              <a:buNone/>
            </a:pPr>
            <a:r>
              <a:rPr lang="en-US" dirty="0" smtClean="0"/>
              <a:t>Teaching Channel</a:t>
            </a:r>
          </a:p>
          <a:p>
            <a:r>
              <a:rPr lang="en-US" dirty="0" smtClean="0">
                <a:hlinkClick r:id="rId3"/>
              </a:rPr>
              <a:t>https</a:t>
            </a:r>
            <a:r>
              <a:rPr lang="en-US" dirty="0">
                <a:hlinkClick r:id="rId3"/>
              </a:rPr>
              <a:t>://www.teachingchannel.org/videos/reading-like-a-historian-</a:t>
            </a:r>
            <a:r>
              <a:rPr lang="en-US" dirty="0" smtClean="0">
                <a:hlinkClick r:id="rId3"/>
              </a:rPr>
              <a:t>repetition</a:t>
            </a:r>
            <a:endParaRPr lang="en-US" dirty="0" smtClean="0"/>
          </a:p>
          <a:p>
            <a:pPr marL="0" indent="0">
              <a:buNone/>
            </a:pPr>
            <a:r>
              <a:rPr lang="en-US" dirty="0" smtClean="0"/>
              <a:t>Historical Scene Investigation</a:t>
            </a:r>
            <a:endParaRPr lang="en-US" dirty="0"/>
          </a:p>
          <a:p>
            <a:r>
              <a:rPr lang="en-US" dirty="0">
                <a:hlinkClick r:id="rId4"/>
              </a:rPr>
              <a:t>https://web.wm.edu/hsi/index.html</a:t>
            </a:r>
            <a:endParaRPr lang="en-US" dirty="0"/>
          </a:p>
          <a:p>
            <a:pPr marL="0" indent="0">
              <a:buNone/>
            </a:pPr>
            <a:endParaRPr lang="en-US" dirty="0"/>
          </a:p>
        </p:txBody>
      </p:sp>
    </p:spTree>
    <p:extLst>
      <p:ext uri="{BB962C8B-B14F-4D97-AF65-F5344CB8AC3E}">
        <p14:creationId xmlns:p14="http://schemas.microsoft.com/office/powerpoint/2010/main" val="16277103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Elementary/Preliminary</a:t>
            </a:r>
            <a:endParaRPr lang="en-US" dirty="0"/>
          </a:p>
        </p:txBody>
      </p:sp>
      <p:sp>
        <p:nvSpPr>
          <p:cNvPr id="3" name="Content Placeholder 2"/>
          <p:cNvSpPr>
            <a:spLocks noGrp="1"/>
          </p:cNvSpPr>
          <p:nvPr>
            <p:ph idx="1"/>
          </p:nvPr>
        </p:nvSpPr>
        <p:spPr/>
        <p:txBody>
          <a:bodyPr/>
          <a:lstStyle/>
          <a:p>
            <a:pPr>
              <a:buClrTx/>
              <a:buFont typeface="Arial"/>
              <a:buChar char="•"/>
            </a:pPr>
            <a:r>
              <a:rPr lang="en-US" sz="2400" dirty="0" smtClean="0"/>
              <a:t>Kids need to read within instruction</a:t>
            </a:r>
          </a:p>
          <a:p>
            <a:pPr>
              <a:buClrTx/>
              <a:buFont typeface="Arial"/>
              <a:buChar char="•"/>
            </a:pPr>
            <a:r>
              <a:rPr lang="en-US" sz="2400" dirty="0"/>
              <a:t>K</a:t>
            </a:r>
            <a:r>
              <a:rPr lang="en-US" sz="2400" dirty="0" smtClean="0"/>
              <a:t>ids need to read </a:t>
            </a:r>
            <a:r>
              <a:rPr lang="en-US" sz="2400" dirty="0"/>
              <a:t>science, history, geography, civics, current events, literature, etc.</a:t>
            </a:r>
          </a:p>
          <a:p>
            <a:pPr>
              <a:buClrTx/>
              <a:buFont typeface="Arial"/>
              <a:buChar char="•"/>
            </a:pPr>
            <a:r>
              <a:rPr lang="en-US" sz="2400" dirty="0"/>
              <a:t>Focus </a:t>
            </a:r>
            <a:r>
              <a:rPr lang="en-US" sz="2400" dirty="0" smtClean="0"/>
              <a:t>their attention </a:t>
            </a:r>
            <a:r>
              <a:rPr lang="en-US" sz="2400" dirty="0"/>
              <a:t>on technical </a:t>
            </a:r>
            <a:r>
              <a:rPr lang="en-US" sz="2400" dirty="0" smtClean="0"/>
              <a:t>graphics and their                       relationship </a:t>
            </a:r>
            <a:r>
              <a:rPr lang="en-US" sz="2400" dirty="0"/>
              <a:t>to the prose</a:t>
            </a:r>
          </a:p>
          <a:p>
            <a:pPr>
              <a:buClrTx/>
              <a:buFont typeface="Arial"/>
              <a:buChar char="•"/>
            </a:pPr>
            <a:r>
              <a:rPr lang="en-US" sz="2400" dirty="0"/>
              <a:t>Be explicit about teaching </a:t>
            </a:r>
            <a:r>
              <a:rPr lang="en-US" sz="2400" dirty="0" smtClean="0"/>
              <a:t>informational text </a:t>
            </a:r>
            <a:r>
              <a:rPr lang="en-US" sz="2400" dirty="0"/>
              <a:t>structures and text features</a:t>
            </a:r>
          </a:p>
          <a:p>
            <a:pPr>
              <a:buClrTx/>
              <a:buFont typeface="Arial"/>
              <a:buChar char="•"/>
            </a:pPr>
            <a:r>
              <a:rPr lang="en-US" sz="2400" dirty="0"/>
              <a:t>Encourage the reading of multiple texts </a:t>
            </a:r>
            <a:r>
              <a:rPr lang="en-US" sz="2400" dirty="0" smtClean="0"/>
              <a:t>on </a:t>
            </a:r>
            <a:r>
              <a:rPr lang="en-US" sz="2400" dirty="0"/>
              <a:t>a topic along with </a:t>
            </a:r>
            <a:r>
              <a:rPr lang="en-US" sz="2400" dirty="0" smtClean="0"/>
              <a:t>appropriate </a:t>
            </a:r>
            <a:r>
              <a:rPr lang="en-US" sz="2400" dirty="0"/>
              <a:t>comparison and synthesis work</a:t>
            </a:r>
          </a:p>
          <a:p>
            <a:pPr>
              <a:buClrTx/>
              <a:buFont typeface="Arial"/>
              <a:buChar char="•"/>
            </a:pPr>
            <a:r>
              <a:rPr lang="en-US" sz="2400" dirty="0"/>
              <a:t>Teach disciplinary approaches when </a:t>
            </a:r>
            <a:r>
              <a:rPr lang="en-US" sz="2400" dirty="0" smtClean="0"/>
              <a:t>text </a:t>
            </a:r>
            <a:r>
              <a:rPr lang="en-US" sz="2400" dirty="0"/>
              <a:t>availability makes it justifiable</a:t>
            </a:r>
          </a:p>
          <a:p>
            <a:endParaRPr lang="en-US" dirty="0"/>
          </a:p>
        </p:txBody>
      </p:sp>
    </p:spTree>
    <p:extLst>
      <p:ext uri="{BB962C8B-B14F-4D97-AF65-F5344CB8AC3E}">
        <p14:creationId xmlns:p14="http://schemas.microsoft.com/office/powerpoint/2010/main" val="13802503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 </a:t>
            </a:r>
            <a:r>
              <a:rPr lang="en-US" b="1" dirty="0" err="1" smtClean="0"/>
              <a:t>Wineburg</a:t>
            </a:r>
            <a:r>
              <a:rPr lang="en-US" b="1" dirty="0" smtClean="0"/>
              <a:t>, Daisy Martin, &amp; Chauncey Monte-Sano</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6637" y="1600200"/>
            <a:ext cx="4530725" cy="4530725"/>
          </a:xfrm>
        </p:spPr>
      </p:pic>
    </p:spTree>
    <p:extLst>
      <p:ext uri="{BB962C8B-B14F-4D97-AF65-F5344CB8AC3E}">
        <p14:creationId xmlns:p14="http://schemas.microsoft.com/office/powerpoint/2010/main" val="1688553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Foster</a:t>
            </a:r>
            <a:endParaRPr lang="en-US" dirty="0"/>
          </a:p>
        </p:txBody>
      </p:sp>
      <p:pic>
        <p:nvPicPr>
          <p:cNvPr id="4" name="Content Placeholder 3" descr="51-cALZt8BL._BO2,204,203,200_PIsitb-sticker-arrow-click,TopRight,35,-76_AA300_SH20_OU01_.jpg"/>
          <p:cNvPicPr>
            <a:picLocks noGrp="1" noChangeAspect="1"/>
          </p:cNvPicPr>
          <p:nvPr>
            <p:ph idx="1"/>
          </p:nvPr>
        </p:nvPicPr>
        <p:blipFill>
          <a:blip r:embed="rId2">
            <a:extLst>
              <a:ext uri="{28A0092B-C50C-407E-A947-70E740481C1C}">
                <a14:useLocalDpi xmlns:a14="http://schemas.microsoft.com/office/drawing/2010/main" val="0"/>
              </a:ext>
            </a:extLst>
          </a:blip>
          <a:srcRect t="22473" b="22473"/>
          <a:stretch>
            <a:fillRect/>
          </a:stretch>
        </p:blipFill>
        <p:spPr>
          <a:xfrm>
            <a:off x="318790" y="1524000"/>
            <a:ext cx="8368010" cy="4606925"/>
          </a:xfrm>
        </p:spPr>
      </p:pic>
    </p:spTree>
    <p:extLst>
      <p:ext uri="{BB962C8B-B14F-4D97-AF65-F5344CB8AC3E}">
        <p14:creationId xmlns:p14="http://schemas.microsoft.com/office/powerpoint/2010/main" val="26591663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5534" y="457200"/>
            <a:ext cx="3672990" cy="5673725"/>
          </a:xfrm>
        </p:spPr>
      </p:pic>
    </p:spTree>
    <p:extLst>
      <p:ext uri="{BB962C8B-B14F-4D97-AF65-F5344CB8AC3E}">
        <p14:creationId xmlns:p14="http://schemas.microsoft.com/office/powerpoint/2010/main" val="33451694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Literacy Ready</a:t>
            </a:r>
            <a:endParaRPr lang="en-US" b="1" dirty="0"/>
          </a:p>
        </p:txBody>
      </p:sp>
      <p:sp>
        <p:nvSpPr>
          <p:cNvPr id="3" name="Content Placeholder 2"/>
          <p:cNvSpPr>
            <a:spLocks noGrp="1"/>
          </p:cNvSpPr>
          <p:nvPr>
            <p:ph idx="1"/>
          </p:nvPr>
        </p:nvSpPr>
        <p:spPr/>
        <p:txBody>
          <a:bodyPr/>
          <a:lstStyle/>
          <a:p>
            <a:r>
              <a:rPr lang="en-US" dirty="0">
                <a:hlinkClick r:id="rId2"/>
              </a:rPr>
              <a:t>http://www.sreb.org/cgi-bin/MySQLdb?VIEW=/public/special/signin/view_checkuser.txt</a:t>
            </a:r>
            <a:endParaRPr lang="en-US" dirty="0"/>
          </a:p>
          <a:p>
            <a:endParaRPr lang="en-US" dirty="0"/>
          </a:p>
        </p:txBody>
      </p:sp>
    </p:spTree>
    <p:extLst>
      <p:ext uri="{BB962C8B-B14F-4D97-AF65-F5344CB8AC3E}">
        <p14:creationId xmlns:p14="http://schemas.microsoft.com/office/powerpoint/2010/main" val="10531854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600200"/>
            <a:ext cx="7924800" cy="1524000"/>
          </a:xfrm>
        </p:spPr>
        <p:txBody>
          <a:bodyPr/>
          <a:lstStyle/>
          <a:p>
            <a:pPr algn="ctr" eaLnBrk="1" hangingPunct="1"/>
            <a:r>
              <a:rPr lang="en-US" sz="3600" b="1" dirty="0" smtClean="0"/>
              <a:t/>
            </a:r>
            <a:br>
              <a:rPr lang="en-US" sz="3600" b="1" dirty="0" smtClean="0"/>
            </a:br>
            <a:r>
              <a:rPr lang="en-US" sz="3800" b="1" dirty="0" smtClean="0"/>
              <a:t>Teaching Disciplinary Literacy</a:t>
            </a:r>
          </a:p>
        </p:txBody>
      </p:sp>
      <p:sp>
        <p:nvSpPr>
          <p:cNvPr id="5123" name="Rectangle 3"/>
          <p:cNvSpPr>
            <a:spLocks noGrp="1" noChangeArrowheads="1"/>
          </p:cNvSpPr>
          <p:nvPr>
            <p:ph type="subTitle" idx="1"/>
          </p:nvPr>
        </p:nvSpPr>
        <p:spPr>
          <a:xfrm>
            <a:off x="1981200" y="3124200"/>
            <a:ext cx="6553200" cy="2590800"/>
          </a:xfrm>
        </p:spPr>
        <p:txBody>
          <a:bodyPr/>
          <a:lstStyle/>
          <a:p>
            <a:pPr eaLnBrk="1" hangingPunct="1"/>
            <a:endParaRPr lang="en-US" sz="2000" dirty="0" smtClean="0"/>
          </a:p>
          <a:p>
            <a:pPr eaLnBrk="1" hangingPunct="1"/>
            <a:endParaRPr lang="en-US" sz="2000" dirty="0"/>
          </a:p>
          <a:p>
            <a:pPr eaLnBrk="1" hangingPunct="1"/>
            <a:endParaRPr lang="en-US" sz="2000" dirty="0" smtClean="0"/>
          </a:p>
          <a:p>
            <a:pPr eaLnBrk="1" hangingPunct="1"/>
            <a:r>
              <a:rPr lang="en-US" sz="2000" dirty="0" smtClean="0"/>
              <a:t>Timothy Shanahan</a:t>
            </a:r>
          </a:p>
          <a:p>
            <a:pPr eaLnBrk="1" hangingPunct="1"/>
            <a:r>
              <a:rPr lang="en-US" sz="2000" dirty="0" smtClean="0"/>
              <a:t>Cynthia Shanahan</a:t>
            </a:r>
          </a:p>
          <a:p>
            <a:pPr eaLnBrk="1" hangingPunct="1"/>
            <a:endParaRPr lang="en-US" sz="2000" dirty="0" smtClean="0"/>
          </a:p>
          <a:p>
            <a:pPr eaLnBrk="1" hangingPunct="1"/>
            <a:r>
              <a:rPr lang="en-US" sz="2000" dirty="0" smtClean="0"/>
              <a:t>University of Illinois at Chicago</a:t>
            </a:r>
          </a:p>
          <a:p>
            <a:pPr eaLnBrk="1" hangingPunct="1"/>
            <a:r>
              <a:rPr lang="en-US" sz="2000" dirty="0" smtClean="0">
                <a:hlinkClick r:id="rId3"/>
              </a:rPr>
              <a:t>www.shanahanonliteracy.com</a:t>
            </a:r>
            <a:endParaRPr lang="en-US" sz="2000" dirty="0" smtClean="0"/>
          </a:p>
          <a:p>
            <a:pPr eaLnBrk="1" hangingPunct="1"/>
            <a:endParaRPr lang="en-US" sz="2000" dirty="0"/>
          </a:p>
          <a:p>
            <a:pPr eaLnBrk="1" hangingPunct="1"/>
            <a:endParaRPr lang="en-US" sz="2000" dirty="0" smtClean="0"/>
          </a:p>
          <a:p>
            <a:pPr eaLnBrk="1" hangingPunct="1"/>
            <a:endParaRPr lang="en-US" sz="2000" dirty="0" smtClean="0"/>
          </a:p>
        </p:txBody>
      </p:sp>
    </p:spTree>
    <p:extLst>
      <p:ext uri="{BB962C8B-B14F-4D97-AF65-F5344CB8AC3E}">
        <p14:creationId xmlns:p14="http://schemas.microsoft.com/office/powerpoint/2010/main" val="331160089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7813"/>
            <a:ext cx="8686800" cy="1139825"/>
          </a:xfrm>
        </p:spPr>
        <p:txBody>
          <a:bodyPr/>
          <a:lstStyle/>
          <a:p>
            <a:r>
              <a:rPr lang="en-US" b="1" dirty="0" smtClean="0"/>
              <a:t>Disciplinary Expertise vs. </a:t>
            </a:r>
            <a:r>
              <a:rPr lang="en-US" b="1" dirty="0"/>
              <a:t>L</a:t>
            </a:r>
            <a:r>
              <a:rPr lang="en-US" b="1" dirty="0" smtClean="0"/>
              <a:t>iteracy</a:t>
            </a:r>
            <a:endParaRPr lang="en-US" b="1" dirty="0"/>
          </a:p>
        </p:txBody>
      </p:sp>
      <p:sp>
        <p:nvSpPr>
          <p:cNvPr id="3" name="Content Placeholder 2"/>
          <p:cNvSpPr>
            <a:spLocks noGrp="1"/>
          </p:cNvSpPr>
          <p:nvPr>
            <p:ph idx="1"/>
          </p:nvPr>
        </p:nvSpPr>
        <p:spPr/>
        <p:txBody>
          <a:bodyPr/>
          <a:lstStyle/>
          <a:p>
            <a:r>
              <a:rPr lang="en-US" dirty="0" smtClean="0"/>
              <a:t>More to being part of a rhetorical community than shared discourse practices</a:t>
            </a:r>
          </a:p>
          <a:p>
            <a:r>
              <a:rPr lang="en-US" dirty="0" smtClean="0"/>
              <a:t>Specific content knowledge is crucial</a:t>
            </a:r>
          </a:p>
          <a:p>
            <a:r>
              <a:rPr lang="en-US" dirty="0" smtClean="0"/>
              <a:t>So is an understanding of the methods of inquiry</a:t>
            </a:r>
          </a:p>
          <a:p>
            <a:r>
              <a:rPr lang="en-US" dirty="0" smtClean="0"/>
              <a:t>Disciplinary literacy is not a discrete set of skills or </a:t>
            </a:r>
            <a:r>
              <a:rPr lang="en-US" dirty="0" err="1" smtClean="0"/>
              <a:t>awarenesses</a:t>
            </a:r>
            <a:r>
              <a:rPr lang="en-US" dirty="0" smtClean="0"/>
              <a:t>—requires both content knowledge and appreciation of methodologies (those explain why these particular literate practices are used)</a:t>
            </a:r>
            <a:endParaRPr lang="en-US" dirty="0"/>
          </a:p>
        </p:txBody>
      </p:sp>
    </p:spTree>
    <p:extLst>
      <p:ext uri="{BB962C8B-B14F-4D97-AF65-F5344CB8AC3E}">
        <p14:creationId xmlns:p14="http://schemas.microsoft.com/office/powerpoint/2010/main" val="936816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Instructional Implications of the Narrowness of Disciplinary Literacy</a:t>
            </a:r>
            <a:endParaRPr lang="en-US" b="1" dirty="0"/>
          </a:p>
        </p:txBody>
      </p:sp>
      <p:sp>
        <p:nvSpPr>
          <p:cNvPr id="3" name="Content Placeholder 2"/>
          <p:cNvSpPr>
            <a:spLocks noGrp="1"/>
          </p:cNvSpPr>
          <p:nvPr>
            <p:ph idx="1"/>
          </p:nvPr>
        </p:nvSpPr>
        <p:spPr>
          <a:xfrm>
            <a:off x="533400" y="2438400"/>
            <a:ext cx="8153400" cy="3692525"/>
          </a:xfrm>
        </p:spPr>
        <p:txBody>
          <a:bodyPr/>
          <a:lstStyle/>
          <a:p>
            <a:r>
              <a:rPr lang="en-US" dirty="0" smtClean="0"/>
              <a:t>Importance of implicating disciplinary literacy instruction in the consideration of content and its methodology</a:t>
            </a:r>
          </a:p>
          <a:p>
            <a:r>
              <a:rPr lang="en-US" dirty="0" smtClean="0"/>
              <a:t>Foolishness of decontextualizing disciplinary literacy from the purposes of the field of study</a:t>
            </a:r>
          </a:p>
          <a:p>
            <a:r>
              <a:rPr lang="en-US" dirty="0" smtClean="0"/>
              <a:t>Common Core standards are dovetailed with New Generation Science Standards and C3 Social Studies Standards</a:t>
            </a:r>
            <a:endParaRPr lang="en-US" dirty="0"/>
          </a:p>
        </p:txBody>
      </p:sp>
    </p:spTree>
    <p:extLst>
      <p:ext uri="{BB962C8B-B14F-4D97-AF65-F5344CB8AC3E}">
        <p14:creationId xmlns:p14="http://schemas.microsoft.com/office/powerpoint/2010/main" val="1138322024"/>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1410</TotalTime>
  <Words>5934</Words>
  <Application>Microsoft Macintosh PowerPoint</Application>
  <PresentationFormat>On-screen Show (4:3)</PresentationFormat>
  <Paragraphs>526</Paragraphs>
  <Slides>78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0" baseType="lpstr">
      <vt:lpstr>Edge</vt:lpstr>
      <vt:lpstr>Microsoft Draw Drawing</vt:lpstr>
      <vt:lpstr> Teaching Disciplinary Literacy</vt:lpstr>
      <vt:lpstr>Disciplinary Literacy</vt:lpstr>
      <vt:lpstr>Disciplinary Literacy</vt:lpstr>
      <vt:lpstr>Disciplinary Literacy</vt:lpstr>
      <vt:lpstr>Controversies</vt:lpstr>
      <vt:lpstr>Disciplinary Communities</vt:lpstr>
      <vt:lpstr>Implications of Disciplinary Literacy Controversies</vt:lpstr>
      <vt:lpstr>Disciplinary Expertise vs. Literacy</vt:lpstr>
      <vt:lpstr>Instructional Implications of the Narrowness of Disciplinary Literacy</vt:lpstr>
      <vt:lpstr>Disciplinary Literacy vs. Content Area Reading</vt:lpstr>
      <vt:lpstr>Disciplinary Reading Instruction</vt:lpstr>
      <vt:lpstr>Comparing Content Area Reading and Disciplinary Literacy</vt:lpstr>
      <vt:lpstr>Sources of Content Area Reading </vt:lpstr>
      <vt:lpstr>Sources of Disciplinary Literacy</vt:lpstr>
      <vt:lpstr>History Reading (Wineburg)</vt:lpstr>
      <vt:lpstr>PowerPoint Presentation</vt:lpstr>
      <vt:lpstr>Comparing Content Area Reading and Disciplinary Literacy</vt:lpstr>
      <vt:lpstr>Generalizable vs. Specialized Skills</vt:lpstr>
      <vt:lpstr>Content area reading</vt:lpstr>
      <vt:lpstr>Disciplinary reading</vt:lpstr>
      <vt:lpstr> Chemistry Note-taking </vt:lpstr>
      <vt:lpstr>Character Change Chart</vt:lpstr>
      <vt:lpstr>Content Area Vocabulary</vt:lpstr>
      <vt:lpstr>Disciplinary Literacy Vocabulary</vt:lpstr>
      <vt:lpstr>Disciplinary Vocabulary: Science</vt:lpstr>
      <vt:lpstr>Disciplinary Vocabulary: History</vt:lpstr>
      <vt:lpstr>Disciplinary Vocabulary: Literature</vt:lpstr>
      <vt:lpstr>Teach students to use reference works </vt:lpstr>
      <vt:lpstr>Sugar example: General dictionary </vt:lpstr>
      <vt:lpstr>Sugar example: Science dictionary </vt:lpstr>
      <vt:lpstr>Sugar example: Science dictionary </vt:lpstr>
      <vt:lpstr>Battleship example (history): General dictionary</vt:lpstr>
      <vt:lpstr>Battleship example (history): History dictionary</vt:lpstr>
      <vt:lpstr>Battleship example (history): History dictionary</vt:lpstr>
      <vt:lpstr>Paroxysm: Literature or Medicine</vt:lpstr>
      <vt:lpstr>Comparing Content Area Reading and Disciplinary Literacy</vt:lpstr>
      <vt:lpstr>Content area reading</vt:lpstr>
      <vt:lpstr>Disciplinary reading</vt:lpstr>
      <vt:lpstr>Cultural Differences</vt:lpstr>
      <vt:lpstr>Culture of Mathematics</vt:lpstr>
      <vt:lpstr>Culture of Science (Chemistry)</vt:lpstr>
      <vt:lpstr>Culture of History</vt:lpstr>
      <vt:lpstr>Instruction vs. Enculturation</vt:lpstr>
      <vt:lpstr>Comparing Content Area Reading and Disciplinary Literacy</vt:lpstr>
      <vt:lpstr>Content area reading</vt:lpstr>
      <vt:lpstr>Disciplinary reading</vt:lpstr>
      <vt:lpstr>Comparing Content Area Reading and Disciplinary Literacy</vt:lpstr>
      <vt:lpstr>Content Area Reading</vt:lpstr>
      <vt:lpstr>Disciplinary Literacy </vt:lpstr>
      <vt:lpstr>History Reading (Fang &amp; Schleppergrell)</vt:lpstr>
      <vt:lpstr>History Reading (Fang &amp; Schleppergrell)</vt:lpstr>
      <vt:lpstr>History Reading (Fang &amp; Schleppergrell)</vt:lpstr>
      <vt:lpstr>History Reading (Fang &amp; Schleppergrel)</vt:lpstr>
      <vt:lpstr>Science Reading (Fang &amp; Schleppergrell)</vt:lpstr>
      <vt:lpstr>Science Reading (Fang &amp; Schleppergrell)</vt:lpstr>
      <vt:lpstr>Comparing Content Area Reading and Disciplinary Literacy</vt:lpstr>
      <vt:lpstr>Content Area Reading</vt:lpstr>
      <vt:lpstr>Disciplinary Literacy</vt:lpstr>
      <vt:lpstr>Conclusion</vt:lpstr>
      <vt:lpstr>An important outcome of this work</vt:lpstr>
      <vt:lpstr>Literacy in History/Social Studies</vt:lpstr>
      <vt:lpstr>Literacy in Science/Technical Subjects</vt:lpstr>
      <vt:lpstr>Literacy in Literature</vt:lpstr>
      <vt:lpstr>Literacy Shifts Due to CCSS</vt:lpstr>
      <vt:lpstr>Literacy Shifts Due to CCSS</vt:lpstr>
      <vt:lpstr>Literacy Shifts Due to CCSS</vt:lpstr>
      <vt:lpstr>Literacy Shifts Due to CCSS</vt:lpstr>
      <vt:lpstr>Literacy Shifts Due to CCSS</vt:lpstr>
      <vt:lpstr>Literacy Shifts Due to CCSS</vt:lpstr>
      <vt:lpstr>Literacy Shifts Due to CCSS</vt:lpstr>
      <vt:lpstr>Literacy Shifts Due to CCSS</vt:lpstr>
      <vt:lpstr>Some History Literacy Resources</vt:lpstr>
      <vt:lpstr>Elementary/Preliminary</vt:lpstr>
      <vt:lpstr>Sam Wineburg, Daisy Martin, &amp; Chauncey Monte-Sano</vt:lpstr>
      <vt:lpstr>Thomas Foster</vt:lpstr>
      <vt:lpstr>PowerPoint Presentation</vt:lpstr>
      <vt:lpstr>Literacy Ready</vt:lpstr>
      <vt:lpstr> Teaching Disciplinary Literacy</vt:lpstr>
    </vt:vector>
  </TitlesOfParts>
  <Company>University of Illinois at Chicago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Disciplinary Literacy for Adolescents:   Rethinking Content-Area Literacy</dc:title>
  <dc:creator>Timothy Shanahan</dc:creator>
  <cp:lastModifiedBy>Timothy Shanahan</cp:lastModifiedBy>
  <cp:revision>108</cp:revision>
  <dcterms:created xsi:type="dcterms:W3CDTF">2008-03-20T12:58:45Z</dcterms:created>
  <dcterms:modified xsi:type="dcterms:W3CDTF">2017-06-25T18:34:46Z</dcterms:modified>
</cp:coreProperties>
</file>