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5"/>
  </p:notesMasterIdLst>
  <p:sldIdLst>
    <p:sldId id="395" r:id="rId2"/>
    <p:sldId id="396" r:id="rId3"/>
    <p:sldId id="417" r:id="rId4"/>
    <p:sldId id="473" r:id="rId5"/>
    <p:sldId id="387" r:id="rId6"/>
    <p:sldId id="418" r:id="rId7"/>
    <p:sldId id="469" r:id="rId8"/>
    <p:sldId id="471" r:id="rId9"/>
    <p:sldId id="474" r:id="rId10"/>
    <p:sldId id="472" r:id="rId11"/>
    <p:sldId id="475" r:id="rId12"/>
    <p:sldId id="470" r:id="rId13"/>
    <p:sldId id="476" r:id="rId14"/>
    <p:sldId id="477" r:id="rId15"/>
    <p:sldId id="478" r:id="rId16"/>
    <p:sldId id="479" r:id="rId17"/>
    <p:sldId id="480" r:id="rId18"/>
    <p:sldId id="481" r:id="rId19"/>
    <p:sldId id="482" r:id="rId20"/>
    <p:sldId id="483" r:id="rId21"/>
    <p:sldId id="485" r:id="rId22"/>
    <p:sldId id="484" r:id="rId23"/>
    <p:sldId id="271" r:id="rId24"/>
    <p:sldId id="490" r:id="rId25"/>
    <p:sldId id="491" r:id="rId26"/>
    <p:sldId id="486" r:id="rId27"/>
    <p:sldId id="487" r:id="rId28"/>
    <p:sldId id="488" r:id="rId29"/>
    <p:sldId id="489" r:id="rId30"/>
    <p:sldId id="492" r:id="rId31"/>
    <p:sldId id="493" r:id="rId32"/>
    <p:sldId id="494" r:id="rId33"/>
    <p:sldId id="495"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45" autoAdjust="0"/>
  </p:normalViewPr>
  <p:slideViewPr>
    <p:cSldViewPr>
      <p:cViewPr varScale="1">
        <p:scale>
          <a:sx n="95" d="100"/>
          <a:sy n="95" d="100"/>
        </p:scale>
        <p:origin x="-1384"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216"/>
    </p:cViewPr>
  </p:sorterViewPr>
  <p:notesViewPr>
    <p:cSldViewPr>
      <p:cViewPr varScale="1">
        <p:scale>
          <a:sx n="58" d="100"/>
          <a:sy n="58"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60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58016FC-C516-4A8B-8530-000C1D91BF7C}" type="slidenum">
              <a:rPr lang="en-US"/>
              <a:pPr>
                <a:defRPr/>
              </a:pPr>
              <a:t>‹#›</a:t>
            </a:fld>
            <a:endParaRPr lang="en-US"/>
          </a:p>
        </p:txBody>
      </p:sp>
    </p:spTree>
    <p:extLst>
      <p:ext uri="{BB962C8B-B14F-4D97-AF65-F5344CB8AC3E}">
        <p14:creationId xmlns:p14="http://schemas.microsoft.com/office/powerpoint/2010/main" val="7749756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11</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12</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13</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F2C96FF2-B2A3-49F8-89FF-A896BC8614F8}" type="slidenum">
              <a:rPr lang="en-US" smtClean="0"/>
              <a:pPr/>
              <a:t>23</a:t>
            </a:fld>
            <a:endParaRPr lang="en-US" dirty="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n-US" sz="1000" dirty="0" smtClean="0"/>
              <a:t>In the history meetings, the team liked a number of strategies and made suggestions for improvement. One such strategy was the history events chart. Coherence and understanding how the stories of history connect to each other is crucial to understanding narrative history. As students read about a particular event, they write down answers to the questions of who, what, where, when, how, and why</a:t>
            </a:r>
            <a:r>
              <a:rPr lang="en-US" sz="1000" i="1" dirty="0" smtClean="0"/>
              <a:t> </a:t>
            </a:r>
            <a:r>
              <a:rPr lang="en-US" sz="1000" dirty="0" smtClean="0"/>
              <a:t>in order to summarize the key narrative events. They do the same with each event they read about. However, the compelling task — the one that addresses a specific disciplinary problem in reading history — is to determine what the relationship is between the first and second event, between the second and third event, and so on. Students are asked to think about the most likely connections and to write these on the chart. The historians were approving of this task because it mirrored the kind of thinking that historians do. That is, historians infer cause-and-effect relationships when they study events and what precedes and follows them. These relationships are not necessarily visible in the events themselves, nor are they always made explicit in high school history texts, so they must be surmised. And, if they </a:t>
            </a:r>
            <a:r>
              <a:rPr lang="en-US" sz="1000" i="1" dirty="0" smtClean="0"/>
              <a:t>are</a:t>
            </a:r>
            <a:r>
              <a:rPr lang="en-US" sz="1000" dirty="0" smtClean="0"/>
              <a:t> made explicit in the text, students generally regard the connection as “truth” rather than as the construction of the writer. The task, then, not only mirrored historians’ thinking, but also offered the opportunity for students to construct the cause-and-effect relationships themselves. </a:t>
            </a:r>
          </a:p>
          <a:p>
            <a:pPr eaLnBrk="1" hangingPunct="1"/>
            <a:r>
              <a:rPr lang="en-US" sz="1000" dirty="0" smtClean="0"/>
              <a:t>The high school teachers have tried out several promising strategies in the classroom, including the ones described above. One of the history teachers engaged in a quasi-experimental study of another history strategy — one he called “The Multiple Gist” strategy. In this strategy, students read one text and summarize it, read another text and incorporate that text into the summary, then read another text and incorporate that text into the summary, and so on. The summary has to stay the same length, essentially, and this forces a student to use words such as </a:t>
            </a:r>
            <a:r>
              <a:rPr lang="en-US" sz="1000" i="1" dirty="0" smtClean="0"/>
              <a:t>similarly</a:t>
            </a:r>
            <a:r>
              <a:rPr lang="en-US" sz="1000" dirty="0" smtClean="0"/>
              <a:t> or </a:t>
            </a:r>
            <a:r>
              <a:rPr lang="en-US" sz="1000" i="1" dirty="0" smtClean="0"/>
              <a:t>in contrast</a:t>
            </a:r>
            <a:r>
              <a:rPr lang="en-US" sz="1000" dirty="0" smtClean="0"/>
              <a:t> when incorporating texts that compare or contrast with each other. His preliminary results reveal that students who learned the multiple-gist strategy wrote longer, more coherent answers to essay questions.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F2C96FF2-B2A3-49F8-89FF-A896BC8614F8}" type="slidenum">
              <a:rPr lang="en-US" smtClean="0"/>
              <a:pPr/>
              <a:t>24</a:t>
            </a:fld>
            <a:endParaRPr lang="en-US" dirty="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n-US" sz="1000" dirty="0" smtClean="0"/>
              <a:t>In the history meetings, the team liked a number of strategies and made suggestions for improvement. One such strategy was the history events chart. Coherence and understanding how the stories of history connect to each other is crucial to understanding narrative history. As students read about a particular event, they write down answers to the questions of who, what, where, when, how, and why</a:t>
            </a:r>
            <a:r>
              <a:rPr lang="en-US" sz="1000" i="1" dirty="0" smtClean="0"/>
              <a:t> </a:t>
            </a:r>
            <a:r>
              <a:rPr lang="en-US" sz="1000" dirty="0" smtClean="0"/>
              <a:t>in order to summarize the key narrative events. They do the same with each event they read about. However, the compelling task — the one that addresses a specific disciplinary problem in reading history — is to determine what the relationship is between the first and second event, between the second and third event, and so on. Students are asked to think about the most likely connections and to write these on the chart. The historians were approving of this task because it mirrored the kind of thinking that historians do. That is, historians infer cause-and-effect relationships when they study events and what precedes and follows them. These relationships are not necessarily visible in the events themselves, nor are they always made explicit in high school history texts, so they must be surmised. And, if they </a:t>
            </a:r>
            <a:r>
              <a:rPr lang="en-US" sz="1000" i="1" dirty="0" smtClean="0"/>
              <a:t>are</a:t>
            </a:r>
            <a:r>
              <a:rPr lang="en-US" sz="1000" dirty="0" smtClean="0"/>
              <a:t> made explicit in the text, students generally regard the connection as “truth” rather than as the construction of the writer. The task, then, not only mirrored historians’ thinking, but also offered the opportunity for students to construct the cause-and-effect relationships themselves. </a:t>
            </a:r>
          </a:p>
          <a:p>
            <a:pPr eaLnBrk="1" hangingPunct="1"/>
            <a:r>
              <a:rPr lang="en-US" sz="1000" dirty="0" smtClean="0"/>
              <a:t>The high school teachers have tried out several promising strategies in the classroom, including the ones described above. One of the history teachers engaged in a quasi-experimental study of another history strategy — one he called “The Multiple Gist” strategy. In this strategy, students read one text and summarize it, read another text and incorporate that text into the summary, then read another text and incorporate that text into the summary, and so on. The summary has to stay the same length, essentially, and this forces a student to use words such as </a:t>
            </a:r>
            <a:r>
              <a:rPr lang="en-US" sz="1000" i="1" dirty="0" smtClean="0"/>
              <a:t>similarly</a:t>
            </a:r>
            <a:r>
              <a:rPr lang="en-US" sz="1000" dirty="0" smtClean="0"/>
              <a:t> or </a:t>
            </a:r>
            <a:r>
              <a:rPr lang="en-US" sz="1000" i="1" dirty="0" smtClean="0"/>
              <a:t>in contrast</a:t>
            </a:r>
            <a:r>
              <a:rPr lang="en-US" sz="1000" dirty="0" smtClean="0"/>
              <a:t> when incorporating texts that compare or contrast with each other. His preliminary results reveal that students who learned the multiple-gist strategy wrote longer, more coherent answers to essay questions.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F2C96FF2-B2A3-49F8-89FF-A896BC8614F8}" type="slidenum">
              <a:rPr lang="en-US" smtClean="0"/>
              <a:pPr/>
              <a:t>25</a:t>
            </a:fld>
            <a:endParaRPr lang="en-US" dirty="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n-US" sz="1000" dirty="0" smtClean="0"/>
              <a:t>In the history meetings, the team liked a number of strategies and made suggestions for improvement. One such strategy was the history events chart. Coherence and understanding how the stories of history connect to each other is crucial to understanding narrative history. As students read about a particular event, they write down answers to the questions of who, what, where, when, how, and why</a:t>
            </a:r>
            <a:r>
              <a:rPr lang="en-US" sz="1000" i="1" dirty="0" smtClean="0"/>
              <a:t> </a:t>
            </a:r>
            <a:r>
              <a:rPr lang="en-US" sz="1000" dirty="0" smtClean="0"/>
              <a:t>in order to summarize the key narrative events. They do the same with each event they read about. However, the compelling task — the one that addresses a specific disciplinary problem in reading history — is to determine what the relationship is between the first and second event, between the second and third event, and so on. Students are asked to think about the most likely connections and to write these on the chart. The historians were approving of this task because it mirrored the kind of thinking that historians do. That is, historians infer cause-and-effect relationships when they study events and what precedes and follows them. These relationships are not necessarily visible in the events themselves, nor are they always made explicit in high school history texts, so they must be surmised. And, if they </a:t>
            </a:r>
            <a:r>
              <a:rPr lang="en-US" sz="1000" i="1" dirty="0" smtClean="0"/>
              <a:t>are</a:t>
            </a:r>
            <a:r>
              <a:rPr lang="en-US" sz="1000" dirty="0" smtClean="0"/>
              <a:t> made explicit in the text, students generally regard the connection as “truth” rather than as the construction of the writer. The task, then, not only mirrored historians’ thinking, but also offered the opportunity for students to construct the cause-and-effect relationships themselves. </a:t>
            </a:r>
          </a:p>
          <a:p>
            <a:pPr eaLnBrk="1" hangingPunct="1"/>
            <a:r>
              <a:rPr lang="en-US" sz="1000" dirty="0" smtClean="0"/>
              <a:t>The high school teachers have tried out several promising strategies in the classroom, including the ones described above. One of the history teachers engaged in a quasi-experimental study of another history strategy — one he called “The Multiple Gist” strategy. In this strategy, students read one text and summarize it, read another text and incorporate that text into the summary, then read another text and incorporate that text into the summary, and so on. The summary has to stay the same length, essentially, and this forces a student to use words such as </a:t>
            </a:r>
            <a:r>
              <a:rPr lang="en-US" sz="1000" i="1" dirty="0" smtClean="0"/>
              <a:t>similarly</a:t>
            </a:r>
            <a:r>
              <a:rPr lang="en-US" sz="1000" dirty="0" smtClean="0"/>
              <a:t> or </a:t>
            </a:r>
            <a:r>
              <a:rPr lang="en-US" sz="1000" i="1" dirty="0" smtClean="0"/>
              <a:t>in contrast</a:t>
            </a:r>
            <a:r>
              <a:rPr lang="en-US" sz="1000" dirty="0" smtClean="0"/>
              <a:t> when incorporating texts that compare or contrast with each other. His preliminary results reveal that students who learned the multiple-gist strategy wrote longer, more coherent answers to essay questions.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F2C96FF2-B2A3-49F8-89FF-A896BC8614F8}" type="slidenum">
              <a:rPr lang="en-US" smtClean="0"/>
              <a:pPr/>
              <a:t>26</a:t>
            </a:fld>
            <a:endParaRPr lang="en-US" dirty="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n-US" sz="1000" dirty="0" smtClean="0"/>
              <a:t>In the history meetings, the team liked a number of strategies and made suggestions for improvement. One such strategy was the history events chart. Coherence and understanding how the stories of history connect to each other is crucial to understanding narrative history. As students read about a particular event, they write down answers to the questions of who, what, where, when, how, and why</a:t>
            </a:r>
            <a:r>
              <a:rPr lang="en-US" sz="1000" i="1" dirty="0" smtClean="0"/>
              <a:t> </a:t>
            </a:r>
            <a:r>
              <a:rPr lang="en-US" sz="1000" dirty="0" smtClean="0"/>
              <a:t>in order to summarize the key narrative events. They do the same with each event they read about. However, the compelling task — the one that addresses a specific disciplinary problem in reading history — is to determine what the relationship is between the first and second event, between the second and third event, and so on. Students are asked to think about the most likely connections and to write these on the chart. The historians were approving of this task because it mirrored the kind of thinking that historians do. That is, historians infer cause-and-effect relationships when they study events and what precedes and follows them. These relationships are not necessarily visible in the events themselves, nor are they always made explicit in high school history texts, so they must be surmised. And, if they </a:t>
            </a:r>
            <a:r>
              <a:rPr lang="en-US" sz="1000" i="1" dirty="0" smtClean="0"/>
              <a:t>are</a:t>
            </a:r>
            <a:r>
              <a:rPr lang="en-US" sz="1000" dirty="0" smtClean="0"/>
              <a:t> made explicit in the text, students generally regard the connection as “truth” rather than as the construction of the writer. The task, then, not only mirrored historians’ thinking, but also offered the opportunity for students to construct the cause-and-effect relationships themselves. </a:t>
            </a:r>
          </a:p>
          <a:p>
            <a:pPr eaLnBrk="1" hangingPunct="1"/>
            <a:r>
              <a:rPr lang="en-US" sz="1000" dirty="0" smtClean="0"/>
              <a:t>The high school teachers have tried out several promising strategies in the classroom, including the ones described above. One of the history teachers engaged in a quasi-experimental study of another history strategy — one he called “The Multiple Gist” strategy. In this strategy, students read one text and summarize it, read another text and incorporate that text into the summary, then read another text and incorporate that text into the summary, and so on. The summary has to stay the same length, essentially, and this forces a student to use words such as </a:t>
            </a:r>
            <a:r>
              <a:rPr lang="en-US" sz="1000" i="1" dirty="0" smtClean="0"/>
              <a:t>similarly</a:t>
            </a:r>
            <a:r>
              <a:rPr lang="en-US" sz="1000" dirty="0" smtClean="0"/>
              <a:t> or </a:t>
            </a:r>
            <a:r>
              <a:rPr lang="en-US" sz="1000" i="1" dirty="0" smtClean="0"/>
              <a:t>in contrast</a:t>
            </a:r>
            <a:r>
              <a:rPr lang="en-US" sz="1000" dirty="0" smtClean="0"/>
              <a:t> when incorporating texts that compare or contrast with each other. His preliminary results reveal that students who learned the multiple-gist strategy wrote longer, more coherent answers to essay questions.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F2C96FF2-B2A3-49F8-89FF-A896BC8614F8}" type="slidenum">
              <a:rPr lang="en-US" smtClean="0"/>
              <a:pPr/>
              <a:t>27</a:t>
            </a:fld>
            <a:endParaRPr lang="en-US" dirty="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n-US" sz="1000" dirty="0" smtClean="0"/>
              <a:t>In the history meetings, the team liked a number of strategies and made suggestions for improvement. One such strategy was the history events chart. Coherence and understanding how the stories of history connect to each other is crucial to understanding narrative history. As students read about a particular event, they write down answers to the questions of who, what, where, when, how, and why</a:t>
            </a:r>
            <a:r>
              <a:rPr lang="en-US" sz="1000" i="1" dirty="0" smtClean="0"/>
              <a:t> </a:t>
            </a:r>
            <a:r>
              <a:rPr lang="en-US" sz="1000" dirty="0" smtClean="0"/>
              <a:t>in order to summarize the key narrative events. They do the same with each event they read about. However, the compelling task — the one that addresses a specific disciplinary problem in reading history — is to determine what the relationship is between the first and second event, between the second and third event, and so on. Students are asked to think about the most likely connections and to write these on the chart. The historians were approving of this task because it mirrored the kind of thinking that historians do. That is, historians infer cause-and-effect relationships when they study events and what precedes and follows them. These relationships are not necessarily visible in the events themselves, nor are they always made explicit in high school history texts, so they must be surmised. And, if they </a:t>
            </a:r>
            <a:r>
              <a:rPr lang="en-US" sz="1000" i="1" dirty="0" smtClean="0"/>
              <a:t>are</a:t>
            </a:r>
            <a:r>
              <a:rPr lang="en-US" sz="1000" dirty="0" smtClean="0"/>
              <a:t> made explicit in the text, students generally regard the connection as “truth” rather than as the construction of the writer. The task, then, not only mirrored historians’ thinking, but also offered the opportunity for students to construct the cause-and-effect relationships themselves. </a:t>
            </a:r>
          </a:p>
          <a:p>
            <a:pPr eaLnBrk="1" hangingPunct="1"/>
            <a:r>
              <a:rPr lang="en-US" sz="1000" dirty="0" smtClean="0"/>
              <a:t>The high school teachers have tried out several promising strategies in the classroom, including the ones described above. One of the history teachers engaged in a quasi-experimental study of another history strategy — one he called “The Multiple Gist” strategy. In this strategy, students read one text and summarize it, read another text and incorporate that text into the summary, then read another text and incorporate that text into the summary, and so on. The summary has to stay the same length, essentially, and this forces a student to use words such as </a:t>
            </a:r>
            <a:r>
              <a:rPr lang="en-US" sz="1000" i="1" dirty="0" smtClean="0"/>
              <a:t>similarly</a:t>
            </a:r>
            <a:r>
              <a:rPr lang="en-US" sz="1000" dirty="0" smtClean="0"/>
              <a:t> or </a:t>
            </a:r>
            <a:r>
              <a:rPr lang="en-US" sz="1000" i="1" dirty="0" smtClean="0"/>
              <a:t>in contrast</a:t>
            </a:r>
            <a:r>
              <a:rPr lang="en-US" sz="1000" dirty="0" smtClean="0"/>
              <a:t> when incorporating texts that compare or contrast with each other. His preliminary results reveal that students who learned the multiple-gist strategy wrote longer, more coherent answers to essay questions.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F2C96FF2-B2A3-49F8-89FF-A896BC8614F8}" type="slidenum">
              <a:rPr lang="en-US" smtClean="0"/>
              <a:pPr/>
              <a:t>28</a:t>
            </a:fld>
            <a:endParaRPr lang="en-US" dirty="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n-US" sz="1000" dirty="0" smtClean="0"/>
              <a:t>In the history meetings, the team liked a number of strategies and made suggestions for improvement. One such strategy was the history events chart. Coherence and understanding how the stories of history connect to each other is crucial to understanding narrative history. As students read about a particular event, they write down answers to the questions of who, what, where, when, how, and why</a:t>
            </a:r>
            <a:r>
              <a:rPr lang="en-US" sz="1000" i="1" dirty="0" smtClean="0"/>
              <a:t> </a:t>
            </a:r>
            <a:r>
              <a:rPr lang="en-US" sz="1000" dirty="0" smtClean="0"/>
              <a:t>in order to summarize the key narrative events. They do the same with each event they read about. However, the compelling task — the one that addresses a specific disciplinary problem in reading history — is to determine what the relationship is between the first and second event, between the second and third event, and so on. Students are asked to think about the most likely connections and to write these on the chart. The historians were approving of this task because it mirrored the kind of thinking that historians do. That is, historians infer cause-and-effect relationships when they study events and what precedes and follows them. These relationships are not necessarily visible in the events themselves, nor are they always made explicit in high school history texts, so they must be surmised. And, if they </a:t>
            </a:r>
            <a:r>
              <a:rPr lang="en-US" sz="1000" i="1" dirty="0" smtClean="0"/>
              <a:t>are</a:t>
            </a:r>
            <a:r>
              <a:rPr lang="en-US" sz="1000" dirty="0" smtClean="0"/>
              <a:t> made explicit in the text, students generally regard the connection as “truth” rather than as the construction of the writer. The task, then, not only mirrored historians’ thinking, but also offered the opportunity for students to construct the cause-and-effect relationships themselves. </a:t>
            </a:r>
          </a:p>
          <a:p>
            <a:pPr eaLnBrk="1" hangingPunct="1"/>
            <a:r>
              <a:rPr lang="en-US" sz="1000" dirty="0" smtClean="0"/>
              <a:t>The high school teachers have tried out several promising strategies in the classroom, including the ones described above. One of the history teachers engaged in a quasi-experimental study of another history strategy — one he called “The Multiple Gist” strategy. In this strategy, students read one text and summarize it, read another text and incorporate that text into the summary, then read another text and incorporate that text into the summary, and so on. The summary has to stay the same length, essentially, and this forces a student to use words such as </a:t>
            </a:r>
            <a:r>
              <a:rPr lang="en-US" sz="1000" i="1" dirty="0" smtClean="0"/>
              <a:t>similarly</a:t>
            </a:r>
            <a:r>
              <a:rPr lang="en-US" sz="1000" dirty="0" smtClean="0"/>
              <a:t> or </a:t>
            </a:r>
            <a:r>
              <a:rPr lang="en-US" sz="1000" i="1" dirty="0" smtClean="0"/>
              <a:t>in contrast</a:t>
            </a:r>
            <a:r>
              <a:rPr lang="en-US" sz="1000" dirty="0" smtClean="0"/>
              <a:t> when incorporating texts that compare or contrast with each other. His preliminary results reveal that students who learned the multiple-gist strategy wrote longer, more coherent answers to essay questions.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29</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30</a:t>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31</a:t>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33</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6</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7</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8</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9</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10</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en-US"/>
          </a:p>
        </p:txBody>
      </p:sp>
      <p:sp>
        <p:nvSpPr>
          <p:cNvPr id="61442"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6144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a:lvl1pPr>
          </a:lstStyle>
          <a:p>
            <a:pPr>
              <a:defRPr/>
            </a:pPr>
            <a:fld id="{EB066C8D-CD39-4EC8-8826-E5953AA6E394}"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C7C6AD1-3916-4CBE-8E17-DBE9422BC47F}"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007C862-DFE1-49CC-A278-D34717422C1A}" type="slidenum">
              <a:rPr lang="en-US" altLang="en-US"/>
              <a:pPr>
                <a:defRPr/>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30725"/>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EC1491B-E0FC-4077-A94D-2338C4786C95}" type="slidenum">
              <a:rPr lang="en-US" altLang="en-US"/>
              <a:pPr>
                <a:defRPr/>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B5314E7-2869-4DF3-93E5-AE9F803887AE}" type="slidenum">
              <a:rPr lang="en-US" altLang="en-US"/>
              <a:pPr>
                <a:defRPr/>
              </a:pPr>
              <a:t>‹#›</a:t>
            </a:fld>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4E333C1-DAB2-4176-9B56-7349A3BCF161}" type="slidenum">
              <a:rPr lang="en-US" altLang="en-US"/>
              <a:pPr>
                <a:defRPr/>
              </a:pPr>
              <a:t>‹#›</a:t>
            </a:fld>
            <a:endParaRPr lang="en-US"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自定义版式">
    <p:bg>
      <p:bgPr>
        <a:solidFill>
          <a:srgbClr val="73CBCF"/>
        </a:solidFill>
        <a:effectLst/>
      </p:bgPr>
    </p:bg>
    <p:spTree>
      <p:nvGrpSpPr>
        <p:cNvPr id="1" name=""/>
        <p:cNvGrpSpPr/>
        <p:nvPr/>
      </p:nvGrpSpPr>
      <p:grpSpPr>
        <a:xfrm>
          <a:off x="0" y="0"/>
          <a:ext cx="0" cy="0"/>
          <a:chOff x="0" y="0"/>
          <a:chExt cx="0" cy="0"/>
        </a:xfrm>
      </p:grpSpPr>
      <p:sp>
        <p:nvSpPr>
          <p:cNvPr id="6" name="矩形 5"/>
          <p:cNvSpPr/>
          <p:nvPr userDrawn="1"/>
        </p:nvSpPr>
        <p:spPr>
          <a:xfrm>
            <a:off x="0" y="5929330"/>
            <a:ext cx="9144000" cy="928670"/>
          </a:xfrm>
          <a:prstGeom prst="rect">
            <a:avLst/>
          </a:prstGeom>
          <a:solidFill>
            <a:srgbClr val="3B4A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bs_05.png"/>
          <p:cNvPicPr>
            <a:picLocks noChangeAspect="1"/>
          </p:cNvPicPr>
          <p:nvPr userDrawn="1"/>
        </p:nvPicPr>
        <p:blipFill>
          <a:blip r:embed="rId2"/>
          <a:stretch>
            <a:fillRect/>
          </a:stretch>
        </p:blipFill>
        <p:spPr>
          <a:xfrm>
            <a:off x="5979697" y="1928802"/>
            <a:ext cx="3164335" cy="4735629"/>
          </a:xfrm>
          <a:prstGeom prst="rect">
            <a:avLst/>
          </a:prstGeom>
        </p:spPr>
      </p:pic>
      <p:pic>
        <p:nvPicPr>
          <p:cNvPr id="13" name="图片 12" descr="sb_06.png"/>
          <p:cNvPicPr>
            <a:picLocks noChangeAspect="1"/>
          </p:cNvPicPr>
          <p:nvPr userDrawn="1"/>
        </p:nvPicPr>
        <p:blipFill>
          <a:blip r:embed="rId3"/>
          <a:stretch>
            <a:fillRect/>
          </a:stretch>
        </p:blipFill>
        <p:spPr>
          <a:xfrm>
            <a:off x="5357818" y="5143512"/>
            <a:ext cx="1013080" cy="1329992"/>
          </a:xfrm>
          <a:prstGeom prst="rect">
            <a:avLst/>
          </a:prstGeom>
        </p:spPr>
      </p:pic>
      <p:sp>
        <p:nvSpPr>
          <p:cNvPr id="15" name="文本占位符 14"/>
          <p:cNvSpPr>
            <a:spLocks noGrp="1"/>
          </p:cNvSpPr>
          <p:nvPr>
            <p:ph type="body" sz="quarter" idx="10"/>
          </p:nvPr>
        </p:nvSpPr>
        <p:spPr>
          <a:xfrm>
            <a:off x="1071538" y="428604"/>
            <a:ext cx="4643437" cy="1785937"/>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7CE1351-E32F-427B-88A8-2162027770D6}"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DB6BF2A-2474-4D30-B83F-A075872EA25C}"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7111013-200F-41D0-8814-5467C396FCAA}"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ACC08C5B-0769-4239-8BC0-D744397C915E}"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2206D3D1-B2B2-4DC6-8FF2-60BE8891B0B8}"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B10606F-DF33-48C1-A3B6-E716ED850A8F}"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F4CCDCD-F02D-404C-8924-18670D10B4D0}"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286F2B0-647D-422D-B7C1-62E780EB98FC}"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3075"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0420"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pPr>
              <a:defRPr/>
            </a:pPr>
            <a:endParaRPr lang="en-US" altLang="en-US"/>
          </a:p>
        </p:txBody>
      </p:sp>
      <p:sp>
        <p:nvSpPr>
          <p:cNvPr id="6042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pPr>
              <a:defRPr/>
            </a:pPr>
            <a:endParaRPr lang="en-US" altLang="en-US"/>
          </a:p>
        </p:txBody>
      </p:sp>
      <p:sp>
        <p:nvSpPr>
          <p:cNvPr id="60422"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pPr>
              <a:defRPr/>
            </a:pPr>
            <a:fld id="{436A81AE-2B84-43A8-BBE0-1C6E0B7140DD}" type="slidenum">
              <a:rPr lang="en-US" altLang="en-US"/>
              <a:pPr>
                <a:defRPr/>
              </a:pPr>
              <a:t>‹#›</a:t>
            </a:fld>
            <a:endParaRPr lang="en-US" altLang="en-US"/>
          </a:p>
        </p:txBody>
      </p:sp>
      <p:sp>
        <p:nvSpPr>
          <p:cNvPr id="60423"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en-US"/>
          </a:p>
        </p:txBody>
      </p:sp>
      <p:sp>
        <p:nvSpPr>
          <p:cNvPr id="60424"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746"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7" r:id="rId15"/>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0.xml"/><Relationship Id="rId3" Type="http://schemas.openxmlformats.org/officeDocument/2006/relationships/image" Target="../media/image4.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6.xml"/><Relationship Id="rId3"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a:xfrm>
            <a:off x="467544" y="500042"/>
            <a:ext cx="8676456" cy="1100158"/>
          </a:xfrm>
        </p:spPr>
        <p:txBody>
          <a:bodyPr>
            <a:noAutofit/>
          </a:bodyPr>
          <a:lstStyle/>
          <a:p>
            <a:pPr>
              <a:buNone/>
            </a:pPr>
            <a:endParaRPr lang="en-US" altLang="zh-CN" sz="3600" dirty="0" smtClean="0">
              <a:solidFill>
                <a:schemeClr val="bg1"/>
              </a:solidFill>
            </a:endParaRPr>
          </a:p>
          <a:p>
            <a:pPr>
              <a:buNone/>
            </a:pPr>
            <a:r>
              <a:rPr lang="en-US" altLang="zh-CN" sz="3600" b="1" dirty="0" smtClean="0">
                <a:solidFill>
                  <a:srgbClr val="0000FF"/>
                </a:solidFill>
              </a:rPr>
              <a:t>TEACHING DISCIPLINARY LITERACY</a:t>
            </a:r>
            <a:endParaRPr lang="zh-CN" altLang="en-US" sz="3600" b="1" dirty="0">
              <a:solidFill>
                <a:srgbClr val="0000FF"/>
              </a:solidFill>
            </a:endParaRPr>
          </a:p>
        </p:txBody>
      </p:sp>
      <p:sp>
        <p:nvSpPr>
          <p:cNvPr id="3" name="TextBox 2"/>
          <p:cNvSpPr txBox="1"/>
          <p:nvPr/>
        </p:nvSpPr>
        <p:spPr>
          <a:xfrm>
            <a:off x="1981200" y="2590800"/>
            <a:ext cx="5257800" cy="1200328"/>
          </a:xfrm>
          <a:prstGeom prst="rect">
            <a:avLst/>
          </a:prstGeom>
          <a:noFill/>
        </p:spPr>
        <p:txBody>
          <a:bodyPr wrap="square" rtlCol="0">
            <a:spAutoFit/>
          </a:bodyPr>
          <a:lstStyle/>
          <a:p>
            <a:r>
              <a:rPr lang="en-US" sz="2400" dirty="0" smtClean="0"/>
              <a:t>Timothy Shanahan</a:t>
            </a:r>
          </a:p>
          <a:p>
            <a:r>
              <a:rPr lang="en-US" sz="2400" dirty="0" smtClean="0"/>
              <a:t>University of Illinois at Chicago</a:t>
            </a:r>
          </a:p>
          <a:p>
            <a:r>
              <a:rPr lang="en-US" sz="2400" dirty="0" err="1" smtClean="0"/>
              <a:t>www.shanahanonliteracy.com</a:t>
            </a:r>
            <a:endParaRPr lang="en-US" sz="2400" dirty="0"/>
          </a:p>
        </p:txBody>
      </p:sp>
    </p:spTree>
    <p:extLst>
      <p:ext uri="{BB962C8B-B14F-4D97-AF65-F5344CB8AC3E}">
        <p14:creationId xmlns:p14="http://schemas.microsoft.com/office/powerpoint/2010/main" val="2404823630"/>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a:xfrm>
            <a:off x="467544" y="500042"/>
            <a:ext cx="8280920" cy="1071570"/>
          </a:xfrm>
        </p:spPr>
        <p:txBody>
          <a:bodyPr>
            <a:noAutofit/>
          </a:bodyPr>
          <a:lstStyle/>
          <a:p>
            <a:pPr>
              <a:buNone/>
            </a:pPr>
            <a:r>
              <a:rPr lang="en-US" altLang="zh-CN" sz="3600" b="1" dirty="0" smtClean="0">
                <a:solidFill>
                  <a:srgbClr val="0000FF"/>
                </a:solidFill>
              </a:rPr>
              <a:t>Historical Comprehension </a:t>
            </a:r>
            <a:r>
              <a:rPr lang="en-US" altLang="zh-CN" sz="3200" b="1" dirty="0" smtClean="0">
                <a:solidFill>
                  <a:srgbClr val="0000FF"/>
                </a:solidFill>
              </a:rPr>
              <a:t>(examples)</a:t>
            </a:r>
            <a:endParaRPr lang="zh-CN" altLang="en-US" sz="3200" b="1" dirty="0">
              <a:solidFill>
                <a:srgbClr val="0000FF"/>
              </a:solidFill>
            </a:endParaRPr>
          </a:p>
        </p:txBody>
      </p:sp>
      <p:sp>
        <p:nvSpPr>
          <p:cNvPr id="3" name="TextBox 2"/>
          <p:cNvSpPr txBox="1"/>
          <p:nvPr/>
        </p:nvSpPr>
        <p:spPr>
          <a:xfrm>
            <a:off x="685800" y="1676400"/>
            <a:ext cx="5410200" cy="3170099"/>
          </a:xfrm>
          <a:prstGeom prst="rect">
            <a:avLst/>
          </a:prstGeom>
          <a:noFill/>
        </p:spPr>
        <p:txBody>
          <a:bodyPr wrap="square" rtlCol="0">
            <a:spAutoFit/>
          </a:bodyPr>
          <a:lstStyle/>
          <a:p>
            <a:pPr marL="342900" indent="-342900">
              <a:buFont typeface="Arial"/>
              <a:buChar char="•"/>
            </a:pPr>
            <a:r>
              <a:rPr lang="en-US" sz="2000" dirty="0" smtClean="0"/>
              <a:t>Reconstruct the literal meaning of a historical passage by identifying who was involved, what happened, what events led to these developments, and what consequences or outcomes followed</a:t>
            </a:r>
            <a:endParaRPr lang="en-US" sz="2000" dirty="0"/>
          </a:p>
          <a:p>
            <a:pPr marL="342900" indent="-342900">
              <a:buFont typeface="Arial"/>
              <a:buChar char="•"/>
            </a:pPr>
            <a:r>
              <a:rPr lang="en-US" sz="2000" dirty="0" smtClean="0"/>
              <a:t>Identify the central questions the historical narrative addresses and the purposes, perspective, or point of view from which it has been constructed</a:t>
            </a:r>
          </a:p>
          <a:p>
            <a:pPr marL="342900" indent="-342900">
              <a:buFont typeface="Arial"/>
              <a:buChar char="•"/>
            </a:pPr>
            <a:r>
              <a:rPr lang="en-US" sz="2000" dirty="0" smtClean="0"/>
              <a:t>Read historical narratives imaginatively,,,</a:t>
            </a:r>
            <a:endParaRPr lang="en-US" sz="2000" dirty="0"/>
          </a:p>
        </p:txBody>
      </p:sp>
    </p:spTree>
    <p:extLst>
      <p:ext uri="{BB962C8B-B14F-4D97-AF65-F5344CB8AC3E}">
        <p14:creationId xmlns:p14="http://schemas.microsoft.com/office/powerpoint/2010/main" val="1244650701"/>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a:xfrm>
            <a:off x="467544" y="500042"/>
            <a:ext cx="8280920" cy="1071570"/>
          </a:xfrm>
        </p:spPr>
        <p:txBody>
          <a:bodyPr>
            <a:noAutofit/>
          </a:bodyPr>
          <a:lstStyle/>
          <a:p>
            <a:pPr>
              <a:buNone/>
            </a:pPr>
            <a:r>
              <a:rPr lang="en-US" altLang="zh-CN" sz="3600" b="1" dirty="0" smtClean="0">
                <a:solidFill>
                  <a:srgbClr val="0000FF"/>
                </a:solidFill>
              </a:rPr>
              <a:t>Historical Analysis and Interpretation </a:t>
            </a:r>
            <a:r>
              <a:rPr lang="en-US" altLang="zh-CN" sz="3200" b="1" dirty="0" smtClean="0">
                <a:solidFill>
                  <a:srgbClr val="0000FF"/>
                </a:solidFill>
              </a:rPr>
              <a:t>(examples)</a:t>
            </a:r>
            <a:endParaRPr lang="zh-CN" altLang="en-US" sz="3200" b="1" dirty="0">
              <a:solidFill>
                <a:srgbClr val="0000FF"/>
              </a:solidFill>
            </a:endParaRPr>
          </a:p>
        </p:txBody>
      </p:sp>
      <p:sp>
        <p:nvSpPr>
          <p:cNvPr id="3" name="TextBox 2"/>
          <p:cNvSpPr txBox="1"/>
          <p:nvPr/>
        </p:nvSpPr>
        <p:spPr>
          <a:xfrm>
            <a:off x="685800" y="1676400"/>
            <a:ext cx="5562600" cy="3170099"/>
          </a:xfrm>
          <a:prstGeom prst="rect">
            <a:avLst/>
          </a:prstGeom>
          <a:noFill/>
        </p:spPr>
        <p:txBody>
          <a:bodyPr wrap="square" rtlCol="0">
            <a:spAutoFit/>
          </a:bodyPr>
          <a:lstStyle/>
          <a:p>
            <a:pPr marL="342900" indent="-342900">
              <a:buFont typeface="Arial"/>
              <a:buChar char="•"/>
            </a:pPr>
            <a:r>
              <a:rPr lang="en-US" sz="2000" dirty="0" smtClean="0"/>
              <a:t>Differentiate between historical facts and historical interpretations, but acknowledge also that the two are related: that the facts the historian reports are selected and reflect therefore the historian’s judgment of what is most significant about the past</a:t>
            </a:r>
          </a:p>
          <a:p>
            <a:pPr marL="342900" indent="-342900">
              <a:buFont typeface="Arial"/>
              <a:buChar char="•"/>
            </a:pPr>
            <a:r>
              <a:rPr lang="en-US" sz="2000" dirty="0" smtClean="0"/>
              <a:t>Compare competing historical narratives by... </a:t>
            </a:r>
            <a:r>
              <a:rPr lang="en-US" sz="2000" dirty="0" smtClean="0"/>
              <a:t>demonstrating </a:t>
            </a:r>
            <a:r>
              <a:rPr lang="en-US" sz="2000" dirty="0" smtClean="0"/>
              <a:t>how an emphasis on different causes contributes to different interpretations</a:t>
            </a:r>
            <a:endParaRPr lang="en-US" sz="2000" dirty="0"/>
          </a:p>
        </p:txBody>
      </p:sp>
    </p:spTree>
    <p:extLst>
      <p:ext uri="{BB962C8B-B14F-4D97-AF65-F5344CB8AC3E}">
        <p14:creationId xmlns:p14="http://schemas.microsoft.com/office/powerpoint/2010/main" val="2342491153"/>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a:xfrm>
            <a:off x="467544" y="500042"/>
            <a:ext cx="8280920" cy="1071570"/>
          </a:xfrm>
        </p:spPr>
        <p:txBody>
          <a:bodyPr>
            <a:noAutofit/>
          </a:bodyPr>
          <a:lstStyle/>
          <a:p>
            <a:pPr>
              <a:buNone/>
            </a:pPr>
            <a:r>
              <a:rPr lang="en-US" altLang="zh-CN" sz="3600" b="1" dirty="0" smtClean="0">
                <a:solidFill>
                  <a:srgbClr val="0000FF"/>
                </a:solidFill>
              </a:rPr>
              <a:t>Differences</a:t>
            </a:r>
            <a:endParaRPr lang="zh-CN" altLang="en-US" sz="3600" b="1" dirty="0">
              <a:solidFill>
                <a:srgbClr val="0000FF"/>
              </a:solidFill>
            </a:endParaRPr>
          </a:p>
        </p:txBody>
      </p:sp>
      <p:sp>
        <p:nvSpPr>
          <p:cNvPr id="3" name="TextBox 2"/>
          <p:cNvSpPr txBox="1"/>
          <p:nvPr/>
        </p:nvSpPr>
        <p:spPr>
          <a:xfrm>
            <a:off x="1143000" y="1676400"/>
            <a:ext cx="5517232" cy="3785652"/>
          </a:xfrm>
          <a:prstGeom prst="rect">
            <a:avLst/>
          </a:prstGeom>
          <a:noFill/>
        </p:spPr>
        <p:txBody>
          <a:bodyPr wrap="square" rtlCol="0">
            <a:spAutoFit/>
          </a:bodyPr>
          <a:lstStyle/>
          <a:p>
            <a:pPr marL="342900" indent="-342900">
              <a:buFont typeface="Arial"/>
              <a:buChar char="•"/>
            </a:pPr>
            <a:r>
              <a:rPr lang="en-US" sz="2400" dirty="0" smtClean="0"/>
              <a:t>Earlier there was a greater emphasis on the reading and interpretation of historical accounts </a:t>
            </a:r>
          </a:p>
          <a:p>
            <a:pPr marL="342900" indent="-342900">
              <a:buFont typeface="Arial"/>
              <a:buChar char="•"/>
            </a:pPr>
            <a:r>
              <a:rPr lang="en-US" sz="2400" dirty="0" smtClean="0"/>
              <a:t>Greater awareness of the importance of recognizing narrative as the form of much historical argument</a:t>
            </a:r>
          </a:p>
          <a:p>
            <a:pPr marL="342900" indent="-342900">
              <a:buFont typeface="Arial"/>
              <a:buChar char="•"/>
            </a:pPr>
            <a:r>
              <a:rPr lang="en-US" sz="2400" dirty="0" smtClean="0"/>
              <a:t>Greater emphasis on the idea that narrative had to be interpreted as argument</a:t>
            </a:r>
            <a:endParaRPr lang="en-US" sz="2400" dirty="0"/>
          </a:p>
        </p:txBody>
      </p:sp>
    </p:spTree>
    <p:extLst>
      <p:ext uri="{BB962C8B-B14F-4D97-AF65-F5344CB8AC3E}">
        <p14:creationId xmlns:p14="http://schemas.microsoft.com/office/powerpoint/2010/main" val="405783285"/>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a:xfrm>
            <a:off x="467544" y="500042"/>
            <a:ext cx="8280920" cy="1071570"/>
          </a:xfrm>
        </p:spPr>
        <p:txBody>
          <a:bodyPr>
            <a:noAutofit/>
          </a:bodyPr>
          <a:lstStyle/>
          <a:p>
            <a:pPr>
              <a:buNone/>
            </a:pPr>
            <a:r>
              <a:rPr lang="en-US" altLang="zh-CN" sz="3600" b="1" dirty="0" smtClean="0">
                <a:solidFill>
                  <a:srgbClr val="0000FF"/>
                </a:solidFill>
              </a:rPr>
              <a:t>Purpose</a:t>
            </a:r>
            <a:endParaRPr lang="zh-CN" altLang="en-US" sz="3600" b="1" dirty="0">
              <a:solidFill>
                <a:srgbClr val="0000FF"/>
              </a:solidFill>
            </a:endParaRPr>
          </a:p>
        </p:txBody>
      </p:sp>
      <p:sp>
        <p:nvSpPr>
          <p:cNvPr id="3" name="TextBox 2"/>
          <p:cNvSpPr txBox="1"/>
          <p:nvPr/>
        </p:nvSpPr>
        <p:spPr>
          <a:xfrm>
            <a:off x="685800" y="1828800"/>
            <a:ext cx="5974432" cy="830997"/>
          </a:xfrm>
          <a:prstGeom prst="rect">
            <a:avLst/>
          </a:prstGeom>
          <a:noFill/>
        </p:spPr>
        <p:txBody>
          <a:bodyPr wrap="square" rtlCol="0">
            <a:spAutoFit/>
          </a:bodyPr>
          <a:lstStyle/>
          <a:p>
            <a:pPr marL="342900" indent="-342900">
              <a:buFont typeface="Arial"/>
              <a:buChar char="•"/>
            </a:pPr>
            <a:r>
              <a:rPr lang="en-US" sz="2400" dirty="0" smtClean="0"/>
              <a:t>To translate textbook narrative into argument</a:t>
            </a:r>
          </a:p>
        </p:txBody>
      </p:sp>
    </p:spTree>
    <p:extLst>
      <p:ext uri="{BB962C8B-B14F-4D97-AF65-F5344CB8AC3E}">
        <p14:creationId xmlns:p14="http://schemas.microsoft.com/office/powerpoint/2010/main" val="666618117"/>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American Revolution</a:t>
            </a:r>
            <a:endParaRPr lang="en-US" dirty="0"/>
          </a:p>
        </p:txBody>
      </p:sp>
    </p:spTree>
    <p:extLst>
      <p:ext uri="{BB962C8B-B14F-4D97-AF65-F5344CB8AC3E}">
        <p14:creationId xmlns:p14="http://schemas.microsoft.com/office/powerpoint/2010/main" val="9301005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705" y="612844"/>
            <a:ext cx="8721322" cy="5847754"/>
          </a:xfrm>
          <a:prstGeom prst="rect">
            <a:avLst/>
          </a:prstGeom>
        </p:spPr>
        <p:txBody>
          <a:bodyPr wrap="square">
            <a:spAutoFit/>
          </a:bodyPr>
          <a:lstStyle/>
          <a:p>
            <a:r>
              <a:rPr lang="en-US" sz="2200" b="1" cap="small" dirty="0"/>
              <a:t>The Fall of Fort </a:t>
            </a:r>
            <a:r>
              <a:rPr lang="en-US" sz="2200" b="1" cap="small" dirty="0" smtClean="0"/>
              <a:t>Ticonderoga</a:t>
            </a:r>
          </a:p>
          <a:p>
            <a:endParaRPr lang="en-US" sz="2200" dirty="0"/>
          </a:p>
          <a:p>
            <a:r>
              <a:rPr lang="en-US" sz="2200" dirty="0" smtClean="0"/>
              <a:t>     After </a:t>
            </a:r>
            <a:r>
              <a:rPr lang="en-US" sz="2200" dirty="0"/>
              <a:t>the battles of Lexington and Concord, the British army stayed in Boston. The American forces camped around Boston, waiting for the British to move</a:t>
            </a:r>
            <a:r>
              <a:rPr lang="en-US" sz="2200" dirty="0" smtClean="0"/>
              <a:t>.</a:t>
            </a:r>
          </a:p>
          <a:p>
            <a:endParaRPr lang="en-US" sz="2200" dirty="0"/>
          </a:p>
          <a:p>
            <a:r>
              <a:rPr lang="en-US" sz="2200" dirty="0"/>
              <a:t> </a:t>
            </a:r>
            <a:r>
              <a:rPr lang="en-US" sz="2200" dirty="0" smtClean="0"/>
              <a:t>     Meanwhile</a:t>
            </a:r>
            <a:r>
              <a:rPr lang="en-US" sz="2200" dirty="0"/>
              <a:t>, a young New Englander named Benedict Arnold had </a:t>
            </a:r>
            <a:r>
              <a:rPr lang="en-US" sz="2200" dirty="0" smtClean="0"/>
              <a:t>     been </a:t>
            </a:r>
            <a:r>
              <a:rPr lang="en-US" sz="2200" dirty="0"/>
              <a:t>appointed to lead 400 soldiers at Fort Ticonderoga in New York. </a:t>
            </a:r>
            <a:r>
              <a:rPr lang="en-US" sz="2200" dirty="0" smtClean="0"/>
              <a:t>  After </a:t>
            </a:r>
            <a:r>
              <a:rPr lang="en-US" sz="2200" dirty="0"/>
              <a:t>arriving there, he joined forces with Vermont’s rough and rugged Ethan Allen. Allen led a group of rebels called the “Green Mountain Boys</a:t>
            </a:r>
            <a:r>
              <a:rPr lang="en-US" sz="2200" dirty="0" smtClean="0"/>
              <a:t>.”</a:t>
            </a:r>
          </a:p>
          <a:p>
            <a:endParaRPr lang="en-US" sz="2200" dirty="0"/>
          </a:p>
          <a:p>
            <a:r>
              <a:rPr lang="en-US" sz="2200" dirty="0"/>
              <a:t> </a:t>
            </a:r>
            <a:r>
              <a:rPr lang="en-US" sz="2200" dirty="0" smtClean="0"/>
              <a:t>      Before </a:t>
            </a:r>
            <a:r>
              <a:rPr lang="en-US" sz="2200" dirty="0"/>
              <a:t>dawn on May 10, 1775, the Americans attacked Fort Ticonderoga. The British were sleeping peacefully. Allen woke up the commander by banging on his door and shouting, “Come out of there, </a:t>
            </a:r>
            <a:r>
              <a:rPr lang="en-US" sz="2200" dirty="0" smtClean="0"/>
              <a:t>   you </a:t>
            </a:r>
            <a:r>
              <a:rPr lang="en-US" sz="2200" dirty="0"/>
              <a:t>old rat!” The Americans captured the fort without firing a shot. </a:t>
            </a:r>
            <a:r>
              <a:rPr lang="en-US" sz="2200" dirty="0" smtClean="0"/>
              <a:t>   Inside</a:t>
            </a:r>
            <a:r>
              <a:rPr lang="en-US" sz="2200" dirty="0"/>
              <a:t>, they found something they needed desperately—heavy iron cannons.</a:t>
            </a:r>
            <a:r>
              <a:rPr lang="en-US" sz="2200" dirty="0" smtClean="0">
                <a:effectLst/>
              </a:rPr>
              <a:t> </a:t>
            </a:r>
            <a:r>
              <a:rPr lang="en-US" dirty="0"/>
              <a:t> </a:t>
            </a:r>
          </a:p>
        </p:txBody>
      </p:sp>
    </p:spTree>
    <p:extLst>
      <p:ext uri="{BB962C8B-B14F-4D97-AF65-F5344CB8AC3E}">
        <p14:creationId xmlns:p14="http://schemas.microsoft.com/office/powerpoint/2010/main" val="235860991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4919" y="214194"/>
            <a:ext cx="7971594" cy="6294031"/>
          </a:xfrm>
          <a:prstGeom prst="rect">
            <a:avLst/>
          </a:prstGeom>
        </p:spPr>
        <p:txBody>
          <a:bodyPr wrap="square">
            <a:spAutoFit/>
          </a:bodyPr>
          <a:lstStyle/>
          <a:p>
            <a:pPr>
              <a:spcAft>
                <a:spcPts val="600"/>
              </a:spcAft>
            </a:pPr>
            <a:r>
              <a:rPr lang="en-US" sz="2000" b="1" cap="small" dirty="0"/>
              <a:t>The Battle of Bunker </a:t>
            </a:r>
            <a:r>
              <a:rPr lang="en-US" sz="2000" b="1" cap="small" dirty="0" smtClean="0"/>
              <a:t>Hill</a:t>
            </a:r>
            <a:endParaRPr lang="en-US" sz="2000" dirty="0"/>
          </a:p>
          <a:p>
            <a:pPr>
              <a:spcAft>
                <a:spcPts val="600"/>
              </a:spcAft>
            </a:pPr>
            <a:r>
              <a:rPr lang="en-US" sz="2000" dirty="0"/>
              <a:t> </a:t>
            </a:r>
            <a:r>
              <a:rPr lang="en-US" sz="2000" dirty="0" smtClean="0"/>
              <a:t>     A </a:t>
            </a:r>
            <a:r>
              <a:rPr lang="en-US" sz="2000" dirty="0"/>
              <a:t>month later on the night of June 16, British troops in Boston heard strange noises on nearby Charlestown Peninsula. When the sun rose, they could not believe their eyes. The day before, the peninsula had been empty. Now its two small hills—Bunker Hill and nearby Breed’s Hill—were alive with Americans. In just one night they had built a fort of dirt and logs on Breed’s Hill</a:t>
            </a:r>
            <a:r>
              <a:rPr lang="en-US" sz="2000" dirty="0" smtClean="0"/>
              <a:t>.</a:t>
            </a:r>
            <a:endParaRPr lang="en-US" sz="2000" dirty="0"/>
          </a:p>
          <a:p>
            <a:pPr>
              <a:spcAft>
                <a:spcPts val="600"/>
              </a:spcAft>
            </a:pPr>
            <a:r>
              <a:rPr lang="en-US" sz="2000" dirty="0" smtClean="0"/>
              <a:t>      </a:t>
            </a:r>
            <a:r>
              <a:rPr lang="en-US" sz="2000" dirty="0"/>
              <a:t>The British knew they had to attack quickly. If the Americans could drag the cannons taken at Fort Ticonderoga up to the hilltops, they would be able to pound Boston and the British ships in the harbor. </a:t>
            </a:r>
            <a:endParaRPr lang="en-US" sz="2000" dirty="0" smtClean="0"/>
          </a:p>
          <a:p>
            <a:pPr>
              <a:spcAft>
                <a:spcPts val="600"/>
              </a:spcAft>
            </a:pPr>
            <a:r>
              <a:rPr lang="en-US" sz="2000" dirty="0" smtClean="0"/>
              <a:t>     On </a:t>
            </a:r>
            <a:r>
              <a:rPr lang="en-US" sz="2000" dirty="0"/>
              <a:t>the next day 2,000 of the king’s troops lined up at the base of Breed’s Hill. General William Howe ordered them to march to the top and take the American fort. The </a:t>
            </a:r>
            <a:r>
              <a:rPr lang="en-US" sz="2000" dirty="0" smtClean="0"/>
              <a:t>Redcoats </a:t>
            </a:r>
            <a:r>
              <a:rPr lang="en-US" sz="2000" dirty="0"/>
              <a:t>sweated heavily in the hot June sun as they struggled up Breed’s Hill</a:t>
            </a:r>
            <a:r>
              <a:rPr lang="en-US" sz="2000" dirty="0" smtClean="0"/>
              <a:t>.</a:t>
            </a:r>
            <a:endParaRPr lang="en-US" sz="2000" dirty="0"/>
          </a:p>
          <a:p>
            <a:pPr>
              <a:spcAft>
                <a:spcPts val="600"/>
              </a:spcAft>
            </a:pPr>
            <a:r>
              <a:rPr lang="en-US" sz="2000" dirty="0"/>
              <a:t> </a:t>
            </a:r>
            <a:r>
              <a:rPr lang="en-US" sz="2000" dirty="0" smtClean="0"/>
              <a:t>     In </a:t>
            </a:r>
            <a:r>
              <a:rPr lang="en-US" sz="2000" dirty="0"/>
              <a:t>the hilltop fort, fingers tightened on triggers. Fighting to control their fear, the Americans reported their order—“Don’t fire till you see the whites of their eyes.” As the red line of troops moved closer, a gray-haired farmer prayed, “I thank thee, O Lord, for sparing me to fight this day.”  </a:t>
            </a:r>
          </a:p>
          <a:p>
            <a:endParaRPr lang="en-US" dirty="0"/>
          </a:p>
        </p:txBody>
      </p:sp>
    </p:spTree>
    <p:extLst>
      <p:ext uri="{BB962C8B-B14F-4D97-AF65-F5344CB8AC3E}">
        <p14:creationId xmlns:p14="http://schemas.microsoft.com/office/powerpoint/2010/main" val="171031179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4919" y="260091"/>
            <a:ext cx="7879790" cy="5909310"/>
          </a:xfrm>
          <a:prstGeom prst="rect">
            <a:avLst/>
          </a:prstGeom>
        </p:spPr>
        <p:txBody>
          <a:bodyPr wrap="square">
            <a:spAutoFit/>
          </a:bodyPr>
          <a:lstStyle/>
          <a:p>
            <a:pPr>
              <a:spcAft>
                <a:spcPts val="600"/>
              </a:spcAft>
            </a:pPr>
            <a:r>
              <a:rPr lang="en-US" sz="2000" dirty="0" smtClean="0"/>
              <a:t>     When </a:t>
            </a:r>
            <a:r>
              <a:rPr lang="en-US" sz="2000" dirty="0"/>
              <a:t>the British were almost on top of them, the Americans fired. Huge gaps appeared in the line of redcoats. The surprised British fell back and then made a second attack. Again they were mowed down by American gunfire</a:t>
            </a:r>
            <a:r>
              <a:rPr lang="en-US" sz="2000" dirty="0" smtClean="0"/>
              <a:t>.</a:t>
            </a:r>
          </a:p>
          <a:p>
            <a:pPr>
              <a:spcAft>
                <a:spcPts val="600"/>
              </a:spcAft>
            </a:pPr>
            <a:r>
              <a:rPr lang="en-US" sz="2000" dirty="0"/>
              <a:t> </a:t>
            </a:r>
            <a:r>
              <a:rPr lang="en-US" sz="2000" dirty="0" smtClean="0"/>
              <a:t>    General </a:t>
            </a:r>
            <a:r>
              <a:rPr lang="en-US" sz="2000" dirty="0"/>
              <a:t>Howe regrouped his men and sent them up the hill a third time. Once more, the </a:t>
            </a:r>
            <a:r>
              <a:rPr lang="en-US" sz="2000" dirty="0" smtClean="0"/>
              <a:t>Redcoats</a:t>
            </a:r>
            <a:r>
              <a:rPr lang="en-US" sz="2000" dirty="0"/>
              <a:t>’ front line was ripped apart by gunfire. As soldiers in the back lines advanced, they tripped over their fallen comrades. But this time the British troops reached the top. By now the Americans had run out of gunpowder and were retreating to safer ground. The canons captured at Fort Ticonderoga had never left New York</a:t>
            </a:r>
            <a:r>
              <a:rPr lang="en-US" sz="2000" dirty="0" smtClean="0"/>
              <a:t>.</a:t>
            </a:r>
            <a:endParaRPr lang="en-US" sz="2000" dirty="0"/>
          </a:p>
          <a:p>
            <a:pPr>
              <a:spcAft>
                <a:spcPts val="600"/>
              </a:spcAft>
            </a:pPr>
            <a:r>
              <a:rPr lang="en-US" sz="2000" dirty="0" smtClean="0"/>
              <a:t>     By </a:t>
            </a:r>
            <a:r>
              <a:rPr lang="en-US" sz="2000" dirty="0"/>
              <a:t>evening the British had taken over the Charlestown Peninsula. But as the dead and wounded were counted, General Howe found that the victory had been “too dearly bought.” He had lost more than 1,000 soldiers that day. The Americans had lost over 400</a:t>
            </a:r>
            <a:r>
              <a:rPr lang="en-US" sz="2000" dirty="0" smtClean="0"/>
              <a:t>.</a:t>
            </a:r>
            <a:endParaRPr lang="en-US" sz="2000" dirty="0"/>
          </a:p>
          <a:p>
            <a:pPr>
              <a:spcAft>
                <a:spcPts val="600"/>
              </a:spcAft>
            </a:pPr>
            <a:r>
              <a:rPr lang="en-US" sz="2000" dirty="0"/>
              <a:t> </a:t>
            </a:r>
            <a:r>
              <a:rPr lang="en-US" sz="2000" dirty="0" smtClean="0"/>
              <a:t>    Even </a:t>
            </a:r>
            <a:r>
              <a:rPr lang="en-US" sz="2000" dirty="0"/>
              <a:t>though most of the fighting took place on Breed’s Hill, this bloody conflict was remembered as the Battle of Bunker Hill. After that battle, the British would never again doubt that Americans could and would fight.</a:t>
            </a:r>
          </a:p>
          <a:p>
            <a:endParaRPr lang="en-US" dirty="0"/>
          </a:p>
        </p:txBody>
      </p:sp>
    </p:spTree>
    <p:extLst>
      <p:ext uri="{BB962C8B-B14F-4D97-AF65-F5344CB8AC3E}">
        <p14:creationId xmlns:p14="http://schemas.microsoft.com/office/powerpoint/2010/main" val="3375700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399"/>
            <a:ext cx="8706930" cy="5740034"/>
          </a:xfrm>
          <a:prstGeom prst="rect">
            <a:avLst/>
          </a:prstGeom>
        </p:spPr>
        <p:txBody>
          <a:bodyPr wrap="square">
            <a:spAutoFit/>
          </a:bodyPr>
          <a:lstStyle/>
          <a:p>
            <a:pPr>
              <a:spcAft>
                <a:spcPts val="600"/>
              </a:spcAft>
            </a:pPr>
            <a:r>
              <a:rPr lang="en-US" b="1" cap="small" dirty="0"/>
              <a:t>The Second Continental </a:t>
            </a:r>
            <a:r>
              <a:rPr lang="en-US" b="1" cap="small" dirty="0" smtClean="0"/>
              <a:t>Congress</a:t>
            </a:r>
            <a:endParaRPr lang="en-US" dirty="0"/>
          </a:p>
          <a:p>
            <a:pPr>
              <a:spcAft>
                <a:spcPts val="600"/>
              </a:spcAft>
            </a:pPr>
            <a:r>
              <a:rPr lang="en-US" dirty="0" smtClean="0"/>
              <a:t>     While </a:t>
            </a:r>
            <a:r>
              <a:rPr lang="en-US" dirty="0"/>
              <a:t>New England went to war, representatives from the colonies were meeting in Philadelphia. This was </a:t>
            </a:r>
            <a:r>
              <a:rPr lang="en-US" dirty="0" smtClean="0"/>
              <a:t>the Second </a:t>
            </a:r>
            <a:r>
              <a:rPr lang="en-US" dirty="0"/>
              <a:t>Continental Congress. John Adams asked the Congress to set up a “Grand American Army” with troops from every colony. To lead this army, Adams suggested “a gentleman whose skill as an officer…would command respect of America.” The man was George Washington of Virginia</a:t>
            </a:r>
            <a:r>
              <a:rPr lang="en-US" dirty="0" smtClean="0"/>
              <a:t>.</a:t>
            </a:r>
            <a:endParaRPr lang="en-US" dirty="0"/>
          </a:p>
          <a:p>
            <a:pPr>
              <a:spcAft>
                <a:spcPts val="600"/>
              </a:spcAft>
            </a:pPr>
            <a:r>
              <a:rPr lang="en-US" dirty="0" smtClean="0"/>
              <a:t>     The </a:t>
            </a:r>
            <a:r>
              <a:rPr lang="en-US" dirty="0"/>
              <a:t>Congress asked Washington to serve as commander-in-chief of the new Continental Army. Washington agreed, saying he would use “every power I possess… for the support of the glorious cause.</a:t>
            </a:r>
            <a:r>
              <a:rPr lang="en-US" dirty="0" smtClean="0"/>
              <a:t>”</a:t>
            </a:r>
            <a:endParaRPr lang="en-US" dirty="0"/>
          </a:p>
          <a:p>
            <a:pPr>
              <a:spcAft>
                <a:spcPts val="600"/>
              </a:spcAft>
            </a:pPr>
            <a:r>
              <a:rPr lang="en-US" dirty="0" smtClean="0"/>
              <a:t>     Adams </a:t>
            </a:r>
            <a:r>
              <a:rPr lang="en-US" dirty="0"/>
              <a:t>believed that the colonies should declare their independence, or complete freedom, from Great Britain. But the Congress was not ready to take such a step. Most Americans still felt loyal to King George III. The idea of independence scared them. </a:t>
            </a:r>
            <a:endParaRPr lang="en-US" dirty="0" smtClean="0"/>
          </a:p>
          <a:p>
            <a:pPr>
              <a:spcAft>
                <a:spcPts val="600"/>
              </a:spcAft>
            </a:pPr>
            <a:r>
              <a:rPr lang="en-US" dirty="0"/>
              <a:t> </a:t>
            </a:r>
            <a:r>
              <a:rPr lang="en-US" dirty="0" smtClean="0"/>
              <a:t>    The </a:t>
            </a:r>
            <a:r>
              <a:rPr lang="en-US" dirty="0"/>
              <a:t>Congress tried to make peace and voted to send another petition to King George III. This petition asked the king to help end the war. It was called the </a:t>
            </a:r>
            <a:r>
              <a:rPr lang="en-US" dirty="0" smtClean="0"/>
              <a:t>     Olive </a:t>
            </a:r>
            <a:r>
              <a:rPr lang="en-US" dirty="0"/>
              <a:t>Branch Petition because the olive branch is the symbol of peace. </a:t>
            </a:r>
          </a:p>
          <a:p>
            <a:pPr>
              <a:spcAft>
                <a:spcPts val="600"/>
              </a:spcAft>
            </a:pPr>
            <a:r>
              <a:rPr lang="en-US" dirty="0" smtClean="0"/>
              <a:t>     King </a:t>
            </a:r>
            <a:r>
              <a:rPr lang="en-US" dirty="0"/>
              <a:t>George refused to read the petition from what he called an “illegal congress.” He saw the actions of the Congress as treason. In Britain the punishment of treason was death.</a:t>
            </a:r>
          </a:p>
        </p:txBody>
      </p:sp>
    </p:spTree>
    <p:extLst>
      <p:ext uri="{BB962C8B-B14F-4D97-AF65-F5344CB8AC3E}">
        <p14:creationId xmlns:p14="http://schemas.microsoft.com/office/powerpoint/2010/main" val="39878146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0219" y="335845"/>
            <a:ext cx="8292905" cy="6294032"/>
          </a:xfrm>
          <a:prstGeom prst="rect">
            <a:avLst/>
          </a:prstGeom>
        </p:spPr>
        <p:txBody>
          <a:bodyPr wrap="square">
            <a:spAutoFit/>
          </a:bodyPr>
          <a:lstStyle/>
          <a:p>
            <a:pPr>
              <a:spcAft>
                <a:spcPts val="600"/>
              </a:spcAft>
            </a:pPr>
            <a:r>
              <a:rPr lang="en-US" b="1" cap="small" dirty="0"/>
              <a:t>Washington Takes </a:t>
            </a:r>
            <a:r>
              <a:rPr lang="en-US" b="1" cap="small" dirty="0" smtClean="0"/>
              <a:t>Command</a:t>
            </a:r>
            <a:endParaRPr lang="en-US" dirty="0"/>
          </a:p>
          <a:p>
            <a:pPr>
              <a:spcAft>
                <a:spcPts val="600"/>
              </a:spcAft>
            </a:pPr>
            <a:r>
              <a:rPr lang="en-US" dirty="0" smtClean="0"/>
              <a:t>     As </a:t>
            </a:r>
            <a:r>
              <a:rPr lang="en-US" dirty="0"/>
              <a:t>George Washington rode toward Boston he knew that the odds were against him. How, he wondered, could the colonies stand up to Britain—the world’s most powerful country? How could rebel farmers defeat the world’s strongest army and navy</a:t>
            </a:r>
            <a:r>
              <a:rPr lang="en-US" dirty="0" smtClean="0"/>
              <a:t>?</a:t>
            </a:r>
          </a:p>
          <a:p>
            <a:pPr>
              <a:spcAft>
                <a:spcPts val="600"/>
              </a:spcAft>
            </a:pPr>
            <a:r>
              <a:rPr lang="en-US" dirty="0" smtClean="0"/>
              <a:t>     Yet </a:t>
            </a:r>
            <a:r>
              <a:rPr lang="en-US" dirty="0"/>
              <a:t>Great Britain faced two large problems. One was distance—America lay across </a:t>
            </a:r>
            <a:r>
              <a:rPr lang="en-US" dirty="0" smtClean="0"/>
              <a:t>  a </a:t>
            </a:r>
            <a:r>
              <a:rPr lang="en-US" dirty="0"/>
              <a:t>vast ocean. Sending troops and supplies across the Atlantic Ocean was both </a:t>
            </a:r>
            <a:r>
              <a:rPr lang="en-US" dirty="0" smtClean="0"/>
              <a:t>slow and </a:t>
            </a:r>
            <a:r>
              <a:rPr lang="en-US" dirty="0"/>
              <a:t>costly. Britain’s second problem was the size of the colonies. To crush the rebellion, the British would have to take control of a huge territory</a:t>
            </a:r>
            <a:r>
              <a:rPr lang="en-US" dirty="0" smtClean="0"/>
              <a:t>.</a:t>
            </a:r>
          </a:p>
          <a:p>
            <a:pPr>
              <a:spcAft>
                <a:spcPts val="600"/>
              </a:spcAft>
            </a:pPr>
            <a:r>
              <a:rPr lang="en-US" dirty="0" smtClean="0"/>
              <a:t>     Washington </a:t>
            </a:r>
            <a:r>
              <a:rPr lang="en-US" dirty="0"/>
              <a:t>also faced great problems. The Continental Army was poorly trained and lacked supplies. The colonies did not have a navy. Worse still, many people </a:t>
            </a:r>
            <a:r>
              <a:rPr lang="en-US" dirty="0" smtClean="0"/>
              <a:t>did not </a:t>
            </a:r>
            <a:r>
              <a:rPr lang="en-US" dirty="0"/>
              <a:t>support the war. Only about two fifths of the colonists called themselves Patriots and supported the fight against Britain. One fifth were Loyalists, people who felt </a:t>
            </a:r>
            <a:r>
              <a:rPr lang="en-US" dirty="0" smtClean="0"/>
              <a:t>loyal </a:t>
            </a:r>
            <a:r>
              <a:rPr lang="en-US" dirty="0"/>
              <a:t>to Great Britain and opposed the war. The remaining two fifths did not </a:t>
            </a:r>
            <a:r>
              <a:rPr lang="en-US" dirty="0" smtClean="0"/>
              <a:t>take sides </a:t>
            </a:r>
            <a:r>
              <a:rPr lang="en-US" dirty="0"/>
              <a:t>and could not be counted on to fight</a:t>
            </a:r>
            <a:r>
              <a:rPr lang="en-US" dirty="0" smtClean="0"/>
              <a:t>.</a:t>
            </a:r>
          </a:p>
          <a:p>
            <a:pPr>
              <a:spcAft>
                <a:spcPts val="600"/>
              </a:spcAft>
            </a:pPr>
            <a:r>
              <a:rPr lang="en-US" dirty="0"/>
              <a:t> </a:t>
            </a:r>
            <a:r>
              <a:rPr lang="en-US" dirty="0" smtClean="0"/>
              <a:t>    Early </a:t>
            </a:r>
            <a:r>
              <a:rPr lang="en-US" dirty="0"/>
              <a:t>in July 1775, General Washington took command of the troops camped </a:t>
            </a:r>
            <a:r>
              <a:rPr lang="en-US" dirty="0" smtClean="0"/>
              <a:t>   around </a:t>
            </a:r>
            <a:r>
              <a:rPr lang="en-US" dirty="0"/>
              <a:t>Boston. Everywhere he looked he saw “confusion and disorder.” Men obeyed only those orders they liked. Washington worked hard to bring order to the army. </a:t>
            </a:r>
            <a:r>
              <a:rPr lang="en-US" dirty="0" smtClean="0"/>
              <a:t>  Soon </a:t>
            </a:r>
            <a:r>
              <a:rPr lang="en-US" dirty="0"/>
              <a:t>one soldier wrote, “Everyone is made to know his place and keep it… It is surprising how much work has been done!”</a:t>
            </a:r>
          </a:p>
          <a:p>
            <a:endParaRPr lang="en-US" dirty="0"/>
          </a:p>
        </p:txBody>
      </p:sp>
    </p:spTree>
    <p:extLst>
      <p:ext uri="{BB962C8B-B14F-4D97-AF65-F5344CB8AC3E}">
        <p14:creationId xmlns:p14="http://schemas.microsoft.com/office/powerpoint/2010/main" val="139529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a:xfrm>
            <a:off x="467544" y="500042"/>
            <a:ext cx="8280920" cy="1071570"/>
          </a:xfrm>
        </p:spPr>
        <p:txBody>
          <a:bodyPr>
            <a:noAutofit/>
          </a:bodyPr>
          <a:lstStyle/>
          <a:p>
            <a:pPr>
              <a:buNone/>
            </a:pPr>
            <a:r>
              <a:rPr lang="en-US" altLang="zh-CN" sz="3600" b="1" dirty="0" smtClean="0">
                <a:solidFill>
                  <a:srgbClr val="0000FF"/>
                </a:solidFill>
              </a:rPr>
              <a:t>Disciplinary Literacy &amp; History</a:t>
            </a:r>
            <a:endParaRPr lang="zh-CN" altLang="en-US" sz="3600" b="1" dirty="0">
              <a:solidFill>
                <a:srgbClr val="0000FF"/>
              </a:solidFill>
            </a:endParaRPr>
          </a:p>
        </p:txBody>
      </p:sp>
      <p:sp>
        <p:nvSpPr>
          <p:cNvPr id="3" name="TextBox 2"/>
          <p:cNvSpPr txBox="1"/>
          <p:nvPr/>
        </p:nvSpPr>
        <p:spPr>
          <a:xfrm>
            <a:off x="685800" y="1676400"/>
            <a:ext cx="5486400" cy="2677656"/>
          </a:xfrm>
          <a:prstGeom prst="rect">
            <a:avLst/>
          </a:prstGeom>
          <a:noFill/>
        </p:spPr>
        <p:txBody>
          <a:bodyPr wrap="square" rtlCol="0">
            <a:spAutoFit/>
          </a:bodyPr>
          <a:lstStyle/>
          <a:p>
            <a:pPr marL="342900" indent="-342900">
              <a:buFont typeface="Arial"/>
              <a:buChar char="•"/>
            </a:pPr>
            <a:r>
              <a:rPr lang="en-US" sz="2400" dirty="0" smtClean="0"/>
              <a:t>History education has been the field that has done the most with disciplinary literacy so far</a:t>
            </a:r>
          </a:p>
          <a:p>
            <a:pPr marL="342900" indent="-342900">
              <a:buFont typeface="Arial"/>
              <a:buChar char="•"/>
            </a:pPr>
            <a:r>
              <a:rPr lang="en-US" sz="2400" dirty="0" smtClean="0"/>
              <a:t>Usually, social studies would be second in literacy (to English)</a:t>
            </a:r>
          </a:p>
          <a:p>
            <a:pPr marL="342900" indent="-342900">
              <a:buFont typeface="Arial"/>
              <a:buChar char="•"/>
            </a:pPr>
            <a:r>
              <a:rPr lang="en-US" sz="2400" dirty="0" smtClean="0"/>
              <a:t>Interest in the topic begins in early 1990s</a:t>
            </a:r>
            <a:endParaRPr lang="en-US" sz="2400" dirty="0"/>
          </a:p>
        </p:txBody>
      </p:sp>
    </p:spTree>
    <p:extLst>
      <p:ext uri="{BB962C8B-B14F-4D97-AF65-F5344CB8AC3E}">
        <p14:creationId xmlns:p14="http://schemas.microsoft.com/office/powerpoint/2010/main" val="983815950"/>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607" y="474284"/>
            <a:ext cx="7986895" cy="6170920"/>
          </a:xfrm>
          <a:prstGeom prst="rect">
            <a:avLst/>
          </a:prstGeom>
        </p:spPr>
        <p:txBody>
          <a:bodyPr wrap="square">
            <a:spAutoFit/>
          </a:bodyPr>
          <a:lstStyle/>
          <a:p>
            <a:pPr>
              <a:spcAft>
                <a:spcPts val="600"/>
              </a:spcAft>
            </a:pPr>
            <a:r>
              <a:rPr lang="en-US" sz="2000" b="1" cap="small" dirty="0"/>
              <a:t>The British Leave </a:t>
            </a:r>
            <a:r>
              <a:rPr lang="en-US" sz="2000" b="1" cap="small" dirty="0" smtClean="0"/>
              <a:t>Boston</a:t>
            </a:r>
            <a:endParaRPr lang="en-US" sz="2000" dirty="0" smtClean="0"/>
          </a:p>
          <a:p>
            <a:pPr>
              <a:spcAft>
                <a:spcPts val="600"/>
              </a:spcAft>
            </a:pPr>
            <a:r>
              <a:rPr lang="en-US" sz="2000" dirty="0" smtClean="0"/>
              <a:t>     For </a:t>
            </a:r>
            <a:r>
              <a:rPr lang="en-US" sz="2000" dirty="0"/>
              <a:t>months nothing happened. The British hoped the Patriots would grow tired of their rebellion and go home. To Washington’s dismay, many of his troops did just that. The Americans hoped that King George III would pull his troops out of Boston. Instead, he hired German mercenaries to help crush the rebellion. Mercenaries are soldiers hired to fight in another country’s war</a:t>
            </a:r>
            <a:r>
              <a:rPr lang="en-US" sz="2000" dirty="0" smtClean="0"/>
              <a:t>.</a:t>
            </a:r>
          </a:p>
          <a:p>
            <a:pPr>
              <a:spcAft>
                <a:spcPts val="600"/>
              </a:spcAft>
            </a:pPr>
            <a:r>
              <a:rPr lang="en-US" sz="2000" dirty="0" smtClean="0"/>
              <a:t>     Washington </a:t>
            </a:r>
            <a:r>
              <a:rPr lang="en-US" sz="2000" dirty="0"/>
              <a:t>desperately needed cannons to drive the British out of Boston. He finally sent a former bookseller, Henry Knox, to get the iron cannons that had been captured at Fort Ticonderoga. Somehow Knox’s men loaded 59 huge cannons onto sleds. Then they dragged them for more than 300 miles (480 km) across the snowy hills and frozen rivers to Boston</a:t>
            </a:r>
            <a:r>
              <a:rPr lang="en-US" sz="2000" dirty="0" smtClean="0"/>
              <a:t>.</a:t>
            </a:r>
          </a:p>
          <a:p>
            <a:pPr>
              <a:spcAft>
                <a:spcPts val="600"/>
              </a:spcAft>
            </a:pPr>
            <a:r>
              <a:rPr lang="en-US" sz="2000" dirty="0"/>
              <a:t> </a:t>
            </a:r>
            <a:r>
              <a:rPr lang="en-US" sz="2000" dirty="0" smtClean="0"/>
              <a:t>    On </a:t>
            </a:r>
            <a:r>
              <a:rPr lang="en-US" sz="2000" dirty="0"/>
              <a:t>March 4, 1776, Boston awoke to a surprise. The day before, nearby Dorchester Heights had been bare hills. </a:t>
            </a:r>
            <a:r>
              <a:rPr lang="en-US" sz="2000" dirty="0" smtClean="0"/>
              <a:t>Then </a:t>
            </a:r>
            <a:r>
              <a:rPr lang="en-US" sz="2000" dirty="0"/>
              <a:t>overnight those hills had sprouted cannons—cannons aimed at the city. The British general announced that if the Americans did not allow him to leave peacefully, he would destroy Boston. Washington wisely agreed to let the British troops move out. A few days later the redcoats sailed for Canada. With them went over 1,000 American loyalists.</a:t>
            </a:r>
          </a:p>
        </p:txBody>
      </p:sp>
    </p:spTree>
    <p:extLst>
      <p:ext uri="{BB962C8B-B14F-4D97-AF65-F5344CB8AC3E}">
        <p14:creationId xmlns:p14="http://schemas.microsoft.com/office/powerpoint/2010/main" val="7709040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607" y="474284"/>
            <a:ext cx="7986895" cy="6170920"/>
          </a:xfrm>
          <a:prstGeom prst="rect">
            <a:avLst/>
          </a:prstGeom>
        </p:spPr>
        <p:txBody>
          <a:bodyPr wrap="square">
            <a:spAutoFit/>
          </a:bodyPr>
          <a:lstStyle/>
          <a:p>
            <a:pPr>
              <a:spcAft>
                <a:spcPts val="600"/>
              </a:spcAft>
            </a:pPr>
            <a:r>
              <a:rPr lang="en-US" sz="2000" b="1" cap="small" dirty="0"/>
              <a:t>The British Leave </a:t>
            </a:r>
            <a:r>
              <a:rPr lang="en-US" sz="2000" b="1" cap="small" dirty="0" smtClean="0"/>
              <a:t>Boston</a:t>
            </a:r>
            <a:endParaRPr lang="en-US" sz="2000" dirty="0" smtClean="0"/>
          </a:p>
          <a:p>
            <a:pPr>
              <a:spcAft>
                <a:spcPts val="600"/>
              </a:spcAft>
            </a:pPr>
            <a:r>
              <a:rPr lang="en-US" sz="2000" dirty="0" smtClean="0"/>
              <a:t>     For </a:t>
            </a:r>
            <a:r>
              <a:rPr lang="en-US" sz="2000" dirty="0"/>
              <a:t>months nothing happened. The British hoped the Patriots would grow tired of their rebellion and go home. To Washington’s dismay, many of his troops did just that. The Americans hoped that King George III would pull his troops out of Boston. Instead, he hired German mercenaries to help crush the rebellion. Mercenaries are soldiers hired to fight in another country’s war</a:t>
            </a:r>
            <a:r>
              <a:rPr lang="en-US" sz="2000" dirty="0" smtClean="0"/>
              <a:t>.</a:t>
            </a:r>
          </a:p>
          <a:p>
            <a:pPr>
              <a:spcAft>
                <a:spcPts val="600"/>
              </a:spcAft>
            </a:pPr>
            <a:r>
              <a:rPr lang="en-US" sz="2000" dirty="0" smtClean="0"/>
              <a:t>     Washington </a:t>
            </a:r>
            <a:r>
              <a:rPr lang="en-US" sz="2000" dirty="0"/>
              <a:t>desperately needed cannons to drive the British out of Boston. He finally sent a former bookseller, Henry Knox, to get the iron cannons that had been captured at Fort Ticonderoga. Somehow Knox’s men loaded 59 huge cannons onto sleds. Then they dragged them for more than 300 miles (480 km) across the snowy hills and frozen rivers to Boston</a:t>
            </a:r>
            <a:r>
              <a:rPr lang="en-US" sz="2000" dirty="0" smtClean="0"/>
              <a:t>.</a:t>
            </a:r>
          </a:p>
          <a:p>
            <a:pPr>
              <a:spcAft>
                <a:spcPts val="600"/>
              </a:spcAft>
            </a:pPr>
            <a:r>
              <a:rPr lang="en-US" sz="2000" dirty="0"/>
              <a:t> </a:t>
            </a:r>
            <a:r>
              <a:rPr lang="en-US" sz="2000" dirty="0" smtClean="0"/>
              <a:t>    On </a:t>
            </a:r>
            <a:r>
              <a:rPr lang="en-US" sz="2000" dirty="0"/>
              <a:t>March 4, 1776, Boston awoke to a surprise. The day before, nearby Dorchester Heights had been bare hills. </a:t>
            </a:r>
            <a:r>
              <a:rPr lang="en-US" sz="2000" dirty="0" smtClean="0"/>
              <a:t>Then </a:t>
            </a:r>
            <a:r>
              <a:rPr lang="en-US" sz="2000" dirty="0"/>
              <a:t>overnight those hills had sprouted cannons—cannons aimed at the city. The British general announced that if the Americans did not allow him to leave peacefully, he would destroy Boston. Washington wisely agreed to let the British troops move out. A few days later the redcoats sailed for Canada. With them went over 1,000 American loyalists.</a:t>
            </a:r>
          </a:p>
        </p:txBody>
      </p:sp>
    </p:spTree>
    <p:extLst>
      <p:ext uri="{BB962C8B-B14F-4D97-AF65-F5344CB8AC3E}">
        <p14:creationId xmlns:p14="http://schemas.microsoft.com/office/powerpoint/2010/main" val="35832049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32241" y="1859340"/>
            <a:ext cx="7022959" cy="3354765"/>
          </a:xfrm>
          <a:prstGeom prst="rect">
            <a:avLst/>
          </a:prstGeom>
        </p:spPr>
        <p:txBody>
          <a:bodyPr wrap="square">
            <a:spAutoFit/>
          </a:bodyPr>
          <a:lstStyle/>
          <a:p>
            <a:r>
              <a:rPr lang="en-US" sz="2400" b="1" cap="small" dirty="0"/>
              <a:t>A Good </a:t>
            </a:r>
            <a:r>
              <a:rPr lang="en-US" sz="2400" b="1" cap="small" dirty="0" smtClean="0"/>
              <a:t>Beginning</a:t>
            </a:r>
          </a:p>
          <a:p>
            <a:endParaRPr lang="en-US" sz="2400" dirty="0"/>
          </a:p>
          <a:p>
            <a:r>
              <a:rPr lang="en-US" sz="2400" dirty="0" smtClean="0"/>
              <a:t>   </a:t>
            </a:r>
            <a:r>
              <a:rPr lang="en-US" sz="2000" dirty="0" smtClean="0"/>
              <a:t>  American </a:t>
            </a:r>
            <a:r>
              <a:rPr lang="en-US" sz="2000" dirty="0"/>
              <a:t>Patriots were overjoyed by this news. In the past year, they had shown the British they could fight. They had formed a Continental Army with George Washington as their leader. And they had driven the British out of the colonies. </a:t>
            </a:r>
            <a:endParaRPr lang="en-US" sz="2000" dirty="0" smtClean="0"/>
          </a:p>
          <a:p>
            <a:endParaRPr lang="en-US" sz="2000" dirty="0"/>
          </a:p>
          <a:p>
            <a:r>
              <a:rPr lang="en-US" sz="2000" dirty="0" smtClean="0"/>
              <a:t>     Many </a:t>
            </a:r>
            <a:r>
              <a:rPr lang="en-US" sz="2000" dirty="0"/>
              <a:t>people thought the war was over. But Washington knew better. The British would be back. Still, the Patriots had made a good beginning.</a:t>
            </a:r>
            <a:r>
              <a:rPr lang="en-US" sz="2000" dirty="0" smtClean="0">
                <a:effectLst/>
              </a:rPr>
              <a:t> </a:t>
            </a:r>
            <a:endParaRPr lang="en-US" sz="2000" dirty="0"/>
          </a:p>
        </p:txBody>
      </p:sp>
    </p:spTree>
    <p:extLst>
      <p:ext uri="{BB962C8B-B14F-4D97-AF65-F5344CB8AC3E}">
        <p14:creationId xmlns:p14="http://schemas.microsoft.com/office/powerpoint/2010/main" val="3365877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912813" y="277813"/>
            <a:ext cx="7773987" cy="922337"/>
          </a:xfrm>
        </p:spPr>
        <p:txBody>
          <a:bodyPr/>
          <a:lstStyle/>
          <a:p>
            <a:pPr eaLnBrk="1" hangingPunct="1"/>
            <a:r>
              <a:rPr lang="en-US" b="1" dirty="0" smtClean="0"/>
              <a:t>History Events Chart</a:t>
            </a:r>
          </a:p>
        </p:txBody>
      </p:sp>
      <p:graphicFrame>
        <p:nvGraphicFramePr>
          <p:cNvPr id="35910" name="Group 70"/>
          <p:cNvGraphicFramePr>
            <a:graphicFrameLocks noGrp="1"/>
          </p:cNvGraphicFramePr>
          <p:nvPr>
            <p:ph idx="1"/>
          </p:nvPr>
        </p:nvGraphicFramePr>
        <p:xfrm>
          <a:off x="457200" y="1295400"/>
          <a:ext cx="8229600" cy="4533903"/>
        </p:xfrm>
        <a:graphic>
          <a:graphicData uri="http://schemas.openxmlformats.org/drawingml/2006/table">
            <a:tbl>
              <a:tblPr/>
              <a:tblGrid>
                <a:gridCol w="1401763"/>
                <a:gridCol w="1331912"/>
                <a:gridCol w="1373188"/>
                <a:gridCol w="1419225"/>
                <a:gridCol w="1374775"/>
                <a:gridCol w="1328737"/>
              </a:tblGrid>
              <a:tr h="414338">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TEXT</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WHO?</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WHAT?</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WHERE?</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WHEN?</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WHY?</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22300">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1</a:t>
                      </a:r>
                      <a:endParaRPr kumimoji="0" lang="en-US"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smtClean="0">
                          <a:ln>
                            <a:noFill/>
                          </a:ln>
                          <a:solidFill>
                            <a:schemeClr val="tx1"/>
                          </a:solidFill>
                          <a:effectLst/>
                          <a:latin typeface="Times New Roman" pitchFamily="18" charset="0"/>
                          <a:cs typeface="Times New Roman" pitchFamily="18" charset="0"/>
                        </a:rPr>
                        <a:t>Relation: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23888">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2</a:t>
                      </a:r>
                      <a:endParaRPr kumimoji="0" lang="en-US"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smtClean="0">
                          <a:ln>
                            <a:noFill/>
                          </a:ln>
                          <a:solidFill>
                            <a:schemeClr val="tx1"/>
                          </a:solidFill>
                          <a:effectLst/>
                          <a:latin typeface="Times New Roman" pitchFamily="18" charset="0"/>
                          <a:cs typeface="Times New Roman" pitchFamily="18" charset="0"/>
                        </a:rPr>
                        <a:t>Relation: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22300">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3</a:t>
                      </a:r>
                      <a:endParaRPr kumimoji="0" lang="en-US"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smtClean="0">
                          <a:ln>
                            <a:noFill/>
                          </a:ln>
                          <a:solidFill>
                            <a:schemeClr val="tx1"/>
                          </a:solidFill>
                          <a:effectLst/>
                          <a:latin typeface="Times New Roman" pitchFamily="18" charset="0"/>
                          <a:cs typeface="Times New Roman" pitchFamily="18" charset="0"/>
                        </a:rPr>
                        <a:t>Relation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23888">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4</a:t>
                      </a:r>
                      <a:endParaRPr kumimoji="0" lang="en-US"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4175">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smtClean="0">
                          <a:ln>
                            <a:noFill/>
                          </a:ln>
                          <a:solidFill>
                            <a:schemeClr val="tx1"/>
                          </a:solidFill>
                          <a:effectLst/>
                          <a:latin typeface="Times New Roman" pitchFamily="18" charset="0"/>
                          <a:cs typeface="Times New Roman" pitchFamily="18" charset="0"/>
                        </a:rPr>
                        <a:t>                 Main point: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912813" y="277813"/>
            <a:ext cx="7773987" cy="922337"/>
          </a:xfrm>
        </p:spPr>
        <p:txBody>
          <a:bodyPr/>
          <a:lstStyle/>
          <a:p>
            <a:pPr eaLnBrk="1" hangingPunct="1"/>
            <a:r>
              <a:rPr lang="en-US" b="1" dirty="0" smtClean="0"/>
              <a:t>History Events Chart</a:t>
            </a:r>
          </a:p>
        </p:txBody>
      </p:sp>
      <p:graphicFrame>
        <p:nvGraphicFramePr>
          <p:cNvPr id="35910" name="Group 70"/>
          <p:cNvGraphicFramePr>
            <a:graphicFrameLocks noGrp="1"/>
          </p:cNvGraphicFramePr>
          <p:nvPr>
            <p:ph idx="1"/>
          </p:nvPr>
        </p:nvGraphicFramePr>
        <p:xfrm>
          <a:off x="457200" y="1295400"/>
          <a:ext cx="8229600" cy="4533903"/>
        </p:xfrm>
        <a:graphic>
          <a:graphicData uri="http://schemas.openxmlformats.org/drawingml/2006/table">
            <a:tbl>
              <a:tblPr/>
              <a:tblGrid>
                <a:gridCol w="1401763"/>
                <a:gridCol w="1331912"/>
                <a:gridCol w="1373188"/>
                <a:gridCol w="1419225"/>
                <a:gridCol w="1374775"/>
                <a:gridCol w="1328737"/>
              </a:tblGrid>
              <a:tr h="414338">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TEXT</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WHO?</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WHAT?</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WHERE?</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WHEN?</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WHY?</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22300">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1</a:t>
                      </a:r>
                      <a:endParaRPr kumimoji="0" lang="en-US"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smtClean="0">
                          <a:ln>
                            <a:noFill/>
                          </a:ln>
                          <a:solidFill>
                            <a:schemeClr val="tx1"/>
                          </a:solidFill>
                          <a:effectLst/>
                          <a:latin typeface="Times New Roman" pitchFamily="18" charset="0"/>
                          <a:cs typeface="Times New Roman" pitchFamily="18" charset="0"/>
                        </a:rPr>
                        <a:t>Relation: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23888">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2</a:t>
                      </a:r>
                      <a:endParaRPr kumimoji="0" lang="en-US"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smtClean="0">
                          <a:ln>
                            <a:noFill/>
                          </a:ln>
                          <a:solidFill>
                            <a:schemeClr val="tx1"/>
                          </a:solidFill>
                          <a:effectLst/>
                          <a:latin typeface="Times New Roman" pitchFamily="18" charset="0"/>
                          <a:cs typeface="Times New Roman" pitchFamily="18" charset="0"/>
                        </a:rPr>
                        <a:t>Relation: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22300">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3</a:t>
                      </a:r>
                      <a:endParaRPr kumimoji="0" lang="en-US"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smtClean="0">
                          <a:ln>
                            <a:noFill/>
                          </a:ln>
                          <a:solidFill>
                            <a:schemeClr val="tx1"/>
                          </a:solidFill>
                          <a:effectLst/>
                          <a:latin typeface="Times New Roman" pitchFamily="18" charset="0"/>
                          <a:cs typeface="Times New Roman" pitchFamily="18" charset="0"/>
                        </a:rPr>
                        <a:t>Relation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23888">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4</a:t>
                      </a:r>
                      <a:endParaRPr kumimoji="0" lang="en-US"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4175">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smtClean="0">
                          <a:ln>
                            <a:noFill/>
                          </a:ln>
                          <a:solidFill>
                            <a:schemeClr val="tx1"/>
                          </a:solidFill>
                          <a:effectLst/>
                          <a:latin typeface="Times New Roman" pitchFamily="18" charset="0"/>
                          <a:cs typeface="Times New Roman" pitchFamily="18" charset="0"/>
                        </a:rPr>
                        <a:t>                 Main point: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6603678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912813" y="277813"/>
            <a:ext cx="7773987" cy="922337"/>
          </a:xfrm>
        </p:spPr>
        <p:txBody>
          <a:bodyPr/>
          <a:lstStyle/>
          <a:p>
            <a:pPr eaLnBrk="1" hangingPunct="1"/>
            <a:r>
              <a:rPr lang="en-US" b="1" dirty="0" smtClean="0"/>
              <a:t>History Events Chart</a:t>
            </a:r>
          </a:p>
        </p:txBody>
      </p:sp>
      <p:graphicFrame>
        <p:nvGraphicFramePr>
          <p:cNvPr id="35910" name="Group 70"/>
          <p:cNvGraphicFramePr>
            <a:graphicFrameLocks noGrp="1"/>
          </p:cNvGraphicFramePr>
          <p:nvPr>
            <p:ph idx="1"/>
          </p:nvPr>
        </p:nvGraphicFramePr>
        <p:xfrm>
          <a:off x="457200" y="1295400"/>
          <a:ext cx="8229600" cy="4533903"/>
        </p:xfrm>
        <a:graphic>
          <a:graphicData uri="http://schemas.openxmlformats.org/drawingml/2006/table">
            <a:tbl>
              <a:tblPr/>
              <a:tblGrid>
                <a:gridCol w="1401763"/>
                <a:gridCol w="1331912"/>
                <a:gridCol w="1373188"/>
                <a:gridCol w="1419225"/>
                <a:gridCol w="1374775"/>
                <a:gridCol w="1328737"/>
              </a:tblGrid>
              <a:tr h="414338">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TEXT</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WHO?</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WHAT?</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WHERE?</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WHEN?</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WHY?</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22300">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1</a:t>
                      </a:r>
                      <a:endParaRPr kumimoji="0" lang="en-US"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smtClean="0">
                          <a:ln>
                            <a:noFill/>
                          </a:ln>
                          <a:solidFill>
                            <a:schemeClr val="tx1"/>
                          </a:solidFill>
                          <a:effectLst/>
                          <a:latin typeface="Times New Roman" pitchFamily="18" charset="0"/>
                          <a:cs typeface="Times New Roman" pitchFamily="18" charset="0"/>
                        </a:rPr>
                        <a:t>Relation: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23888">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2</a:t>
                      </a:r>
                      <a:endParaRPr kumimoji="0" lang="en-US"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smtClean="0">
                          <a:ln>
                            <a:noFill/>
                          </a:ln>
                          <a:solidFill>
                            <a:schemeClr val="tx1"/>
                          </a:solidFill>
                          <a:effectLst/>
                          <a:latin typeface="Times New Roman" pitchFamily="18" charset="0"/>
                          <a:cs typeface="Times New Roman" pitchFamily="18" charset="0"/>
                        </a:rPr>
                        <a:t>Relation: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22300">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3</a:t>
                      </a:r>
                      <a:endParaRPr kumimoji="0" lang="en-US"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smtClean="0">
                          <a:ln>
                            <a:noFill/>
                          </a:ln>
                          <a:solidFill>
                            <a:schemeClr val="tx1"/>
                          </a:solidFill>
                          <a:effectLst/>
                          <a:latin typeface="Times New Roman" pitchFamily="18" charset="0"/>
                          <a:cs typeface="Times New Roman" pitchFamily="18" charset="0"/>
                        </a:rPr>
                        <a:t>Relation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23888">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4</a:t>
                      </a:r>
                      <a:endParaRPr kumimoji="0" lang="en-US"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4175">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smtClean="0">
                          <a:ln>
                            <a:noFill/>
                          </a:ln>
                          <a:solidFill>
                            <a:schemeClr val="tx1"/>
                          </a:solidFill>
                          <a:effectLst/>
                          <a:latin typeface="Times New Roman" pitchFamily="18" charset="0"/>
                          <a:cs typeface="Times New Roman" pitchFamily="18" charset="0"/>
                        </a:rPr>
                        <a:t>                 Main point: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3249142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912813" y="277813"/>
            <a:ext cx="7773987" cy="922337"/>
          </a:xfrm>
        </p:spPr>
        <p:txBody>
          <a:bodyPr/>
          <a:lstStyle/>
          <a:p>
            <a:pPr eaLnBrk="1" hangingPunct="1"/>
            <a:r>
              <a:rPr lang="en-US" b="1" dirty="0" smtClean="0"/>
              <a:t>History Events Chart</a:t>
            </a:r>
          </a:p>
        </p:txBody>
      </p:sp>
      <p:graphicFrame>
        <p:nvGraphicFramePr>
          <p:cNvPr id="35910" name="Group 70"/>
          <p:cNvGraphicFramePr>
            <a:graphicFrameLocks noGrp="1"/>
          </p:cNvGraphicFramePr>
          <p:nvPr>
            <p:ph type="tbl" idx="1"/>
            <p:extLst>
              <p:ext uri="{D42A27DB-BD31-4B8C-83A1-F6EECF244321}">
                <p14:modId xmlns:p14="http://schemas.microsoft.com/office/powerpoint/2010/main" val="3890386023"/>
              </p:ext>
            </p:extLst>
          </p:nvPr>
        </p:nvGraphicFramePr>
        <p:xfrm>
          <a:off x="304800" y="1371600"/>
          <a:ext cx="8248692" cy="3913062"/>
        </p:xfrm>
        <a:graphic>
          <a:graphicData uri="http://schemas.openxmlformats.org/drawingml/2006/table">
            <a:tbl>
              <a:tblPr/>
              <a:tblGrid>
                <a:gridCol w="1401763"/>
                <a:gridCol w="1331912"/>
                <a:gridCol w="1490028"/>
                <a:gridCol w="1321477"/>
                <a:gridCol w="1160420"/>
                <a:gridCol w="1543092"/>
              </a:tblGrid>
              <a:tr h="414338">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TEXT</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WHO?</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WHAT?</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WHERE?</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WHEN?</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WHY?</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22300">
                <a:tc>
                  <a:txBody>
                    <a:bodyPr/>
                    <a:lstStyle/>
                    <a:p>
                      <a:pPr marL="0" marR="0" lvl="0" indent="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a:cs typeface="Arial"/>
                        </a:rPr>
                        <a:t>Fall of Fort Ticonderoga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American forces (Arnold &amp; Allen)</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&amp; British forces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Americans capture Fort Ticonderoga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New York</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May 10, 1775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Americans capture cannons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smtClean="0">
                          <a:ln>
                            <a:noFill/>
                          </a:ln>
                          <a:solidFill>
                            <a:schemeClr val="tx1"/>
                          </a:solidFill>
                          <a:effectLst/>
                          <a:latin typeface="Times New Roman" pitchFamily="18" charset="0"/>
                          <a:cs typeface="Times New Roman" pitchFamily="18" charset="0"/>
                        </a:rPr>
                        <a:t>Relation:  Americans finally had cannons, but failed to get them from NY to Boston.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23888">
                <a:tc>
                  <a:txBody>
                    <a:bodyPr/>
                    <a:lstStyle/>
                    <a:p>
                      <a:pPr marL="0" marR="0" lvl="0" indent="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a:cs typeface="Arial"/>
                        </a:rPr>
                        <a:t>Battle of Bunker Hill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a:cs typeface="Arial"/>
                        </a:rPr>
                        <a:t>American forces &amp; British forces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a:cs typeface="Arial"/>
                        </a:rPr>
                        <a:t>British win the battle.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a:cs typeface="Arial"/>
                        </a:rPr>
                        <a:t>Boston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a:cs typeface="Arial"/>
                        </a:rPr>
                        <a:t>June 16, 1775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a:cs typeface="Arial"/>
                        </a:rPr>
                        <a:t>Americans failed to get cannons to Boston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smtClean="0">
                          <a:ln>
                            <a:noFill/>
                          </a:ln>
                          <a:solidFill>
                            <a:schemeClr val="tx1"/>
                          </a:solidFill>
                          <a:effectLst/>
                          <a:latin typeface="Times New Roman" pitchFamily="18" charset="0"/>
                          <a:cs typeface="Times New Roman" pitchFamily="18" charset="0"/>
                        </a:rPr>
                        <a:t>Relation: American army has to be unified if they are going to win.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01508419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912813" y="277813"/>
            <a:ext cx="7773987" cy="922337"/>
          </a:xfrm>
        </p:spPr>
        <p:txBody>
          <a:bodyPr/>
          <a:lstStyle/>
          <a:p>
            <a:pPr eaLnBrk="1" hangingPunct="1"/>
            <a:r>
              <a:rPr lang="en-US" b="1" dirty="0" smtClean="0"/>
              <a:t>History Events Chart</a:t>
            </a:r>
          </a:p>
        </p:txBody>
      </p:sp>
      <p:graphicFrame>
        <p:nvGraphicFramePr>
          <p:cNvPr id="35910" name="Group 70"/>
          <p:cNvGraphicFramePr>
            <a:graphicFrameLocks noGrp="1"/>
          </p:cNvGraphicFramePr>
          <p:nvPr>
            <p:ph type="tbl" idx="1"/>
            <p:extLst>
              <p:ext uri="{D42A27DB-BD31-4B8C-83A1-F6EECF244321}">
                <p14:modId xmlns:p14="http://schemas.microsoft.com/office/powerpoint/2010/main" val="1022971666"/>
              </p:ext>
            </p:extLst>
          </p:nvPr>
        </p:nvGraphicFramePr>
        <p:xfrm>
          <a:off x="304800" y="1371600"/>
          <a:ext cx="8248692" cy="4989385"/>
        </p:xfrm>
        <a:graphic>
          <a:graphicData uri="http://schemas.openxmlformats.org/drawingml/2006/table">
            <a:tbl>
              <a:tblPr/>
              <a:tblGrid>
                <a:gridCol w="1401763"/>
                <a:gridCol w="1331912"/>
                <a:gridCol w="1490028"/>
                <a:gridCol w="1321477"/>
                <a:gridCol w="1160420"/>
                <a:gridCol w="1543092"/>
              </a:tblGrid>
              <a:tr h="414338">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TEXT</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WHO?</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WHAT?</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WHERE?</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WHEN?</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WHY?</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22300">
                <a:tc>
                  <a:txBody>
                    <a:bodyPr/>
                    <a:lstStyle/>
                    <a:p>
                      <a:pPr marL="0" marR="0" lvl="0" indent="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a:cs typeface="Arial"/>
                        </a:rPr>
                        <a:t>Second Continental Congress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 John Adams and Congress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 Adams called for:    1. U.S. Army; 2. </a:t>
                      </a:r>
                      <a:r>
                        <a:rPr kumimoji="0" lang="en-US" sz="1400" b="1" i="0" u="none" strike="noStrike" cap="none" normalizeH="0" baseline="0" dirty="0" smtClean="0">
                          <a:ln>
                            <a:noFill/>
                          </a:ln>
                          <a:solidFill>
                            <a:schemeClr val="tx1"/>
                          </a:solidFill>
                          <a:effectLst/>
                          <a:latin typeface="Arial" charset="0"/>
                        </a:rPr>
                        <a:t>Washington</a:t>
                      </a:r>
                      <a:r>
                        <a:rPr kumimoji="0" lang="en-US" sz="1600" b="1" i="0" u="none" strike="noStrike" cap="none" normalizeH="0" baseline="0" dirty="0" smtClean="0">
                          <a:ln>
                            <a:noFill/>
                          </a:ln>
                          <a:solidFill>
                            <a:schemeClr val="tx1"/>
                          </a:solidFill>
                          <a:effectLst/>
                          <a:latin typeface="Arial" charset="0"/>
                        </a:rPr>
                        <a:t> to  command</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3. Petition  king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 </a:t>
                      </a:r>
                      <a:r>
                        <a:rPr kumimoji="0" lang="en-US" sz="1400" b="1" i="0" u="none" strike="noStrike" cap="none" normalizeH="0" baseline="0" dirty="0" smtClean="0">
                          <a:ln>
                            <a:noFill/>
                          </a:ln>
                          <a:solidFill>
                            <a:schemeClr val="tx1"/>
                          </a:solidFill>
                          <a:effectLst/>
                          <a:latin typeface="Arial" charset="0"/>
                        </a:rPr>
                        <a:t>Philadelphia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 While New England was fighting war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 Important because it sets up unified army and command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5302">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smtClean="0">
                          <a:ln>
                            <a:noFill/>
                          </a:ln>
                          <a:solidFill>
                            <a:schemeClr val="tx1"/>
                          </a:solidFill>
                          <a:effectLst/>
                          <a:latin typeface="Times New Roman" pitchFamily="18" charset="0"/>
                          <a:cs typeface="Times New Roman" pitchFamily="18" charset="0"/>
                        </a:rPr>
                        <a:t>Relation:   Congress places unified command in place.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23888">
                <a:tc>
                  <a:txBody>
                    <a:bodyPr/>
                    <a:lstStyle/>
                    <a:p>
                      <a:pPr marL="0" marR="0" lvl="0" indent="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a:cs typeface="Arial"/>
                        </a:rPr>
                        <a:t>Washington Takes Command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a:cs typeface="Arial"/>
                        </a:rPr>
                        <a:t> George </a:t>
                      </a:r>
                      <a:r>
                        <a:rPr kumimoji="0" lang="en-US" sz="1400" b="1" i="0" u="none" strike="noStrike" cap="none" normalizeH="0" baseline="0" dirty="0" smtClean="0">
                          <a:ln>
                            <a:noFill/>
                          </a:ln>
                          <a:solidFill>
                            <a:schemeClr val="tx1"/>
                          </a:solidFill>
                          <a:effectLst/>
                          <a:latin typeface="Arial"/>
                          <a:cs typeface="Arial"/>
                        </a:rPr>
                        <a:t>Washington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a:cs typeface="Arial"/>
                        </a:rPr>
                        <a:t> Washington thinks odds are against him, but he rouses troops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a:cs typeface="Arial"/>
                        </a:rPr>
                        <a:t> Around Boston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a:cs typeface="Arial"/>
                        </a:rPr>
                        <a:t> July 1775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a:cs typeface="Arial"/>
                        </a:rPr>
                        <a:t> Now US has a chance since it has a unified command (VA heading up MA)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smtClean="0">
                          <a:ln>
                            <a:noFill/>
                          </a:ln>
                          <a:solidFill>
                            <a:schemeClr val="tx1"/>
                          </a:solidFill>
                          <a:effectLst/>
                          <a:latin typeface="Times New Roman" pitchFamily="18" charset="0"/>
                          <a:cs typeface="Times New Roman" pitchFamily="18" charset="0"/>
                        </a:rPr>
                        <a:t>Relation: Unified command leads to British defeat.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92114245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912813" y="277813"/>
            <a:ext cx="7773987" cy="922337"/>
          </a:xfrm>
        </p:spPr>
        <p:txBody>
          <a:bodyPr/>
          <a:lstStyle/>
          <a:p>
            <a:pPr eaLnBrk="1" hangingPunct="1"/>
            <a:r>
              <a:rPr lang="en-US" b="1" dirty="0" smtClean="0"/>
              <a:t>History Events Chart</a:t>
            </a:r>
          </a:p>
        </p:txBody>
      </p:sp>
      <p:graphicFrame>
        <p:nvGraphicFramePr>
          <p:cNvPr id="35910" name="Group 70"/>
          <p:cNvGraphicFramePr>
            <a:graphicFrameLocks noGrp="1"/>
          </p:cNvGraphicFramePr>
          <p:nvPr>
            <p:ph type="tbl" idx="1"/>
            <p:extLst>
              <p:ext uri="{D42A27DB-BD31-4B8C-83A1-F6EECF244321}">
                <p14:modId xmlns:p14="http://schemas.microsoft.com/office/powerpoint/2010/main" val="591260466"/>
              </p:ext>
            </p:extLst>
          </p:nvPr>
        </p:nvGraphicFramePr>
        <p:xfrm>
          <a:off x="304800" y="1371600"/>
          <a:ext cx="8248692" cy="4648200"/>
        </p:xfrm>
        <a:graphic>
          <a:graphicData uri="http://schemas.openxmlformats.org/drawingml/2006/table">
            <a:tbl>
              <a:tblPr/>
              <a:tblGrid>
                <a:gridCol w="1401763"/>
                <a:gridCol w="1331912"/>
                <a:gridCol w="1490028"/>
                <a:gridCol w="1321477"/>
                <a:gridCol w="1160420"/>
                <a:gridCol w="1543092"/>
              </a:tblGrid>
              <a:tr h="414338">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TEXT</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WHO?</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WHAT?</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WHERE?</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WHEN?</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smtClean="0">
                          <a:ln>
                            <a:noFill/>
                          </a:ln>
                          <a:solidFill>
                            <a:schemeClr val="tx1"/>
                          </a:solidFill>
                          <a:effectLst/>
                          <a:latin typeface="Times New Roman" pitchFamily="18" charset="0"/>
                          <a:cs typeface="Times New Roman" pitchFamily="18" charset="0"/>
                        </a:rPr>
                        <a:t>WHY?</a:t>
                      </a:r>
                      <a:endParaRPr kumimoji="0" lang="en-US" sz="17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22300">
                <a:tc>
                  <a:txBody>
                    <a:bodyPr/>
                    <a:lstStyle/>
                    <a:p>
                      <a:pPr marL="0" marR="0" lvl="0" indent="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a:cs typeface="Arial"/>
                        </a:rPr>
                        <a:t>The British Leave Boston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 General Knox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 Goes to NY to get cannons for MA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 Fort </a:t>
                      </a:r>
                      <a:r>
                        <a:rPr kumimoji="0" lang="en-US" sz="1400" b="1" i="0" u="none" strike="noStrike" cap="none" normalizeH="0" baseline="0" dirty="0" smtClean="0">
                          <a:ln>
                            <a:noFill/>
                          </a:ln>
                          <a:solidFill>
                            <a:schemeClr val="tx1"/>
                          </a:solidFill>
                          <a:effectLst/>
                          <a:latin typeface="Arial" charset="0"/>
                        </a:rPr>
                        <a:t>Ticonderoga</a:t>
                      </a:r>
                      <a:r>
                        <a:rPr kumimoji="0" lang="en-US" sz="1600" b="1" i="0" u="none" strike="noStrike" cap="none" normalizeH="0" baseline="0" dirty="0" smtClean="0">
                          <a:ln>
                            <a:noFill/>
                          </a:ln>
                          <a:solidFill>
                            <a:schemeClr val="tx1"/>
                          </a:solidFill>
                          <a:effectLst/>
                          <a:latin typeface="Arial" charset="0"/>
                        </a:rPr>
                        <a:t> to Boston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 March 4, 1776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 Shows that unified command allows cannons to be brought from one colony to another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5302">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smtClean="0">
                          <a:ln>
                            <a:noFill/>
                          </a:ln>
                          <a:solidFill>
                            <a:schemeClr val="tx1"/>
                          </a:solidFill>
                          <a:effectLst/>
                          <a:latin typeface="Times New Roman" pitchFamily="18" charset="0"/>
                          <a:cs typeface="Times New Roman" pitchFamily="18" charset="0"/>
                        </a:rPr>
                        <a:t>Relation:   Victory in Boston builds morale across nation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23888">
                <a:tc>
                  <a:txBody>
                    <a:bodyPr/>
                    <a:lstStyle/>
                    <a:p>
                      <a:pPr marL="0" marR="0" lvl="0" indent="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a:cs typeface="Arial"/>
                        </a:rPr>
                        <a:t> A Good Beginning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a:cs typeface="Arial"/>
                        </a:rPr>
                        <a:t> Americans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a:cs typeface="Arial"/>
                        </a:rPr>
                        <a:t> They are heartened by victory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a:cs typeface="Arial"/>
                        </a:rPr>
                        <a:t> Throughout colonies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a:cs typeface="Arial"/>
                        </a:rPr>
                        <a:t> After March 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Arial"/>
                          <a:cs typeface="Arial"/>
                        </a:rPr>
                        <a:t> Shows how unity builds morale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smtClean="0">
                          <a:ln>
                            <a:noFill/>
                          </a:ln>
                          <a:solidFill>
                            <a:schemeClr val="tx1"/>
                          </a:solidFill>
                          <a:effectLst/>
                          <a:latin typeface="Times New Roman" pitchFamily="18" charset="0"/>
                          <a:cs typeface="Times New Roman" pitchFamily="18" charset="0"/>
                        </a:rPr>
                        <a:t>Main Point: Americans are able to fight British and win, but they cannot translate their victories into anything important until they unite the colonies.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90705169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a:xfrm>
            <a:off x="467544" y="500042"/>
            <a:ext cx="8280920" cy="1071570"/>
          </a:xfrm>
        </p:spPr>
        <p:txBody>
          <a:bodyPr>
            <a:noAutofit/>
          </a:bodyPr>
          <a:lstStyle/>
          <a:p>
            <a:pPr>
              <a:buNone/>
            </a:pPr>
            <a:r>
              <a:rPr lang="en-US" altLang="zh-CN" sz="3600" b="1" dirty="0" smtClean="0">
                <a:solidFill>
                  <a:srgbClr val="0000FF"/>
                </a:solidFill>
              </a:rPr>
              <a:t>Quiz</a:t>
            </a:r>
            <a:endParaRPr lang="zh-CN" altLang="en-US" sz="3600" b="1" dirty="0">
              <a:solidFill>
                <a:srgbClr val="0000FF"/>
              </a:solidFill>
            </a:endParaRPr>
          </a:p>
        </p:txBody>
      </p:sp>
      <p:sp>
        <p:nvSpPr>
          <p:cNvPr id="3" name="TextBox 2"/>
          <p:cNvSpPr txBox="1"/>
          <p:nvPr/>
        </p:nvSpPr>
        <p:spPr>
          <a:xfrm>
            <a:off x="685800" y="1828800"/>
            <a:ext cx="5974432" cy="3046988"/>
          </a:xfrm>
          <a:prstGeom prst="rect">
            <a:avLst/>
          </a:prstGeom>
          <a:noFill/>
        </p:spPr>
        <p:txBody>
          <a:bodyPr wrap="square" rtlCol="0">
            <a:spAutoFit/>
          </a:bodyPr>
          <a:lstStyle/>
          <a:p>
            <a:r>
              <a:rPr lang="en-US" sz="2400" dirty="0" smtClean="0"/>
              <a:t>In this author’s theory, what is the most valuable element in victory?</a:t>
            </a:r>
          </a:p>
          <a:p>
            <a:pPr marL="342900" indent="-342900">
              <a:buFont typeface="Arial"/>
              <a:buChar char="•"/>
            </a:pPr>
            <a:r>
              <a:rPr lang="en-US" sz="2400" dirty="0" smtClean="0"/>
              <a:t>Cannons</a:t>
            </a:r>
          </a:p>
          <a:p>
            <a:pPr marL="342900" indent="-342900">
              <a:buFont typeface="Arial"/>
              <a:buChar char="•"/>
            </a:pPr>
            <a:r>
              <a:rPr lang="en-US" sz="2400" dirty="0" smtClean="0"/>
              <a:t>Unity</a:t>
            </a:r>
          </a:p>
          <a:p>
            <a:pPr marL="342900" indent="-342900">
              <a:buFont typeface="Arial"/>
              <a:buChar char="•"/>
            </a:pPr>
            <a:r>
              <a:rPr lang="en-US" sz="2400" dirty="0" smtClean="0"/>
              <a:t>Distance of Great Britain</a:t>
            </a:r>
          </a:p>
          <a:p>
            <a:pPr marL="342900" indent="-342900">
              <a:buFont typeface="Arial"/>
              <a:buChar char="•"/>
            </a:pPr>
            <a:r>
              <a:rPr lang="en-US" sz="2400" dirty="0" smtClean="0"/>
              <a:t>Battle of Bunker Hill</a:t>
            </a:r>
          </a:p>
          <a:p>
            <a:pPr marL="342900" indent="-342900">
              <a:buFont typeface="Arial"/>
              <a:buChar char="•"/>
            </a:pPr>
            <a:r>
              <a:rPr lang="en-US" sz="2400" dirty="0" smtClean="0"/>
              <a:t>George </a:t>
            </a:r>
            <a:r>
              <a:rPr lang="en-US" sz="2400" dirty="0" smtClean="0"/>
              <a:t>Washington</a:t>
            </a:r>
            <a:endParaRPr lang="en-US" sz="2400" dirty="0"/>
          </a:p>
          <a:p>
            <a:endParaRPr lang="en-US" sz="2400" dirty="0" smtClean="0"/>
          </a:p>
        </p:txBody>
      </p:sp>
    </p:spTree>
    <p:extLst>
      <p:ext uri="{BB962C8B-B14F-4D97-AF65-F5344CB8AC3E}">
        <p14:creationId xmlns:p14="http://schemas.microsoft.com/office/powerpoint/2010/main" val="530756657"/>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a:xfrm>
            <a:off x="467544" y="500042"/>
            <a:ext cx="8280920" cy="1071570"/>
          </a:xfrm>
        </p:spPr>
        <p:txBody>
          <a:bodyPr>
            <a:noAutofit/>
          </a:bodyPr>
          <a:lstStyle/>
          <a:p>
            <a:pPr>
              <a:buNone/>
            </a:pPr>
            <a:r>
              <a:rPr lang="en-US" altLang="zh-CN" sz="3600" b="1" dirty="0" smtClean="0">
                <a:solidFill>
                  <a:srgbClr val="0000FF"/>
                </a:solidFill>
              </a:rPr>
              <a:t>Sam </a:t>
            </a:r>
            <a:r>
              <a:rPr lang="en-US" altLang="zh-CN" sz="3600" b="1" dirty="0" err="1" smtClean="0">
                <a:solidFill>
                  <a:srgbClr val="0000FF"/>
                </a:solidFill>
              </a:rPr>
              <a:t>Wineburg’s</a:t>
            </a:r>
            <a:r>
              <a:rPr lang="en-US" altLang="zh-CN" sz="3600" b="1" dirty="0" smtClean="0">
                <a:solidFill>
                  <a:srgbClr val="0000FF"/>
                </a:solidFill>
              </a:rPr>
              <a:t> work</a:t>
            </a:r>
            <a:endParaRPr lang="zh-CN" altLang="en-US" sz="3600" b="1" dirty="0">
              <a:solidFill>
                <a:srgbClr val="0000FF"/>
              </a:solidFill>
            </a:endParaRPr>
          </a:p>
        </p:txBody>
      </p:sp>
      <p:sp>
        <p:nvSpPr>
          <p:cNvPr id="3" name="TextBox 2"/>
          <p:cNvSpPr txBox="1"/>
          <p:nvPr/>
        </p:nvSpPr>
        <p:spPr>
          <a:xfrm>
            <a:off x="609600" y="1600200"/>
            <a:ext cx="5334000" cy="4062651"/>
          </a:xfrm>
          <a:prstGeom prst="rect">
            <a:avLst/>
          </a:prstGeom>
          <a:noFill/>
        </p:spPr>
        <p:txBody>
          <a:bodyPr wrap="square" rtlCol="0">
            <a:spAutoFit/>
          </a:bodyPr>
          <a:lstStyle/>
          <a:p>
            <a:pPr marL="342900" indent="-342900">
              <a:buFont typeface="Arial"/>
              <a:buChar char="•"/>
            </a:pPr>
            <a:r>
              <a:rPr lang="en-US" sz="2400" dirty="0" smtClean="0"/>
              <a:t>1991 study of differences between how high school students and historians read history</a:t>
            </a:r>
          </a:p>
          <a:p>
            <a:pPr marL="342900" indent="-342900">
              <a:buFont typeface="Arial"/>
              <a:buChar char="•"/>
            </a:pPr>
            <a:r>
              <a:rPr lang="en-US" sz="2400" dirty="0" smtClean="0"/>
              <a:t>Over time, this work instigates </a:t>
            </a:r>
            <a:r>
              <a:rPr lang="en-US" sz="2400" dirty="0" smtClean="0"/>
              <a:t>other </a:t>
            </a:r>
            <a:r>
              <a:rPr lang="en-US" sz="2400" dirty="0" smtClean="0"/>
              <a:t>work and evolves into the </a:t>
            </a:r>
            <a:r>
              <a:rPr lang="en-US" sz="2400" dirty="0" smtClean="0"/>
              <a:t>idea </a:t>
            </a:r>
            <a:r>
              <a:rPr lang="en-US" sz="2400" dirty="0" smtClean="0"/>
              <a:t>of teaching students to </a:t>
            </a:r>
            <a:r>
              <a:rPr lang="en-US" sz="2400" dirty="0" smtClean="0"/>
              <a:t>read </a:t>
            </a:r>
            <a:r>
              <a:rPr lang="en-US" sz="2400" dirty="0" smtClean="0"/>
              <a:t>like historians</a:t>
            </a:r>
          </a:p>
          <a:p>
            <a:pPr marL="342900" indent="-342900">
              <a:buFont typeface="Arial"/>
              <a:buChar char="•"/>
            </a:pPr>
            <a:r>
              <a:rPr lang="en-US" sz="2400" dirty="0" smtClean="0"/>
              <a:t>Leads to inclusion of these kinds of ideas into CCSS</a:t>
            </a:r>
          </a:p>
          <a:p>
            <a:endParaRPr lang="en-US" sz="2400" dirty="0">
              <a:solidFill>
                <a:srgbClr val="FF0000"/>
              </a:solidFill>
            </a:endParaRPr>
          </a:p>
          <a:p>
            <a:endParaRPr lang="en-US" dirty="0"/>
          </a:p>
        </p:txBody>
      </p:sp>
    </p:spTree>
    <p:extLst>
      <p:ext uri="{BB962C8B-B14F-4D97-AF65-F5344CB8AC3E}">
        <p14:creationId xmlns:p14="http://schemas.microsoft.com/office/powerpoint/2010/main" val="1051356176"/>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a:xfrm>
            <a:off x="467544" y="500042"/>
            <a:ext cx="8280920" cy="1071570"/>
          </a:xfrm>
        </p:spPr>
        <p:txBody>
          <a:bodyPr>
            <a:noAutofit/>
          </a:bodyPr>
          <a:lstStyle/>
          <a:p>
            <a:pPr>
              <a:buNone/>
            </a:pPr>
            <a:r>
              <a:rPr lang="en-US" altLang="zh-CN" sz="3600" b="1" dirty="0" smtClean="0">
                <a:solidFill>
                  <a:srgbClr val="0000FF"/>
                </a:solidFill>
              </a:rPr>
              <a:t>Quiz</a:t>
            </a:r>
            <a:endParaRPr lang="zh-CN" altLang="en-US" sz="3600" b="1" dirty="0">
              <a:solidFill>
                <a:srgbClr val="0000FF"/>
              </a:solidFill>
            </a:endParaRPr>
          </a:p>
        </p:txBody>
      </p:sp>
      <p:sp>
        <p:nvSpPr>
          <p:cNvPr id="3" name="TextBox 2"/>
          <p:cNvSpPr txBox="1"/>
          <p:nvPr/>
        </p:nvSpPr>
        <p:spPr>
          <a:xfrm>
            <a:off x="457200" y="1828800"/>
            <a:ext cx="6126832" cy="1938992"/>
          </a:xfrm>
          <a:prstGeom prst="rect">
            <a:avLst/>
          </a:prstGeom>
          <a:noFill/>
        </p:spPr>
        <p:txBody>
          <a:bodyPr wrap="square" rtlCol="0">
            <a:spAutoFit/>
          </a:bodyPr>
          <a:lstStyle/>
          <a:p>
            <a:r>
              <a:rPr lang="en-US" sz="2400" dirty="0" smtClean="0"/>
              <a:t>Would the author</a:t>
            </a:r>
          </a:p>
          <a:p>
            <a:r>
              <a:rPr lang="en-US" sz="2400" dirty="0"/>
              <a:t>a</a:t>
            </a:r>
            <a:r>
              <a:rPr lang="en-US" sz="2400" dirty="0" smtClean="0"/>
              <a:t>gree with the idea</a:t>
            </a:r>
          </a:p>
          <a:p>
            <a:r>
              <a:rPr lang="en-US" sz="2400" dirty="0" smtClean="0"/>
              <a:t>expressed in this   </a:t>
            </a:r>
          </a:p>
          <a:p>
            <a:r>
              <a:rPr lang="en-US" sz="2400" dirty="0"/>
              <a:t>c</a:t>
            </a:r>
            <a:r>
              <a:rPr lang="en-US" sz="2400" dirty="0" smtClean="0"/>
              <a:t>artoon? Why or</a:t>
            </a:r>
          </a:p>
          <a:p>
            <a:r>
              <a:rPr lang="en-US" sz="2400" dirty="0" smtClean="0"/>
              <a:t>why not?  </a:t>
            </a:r>
          </a:p>
        </p:txBody>
      </p:sp>
      <p:pic>
        <p:nvPicPr>
          <p:cNvPr id="2" name="Picture 1" descr="download.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0400" y="1752599"/>
            <a:ext cx="4724400" cy="3433939"/>
          </a:xfrm>
          <a:prstGeom prst="rect">
            <a:avLst/>
          </a:prstGeom>
        </p:spPr>
      </p:pic>
    </p:spTree>
    <p:extLst>
      <p:ext uri="{BB962C8B-B14F-4D97-AF65-F5344CB8AC3E}">
        <p14:creationId xmlns:p14="http://schemas.microsoft.com/office/powerpoint/2010/main" val="3893190300"/>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a:xfrm>
            <a:off x="467544" y="500042"/>
            <a:ext cx="8280920" cy="1071570"/>
          </a:xfrm>
        </p:spPr>
        <p:txBody>
          <a:bodyPr>
            <a:noAutofit/>
          </a:bodyPr>
          <a:lstStyle/>
          <a:p>
            <a:pPr>
              <a:buNone/>
            </a:pPr>
            <a:r>
              <a:rPr lang="en-US" altLang="zh-CN" sz="3600" b="1" dirty="0" smtClean="0">
                <a:solidFill>
                  <a:srgbClr val="0000FF"/>
                </a:solidFill>
              </a:rPr>
              <a:t>Quiz</a:t>
            </a:r>
            <a:endParaRPr lang="zh-CN" altLang="en-US" sz="3600" b="1" dirty="0">
              <a:solidFill>
                <a:srgbClr val="0000FF"/>
              </a:solidFill>
            </a:endParaRPr>
          </a:p>
        </p:txBody>
      </p:sp>
      <p:sp>
        <p:nvSpPr>
          <p:cNvPr id="3" name="TextBox 2"/>
          <p:cNvSpPr txBox="1"/>
          <p:nvPr/>
        </p:nvSpPr>
        <p:spPr>
          <a:xfrm>
            <a:off x="685800" y="1828800"/>
            <a:ext cx="5257800" cy="4154983"/>
          </a:xfrm>
          <a:prstGeom prst="rect">
            <a:avLst/>
          </a:prstGeom>
          <a:noFill/>
        </p:spPr>
        <p:txBody>
          <a:bodyPr wrap="square" rtlCol="0">
            <a:spAutoFit/>
          </a:bodyPr>
          <a:lstStyle/>
          <a:p>
            <a:r>
              <a:rPr lang="en-US" sz="2400" dirty="0" smtClean="0"/>
              <a:t>Why did the author focus on the Battles of Fort Ticonderoga? </a:t>
            </a:r>
          </a:p>
          <a:p>
            <a:pPr marL="342900" indent="-342900">
              <a:buFont typeface="Arial"/>
              <a:buChar char="•"/>
            </a:pPr>
            <a:r>
              <a:rPr lang="en-US" sz="2400" dirty="0" smtClean="0"/>
              <a:t>They were the first battles of the revolution.</a:t>
            </a:r>
          </a:p>
          <a:p>
            <a:pPr marL="342900" indent="-342900">
              <a:buFont typeface="Arial"/>
              <a:buChar char="•"/>
            </a:pPr>
            <a:r>
              <a:rPr lang="en-US" sz="2400" dirty="0" smtClean="0"/>
              <a:t>They were the first American victories.</a:t>
            </a:r>
          </a:p>
          <a:p>
            <a:pPr marL="342900" indent="-342900">
              <a:buFont typeface="Arial"/>
              <a:buChar char="•"/>
            </a:pPr>
            <a:r>
              <a:rPr lang="en-US" sz="2400" dirty="0" smtClean="0"/>
              <a:t>They supported the author’s argument.</a:t>
            </a:r>
          </a:p>
          <a:p>
            <a:pPr marL="342900" indent="-342900">
              <a:buFont typeface="Arial"/>
              <a:buChar char="•"/>
            </a:pPr>
            <a:r>
              <a:rPr lang="en-US" sz="2400" dirty="0" smtClean="0"/>
              <a:t>They were the most important battles.</a:t>
            </a:r>
          </a:p>
          <a:p>
            <a:endParaRPr lang="en-US" sz="2400" dirty="0" smtClean="0"/>
          </a:p>
        </p:txBody>
      </p:sp>
    </p:spTree>
    <p:extLst>
      <p:ext uri="{BB962C8B-B14F-4D97-AF65-F5344CB8AC3E}">
        <p14:creationId xmlns:p14="http://schemas.microsoft.com/office/powerpoint/2010/main" val="245485837"/>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Battles of American Revolution</a:t>
            </a:r>
            <a:endParaRPr lang="en-US" dirty="0"/>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1016224630"/>
              </p:ext>
            </p:extLst>
          </p:nvPr>
        </p:nvGraphicFramePr>
        <p:xfrm>
          <a:off x="533400" y="1600200"/>
          <a:ext cx="8229600" cy="40792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Battles</a:t>
                      </a:r>
                      <a:endParaRPr lang="en-US" dirty="0"/>
                    </a:p>
                  </a:txBody>
                  <a:tcPr/>
                </a:tc>
                <a:tc>
                  <a:txBody>
                    <a:bodyPr/>
                    <a:lstStyle/>
                    <a:p>
                      <a:r>
                        <a:rPr lang="en-US" dirty="0" smtClean="0"/>
                        <a:t>Dates </a:t>
                      </a:r>
                      <a:endParaRPr lang="en-US" dirty="0"/>
                    </a:p>
                  </a:txBody>
                  <a:tcPr/>
                </a:tc>
                <a:tc>
                  <a:txBody>
                    <a:bodyPr/>
                    <a:lstStyle/>
                    <a:p>
                      <a:r>
                        <a:rPr lang="en-US" dirty="0" smtClean="0"/>
                        <a:t>Colony</a:t>
                      </a:r>
                      <a:endParaRPr lang="en-US" dirty="0"/>
                    </a:p>
                  </a:txBody>
                  <a:tcPr/>
                </a:tc>
              </a:tr>
              <a:tr h="370840">
                <a:tc>
                  <a:txBody>
                    <a:bodyPr/>
                    <a:lstStyle/>
                    <a:p>
                      <a:r>
                        <a:rPr lang="en-US" dirty="0" smtClean="0"/>
                        <a:t>Powder</a:t>
                      </a:r>
                      <a:r>
                        <a:rPr lang="en-US" baseline="0" dirty="0" smtClean="0"/>
                        <a:t> Alarm</a:t>
                      </a:r>
                      <a:endParaRPr lang="en-US" dirty="0"/>
                    </a:p>
                  </a:txBody>
                  <a:tcPr/>
                </a:tc>
                <a:tc>
                  <a:txBody>
                    <a:bodyPr/>
                    <a:lstStyle/>
                    <a:p>
                      <a:r>
                        <a:rPr lang="en-US" dirty="0" smtClean="0"/>
                        <a:t>9/1/1774</a:t>
                      </a:r>
                      <a:endParaRPr lang="en-US" dirty="0"/>
                    </a:p>
                  </a:txBody>
                  <a:tcPr/>
                </a:tc>
                <a:tc>
                  <a:txBody>
                    <a:bodyPr/>
                    <a:lstStyle/>
                    <a:p>
                      <a:r>
                        <a:rPr lang="en-US" dirty="0" smtClean="0"/>
                        <a:t>MA</a:t>
                      </a:r>
                      <a:endParaRPr lang="en-US" dirty="0"/>
                    </a:p>
                  </a:txBody>
                  <a:tcPr/>
                </a:tc>
              </a:tr>
              <a:tr h="370840">
                <a:tc>
                  <a:txBody>
                    <a:bodyPr/>
                    <a:lstStyle/>
                    <a:p>
                      <a:r>
                        <a:rPr lang="en-US" dirty="0" smtClean="0"/>
                        <a:t>Fort</a:t>
                      </a:r>
                      <a:r>
                        <a:rPr lang="en-US" baseline="0" dirty="0" smtClean="0"/>
                        <a:t> William</a:t>
                      </a:r>
                    </a:p>
                  </a:txBody>
                  <a:tcPr/>
                </a:tc>
                <a:tc>
                  <a:txBody>
                    <a:bodyPr/>
                    <a:lstStyle/>
                    <a:p>
                      <a:r>
                        <a:rPr lang="en-US" dirty="0" smtClean="0"/>
                        <a:t>9/14/1774</a:t>
                      </a:r>
                      <a:endParaRPr lang="en-US" dirty="0"/>
                    </a:p>
                  </a:txBody>
                  <a:tcPr/>
                </a:tc>
                <a:tc>
                  <a:txBody>
                    <a:bodyPr/>
                    <a:lstStyle/>
                    <a:p>
                      <a:r>
                        <a:rPr lang="en-US" dirty="0" smtClean="0"/>
                        <a:t>NH</a:t>
                      </a:r>
                      <a:endParaRPr lang="en-US" dirty="0"/>
                    </a:p>
                  </a:txBody>
                  <a:tcPr/>
                </a:tc>
              </a:tr>
              <a:tr h="370840">
                <a:tc>
                  <a:txBody>
                    <a:bodyPr/>
                    <a:lstStyle/>
                    <a:p>
                      <a:r>
                        <a:rPr lang="en-US" dirty="0" smtClean="0"/>
                        <a:t>Lexington &amp; Concord</a:t>
                      </a:r>
                      <a:endParaRPr lang="en-US" dirty="0"/>
                    </a:p>
                  </a:txBody>
                  <a:tcPr/>
                </a:tc>
                <a:tc>
                  <a:txBody>
                    <a:bodyPr/>
                    <a:lstStyle/>
                    <a:p>
                      <a:r>
                        <a:rPr lang="en-US" dirty="0" smtClean="0"/>
                        <a:t>4/19/1775</a:t>
                      </a:r>
                      <a:endParaRPr lang="en-US" dirty="0"/>
                    </a:p>
                  </a:txBody>
                  <a:tcPr/>
                </a:tc>
                <a:tc>
                  <a:txBody>
                    <a:bodyPr/>
                    <a:lstStyle/>
                    <a:p>
                      <a:r>
                        <a:rPr lang="en-US" dirty="0" smtClean="0"/>
                        <a:t>MA</a:t>
                      </a:r>
                      <a:endParaRPr lang="en-US" dirty="0"/>
                    </a:p>
                  </a:txBody>
                  <a:tcPr/>
                </a:tc>
              </a:tr>
              <a:tr h="370840">
                <a:tc>
                  <a:txBody>
                    <a:bodyPr/>
                    <a:lstStyle/>
                    <a:p>
                      <a:r>
                        <a:rPr lang="en-US" dirty="0" smtClean="0"/>
                        <a:t>Siege of Boston</a:t>
                      </a:r>
                      <a:endParaRPr lang="en-US" dirty="0"/>
                    </a:p>
                  </a:txBody>
                  <a:tcPr/>
                </a:tc>
                <a:tc>
                  <a:txBody>
                    <a:bodyPr/>
                    <a:lstStyle/>
                    <a:p>
                      <a:r>
                        <a:rPr lang="en-US" dirty="0" smtClean="0"/>
                        <a:t>4/19/1775</a:t>
                      </a:r>
                      <a:endParaRPr lang="en-US" dirty="0"/>
                    </a:p>
                  </a:txBody>
                  <a:tcPr/>
                </a:tc>
                <a:tc>
                  <a:txBody>
                    <a:bodyPr/>
                    <a:lstStyle/>
                    <a:p>
                      <a:r>
                        <a:rPr lang="en-US" dirty="0" smtClean="0"/>
                        <a:t>MA</a:t>
                      </a:r>
                      <a:endParaRPr lang="en-US" dirty="0"/>
                    </a:p>
                  </a:txBody>
                  <a:tcPr/>
                </a:tc>
              </a:tr>
              <a:tr h="370840">
                <a:tc>
                  <a:txBody>
                    <a:bodyPr/>
                    <a:lstStyle/>
                    <a:p>
                      <a:r>
                        <a:rPr lang="en-US" dirty="0" smtClean="0"/>
                        <a:t>Gunpowder</a:t>
                      </a:r>
                      <a:r>
                        <a:rPr lang="en-US" baseline="0" dirty="0" smtClean="0"/>
                        <a:t> Incident</a:t>
                      </a:r>
                      <a:endParaRPr lang="en-US" dirty="0"/>
                    </a:p>
                  </a:txBody>
                  <a:tcPr/>
                </a:tc>
                <a:tc>
                  <a:txBody>
                    <a:bodyPr/>
                    <a:lstStyle/>
                    <a:p>
                      <a:r>
                        <a:rPr lang="en-US" dirty="0" smtClean="0"/>
                        <a:t>4/20/1775</a:t>
                      </a:r>
                      <a:endParaRPr lang="en-US" dirty="0"/>
                    </a:p>
                  </a:txBody>
                  <a:tcPr/>
                </a:tc>
                <a:tc>
                  <a:txBody>
                    <a:bodyPr/>
                    <a:lstStyle/>
                    <a:p>
                      <a:r>
                        <a:rPr lang="en-US" dirty="0" smtClean="0"/>
                        <a:t>VA</a:t>
                      </a:r>
                      <a:endParaRPr lang="en-US" dirty="0"/>
                    </a:p>
                  </a:txBody>
                  <a:tcPr/>
                </a:tc>
              </a:tr>
              <a:tr h="370840">
                <a:tc>
                  <a:txBody>
                    <a:bodyPr/>
                    <a:lstStyle/>
                    <a:p>
                      <a:r>
                        <a:rPr lang="en-US" dirty="0" smtClean="0"/>
                        <a:t>Fort Ticonderoga</a:t>
                      </a:r>
                      <a:endParaRPr lang="en-US" dirty="0"/>
                    </a:p>
                  </a:txBody>
                  <a:tcPr/>
                </a:tc>
                <a:tc>
                  <a:txBody>
                    <a:bodyPr/>
                    <a:lstStyle/>
                    <a:p>
                      <a:r>
                        <a:rPr lang="en-US" dirty="0" smtClean="0"/>
                        <a:t>5/10/1775</a:t>
                      </a:r>
                      <a:endParaRPr lang="en-US" dirty="0"/>
                    </a:p>
                  </a:txBody>
                  <a:tcPr/>
                </a:tc>
                <a:tc>
                  <a:txBody>
                    <a:bodyPr/>
                    <a:lstStyle/>
                    <a:p>
                      <a:r>
                        <a:rPr lang="en-US" dirty="0" smtClean="0"/>
                        <a:t>NY</a:t>
                      </a:r>
                      <a:endParaRPr lang="en-US" dirty="0"/>
                    </a:p>
                  </a:txBody>
                  <a:tcPr/>
                </a:tc>
              </a:tr>
              <a:tr h="370840">
                <a:tc>
                  <a:txBody>
                    <a:bodyPr/>
                    <a:lstStyle/>
                    <a:p>
                      <a:r>
                        <a:rPr lang="en-US" dirty="0" smtClean="0"/>
                        <a:t>Chelsea Creek</a:t>
                      </a:r>
                      <a:endParaRPr lang="en-US" dirty="0"/>
                    </a:p>
                  </a:txBody>
                  <a:tcPr/>
                </a:tc>
                <a:tc>
                  <a:txBody>
                    <a:bodyPr/>
                    <a:lstStyle/>
                    <a:p>
                      <a:r>
                        <a:rPr lang="en-US" dirty="0" smtClean="0"/>
                        <a:t>5/27-28/1775</a:t>
                      </a:r>
                      <a:endParaRPr lang="en-US" dirty="0"/>
                    </a:p>
                  </a:txBody>
                  <a:tcPr/>
                </a:tc>
                <a:tc>
                  <a:txBody>
                    <a:bodyPr/>
                    <a:lstStyle/>
                    <a:p>
                      <a:r>
                        <a:rPr lang="en-US" dirty="0" smtClean="0"/>
                        <a:t>MA</a:t>
                      </a:r>
                      <a:endParaRPr lang="en-US" dirty="0"/>
                    </a:p>
                  </a:txBody>
                  <a:tcPr/>
                </a:tc>
              </a:tr>
              <a:tr h="370840">
                <a:tc>
                  <a:txBody>
                    <a:bodyPr/>
                    <a:lstStyle/>
                    <a:p>
                      <a:r>
                        <a:rPr lang="en-US" dirty="0" err="1" smtClean="0"/>
                        <a:t>Machias</a:t>
                      </a:r>
                      <a:endParaRPr lang="en-US" dirty="0"/>
                    </a:p>
                  </a:txBody>
                  <a:tcPr/>
                </a:tc>
                <a:tc>
                  <a:txBody>
                    <a:bodyPr/>
                    <a:lstStyle/>
                    <a:p>
                      <a:r>
                        <a:rPr lang="en-US" dirty="0" smtClean="0"/>
                        <a:t>6/11-12/1775</a:t>
                      </a:r>
                      <a:endParaRPr lang="en-US" dirty="0"/>
                    </a:p>
                  </a:txBody>
                  <a:tcPr/>
                </a:tc>
                <a:tc>
                  <a:txBody>
                    <a:bodyPr/>
                    <a:lstStyle/>
                    <a:p>
                      <a:r>
                        <a:rPr lang="en-US" dirty="0" smtClean="0"/>
                        <a:t>MA</a:t>
                      </a:r>
                      <a:endParaRPr lang="en-US" dirty="0"/>
                    </a:p>
                  </a:txBody>
                  <a:tcPr/>
                </a:tc>
              </a:tr>
              <a:tr h="370840">
                <a:tc>
                  <a:txBody>
                    <a:bodyPr/>
                    <a:lstStyle/>
                    <a:p>
                      <a:r>
                        <a:rPr lang="en-US" dirty="0" smtClean="0"/>
                        <a:t>Bunker Hill</a:t>
                      </a:r>
                      <a:endParaRPr lang="en-US" dirty="0"/>
                    </a:p>
                  </a:txBody>
                  <a:tcPr/>
                </a:tc>
                <a:tc>
                  <a:txBody>
                    <a:bodyPr/>
                    <a:lstStyle/>
                    <a:p>
                      <a:r>
                        <a:rPr lang="en-US" dirty="0" smtClean="0"/>
                        <a:t>6/17/1775</a:t>
                      </a:r>
                      <a:endParaRPr lang="en-US" dirty="0"/>
                    </a:p>
                  </a:txBody>
                  <a:tcPr/>
                </a:tc>
                <a:tc>
                  <a:txBody>
                    <a:bodyPr/>
                    <a:lstStyle/>
                    <a:p>
                      <a:r>
                        <a:rPr lang="en-US" dirty="0" smtClean="0"/>
                        <a:t>MA</a:t>
                      </a:r>
                      <a:endParaRPr lang="en-US" dirty="0"/>
                    </a:p>
                  </a:txBody>
                  <a:tcPr/>
                </a:tc>
              </a:tr>
              <a:tr h="370840">
                <a:tc>
                  <a:txBody>
                    <a:bodyPr/>
                    <a:lstStyle/>
                    <a:p>
                      <a:r>
                        <a:rPr lang="en-US" dirty="0" smtClean="0"/>
                        <a:t>Gloucester</a:t>
                      </a:r>
                      <a:endParaRPr lang="en-US" dirty="0"/>
                    </a:p>
                  </a:txBody>
                  <a:tcPr/>
                </a:tc>
                <a:tc>
                  <a:txBody>
                    <a:bodyPr/>
                    <a:lstStyle/>
                    <a:p>
                      <a:r>
                        <a:rPr lang="en-US" dirty="0" smtClean="0"/>
                        <a:t>8/8/1775</a:t>
                      </a:r>
                      <a:endParaRPr lang="en-US" dirty="0"/>
                    </a:p>
                  </a:txBody>
                  <a:tcPr/>
                </a:tc>
                <a:tc>
                  <a:txBody>
                    <a:bodyPr/>
                    <a:lstStyle/>
                    <a:p>
                      <a:r>
                        <a:rPr lang="en-US" dirty="0" smtClean="0"/>
                        <a:t>MA</a:t>
                      </a:r>
                      <a:endParaRPr lang="en-US" dirty="0"/>
                    </a:p>
                  </a:txBody>
                  <a:tcPr/>
                </a:tc>
              </a:tr>
            </a:tbl>
          </a:graphicData>
        </a:graphic>
      </p:graphicFrame>
    </p:spTree>
    <p:extLst>
      <p:ext uri="{BB962C8B-B14F-4D97-AF65-F5344CB8AC3E}">
        <p14:creationId xmlns:p14="http://schemas.microsoft.com/office/powerpoint/2010/main" val="20974604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a:xfrm>
            <a:off x="467544" y="500042"/>
            <a:ext cx="8280920" cy="1071570"/>
          </a:xfrm>
        </p:spPr>
        <p:txBody>
          <a:bodyPr>
            <a:noAutofit/>
          </a:bodyPr>
          <a:lstStyle/>
          <a:p>
            <a:pPr>
              <a:buNone/>
            </a:pPr>
            <a:r>
              <a:rPr lang="en-US" altLang="zh-CN" sz="3600" b="1" dirty="0" smtClean="0">
                <a:solidFill>
                  <a:srgbClr val="0000FF"/>
                </a:solidFill>
              </a:rPr>
              <a:t>Quiz</a:t>
            </a:r>
            <a:endParaRPr lang="zh-CN" altLang="en-US" sz="3600" b="1" dirty="0">
              <a:solidFill>
                <a:srgbClr val="0000FF"/>
              </a:solidFill>
            </a:endParaRPr>
          </a:p>
        </p:txBody>
      </p:sp>
      <p:sp>
        <p:nvSpPr>
          <p:cNvPr id="3" name="TextBox 2"/>
          <p:cNvSpPr txBox="1"/>
          <p:nvPr/>
        </p:nvSpPr>
        <p:spPr>
          <a:xfrm>
            <a:off x="685800" y="1828800"/>
            <a:ext cx="5974432" cy="3046988"/>
          </a:xfrm>
          <a:prstGeom prst="rect">
            <a:avLst/>
          </a:prstGeom>
          <a:noFill/>
        </p:spPr>
        <p:txBody>
          <a:bodyPr wrap="square" rtlCol="0">
            <a:spAutoFit/>
          </a:bodyPr>
          <a:lstStyle/>
          <a:p>
            <a:r>
              <a:rPr lang="en-US" sz="2400" dirty="0" smtClean="0"/>
              <a:t>What facts that any historian would likely agree with did this author report?</a:t>
            </a:r>
          </a:p>
          <a:p>
            <a:endParaRPr lang="en-US" sz="2400" dirty="0"/>
          </a:p>
          <a:p>
            <a:r>
              <a:rPr lang="en-US" sz="2400" dirty="0" smtClean="0"/>
              <a:t>What are the author’s </a:t>
            </a:r>
            <a:r>
              <a:rPr lang="en-US" sz="2400" dirty="0" smtClean="0"/>
              <a:t>opinions?</a:t>
            </a:r>
            <a:endParaRPr lang="en-US" sz="2400" dirty="0" smtClean="0"/>
          </a:p>
          <a:p>
            <a:endParaRPr lang="en-US" sz="2400" dirty="0"/>
          </a:p>
          <a:p>
            <a:endParaRPr lang="en-US" sz="2400" dirty="0" smtClean="0"/>
          </a:p>
          <a:p>
            <a:r>
              <a:rPr lang="en-US" sz="2400" dirty="0" smtClean="0"/>
              <a:t>What is his/her argument?</a:t>
            </a:r>
          </a:p>
          <a:p>
            <a:endParaRPr lang="en-US" sz="2400" dirty="0" smtClean="0"/>
          </a:p>
        </p:txBody>
      </p:sp>
    </p:spTree>
    <p:extLst>
      <p:ext uri="{BB962C8B-B14F-4D97-AF65-F5344CB8AC3E}">
        <p14:creationId xmlns:p14="http://schemas.microsoft.com/office/powerpoint/2010/main" val="4057782889"/>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a:xfrm>
            <a:off x="467544" y="500042"/>
            <a:ext cx="8280920" cy="1071570"/>
          </a:xfrm>
        </p:spPr>
        <p:txBody>
          <a:bodyPr>
            <a:noAutofit/>
          </a:bodyPr>
          <a:lstStyle/>
          <a:p>
            <a:pPr>
              <a:buNone/>
            </a:pPr>
            <a:r>
              <a:rPr lang="en-US" altLang="zh-CN" sz="3600" b="1" dirty="0" smtClean="0">
                <a:solidFill>
                  <a:srgbClr val="0000FF"/>
                </a:solidFill>
              </a:rPr>
              <a:t>Critical response to CCSS</a:t>
            </a:r>
            <a:endParaRPr lang="zh-CN" altLang="en-US" sz="3600" b="1" dirty="0">
              <a:solidFill>
                <a:srgbClr val="0000FF"/>
              </a:solidFill>
            </a:endParaRPr>
          </a:p>
        </p:txBody>
      </p:sp>
      <p:sp>
        <p:nvSpPr>
          <p:cNvPr id="3" name="TextBox 2"/>
          <p:cNvSpPr txBox="1"/>
          <p:nvPr/>
        </p:nvSpPr>
        <p:spPr>
          <a:xfrm>
            <a:off x="685800" y="1524000"/>
            <a:ext cx="5257800" cy="5170646"/>
          </a:xfrm>
          <a:prstGeom prst="rect">
            <a:avLst/>
          </a:prstGeom>
          <a:noFill/>
        </p:spPr>
        <p:txBody>
          <a:bodyPr wrap="square" rtlCol="0">
            <a:spAutoFit/>
          </a:bodyPr>
          <a:lstStyle/>
          <a:p>
            <a:pPr marL="342900" indent="-342900">
              <a:buFont typeface="Arial"/>
              <a:buChar char="•"/>
            </a:pPr>
            <a:r>
              <a:rPr lang="en-US" sz="2400" dirty="0" smtClean="0"/>
              <a:t>They </a:t>
            </a:r>
            <a:r>
              <a:rPr lang="en-US" sz="2400" dirty="0" smtClean="0"/>
              <a:t>appear</a:t>
            </a:r>
            <a:r>
              <a:rPr lang="en-US" sz="2400" dirty="0" smtClean="0"/>
              <a:t> </a:t>
            </a:r>
            <a:r>
              <a:rPr lang="en-US" sz="2400" dirty="0" smtClean="0"/>
              <a:t>to emphasize historical research over history reading</a:t>
            </a:r>
          </a:p>
          <a:p>
            <a:pPr marL="342900" indent="-342900">
              <a:buFont typeface="Arial"/>
              <a:buChar char="•"/>
            </a:pPr>
            <a:r>
              <a:rPr lang="en-US" sz="2400" dirty="0" smtClean="0"/>
              <a:t>They </a:t>
            </a:r>
            <a:r>
              <a:rPr lang="en-US" sz="2400" dirty="0" smtClean="0"/>
              <a:t>seem to emphasize </a:t>
            </a:r>
            <a:r>
              <a:rPr lang="en-US" sz="2400" dirty="0" smtClean="0"/>
              <a:t>lots of reading of primary documents</a:t>
            </a:r>
          </a:p>
          <a:p>
            <a:pPr marL="342900" indent="-342900">
              <a:buFont typeface="Arial"/>
              <a:buChar char="•"/>
            </a:pPr>
            <a:r>
              <a:rPr lang="en-US" sz="2400" dirty="0" smtClean="0"/>
              <a:t>Emphasizes inquiry, fits a particular framework</a:t>
            </a:r>
          </a:p>
          <a:p>
            <a:pPr marL="342900" indent="-342900">
              <a:buFont typeface="Arial"/>
              <a:buChar char="•"/>
            </a:pPr>
            <a:r>
              <a:rPr lang="en-US" sz="2400" dirty="0" smtClean="0"/>
              <a:t>Seem to reject or minimize the idea of reading textbooks and other narrative history </a:t>
            </a:r>
          </a:p>
          <a:p>
            <a:endParaRPr lang="en-US" sz="2400" dirty="0" smtClean="0"/>
          </a:p>
          <a:p>
            <a:endParaRPr lang="en-US" sz="2400" dirty="0" smtClean="0"/>
          </a:p>
          <a:p>
            <a:endParaRPr lang="en-US" sz="2400" dirty="0">
              <a:solidFill>
                <a:srgbClr val="FF0000"/>
              </a:solidFill>
            </a:endParaRPr>
          </a:p>
          <a:p>
            <a:endParaRPr lang="en-US" dirty="0"/>
          </a:p>
        </p:txBody>
      </p:sp>
    </p:spTree>
    <p:extLst>
      <p:ext uri="{BB962C8B-B14F-4D97-AF65-F5344CB8AC3E}">
        <p14:creationId xmlns:p14="http://schemas.microsoft.com/office/powerpoint/2010/main" val="2167673385"/>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normAutofit/>
          </a:bodyPr>
          <a:lstStyle/>
          <a:p>
            <a:r>
              <a:rPr lang="en-US" b="1" dirty="0" smtClean="0"/>
              <a:t>Literacy in History/Social Studies</a:t>
            </a:r>
          </a:p>
        </p:txBody>
      </p:sp>
      <p:sp>
        <p:nvSpPr>
          <p:cNvPr id="40963" name="Content Placeholder 2"/>
          <p:cNvSpPr>
            <a:spLocks noGrp="1"/>
          </p:cNvSpPr>
          <p:nvPr>
            <p:ph idx="1"/>
          </p:nvPr>
        </p:nvSpPr>
        <p:spPr>
          <a:xfrm>
            <a:off x="533400" y="1295400"/>
            <a:ext cx="8229600" cy="5410200"/>
          </a:xfrm>
        </p:spPr>
        <p:txBody>
          <a:bodyPr>
            <a:normAutofit fontScale="85000" lnSpcReduction="20000"/>
          </a:bodyPr>
          <a:lstStyle/>
          <a:p>
            <a:r>
              <a:rPr lang="en-US" sz="1900" dirty="0" smtClean="0"/>
              <a:t>Cite specific textual evidence to support analysis of primary and secondary sources, attending to such features as the date and origin of the information.</a:t>
            </a:r>
          </a:p>
          <a:p>
            <a:r>
              <a:rPr lang="en-US" sz="1900" dirty="0" smtClean="0"/>
              <a:t>Analyze in detail a series of events described in a text and the causes that link the events; distinguish whether earlier events caused later ones or simply preceded them.</a:t>
            </a:r>
          </a:p>
          <a:p>
            <a:r>
              <a:rPr lang="en-US" sz="1900" dirty="0" smtClean="0"/>
              <a:t>Identify </a:t>
            </a:r>
            <a:r>
              <a:rPr lang="en-US" sz="1900" dirty="0"/>
              <a:t>aspects of a text that reveal an author’s point of view or purpose (e.g., loaded language, inclusion or avoidance of particular facts).</a:t>
            </a:r>
          </a:p>
          <a:p>
            <a:r>
              <a:rPr lang="en-US" sz="1900" dirty="0" smtClean="0"/>
              <a:t>Compare </a:t>
            </a:r>
            <a:r>
              <a:rPr lang="en-US" sz="1900" dirty="0"/>
              <a:t>the point of view of two or more authors by comparing how they treat the same or similar historical topics, including which details they include and emphasize in their respective accounts.</a:t>
            </a:r>
          </a:p>
          <a:p>
            <a:r>
              <a:rPr lang="en-US" sz="1900" dirty="0" smtClean="0"/>
              <a:t>Interpret </a:t>
            </a:r>
            <a:r>
              <a:rPr lang="en-US" sz="1900" dirty="0"/>
              <a:t>the meaning of words and phrases in a text, including how an author uses and refines the meaning of a key term over the course of a text (e.g., how Madison defines </a:t>
            </a:r>
            <a:r>
              <a:rPr lang="en-US" sz="1900" i="1" dirty="0"/>
              <a:t>faction in Federalist No. 10 and No. 51).</a:t>
            </a:r>
          </a:p>
          <a:p>
            <a:r>
              <a:rPr lang="en-US" sz="1900" dirty="0" smtClean="0"/>
              <a:t>Evaluate </a:t>
            </a:r>
            <a:r>
              <a:rPr lang="en-US" sz="1900" dirty="0"/>
              <a:t>authors’ differing points of view on the same historical event or issue by assessing the authors’ claims, evidence, and reasoning</a:t>
            </a:r>
            <a:r>
              <a:rPr lang="en-US" sz="1900" dirty="0" smtClean="0"/>
              <a:t>.</a:t>
            </a:r>
          </a:p>
          <a:p>
            <a:r>
              <a:rPr lang="en-US" sz="1900" dirty="0" smtClean="0"/>
              <a:t>Distinguish </a:t>
            </a:r>
            <a:r>
              <a:rPr lang="en-US" sz="1900" dirty="0"/>
              <a:t>among fact, opinion, and reasoned judgment in a historical account.</a:t>
            </a:r>
          </a:p>
          <a:p>
            <a:r>
              <a:rPr lang="en-US" sz="1900" dirty="0" smtClean="0"/>
              <a:t>Compare </a:t>
            </a:r>
            <a:r>
              <a:rPr lang="en-US" sz="1900" dirty="0"/>
              <a:t>and contrast treatments of the same topic in several primary and secondary sources.</a:t>
            </a:r>
          </a:p>
          <a:p>
            <a:r>
              <a:rPr lang="en-US" sz="1900" dirty="0" smtClean="0"/>
              <a:t>Evaluate </a:t>
            </a:r>
            <a:r>
              <a:rPr lang="en-US" sz="1900" dirty="0"/>
              <a:t>an author’s premises, claims, and evidence by corroborating or challenging them with other sources of information.</a:t>
            </a:r>
          </a:p>
          <a:p>
            <a:r>
              <a:rPr lang="en-US" sz="1900" dirty="0"/>
              <a:t>Integrate information from diverse sources, both primary and secondary, into a coherent understanding of an idea or event, noting discrepancies among sources.</a:t>
            </a:r>
          </a:p>
          <a:p>
            <a:pPr>
              <a:buFont typeface="Wingdings" pitchFamily="2" charset="2"/>
              <a:buNone/>
            </a:pPr>
            <a:endParaRPr lang="en-US" sz="1400" dirty="0"/>
          </a:p>
          <a:p>
            <a:pPr>
              <a:buFont typeface="Wingdings" pitchFamily="2" charset="2"/>
              <a:buNone/>
            </a:pPr>
            <a:endParaRPr lang="en-US" sz="1400" dirty="0" smtClean="0"/>
          </a:p>
          <a:p>
            <a:pPr>
              <a:buFont typeface="Wingdings" pitchFamily="2" charset="2"/>
              <a:buNone/>
            </a:pPr>
            <a:r>
              <a:rPr lang="en-US" sz="1400" dirty="0" smtClean="0"/>
              <a:t>.</a:t>
            </a:r>
          </a:p>
          <a:p>
            <a:pPr>
              <a:buFont typeface="Wingdings" pitchFamily="2" charset="2"/>
              <a:buNone/>
            </a:pPr>
            <a:endParaRPr lang="en-US" sz="1400" dirty="0" smtClean="0"/>
          </a:p>
          <a:p>
            <a:pPr>
              <a:buFont typeface="Wingdings" pitchFamily="2" charset="2"/>
              <a:buNone/>
            </a:pPr>
            <a:endParaRPr lang="en-US" sz="1400" dirty="0" smtClean="0"/>
          </a:p>
          <a:p>
            <a:pPr>
              <a:buFont typeface="Wingdings" pitchFamily="2" charset="2"/>
              <a:buNone/>
            </a:pPr>
            <a:endParaRPr lang="en-US" sz="1400" dirty="0" smtClean="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a:xfrm>
            <a:off x="467544" y="500042"/>
            <a:ext cx="8280920" cy="1071570"/>
          </a:xfrm>
        </p:spPr>
        <p:txBody>
          <a:bodyPr>
            <a:noAutofit/>
          </a:bodyPr>
          <a:lstStyle/>
          <a:p>
            <a:pPr>
              <a:buNone/>
            </a:pPr>
            <a:r>
              <a:rPr lang="en-US" altLang="zh-CN" sz="3600" b="1" dirty="0" smtClean="0">
                <a:solidFill>
                  <a:srgbClr val="0000FF"/>
                </a:solidFill>
              </a:rPr>
              <a:t>Contrast with National Standards for U.S. History</a:t>
            </a:r>
            <a:endParaRPr lang="zh-CN" altLang="en-US" sz="3600" b="1" dirty="0">
              <a:solidFill>
                <a:srgbClr val="0000FF"/>
              </a:solidFill>
            </a:endParaRPr>
          </a:p>
        </p:txBody>
      </p:sp>
      <p:sp>
        <p:nvSpPr>
          <p:cNvPr id="3" name="TextBox 2"/>
          <p:cNvSpPr txBox="1"/>
          <p:nvPr/>
        </p:nvSpPr>
        <p:spPr>
          <a:xfrm>
            <a:off x="685800" y="1676400"/>
            <a:ext cx="5257800" cy="3046988"/>
          </a:xfrm>
          <a:prstGeom prst="rect">
            <a:avLst/>
          </a:prstGeom>
          <a:noFill/>
        </p:spPr>
        <p:txBody>
          <a:bodyPr wrap="square" rtlCol="0">
            <a:spAutoFit/>
          </a:bodyPr>
          <a:lstStyle/>
          <a:p>
            <a:pPr marL="342900" indent="-342900">
              <a:buFont typeface="Arial"/>
              <a:buChar char="•"/>
            </a:pPr>
            <a:r>
              <a:rPr lang="en-US" sz="2400" dirty="0" smtClean="0"/>
              <a:t>Developed 1992-1994</a:t>
            </a:r>
            <a:endParaRPr lang="en-US" sz="2400" dirty="0"/>
          </a:p>
          <a:p>
            <a:pPr marL="342900" indent="-342900">
              <a:buFont typeface="Arial"/>
              <a:buChar char="•"/>
            </a:pPr>
            <a:r>
              <a:rPr lang="en-US" sz="2400" dirty="0" smtClean="0"/>
              <a:t>Two parts: Standards in </a:t>
            </a:r>
            <a:r>
              <a:rPr lang="en-US" sz="2400" dirty="0"/>
              <a:t>H</a:t>
            </a:r>
            <a:r>
              <a:rPr lang="en-US" sz="2400" dirty="0" smtClean="0"/>
              <a:t>istorical Thinking and Standards in U.S. History (eras)</a:t>
            </a:r>
            <a:endParaRPr lang="en-US" sz="2400" dirty="0"/>
          </a:p>
          <a:p>
            <a:pPr marL="342900" indent="-342900">
              <a:buFont typeface="Arial"/>
              <a:buChar char="•"/>
            </a:pPr>
            <a:r>
              <a:rPr lang="en-US" sz="2400" dirty="0" smtClean="0"/>
              <a:t>Controversial because of the U.S. History Standards</a:t>
            </a:r>
          </a:p>
          <a:p>
            <a:pPr marL="342900" indent="-342900">
              <a:buFont typeface="Arial"/>
              <a:buChar char="•"/>
            </a:pPr>
            <a:r>
              <a:rPr lang="en-US" sz="2400" dirty="0" smtClean="0"/>
              <a:t>No controversy over the Historical Thinking standards </a:t>
            </a:r>
            <a:endParaRPr lang="en-US" sz="2400" dirty="0"/>
          </a:p>
        </p:txBody>
      </p:sp>
    </p:spTree>
    <p:extLst>
      <p:ext uri="{BB962C8B-B14F-4D97-AF65-F5344CB8AC3E}">
        <p14:creationId xmlns:p14="http://schemas.microsoft.com/office/powerpoint/2010/main" val="3598245521"/>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a:xfrm>
            <a:off x="381000" y="1066800"/>
            <a:ext cx="8367464" cy="504812"/>
          </a:xfrm>
        </p:spPr>
        <p:txBody>
          <a:bodyPr>
            <a:noAutofit/>
          </a:bodyPr>
          <a:lstStyle/>
          <a:p>
            <a:pPr>
              <a:buNone/>
            </a:pPr>
            <a:endParaRPr lang="zh-CN" altLang="en-US" sz="3600" b="1" dirty="0">
              <a:solidFill>
                <a:srgbClr val="0000FF"/>
              </a:solidFill>
            </a:endParaRPr>
          </a:p>
        </p:txBody>
      </p:sp>
      <p:sp>
        <p:nvSpPr>
          <p:cNvPr id="3" name="TextBox 2"/>
          <p:cNvSpPr txBox="1"/>
          <p:nvPr/>
        </p:nvSpPr>
        <p:spPr>
          <a:xfrm>
            <a:off x="1143000" y="1676400"/>
            <a:ext cx="5517232" cy="1107996"/>
          </a:xfrm>
          <a:prstGeom prst="rect">
            <a:avLst/>
          </a:prstGeom>
          <a:noFill/>
        </p:spPr>
        <p:txBody>
          <a:bodyPr wrap="square" rtlCol="0">
            <a:spAutoFit/>
          </a:bodyPr>
          <a:lstStyle/>
          <a:p>
            <a:pPr marL="342900" indent="-342900">
              <a:buFont typeface="Arial"/>
              <a:buChar char="•"/>
            </a:pPr>
            <a:r>
              <a:rPr lang="en-US" sz="2400" dirty="0" smtClean="0"/>
              <a:t>:</a:t>
            </a:r>
          </a:p>
          <a:p>
            <a:endParaRPr lang="en-US" sz="2400" dirty="0">
              <a:solidFill>
                <a:srgbClr val="FF0000"/>
              </a:solidFill>
            </a:endParaRPr>
          </a:p>
          <a:p>
            <a:endParaRPr lang="en-US" dirty="0"/>
          </a:p>
        </p:txBody>
      </p:sp>
      <p:pic>
        <p:nvPicPr>
          <p:cNvPr id="2" name="Picture 1" descr="9780963321817-u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512" y="0"/>
            <a:ext cx="5219700" cy="6350000"/>
          </a:xfrm>
          <a:prstGeom prst="rect">
            <a:avLst/>
          </a:prstGeom>
        </p:spPr>
      </p:pic>
    </p:spTree>
    <p:extLst>
      <p:ext uri="{BB962C8B-B14F-4D97-AF65-F5344CB8AC3E}">
        <p14:creationId xmlns:p14="http://schemas.microsoft.com/office/powerpoint/2010/main" val="2755008705"/>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a:xfrm>
            <a:off x="467544" y="500042"/>
            <a:ext cx="8280920" cy="1071570"/>
          </a:xfrm>
        </p:spPr>
        <p:txBody>
          <a:bodyPr>
            <a:noAutofit/>
          </a:bodyPr>
          <a:lstStyle/>
          <a:p>
            <a:pPr>
              <a:buNone/>
            </a:pPr>
            <a:r>
              <a:rPr lang="en-US" altLang="zh-CN" sz="3600" b="1" dirty="0" smtClean="0">
                <a:solidFill>
                  <a:srgbClr val="0000FF"/>
                </a:solidFill>
              </a:rPr>
              <a:t>National Standards for U.S. History Framework for Historical Thinking</a:t>
            </a:r>
            <a:endParaRPr lang="zh-CN" altLang="en-US" sz="3600" b="1" dirty="0">
              <a:solidFill>
                <a:srgbClr val="0000FF"/>
              </a:solidFill>
            </a:endParaRPr>
          </a:p>
        </p:txBody>
      </p:sp>
      <p:sp>
        <p:nvSpPr>
          <p:cNvPr id="3" name="TextBox 2"/>
          <p:cNvSpPr txBox="1"/>
          <p:nvPr/>
        </p:nvSpPr>
        <p:spPr>
          <a:xfrm>
            <a:off x="762000" y="1676400"/>
            <a:ext cx="5257800" cy="2677656"/>
          </a:xfrm>
          <a:prstGeom prst="rect">
            <a:avLst/>
          </a:prstGeom>
          <a:noFill/>
        </p:spPr>
        <p:txBody>
          <a:bodyPr wrap="square" rtlCol="0">
            <a:spAutoFit/>
          </a:bodyPr>
          <a:lstStyle/>
          <a:p>
            <a:pPr marL="342900" indent="-342900">
              <a:buFont typeface="Arial"/>
              <a:buChar char="•"/>
            </a:pPr>
            <a:r>
              <a:rPr lang="en-US" sz="2400" dirty="0" smtClean="0"/>
              <a:t>Chronological thinking</a:t>
            </a:r>
            <a:endParaRPr lang="en-US" sz="2400" dirty="0"/>
          </a:p>
          <a:p>
            <a:pPr marL="342900" indent="-342900">
              <a:buFont typeface="Arial"/>
              <a:buChar char="•"/>
            </a:pPr>
            <a:r>
              <a:rPr lang="en-US" sz="2400" dirty="0" smtClean="0"/>
              <a:t>Historical comprehension</a:t>
            </a:r>
            <a:endParaRPr lang="en-US" sz="2400" dirty="0"/>
          </a:p>
          <a:p>
            <a:pPr marL="342900" indent="-342900">
              <a:buFont typeface="Arial"/>
              <a:buChar char="•"/>
            </a:pPr>
            <a:r>
              <a:rPr lang="en-US" sz="2400" dirty="0" smtClean="0"/>
              <a:t>Historical analysis and interpretation</a:t>
            </a:r>
          </a:p>
          <a:p>
            <a:pPr marL="342900" indent="-342900">
              <a:buFont typeface="Arial"/>
              <a:buChar char="•"/>
            </a:pPr>
            <a:r>
              <a:rPr lang="en-US" sz="2400" dirty="0" smtClean="0"/>
              <a:t>Historical research capabilities </a:t>
            </a:r>
          </a:p>
          <a:p>
            <a:pPr marL="342900" indent="-342900">
              <a:buFont typeface="Arial"/>
              <a:buChar char="•"/>
            </a:pPr>
            <a:r>
              <a:rPr lang="en-US" sz="2400" dirty="0" smtClean="0"/>
              <a:t>Historical issues-analysis and decision-making</a:t>
            </a:r>
            <a:endParaRPr lang="en-US" sz="2400" dirty="0"/>
          </a:p>
        </p:txBody>
      </p:sp>
    </p:spTree>
    <p:extLst>
      <p:ext uri="{BB962C8B-B14F-4D97-AF65-F5344CB8AC3E}">
        <p14:creationId xmlns:p14="http://schemas.microsoft.com/office/powerpoint/2010/main" val="204946141"/>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a:xfrm>
            <a:off x="467544" y="500042"/>
            <a:ext cx="8280920" cy="1071570"/>
          </a:xfrm>
        </p:spPr>
        <p:txBody>
          <a:bodyPr>
            <a:noAutofit/>
          </a:bodyPr>
          <a:lstStyle/>
          <a:p>
            <a:pPr>
              <a:buNone/>
            </a:pPr>
            <a:r>
              <a:rPr lang="en-US" altLang="zh-CN" sz="3600" b="1" dirty="0" smtClean="0">
                <a:solidFill>
                  <a:srgbClr val="0000FF"/>
                </a:solidFill>
              </a:rPr>
              <a:t>Chronological Thinking (examples)</a:t>
            </a:r>
            <a:endParaRPr lang="zh-CN" altLang="en-US" sz="3600" b="1" dirty="0">
              <a:solidFill>
                <a:srgbClr val="0000FF"/>
              </a:solidFill>
            </a:endParaRPr>
          </a:p>
        </p:txBody>
      </p:sp>
      <p:sp>
        <p:nvSpPr>
          <p:cNvPr id="3" name="TextBox 2"/>
          <p:cNvSpPr txBox="1"/>
          <p:nvPr/>
        </p:nvSpPr>
        <p:spPr>
          <a:xfrm>
            <a:off x="838200" y="1676400"/>
            <a:ext cx="5105400" cy="2308324"/>
          </a:xfrm>
          <a:prstGeom prst="rect">
            <a:avLst/>
          </a:prstGeom>
          <a:noFill/>
        </p:spPr>
        <p:txBody>
          <a:bodyPr wrap="square" rtlCol="0">
            <a:spAutoFit/>
          </a:bodyPr>
          <a:lstStyle/>
          <a:p>
            <a:pPr marL="342900" indent="-342900">
              <a:buFont typeface="Arial"/>
              <a:buChar char="•"/>
            </a:pPr>
            <a:r>
              <a:rPr lang="en-US" sz="2400" dirty="0" smtClean="0"/>
              <a:t>Identify in historical narratives the temporal structure of a historical narrative or story: its beginning, middle, and end (the latter defined as the outcome of a particular beginning)</a:t>
            </a:r>
            <a:endParaRPr lang="en-US" sz="2400" dirty="0"/>
          </a:p>
        </p:txBody>
      </p:sp>
    </p:spTree>
    <p:extLst>
      <p:ext uri="{BB962C8B-B14F-4D97-AF65-F5344CB8AC3E}">
        <p14:creationId xmlns:p14="http://schemas.microsoft.com/office/powerpoint/2010/main" val="3710494878"/>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1697</TotalTime>
  <Words>5621</Words>
  <Application>Microsoft Macintosh PowerPoint</Application>
  <PresentationFormat>On-screen Show (4:3)</PresentationFormat>
  <Paragraphs>307</Paragraphs>
  <Slides>33</Slides>
  <Notes>22</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Edge</vt:lpstr>
      <vt:lpstr>PowerPoint Presentation</vt:lpstr>
      <vt:lpstr>PowerPoint Presentation</vt:lpstr>
      <vt:lpstr>PowerPoint Presentation</vt:lpstr>
      <vt:lpstr>PowerPoint Presentation</vt:lpstr>
      <vt:lpstr>Literacy in History/Social Studies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American Revolution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History Events Chart</vt:lpstr>
      <vt:lpstr>History Events Chart</vt:lpstr>
      <vt:lpstr>History Events Chart</vt:lpstr>
      <vt:lpstr>History Events Chart</vt:lpstr>
      <vt:lpstr>History Events Chart</vt:lpstr>
      <vt:lpstr>History Events Chart</vt:lpstr>
      <vt:lpstr>PowerPoint Presentation</vt:lpstr>
      <vt:lpstr>PowerPoint Presentation</vt:lpstr>
      <vt:lpstr>PowerPoint Presentation</vt:lpstr>
      <vt:lpstr>First Battles of American Revolution</vt:lpstr>
      <vt:lpstr>PowerPoint Presentation</vt:lpstr>
    </vt:vector>
  </TitlesOfParts>
  <Company>University of Illinois at Chicago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Disciplinary Literacy for Adolescents:   Rethinking Content-Area Literacy</dc:title>
  <dc:creator>Timothy Shanahan</dc:creator>
  <cp:lastModifiedBy>Timothy Shanahan</cp:lastModifiedBy>
  <cp:revision>127</cp:revision>
  <dcterms:created xsi:type="dcterms:W3CDTF">2008-03-20T12:58:45Z</dcterms:created>
  <dcterms:modified xsi:type="dcterms:W3CDTF">2017-06-24T21:11:14Z</dcterms:modified>
</cp:coreProperties>
</file>