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54"/>
  </p:notesMasterIdLst>
  <p:sldIdLst>
    <p:sldId id="256" r:id="rId2"/>
    <p:sldId id="347" r:id="rId3"/>
    <p:sldId id="357" r:id="rId4"/>
    <p:sldId id="329" r:id="rId5"/>
    <p:sldId id="304" r:id="rId6"/>
    <p:sldId id="353" r:id="rId7"/>
    <p:sldId id="352" r:id="rId8"/>
    <p:sldId id="325" r:id="rId9"/>
    <p:sldId id="305" r:id="rId10"/>
    <p:sldId id="348" r:id="rId11"/>
    <p:sldId id="355" r:id="rId12"/>
    <p:sldId id="306" r:id="rId13"/>
    <p:sldId id="293" r:id="rId14"/>
    <p:sldId id="308" r:id="rId15"/>
    <p:sldId id="326" r:id="rId16"/>
    <p:sldId id="323" r:id="rId17"/>
    <p:sldId id="313" r:id="rId18"/>
    <p:sldId id="315" r:id="rId19"/>
    <p:sldId id="316" r:id="rId20"/>
    <p:sldId id="327" r:id="rId21"/>
    <p:sldId id="319" r:id="rId22"/>
    <p:sldId id="320" r:id="rId23"/>
    <p:sldId id="321" r:id="rId24"/>
    <p:sldId id="330" r:id="rId25"/>
    <p:sldId id="277" r:id="rId26"/>
    <p:sldId id="258" r:id="rId27"/>
    <p:sldId id="263" r:id="rId28"/>
    <p:sldId id="266" r:id="rId29"/>
    <p:sldId id="267" r:id="rId30"/>
    <p:sldId id="268" r:id="rId31"/>
    <p:sldId id="269" r:id="rId32"/>
    <p:sldId id="270" r:id="rId33"/>
    <p:sldId id="271" r:id="rId34"/>
    <p:sldId id="285" r:id="rId35"/>
    <p:sldId id="295" r:id="rId36"/>
    <p:sldId id="286" r:id="rId37"/>
    <p:sldId id="274" r:id="rId38"/>
    <p:sldId id="275" r:id="rId39"/>
    <p:sldId id="287" r:id="rId40"/>
    <p:sldId id="278" r:id="rId41"/>
    <p:sldId id="279" r:id="rId42"/>
    <p:sldId id="280" r:id="rId43"/>
    <p:sldId id="281" r:id="rId44"/>
    <p:sldId id="282" r:id="rId45"/>
    <p:sldId id="284" r:id="rId46"/>
    <p:sldId id="288" r:id="rId47"/>
    <p:sldId id="296" r:id="rId48"/>
    <p:sldId id="289" r:id="rId49"/>
    <p:sldId id="290" r:id="rId50"/>
    <p:sldId id="291" r:id="rId51"/>
    <p:sldId id="349" r:id="rId52"/>
    <p:sldId id="354" r:id="rId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93" autoAdjust="0"/>
    <p:restoredTop sz="94660"/>
  </p:normalViewPr>
  <p:slideViewPr>
    <p:cSldViewPr>
      <p:cViewPr>
        <p:scale>
          <a:sx n="66" d="100"/>
          <a:sy n="66" d="100"/>
        </p:scale>
        <p:origin x="-1872" y="-28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notesMaster" Target="notesMasters/notesMaster1.xml"/><Relationship Id="rId55" Type="http://schemas.openxmlformats.org/officeDocument/2006/relationships/printerSettings" Target="printerSettings/printerSettings1.bin"/><Relationship Id="rId56" Type="http://schemas.openxmlformats.org/officeDocument/2006/relationships/presProps" Target="presProps.xml"/><Relationship Id="rId57" Type="http://schemas.openxmlformats.org/officeDocument/2006/relationships/viewProps" Target="viewProps.xml"/><Relationship Id="rId58" Type="http://schemas.openxmlformats.org/officeDocument/2006/relationships/theme" Target="theme/theme1.xml"/><Relationship Id="rId59"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C28AEC-0617-CC40-B7A3-41AC7157255F}" type="datetimeFigureOut">
              <a:rPr lang="en-US" smtClean="0"/>
              <a:t>1/3/17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4654A9-C8D5-7244-AE9A-317FACE45A41}" type="slidenum">
              <a:rPr lang="en-US" smtClean="0"/>
              <a:t>‹#›</a:t>
            </a:fld>
            <a:endParaRPr lang="en-US"/>
          </a:p>
        </p:txBody>
      </p:sp>
    </p:spTree>
    <p:extLst>
      <p:ext uri="{BB962C8B-B14F-4D97-AF65-F5344CB8AC3E}">
        <p14:creationId xmlns:p14="http://schemas.microsoft.com/office/powerpoint/2010/main" val="206759090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E4F9A83-3999-406E-8DB0-EF5A6109D4CC}" type="datetimeFigureOut">
              <a:rPr lang="en-US" smtClean="0"/>
              <a:t>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4F9A83-3999-406E-8DB0-EF5A6109D4CC}" type="datetimeFigureOut">
              <a:rPr lang="en-US" smtClean="0"/>
              <a:t>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4F9A83-3999-406E-8DB0-EF5A6109D4CC}" type="datetimeFigureOut">
              <a:rPr lang="en-US" smtClean="0"/>
              <a:t>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4F9A83-3999-406E-8DB0-EF5A6109D4CC}" type="datetimeFigureOut">
              <a:rPr lang="en-US" smtClean="0"/>
              <a:t>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4F9A83-3999-406E-8DB0-EF5A6109D4CC}" type="datetimeFigureOut">
              <a:rPr lang="en-US" smtClean="0"/>
              <a:t>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E4F9A83-3999-406E-8DB0-EF5A6109D4CC}" type="datetimeFigureOut">
              <a:rPr lang="en-US" smtClean="0"/>
              <a:t>1/3/17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E4F9A83-3999-406E-8DB0-EF5A6109D4CC}" type="datetimeFigureOut">
              <a:rPr lang="en-US" smtClean="0"/>
              <a:t>1/3/17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E4F9A83-3999-406E-8DB0-EF5A6109D4CC}" type="datetimeFigureOut">
              <a:rPr lang="en-US" smtClean="0"/>
              <a:t>1/3/17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4F9A83-3999-406E-8DB0-EF5A6109D4CC}" type="datetimeFigureOut">
              <a:rPr lang="en-US" smtClean="0"/>
              <a:t>1/3/17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D8A8DB-2429-415F-A6CB-C23496564A7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4F9A83-3999-406E-8DB0-EF5A6109D4CC}" type="datetimeFigureOut">
              <a:rPr lang="en-US" smtClean="0"/>
              <a:t>1/3/17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D8A8DB-2429-415F-A6CB-C23496564A78}"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9E4F9A83-3999-406E-8DB0-EF5A6109D4CC}" type="datetimeFigureOut">
              <a:rPr lang="en-US" smtClean="0"/>
              <a:t>1/3/17</a:t>
            </a:fld>
            <a:endParaRPr lang="en-US"/>
          </a:p>
        </p:txBody>
      </p:sp>
      <p:sp>
        <p:nvSpPr>
          <p:cNvPr id="9" name="Slide Number Placeholder 8"/>
          <p:cNvSpPr>
            <a:spLocks noGrp="1"/>
          </p:cNvSpPr>
          <p:nvPr>
            <p:ph type="sldNum" sz="quarter" idx="11"/>
          </p:nvPr>
        </p:nvSpPr>
        <p:spPr/>
        <p:txBody>
          <a:bodyPr/>
          <a:lstStyle/>
          <a:p>
            <a:fld id="{D2D8A8DB-2429-415F-A6CB-C23496564A78}"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D2D8A8DB-2429-415F-A6CB-C23496564A78}"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9E4F9A83-3999-406E-8DB0-EF5A6109D4CC}" type="datetimeFigureOut">
              <a:rPr lang="en-US" smtClean="0"/>
              <a:t>1/3/17</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
            </a:r>
            <a:br>
              <a:rPr lang="en-US" dirty="0" smtClean="0"/>
            </a:br>
            <a:r>
              <a:rPr lang="en-US" dirty="0" smtClean="0"/>
              <a:t>Close Reading </a:t>
            </a:r>
            <a:endParaRPr lang="en-US" dirty="0"/>
          </a:p>
        </p:txBody>
      </p:sp>
      <p:sp>
        <p:nvSpPr>
          <p:cNvPr id="3" name="Subtitle 2"/>
          <p:cNvSpPr>
            <a:spLocks noGrp="1"/>
          </p:cNvSpPr>
          <p:nvPr>
            <p:ph type="subTitle" idx="1"/>
          </p:nvPr>
        </p:nvSpPr>
        <p:spPr/>
        <p:txBody>
          <a:bodyPr>
            <a:normAutofit lnSpcReduction="10000"/>
          </a:bodyPr>
          <a:lstStyle/>
          <a:p>
            <a:r>
              <a:rPr lang="en-US" dirty="0" smtClean="0"/>
              <a:t>Timothy Shanahan</a:t>
            </a:r>
          </a:p>
          <a:p>
            <a:r>
              <a:rPr lang="en-US" dirty="0" smtClean="0"/>
              <a:t>University of Illinois at Chicago</a:t>
            </a:r>
          </a:p>
          <a:p>
            <a:r>
              <a:rPr lang="en-US" dirty="0" smtClean="0"/>
              <a:t>www.shanahanonliteracy.com</a:t>
            </a:r>
            <a:endParaRPr lang="en-US" dirty="0"/>
          </a:p>
        </p:txBody>
      </p:sp>
    </p:spTree>
    <p:extLst>
      <p:ext uri="{BB962C8B-B14F-4D97-AF65-F5344CB8AC3E}">
        <p14:creationId xmlns:p14="http://schemas.microsoft.com/office/powerpoint/2010/main" val="356553089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Close reading and CCSS</a:t>
            </a:r>
            <a:endParaRPr lang="en-US" dirty="0"/>
          </a:p>
        </p:txBody>
      </p:sp>
      <p:sp>
        <p:nvSpPr>
          <p:cNvPr id="3" name="Content Placeholder 2"/>
          <p:cNvSpPr>
            <a:spLocks noGrp="1"/>
          </p:cNvSpPr>
          <p:nvPr>
            <p:ph idx="1"/>
          </p:nvPr>
        </p:nvSpPr>
        <p:spPr/>
        <p:txBody>
          <a:bodyPr/>
          <a:lstStyle/>
          <a:p>
            <a:r>
              <a:rPr lang="en-US" dirty="0" smtClean="0"/>
              <a:t>Only mentioned once in the standards:</a:t>
            </a:r>
          </a:p>
          <a:p>
            <a:pPr marL="114300" indent="0">
              <a:buNone/>
            </a:pPr>
            <a:r>
              <a:rPr lang="en-US" dirty="0"/>
              <a:t>Anchor standards: “Read closely to determine what the text says explicitly and to make logical inferences from it; cite specific textual evidence when writing or speaking to support conclusions drawn from the text</a:t>
            </a:r>
            <a:r>
              <a:rPr lang="en-US" dirty="0" smtClean="0"/>
              <a:t>.”</a:t>
            </a:r>
          </a:p>
          <a:p>
            <a:r>
              <a:rPr lang="en-US" dirty="0" smtClean="0"/>
              <a:t>But the three interpretive goals are built into the DNA of the standards:</a:t>
            </a:r>
          </a:p>
          <a:p>
            <a:pPr marL="114300" indent="0">
              <a:buNone/>
            </a:pPr>
            <a:r>
              <a:rPr lang="en-US" dirty="0"/>
              <a:t>	</a:t>
            </a:r>
            <a:r>
              <a:rPr lang="en-US" dirty="0" smtClean="0"/>
              <a:t>Key ideas and details</a:t>
            </a:r>
          </a:p>
          <a:p>
            <a:pPr marL="411480" lvl="1" indent="0">
              <a:buNone/>
            </a:pPr>
            <a:r>
              <a:rPr lang="en-US" dirty="0" smtClean="0"/>
              <a:t>	Craft and structure</a:t>
            </a:r>
          </a:p>
          <a:p>
            <a:pPr marL="411480" lvl="1" indent="0">
              <a:buNone/>
            </a:pPr>
            <a:r>
              <a:rPr lang="en-US" dirty="0"/>
              <a:t>	</a:t>
            </a:r>
            <a:r>
              <a:rPr lang="en-US" dirty="0" smtClean="0"/>
              <a:t>Integration of knowledge and meaning</a:t>
            </a:r>
          </a:p>
          <a:p>
            <a:pPr marL="114300" indent="0">
              <a:buNone/>
            </a:pPr>
            <a:r>
              <a:rPr lang="en-US" dirty="0"/>
              <a:t>	</a:t>
            </a:r>
          </a:p>
          <a:p>
            <a:pPr marL="114300" indent="0">
              <a:buNone/>
            </a:pPr>
            <a:endParaRPr lang="en-US" dirty="0" smtClean="0"/>
          </a:p>
          <a:p>
            <a:endParaRPr lang="en-US" dirty="0"/>
          </a:p>
        </p:txBody>
      </p:sp>
    </p:spTree>
    <p:extLst>
      <p:ext uri="{BB962C8B-B14F-4D97-AF65-F5344CB8AC3E}">
        <p14:creationId xmlns:p14="http://schemas.microsoft.com/office/powerpoint/2010/main" val="1020659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Many versions of close reading</a:t>
            </a:r>
            <a:endParaRPr lang="en-US" dirty="0"/>
          </a:p>
        </p:txBody>
      </p:sp>
      <p:sp>
        <p:nvSpPr>
          <p:cNvPr id="3" name="Content Placeholder 2"/>
          <p:cNvSpPr>
            <a:spLocks noGrp="1"/>
          </p:cNvSpPr>
          <p:nvPr>
            <p:ph idx="1"/>
          </p:nvPr>
        </p:nvSpPr>
        <p:spPr/>
        <p:txBody>
          <a:bodyPr/>
          <a:lstStyle/>
          <a:p>
            <a:r>
              <a:rPr lang="en-US" dirty="0" smtClean="0"/>
              <a:t>In all versions of close reading the meaning is hidden in the text (e.g., through symbolism, irony, double meanings) and needs to be acquired through careful and thorough analysis and re-analysis (texts don’t just give up their meaning)</a:t>
            </a:r>
          </a:p>
          <a:p>
            <a:r>
              <a:rPr lang="en-US" dirty="0" smtClean="0"/>
              <a:t>Version presented by David Coleman, the architect of the common core standards</a:t>
            </a:r>
          </a:p>
        </p:txBody>
      </p:sp>
    </p:spTree>
    <p:extLst>
      <p:ext uri="{BB962C8B-B14F-4D97-AF65-F5344CB8AC3E}">
        <p14:creationId xmlns:p14="http://schemas.microsoft.com/office/powerpoint/2010/main" val="391732967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Adler and Van </a:t>
            </a:r>
            <a:r>
              <a:rPr lang="en-US" dirty="0" err="1" smtClean="0"/>
              <a:t>Doren’s</a:t>
            </a:r>
            <a:r>
              <a:rPr lang="en-US" dirty="0" smtClean="0"/>
              <a:t> </a:t>
            </a:r>
            <a:br>
              <a:rPr lang="en-US" dirty="0" smtClean="0"/>
            </a:br>
            <a:r>
              <a:rPr lang="en-US" dirty="0" smtClean="0"/>
              <a:t>Close Reading</a:t>
            </a:r>
            <a:endParaRPr lang="en-US" dirty="0"/>
          </a:p>
        </p:txBody>
      </p:sp>
      <p:sp>
        <p:nvSpPr>
          <p:cNvPr id="3" name="Content Placeholder 2"/>
          <p:cNvSpPr>
            <a:spLocks noGrp="1"/>
          </p:cNvSpPr>
          <p:nvPr>
            <p:ph idx="1"/>
          </p:nvPr>
        </p:nvSpPr>
        <p:spPr>
          <a:xfrm>
            <a:off x="457200" y="1981200"/>
            <a:ext cx="7620000" cy="4419600"/>
          </a:xfrm>
        </p:spPr>
        <p:txBody>
          <a:bodyPr/>
          <a:lstStyle/>
          <a:p>
            <a:r>
              <a:rPr lang="en-US" dirty="0" smtClean="0"/>
              <a:t>Great books (challenging books) need to be read and reread</a:t>
            </a:r>
          </a:p>
          <a:p>
            <a:r>
              <a:rPr lang="en-US" dirty="0" smtClean="0"/>
              <a:t>Each reading aims to accomplish a separate purpose</a:t>
            </a:r>
          </a:p>
          <a:p>
            <a:r>
              <a:rPr lang="en-US" dirty="0" smtClean="0"/>
              <a:t>The first reading should allow the readers to determine what a text says</a:t>
            </a:r>
          </a:p>
          <a:p>
            <a:r>
              <a:rPr lang="en-US" dirty="0" smtClean="0"/>
              <a:t>The second reading should allow them to determine how a text works </a:t>
            </a:r>
          </a:p>
          <a:p>
            <a:r>
              <a:rPr lang="en-US" dirty="0" smtClean="0"/>
              <a:t>The third (or fourth) reading should allow the reader to determine the value of the text by evaluate its quality connecting to other texts</a:t>
            </a:r>
            <a:endParaRPr lang="en-US" dirty="0"/>
          </a:p>
        </p:txBody>
      </p:sp>
    </p:spTree>
    <p:extLst>
      <p:ext uri="{BB962C8B-B14F-4D97-AF65-F5344CB8AC3E}">
        <p14:creationId xmlns:p14="http://schemas.microsoft.com/office/powerpoint/2010/main" val="288503403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Close Reading</a:t>
            </a:r>
            <a:endParaRPr lang="en-US" dirty="0"/>
          </a:p>
        </p:txBody>
      </p:sp>
      <p:sp>
        <p:nvSpPr>
          <p:cNvPr id="3" name="Content Placeholder 2"/>
          <p:cNvSpPr>
            <a:spLocks noGrp="1"/>
          </p:cNvSpPr>
          <p:nvPr>
            <p:ph idx="1"/>
          </p:nvPr>
        </p:nvSpPr>
        <p:spPr/>
        <p:txBody>
          <a:bodyPr/>
          <a:lstStyle/>
          <a:p>
            <a:r>
              <a:rPr lang="en-US" dirty="0" smtClean="0"/>
              <a:t>All focus on text meaning</a:t>
            </a:r>
          </a:p>
          <a:p>
            <a:r>
              <a:rPr lang="en-US" dirty="0" smtClean="0"/>
              <a:t>Limited background preparation/explanation </a:t>
            </a:r>
          </a:p>
          <a:p>
            <a:r>
              <a:rPr lang="en-US" dirty="0" smtClean="0"/>
              <a:t>Students do the reading/interpretation</a:t>
            </a:r>
          </a:p>
          <a:p>
            <a:r>
              <a:rPr lang="en-US" dirty="0" smtClean="0"/>
              <a:t>Teacher’s ask text dependent questions that guide student attention towards key text points </a:t>
            </a:r>
          </a:p>
          <a:p>
            <a:r>
              <a:rPr lang="en-US" dirty="0" smtClean="0"/>
              <a:t>Multi-day commitment to texts</a:t>
            </a:r>
          </a:p>
          <a:p>
            <a:r>
              <a:rPr lang="en-US" dirty="0" smtClean="0"/>
              <a:t>Purposeful rereading (not practice, but separate journeys)</a:t>
            </a:r>
          </a:p>
          <a:p>
            <a:r>
              <a:rPr lang="en-US" dirty="0" smtClean="0"/>
              <a:t>Short reads</a:t>
            </a:r>
          </a:p>
          <a:p>
            <a:r>
              <a:rPr lang="en-US" dirty="0" smtClean="0"/>
              <a:t>Note-taking, notation</a:t>
            </a:r>
          </a:p>
          <a:p>
            <a:endParaRPr lang="en-US" dirty="0" smtClean="0"/>
          </a:p>
          <a:p>
            <a:endParaRPr lang="en-US" dirty="0"/>
          </a:p>
        </p:txBody>
      </p:sp>
    </p:spTree>
    <p:extLst>
      <p:ext uri="{BB962C8B-B14F-4D97-AF65-F5344CB8AC3E}">
        <p14:creationId xmlns:p14="http://schemas.microsoft.com/office/powerpoint/2010/main" val="365555939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Planning for Close Reading</a:t>
            </a:r>
            <a:endParaRPr lang="en-US" dirty="0"/>
          </a:p>
        </p:txBody>
      </p:sp>
      <p:sp>
        <p:nvSpPr>
          <p:cNvPr id="3" name="Content Placeholder 2"/>
          <p:cNvSpPr>
            <a:spLocks noGrp="1"/>
          </p:cNvSpPr>
          <p:nvPr>
            <p:ph idx="1"/>
          </p:nvPr>
        </p:nvSpPr>
        <p:spPr/>
        <p:txBody>
          <a:bodyPr/>
          <a:lstStyle/>
          <a:p>
            <a:r>
              <a:rPr lang="en-US" dirty="0" smtClean="0"/>
              <a:t>Not all texts lend themselves to deep reading</a:t>
            </a:r>
          </a:p>
          <a:p>
            <a:r>
              <a:rPr lang="en-US" dirty="0" smtClean="0"/>
              <a:t>Select high quality text that is worth reading and rereading</a:t>
            </a:r>
          </a:p>
          <a:p>
            <a:r>
              <a:rPr lang="en-US" dirty="0" smtClean="0"/>
              <a:t>This means text that has valuable content or themes, layers of meaning, symbolism, etc.</a:t>
            </a:r>
          </a:p>
          <a:p>
            <a:r>
              <a:rPr lang="en-US" dirty="0" smtClean="0"/>
              <a:t>Teachers must closely read the text themselves before the students do</a:t>
            </a:r>
          </a:p>
        </p:txBody>
      </p:sp>
    </p:spTree>
    <p:extLst>
      <p:ext uri="{BB962C8B-B14F-4D97-AF65-F5344CB8AC3E}">
        <p14:creationId xmlns:p14="http://schemas.microsoft.com/office/powerpoint/2010/main" val="225690060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Pre-reading</a:t>
            </a:r>
            <a:endParaRPr lang="en-US" dirty="0"/>
          </a:p>
        </p:txBody>
      </p:sp>
      <p:sp>
        <p:nvSpPr>
          <p:cNvPr id="3" name="Content Placeholder 2"/>
          <p:cNvSpPr>
            <a:spLocks noGrp="1"/>
          </p:cNvSpPr>
          <p:nvPr>
            <p:ph idx="1"/>
          </p:nvPr>
        </p:nvSpPr>
        <p:spPr/>
        <p:txBody>
          <a:bodyPr/>
          <a:lstStyle/>
          <a:p>
            <a:pPr marL="114300" indent="0">
              <a:buNone/>
            </a:pPr>
            <a:r>
              <a:rPr lang="en-US" b="1" dirty="0"/>
              <a:t>What counts as pre-reading? </a:t>
            </a:r>
            <a:endParaRPr lang="en-US" b="1" dirty="0" smtClean="0"/>
          </a:p>
          <a:p>
            <a:r>
              <a:rPr lang="en-US" dirty="0" smtClean="0"/>
              <a:t>Explorations of “</a:t>
            </a:r>
            <a:r>
              <a:rPr lang="en-US" dirty="0"/>
              <a:t>prior </a:t>
            </a:r>
            <a:r>
              <a:rPr lang="en-US" dirty="0" smtClean="0"/>
              <a:t>knowledge” </a:t>
            </a:r>
          </a:p>
          <a:p>
            <a:r>
              <a:rPr lang="en-US" dirty="0" smtClean="0"/>
              <a:t>Teacher purpose setting </a:t>
            </a:r>
          </a:p>
          <a:p>
            <a:r>
              <a:rPr lang="en-US" dirty="0" smtClean="0"/>
              <a:t>Contextualizing </a:t>
            </a:r>
            <a:r>
              <a:rPr lang="en-US" dirty="0"/>
              <a:t>the </a:t>
            </a:r>
            <a:r>
              <a:rPr lang="en-US" dirty="0" smtClean="0"/>
              <a:t>text </a:t>
            </a:r>
          </a:p>
          <a:p>
            <a:r>
              <a:rPr lang="en-US" dirty="0" smtClean="0"/>
              <a:t>Text previews </a:t>
            </a:r>
          </a:p>
          <a:p>
            <a:endParaRPr lang="en-US" dirty="0"/>
          </a:p>
          <a:p>
            <a:pPr marL="114300" indent="0">
              <a:buNone/>
            </a:pPr>
            <a:r>
              <a:rPr lang="en-US" b="1" dirty="0" smtClean="0"/>
              <a:t>What doesn’t count as pre-reading?</a:t>
            </a:r>
          </a:p>
          <a:p>
            <a:r>
              <a:rPr lang="en-US" dirty="0" smtClean="0"/>
              <a:t>Decoding preparation</a:t>
            </a:r>
          </a:p>
          <a:p>
            <a:r>
              <a:rPr lang="en-US" dirty="0" smtClean="0"/>
              <a:t>Vocabulary teaching*</a:t>
            </a:r>
            <a:endParaRPr lang="en-US" dirty="0"/>
          </a:p>
        </p:txBody>
      </p:sp>
    </p:spTree>
    <p:extLst>
      <p:ext uri="{BB962C8B-B14F-4D97-AF65-F5344CB8AC3E}">
        <p14:creationId xmlns:p14="http://schemas.microsoft.com/office/powerpoint/2010/main" val="9051645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about Words?</a:t>
            </a:r>
            <a:endParaRPr lang="en-US" dirty="0"/>
          </a:p>
        </p:txBody>
      </p:sp>
      <p:sp>
        <p:nvSpPr>
          <p:cNvPr id="3" name="Content Placeholder 2"/>
          <p:cNvSpPr>
            <a:spLocks noGrp="1"/>
          </p:cNvSpPr>
          <p:nvPr>
            <p:ph idx="1"/>
          </p:nvPr>
        </p:nvSpPr>
        <p:spPr/>
        <p:txBody>
          <a:bodyPr/>
          <a:lstStyle/>
          <a:p>
            <a:r>
              <a:rPr lang="en-US" dirty="0" smtClean="0"/>
              <a:t>Teaching vocabulary or immediately relevant decoding skills is usually not a problem</a:t>
            </a:r>
          </a:p>
          <a:p>
            <a:r>
              <a:rPr lang="en-US" dirty="0" smtClean="0"/>
              <a:t>These can be examined without taking over the reading from the students</a:t>
            </a:r>
          </a:p>
          <a:p>
            <a:r>
              <a:rPr lang="en-US" dirty="0" smtClean="0"/>
              <a:t>Exceptions:  words that are explicitly defined, or that can be interpreted from context, or giving away the tone of the piece</a:t>
            </a:r>
            <a:endParaRPr lang="en-US" dirty="0"/>
          </a:p>
        </p:txBody>
      </p:sp>
    </p:spTree>
    <p:extLst>
      <p:ext uri="{BB962C8B-B14F-4D97-AF65-F5344CB8AC3E}">
        <p14:creationId xmlns:p14="http://schemas.microsoft.com/office/powerpoint/2010/main" val="218561274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Pre-reading (cont.)</a:t>
            </a:r>
            <a:endParaRPr lang="en-US" dirty="0"/>
          </a:p>
        </p:txBody>
      </p:sp>
      <p:sp>
        <p:nvSpPr>
          <p:cNvPr id="3" name="Content Placeholder 2"/>
          <p:cNvSpPr>
            <a:spLocks noGrp="1"/>
          </p:cNvSpPr>
          <p:nvPr>
            <p:ph idx="1"/>
          </p:nvPr>
        </p:nvSpPr>
        <p:spPr/>
        <p:txBody>
          <a:bodyPr/>
          <a:lstStyle/>
          <a:p>
            <a:pPr marL="114300" indent="0">
              <a:buNone/>
            </a:pPr>
            <a:r>
              <a:rPr lang="en-US" dirty="0" smtClean="0"/>
              <a:t>The game has to be worth the candle</a:t>
            </a:r>
          </a:p>
          <a:p>
            <a:r>
              <a:rPr lang="en-US" dirty="0" smtClean="0"/>
              <a:t>Pre-reading can be/seem endless</a:t>
            </a:r>
          </a:p>
          <a:p>
            <a:r>
              <a:rPr lang="en-US" dirty="0" smtClean="0"/>
              <a:t>Limit pre-reading</a:t>
            </a:r>
          </a:p>
          <a:p>
            <a:r>
              <a:rPr lang="en-US" dirty="0" smtClean="0"/>
              <a:t>It should be no longer than the reading itself </a:t>
            </a:r>
          </a:p>
          <a:p>
            <a:endParaRPr lang="en-US" dirty="0"/>
          </a:p>
        </p:txBody>
      </p:sp>
    </p:spTree>
    <p:extLst>
      <p:ext uri="{BB962C8B-B14F-4D97-AF65-F5344CB8AC3E}">
        <p14:creationId xmlns:p14="http://schemas.microsoft.com/office/powerpoint/2010/main" val="215738668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Pre-reading (cont.)</a:t>
            </a:r>
            <a:endParaRPr lang="en-US" dirty="0"/>
          </a:p>
        </p:txBody>
      </p:sp>
      <p:sp>
        <p:nvSpPr>
          <p:cNvPr id="3" name="Content Placeholder 2"/>
          <p:cNvSpPr>
            <a:spLocks noGrp="1"/>
          </p:cNvSpPr>
          <p:nvPr>
            <p:ph idx="1"/>
          </p:nvPr>
        </p:nvSpPr>
        <p:spPr/>
        <p:txBody>
          <a:bodyPr/>
          <a:lstStyle/>
          <a:p>
            <a:pPr marL="114300" indent="0">
              <a:buNone/>
            </a:pPr>
            <a:r>
              <a:rPr lang="en-US" dirty="0" smtClean="0"/>
              <a:t>Let the author do the talking</a:t>
            </a:r>
          </a:p>
          <a:p>
            <a:r>
              <a:rPr lang="en-US" dirty="0" smtClean="0"/>
              <a:t>Try not to reveal too much information from the text</a:t>
            </a:r>
          </a:p>
          <a:p>
            <a:r>
              <a:rPr lang="en-US" dirty="0" smtClean="0"/>
              <a:t>If an idea is explained in the text, then it ought not to be in the pre-reading </a:t>
            </a:r>
          </a:p>
          <a:p>
            <a:r>
              <a:rPr lang="en-US" dirty="0" smtClean="0"/>
              <a:t>Students need to figure out what a text says by reading it and analyzing the information from the text</a:t>
            </a:r>
            <a:endParaRPr lang="en-US" dirty="0"/>
          </a:p>
        </p:txBody>
      </p:sp>
    </p:spTree>
    <p:extLst>
      <p:ext uri="{BB962C8B-B14F-4D97-AF65-F5344CB8AC3E}">
        <p14:creationId xmlns:p14="http://schemas.microsoft.com/office/powerpoint/2010/main" val="8915357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Pre-reading (cont.)</a:t>
            </a:r>
            <a:endParaRPr lang="en-US" dirty="0"/>
          </a:p>
        </p:txBody>
      </p:sp>
      <p:sp>
        <p:nvSpPr>
          <p:cNvPr id="3" name="Content Placeholder 2"/>
          <p:cNvSpPr>
            <a:spLocks noGrp="1"/>
          </p:cNvSpPr>
          <p:nvPr>
            <p:ph idx="1"/>
          </p:nvPr>
        </p:nvSpPr>
        <p:spPr/>
        <p:txBody>
          <a:bodyPr>
            <a:normAutofit lnSpcReduction="10000"/>
          </a:bodyPr>
          <a:lstStyle/>
          <a:p>
            <a:pPr marL="114300" indent="0">
              <a:buNone/>
            </a:pPr>
            <a:r>
              <a:rPr lang="en-US" dirty="0" smtClean="0"/>
              <a:t>Give students enough information that they have a reason to read.</a:t>
            </a:r>
          </a:p>
          <a:p>
            <a:r>
              <a:rPr lang="en-US" dirty="0" smtClean="0"/>
              <a:t>A brief blurb or tease is not harmful especially if it does not repeat too much of the author’s message or method</a:t>
            </a:r>
          </a:p>
          <a:p>
            <a:r>
              <a:rPr lang="en-US" dirty="0" smtClean="0"/>
              <a:t>Title:   Profile</a:t>
            </a:r>
            <a:r>
              <a:rPr lang="en-US" dirty="0"/>
              <a:t>:  You Belong With Me by Lizzie </a:t>
            </a:r>
            <a:r>
              <a:rPr lang="en-US" dirty="0" err="1"/>
              <a:t>Widdicombe</a:t>
            </a:r>
            <a:r>
              <a:rPr lang="en-US" dirty="0"/>
              <a:t>          </a:t>
            </a:r>
          </a:p>
          <a:p>
            <a:pPr marL="114300" indent="0">
              <a:buNone/>
            </a:pPr>
            <a:r>
              <a:rPr lang="en-US" dirty="0" smtClean="0"/>
              <a:t>    Blurb:  Taylor </a:t>
            </a:r>
            <a:r>
              <a:rPr lang="en-US" dirty="0"/>
              <a:t>Swift’s teen angst-empire.</a:t>
            </a:r>
          </a:p>
          <a:p>
            <a:pPr marL="114300" indent="0">
              <a:buNone/>
            </a:pPr>
            <a:r>
              <a:rPr lang="en-US" dirty="0" smtClean="0"/>
              <a:t>    Caption: Swift </a:t>
            </a:r>
            <a:r>
              <a:rPr lang="en-US" dirty="0"/>
              <a:t>hooked a previously unrecognized audience: </a:t>
            </a:r>
            <a:r>
              <a:rPr lang="en-US" dirty="0" smtClean="0"/>
              <a:t> </a:t>
            </a:r>
          </a:p>
          <a:p>
            <a:pPr marL="114300" indent="0">
              <a:spcBef>
                <a:spcPts val="0"/>
              </a:spcBef>
              <a:buNone/>
            </a:pPr>
            <a:r>
              <a:rPr lang="en-US" dirty="0"/>
              <a:t> </a:t>
            </a:r>
            <a:r>
              <a:rPr lang="en-US" dirty="0" smtClean="0"/>
              <a:t>        teen-age </a:t>
            </a:r>
            <a:r>
              <a:rPr lang="en-US" dirty="0"/>
              <a:t>girls who listen to country music</a:t>
            </a:r>
            <a:r>
              <a:rPr lang="en-US" dirty="0" smtClean="0"/>
              <a:t>.</a:t>
            </a:r>
          </a:p>
          <a:p>
            <a:pPr marL="114300" indent="0">
              <a:spcBef>
                <a:spcPts val="0"/>
              </a:spcBef>
              <a:buNone/>
            </a:pPr>
            <a:endParaRPr lang="en-US" dirty="0" smtClean="0"/>
          </a:p>
          <a:p>
            <a:pPr>
              <a:spcBef>
                <a:spcPts val="0"/>
              </a:spcBef>
            </a:pPr>
            <a:r>
              <a:rPr lang="en-US" dirty="0" smtClean="0"/>
              <a:t>Title: The Obama Memos by Ryan </a:t>
            </a:r>
            <a:r>
              <a:rPr lang="en-US" dirty="0" err="1" smtClean="0"/>
              <a:t>Lizza</a:t>
            </a:r>
            <a:endParaRPr lang="en-US" dirty="0" smtClean="0"/>
          </a:p>
          <a:p>
            <a:pPr marL="114300" indent="0">
              <a:buNone/>
            </a:pPr>
            <a:r>
              <a:rPr lang="en-US" dirty="0" smtClean="0"/>
              <a:t>    Blurb:  The </a:t>
            </a:r>
            <a:r>
              <a:rPr lang="en-US" dirty="0"/>
              <a:t>making of a post-post-partisan Presidency.</a:t>
            </a:r>
          </a:p>
          <a:p>
            <a:pPr marL="114300" indent="0">
              <a:buNone/>
            </a:pPr>
            <a:r>
              <a:rPr lang="en-US" dirty="0" smtClean="0"/>
              <a:t>    Caption: Hundreds </a:t>
            </a:r>
            <a:r>
              <a:rPr lang="en-US" dirty="0"/>
              <a:t>of pages of internal White House memos </a:t>
            </a:r>
            <a:endParaRPr lang="en-US" dirty="0" smtClean="0"/>
          </a:p>
          <a:p>
            <a:pPr marL="114300" indent="0">
              <a:spcBef>
                <a:spcPts val="0"/>
              </a:spcBef>
              <a:buNone/>
            </a:pPr>
            <a:r>
              <a:rPr lang="en-US" dirty="0"/>
              <a:t> </a:t>
            </a:r>
            <a:r>
              <a:rPr lang="en-US" dirty="0" smtClean="0"/>
              <a:t>        show </a:t>
            </a:r>
            <a:r>
              <a:rPr lang="en-US" dirty="0"/>
              <a:t>Obama grappling with the unpleasant choices of </a:t>
            </a:r>
            <a:endParaRPr lang="en-US" dirty="0" smtClean="0"/>
          </a:p>
          <a:p>
            <a:pPr marL="114300" indent="0">
              <a:spcBef>
                <a:spcPts val="0"/>
              </a:spcBef>
              <a:buNone/>
            </a:pPr>
            <a:r>
              <a:rPr lang="en-US" dirty="0" smtClean="0"/>
              <a:t>         government</a:t>
            </a:r>
            <a:r>
              <a:rPr lang="en-US" dirty="0"/>
              <a:t>. </a:t>
            </a:r>
          </a:p>
          <a:p>
            <a:pPr marL="114300" indent="0">
              <a:spcBef>
                <a:spcPts val="0"/>
              </a:spcBef>
              <a:buNone/>
            </a:pPr>
            <a:endParaRPr lang="en-US" dirty="0"/>
          </a:p>
          <a:p>
            <a:endParaRPr lang="en-US" dirty="0" smtClean="0"/>
          </a:p>
          <a:p>
            <a:pPr marL="114300" indent="0">
              <a:buNone/>
            </a:pPr>
            <a:endParaRPr lang="en-US" dirty="0"/>
          </a:p>
        </p:txBody>
      </p:sp>
    </p:spTree>
    <p:extLst>
      <p:ext uri="{BB962C8B-B14F-4D97-AF65-F5344CB8AC3E}">
        <p14:creationId xmlns:p14="http://schemas.microsoft.com/office/powerpoint/2010/main" val="277165353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CCSS set a new comprehension goal</a:t>
            </a:r>
            <a:endParaRPr lang="en-US" dirty="0"/>
          </a:p>
        </p:txBody>
      </p:sp>
      <p:sp>
        <p:nvSpPr>
          <p:cNvPr id="3" name="Content Placeholder 2"/>
          <p:cNvSpPr>
            <a:spLocks noGrp="1"/>
          </p:cNvSpPr>
          <p:nvPr>
            <p:ph idx="1"/>
          </p:nvPr>
        </p:nvSpPr>
        <p:spPr>
          <a:xfrm>
            <a:off x="457200" y="1905000"/>
            <a:ext cx="7620000" cy="4495800"/>
          </a:xfrm>
        </p:spPr>
        <p:txBody>
          <a:bodyPr/>
          <a:lstStyle/>
          <a:p>
            <a:r>
              <a:rPr lang="en-US" dirty="0" smtClean="0"/>
              <a:t>Close reading is not a teaching technique</a:t>
            </a:r>
          </a:p>
          <a:p>
            <a:r>
              <a:rPr lang="en-US" dirty="0" smtClean="0"/>
              <a:t>It is a goal, a desired outcome: we want our children to be able to read text closely; we want them to be close readers</a:t>
            </a:r>
          </a:p>
          <a:p>
            <a:endParaRPr lang="en-US" dirty="0" smtClean="0"/>
          </a:p>
          <a:p>
            <a:pPr marL="114300" indent="0">
              <a:buNone/>
            </a:pPr>
            <a:endParaRPr lang="en-US" dirty="0"/>
          </a:p>
          <a:p>
            <a:pPr marL="114300" indent="0">
              <a:buNone/>
            </a:pPr>
            <a:endParaRPr lang="en-US" dirty="0"/>
          </a:p>
        </p:txBody>
      </p:sp>
    </p:spTree>
    <p:extLst>
      <p:ext uri="{BB962C8B-B14F-4D97-AF65-F5344CB8AC3E}">
        <p14:creationId xmlns:p14="http://schemas.microsoft.com/office/powerpoint/2010/main" val="214320058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Questioning Schemes</a:t>
            </a:r>
            <a:endParaRPr lang="en-US" dirty="0"/>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614602047"/>
              </p:ext>
            </p:extLst>
          </p:nvPr>
        </p:nvGraphicFramePr>
        <p:xfrm>
          <a:off x="457200" y="1981201"/>
          <a:ext cx="3657600" cy="3063239"/>
        </p:xfrm>
        <a:graphic>
          <a:graphicData uri="http://schemas.openxmlformats.org/drawingml/2006/table">
            <a:tbl>
              <a:tblPr firstRow="1" bandRow="1">
                <a:tableStyleId>{5C22544A-7EE6-4342-B048-85BDC9FD1C3A}</a:tableStyleId>
              </a:tblPr>
              <a:tblGrid>
                <a:gridCol w="3657600"/>
              </a:tblGrid>
              <a:tr h="685799">
                <a:tc>
                  <a:txBody>
                    <a:bodyPr/>
                    <a:lstStyle/>
                    <a:p>
                      <a:pPr algn="ctr"/>
                      <a:r>
                        <a:rPr lang="en-US" sz="2000" dirty="0" smtClean="0"/>
                        <a:t>Bloom’s Taxonomy</a:t>
                      </a:r>
                      <a:endParaRPr lang="en-US" sz="2000" dirty="0"/>
                    </a:p>
                  </a:txBody>
                  <a:tcPr/>
                </a:tc>
              </a:tr>
              <a:tr h="370840">
                <a:tc>
                  <a:txBody>
                    <a:bodyPr/>
                    <a:lstStyle/>
                    <a:p>
                      <a:pPr algn="ctr"/>
                      <a:r>
                        <a:rPr lang="en-US" sz="2000" dirty="0" smtClean="0"/>
                        <a:t>Knowledge</a:t>
                      </a:r>
                      <a:endParaRPr lang="en-US" sz="2000" dirty="0"/>
                    </a:p>
                  </a:txBody>
                  <a:tcPr/>
                </a:tc>
              </a:tr>
              <a:tr h="370840">
                <a:tc>
                  <a:txBody>
                    <a:bodyPr/>
                    <a:lstStyle/>
                    <a:p>
                      <a:pPr algn="ctr"/>
                      <a:r>
                        <a:rPr lang="en-US" sz="2000" dirty="0" smtClean="0"/>
                        <a:t>Comprehension</a:t>
                      </a:r>
                      <a:endParaRPr lang="en-US" sz="2000" dirty="0"/>
                    </a:p>
                  </a:txBody>
                  <a:tcPr/>
                </a:tc>
              </a:tr>
              <a:tr h="370840">
                <a:tc>
                  <a:txBody>
                    <a:bodyPr/>
                    <a:lstStyle/>
                    <a:p>
                      <a:pPr algn="ctr"/>
                      <a:r>
                        <a:rPr lang="en-US" sz="2000" dirty="0" smtClean="0"/>
                        <a:t>Application</a:t>
                      </a:r>
                      <a:endParaRPr lang="en-US" sz="2000"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Analysis</a:t>
                      </a:r>
                    </a:p>
                  </a:txBody>
                  <a:tcPr/>
                </a:tc>
              </a:tr>
              <a:tr h="370840">
                <a:tc>
                  <a:txBody>
                    <a:bodyPr/>
                    <a:lstStyle/>
                    <a:p>
                      <a:pPr algn="ctr"/>
                      <a:r>
                        <a:rPr lang="en-US" sz="2000" dirty="0" smtClean="0"/>
                        <a:t>Synthesis</a:t>
                      </a:r>
                      <a:endParaRPr lang="en-US" sz="2000" dirty="0"/>
                    </a:p>
                  </a:txBody>
                  <a:tcPr/>
                </a:tc>
              </a:tr>
              <a:tr h="370840">
                <a:tc>
                  <a:txBody>
                    <a:bodyPr/>
                    <a:lstStyle/>
                    <a:p>
                      <a:pPr algn="ctr"/>
                      <a:r>
                        <a:rPr lang="en-US" sz="2000" dirty="0" smtClean="0"/>
                        <a:t>Evaluation</a:t>
                      </a:r>
                      <a:endParaRPr lang="en-US" sz="2000" dirty="0"/>
                    </a:p>
                  </a:txBody>
                  <a:tcPr/>
                </a:tc>
              </a:tr>
            </a:tbl>
          </a:graphicData>
        </a:graphic>
      </p:graphicFrame>
      <p:graphicFrame>
        <p:nvGraphicFramePr>
          <p:cNvPr id="8" name="Content Placeholder 7"/>
          <p:cNvGraphicFramePr>
            <a:graphicFrameLocks noGrp="1"/>
          </p:cNvGraphicFramePr>
          <p:nvPr>
            <p:ph sz="quarter" idx="4"/>
            <p:extLst>
              <p:ext uri="{D42A27DB-BD31-4B8C-83A1-F6EECF244321}">
                <p14:modId xmlns:p14="http://schemas.microsoft.com/office/powerpoint/2010/main" val="1089447629"/>
              </p:ext>
            </p:extLst>
          </p:nvPr>
        </p:nvGraphicFramePr>
        <p:xfrm>
          <a:off x="4419600" y="2057401"/>
          <a:ext cx="3657600" cy="2397759"/>
        </p:xfrm>
        <a:graphic>
          <a:graphicData uri="http://schemas.openxmlformats.org/drawingml/2006/table">
            <a:tbl>
              <a:tblPr firstRow="1" bandRow="1">
                <a:tableStyleId>{5C22544A-7EE6-4342-B048-85BDC9FD1C3A}</a:tableStyleId>
              </a:tblPr>
              <a:tblGrid>
                <a:gridCol w="3657600"/>
              </a:tblGrid>
              <a:tr h="609599">
                <a:tc>
                  <a:txBody>
                    <a:bodyPr/>
                    <a:lstStyle/>
                    <a:p>
                      <a:pPr algn="ctr"/>
                      <a:r>
                        <a:rPr lang="en-US" sz="2000" dirty="0" smtClean="0"/>
                        <a:t>QAR</a:t>
                      </a:r>
                      <a:endParaRPr lang="en-US" sz="2000" dirty="0"/>
                    </a:p>
                  </a:txBody>
                  <a:tcPr/>
                </a:tc>
              </a:tr>
              <a:tr h="447040">
                <a:tc>
                  <a:txBody>
                    <a:bodyPr/>
                    <a:lstStyle/>
                    <a:p>
                      <a:pPr algn="ctr"/>
                      <a:r>
                        <a:rPr lang="en-US" sz="2000" dirty="0" smtClean="0"/>
                        <a:t>Right There</a:t>
                      </a:r>
                      <a:endParaRPr lang="en-US" sz="2000" dirty="0"/>
                    </a:p>
                  </a:txBody>
                  <a:tcPr/>
                </a:tc>
              </a:tr>
              <a:tr h="447040">
                <a:tc>
                  <a:txBody>
                    <a:bodyPr/>
                    <a:lstStyle/>
                    <a:p>
                      <a:pPr algn="ctr"/>
                      <a:r>
                        <a:rPr lang="en-US" sz="2000" dirty="0" smtClean="0"/>
                        <a:t>Think and Search</a:t>
                      </a:r>
                      <a:endParaRPr lang="en-US" sz="2000" dirty="0"/>
                    </a:p>
                  </a:txBody>
                  <a:tcPr/>
                </a:tc>
              </a:tr>
              <a:tr h="447040">
                <a:tc>
                  <a:txBody>
                    <a:bodyPr/>
                    <a:lstStyle/>
                    <a:p>
                      <a:pPr algn="ctr"/>
                      <a:r>
                        <a:rPr lang="en-US" sz="2000" dirty="0" smtClean="0"/>
                        <a:t>Author</a:t>
                      </a:r>
                      <a:r>
                        <a:rPr lang="en-US" sz="2000" baseline="0" dirty="0" smtClean="0"/>
                        <a:t> and Me</a:t>
                      </a:r>
                      <a:endParaRPr lang="en-US" sz="2000" dirty="0"/>
                    </a:p>
                  </a:txBody>
                  <a:tcPr/>
                </a:tc>
              </a:tr>
              <a:tr h="447040">
                <a:tc>
                  <a:txBody>
                    <a:bodyPr/>
                    <a:lstStyle/>
                    <a:p>
                      <a:pPr algn="ctr"/>
                      <a:r>
                        <a:rPr lang="en-US" sz="2000" dirty="0" smtClean="0"/>
                        <a:t>On My Own</a:t>
                      </a:r>
                      <a:endParaRPr lang="en-US" sz="2000" dirty="0"/>
                    </a:p>
                  </a:txBody>
                  <a:tcPr/>
                </a:tc>
              </a:tr>
            </a:tbl>
          </a:graphicData>
        </a:graphic>
      </p:graphicFrame>
    </p:spTree>
    <p:extLst>
      <p:ext uri="{BB962C8B-B14F-4D97-AF65-F5344CB8AC3E}">
        <p14:creationId xmlns:p14="http://schemas.microsoft.com/office/powerpoint/2010/main" val="33222834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dependent questions</a:t>
            </a:r>
            <a:endParaRPr lang="en-US" dirty="0"/>
          </a:p>
        </p:txBody>
      </p:sp>
      <p:sp>
        <p:nvSpPr>
          <p:cNvPr id="3" name="Content Placeholder 2"/>
          <p:cNvSpPr>
            <a:spLocks noGrp="1"/>
          </p:cNvSpPr>
          <p:nvPr>
            <p:ph idx="1"/>
          </p:nvPr>
        </p:nvSpPr>
        <p:spPr/>
        <p:txBody>
          <a:bodyPr/>
          <a:lstStyle/>
          <a:p>
            <a:r>
              <a:rPr lang="en-US" sz="2200" dirty="0" smtClean="0"/>
              <a:t>Close reading requires close attention to the ideas expressed and implied by the author and to the author’s craft </a:t>
            </a:r>
          </a:p>
          <a:p>
            <a:r>
              <a:rPr lang="en-US" sz="2200" dirty="0" smtClean="0"/>
              <a:t>Often comprehension questions allow students to talk about other things besides the text (How do you think people felt about the Emancipation Proclamation? If you were a slave how would you feel about it?) </a:t>
            </a:r>
          </a:p>
          <a:p>
            <a:r>
              <a:rPr lang="en-US" sz="2200" b="0" dirty="0" smtClean="0"/>
              <a:t>Questions </a:t>
            </a:r>
            <a:r>
              <a:rPr lang="en-US" sz="2200" b="0" dirty="0"/>
              <a:t>are text dependent if they can only be answered by reading the text (the evidence must come </a:t>
            </a:r>
            <a:r>
              <a:rPr lang="en-US" sz="2200" b="0" dirty="0" smtClean="0"/>
              <a:t>largely or entirely from </a:t>
            </a:r>
            <a:r>
              <a:rPr lang="en-US" sz="2200" b="0" dirty="0"/>
              <a:t>the text and not from </a:t>
            </a:r>
            <a:r>
              <a:rPr lang="en-US" sz="2200" b="0" dirty="0" smtClean="0"/>
              <a:t>elsewhere)</a:t>
            </a:r>
          </a:p>
          <a:p>
            <a:endParaRPr lang="en-US" sz="2200" b="0" dirty="0"/>
          </a:p>
          <a:p>
            <a:endParaRPr lang="en-US" dirty="0"/>
          </a:p>
        </p:txBody>
      </p:sp>
    </p:spTree>
    <p:extLst>
      <p:ext uri="{BB962C8B-B14F-4D97-AF65-F5344CB8AC3E}">
        <p14:creationId xmlns:p14="http://schemas.microsoft.com/office/powerpoint/2010/main" val="271896359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Dependent (cont.)</a:t>
            </a:r>
            <a:endParaRPr lang="en-US" dirty="0"/>
          </a:p>
        </p:txBody>
      </p:sp>
      <p:sp>
        <p:nvSpPr>
          <p:cNvPr id="3" name="Content Placeholder 2"/>
          <p:cNvSpPr>
            <a:spLocks noGrp="1"/>
          </p:cNvSpPr>
          <p:nvPr>
            <p:ph idx="1"/>
          </p:nvPr>
        </p:nvSpPr>
        <p:spPr/>
        <p:txBody>
          <a:bodyPr/>
          <a:lstStyle/>
          <a:p>
            <a:r>
              <a:rPr lang="en-US" dirty="0" smtClean="0"/>
              <a:t>Text dependent questions are not necessarily low level  </a:t>
            </a:r>
          </a:p>
          <a:p>
            <a:r>
              <a:rPr lang="en-US" dirty="0" smtClean="0"/>
              <a:t>“Low-level” questions are little more than memory tasks—they ask readers to remember what the author has said explicitly; </a:t>
            </a:r>
          </a:p>
          <a:p>
            <a:r>
              <a:rPr lang="en-US" dirty="0" smtClean="0"/>
              <a:t>“High-level questions” ask for answers that require logic, inference, and/or analysis of the text information</a:t>
            </a:r>
          </a:p>
          <a:p>
            <a:r>
              <a:rPr lang="en-US" dirty="0" smtClean="0"/>
              <a:t>Text dependent questions can be low level or high level</a:t>
            </a:r>
          </a:p>
          <a:p>
            <a:r>
              <a:rPr lang="en-US" dirty="0" smtClean="0"/>
              <a:t>Past research indicates that a mix of question levels leads to better comprehension </a:t>
            </a:r>
          </a:p>
          <a:p>
            <a:r>
              <a:rPr lang="en-US" dirty="0" smtClean="0"/>
              <a:t>The Common </a:t>
            </a:r>
            <a:r>
              <a:rPr lang="en-US" dirty="0"/>
              <a:t>C</a:t>
            </a:r>
            <a:r>
              <a:rPr lang="en-US" dirty="0" smtClean="0"/>
              <a:t>ore encourages both low level and high level questions the answers of which depend on text evidence</a:t>
            </a:r>
            <a:endParaRPr lang="en-US" dirty="0"/>
          </a:p>
        </p:txBody>
      </p:sp>
    </p:spTree>
    <p:extLst>
      <p:ext uri="{BB962C8B-B14F-4D97-AF65-F5344CB8AC3E}">
        <p14:creationId xmlns:p14="http://schemas.microsoft.com/office/powerpoint/2010/main" val="305825073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dependent questions</a:t>
            </a:r>
            <a:endParaRPr lang="en-US" dirty="0"/>
          </a:p>
        </p:txBody>
      </p:sp>
      <p:sp>
        <p:nvSpPr>
          <p:cNvPr id="3" name="Content Placeholder 2"/>
          <p:cNvSpPr>
            <a:spLocks noGrp="1"/>
          </p:cNvSpPr>
          <p:nvPr>
            <p:ph idx="1"/>
          </p:nvPr>
        </p:nvSpPr>
        <p:spPr/>
        <p:txBody>
          <a:bodyPr/>
          <a:lstStyle/>
          <a:p>
            <a:endParaRPr lang="en-US" sz="2200" b="0" dirty="0"/>
          </a:p>
          <a:p>
            <a:r>
              <a:rPr lang="en-US" sz="2200" b="0" i="1" dirty="0"/>
              <a:t>How did Frederick Douglass’ ability to read contribute to </a:t>
            </a:r>
            <a:r>
              <a:rPr lang="en-US" sz="2200" b="0" i="1" dirty="0" smtClean="0"/>
              <a:t>his </a:t>
            </a:r>
            <a:r>
              <a:rPr lang="en-US" sz="2200" b="0" i="1" dirty="0"/>
              <a:t>emotional struggle for freedom? Cite examples from the text to support your answer</a:t>
            </a:r>
            <a:r>
              <a:rPr lang="en-US" sz="2200" b="0" i="1" dirty="0" smtClean="0"/>
              <a:t>.</a:t>
            </a:r>
          </a:p>
          <a:p>
            <a:endParaRPr lang="en-US" sz="2200" b="0" i="1" dirty="0"/>
          </a:p>
          <a:p>
            <a:r>
              <a:rPr lang="en-US" sz="2200" b="0" i="1" dirty="0"/>
              <a:t>After reading Frederick Douglass’ narrative, in what ways does America represent the hope for freedom that lived in the heart of Frederick Douglass?</a:t>
            </a:r>
          </a:p>
          <a:p>
            <a:endParaRPr lang="en-US" dirty="0"/>
          </a:p>
        </p:txBody>
      </p:sp>
    </p:spTree>
    <p:extLst>
      <p:ext uri="{BB962C8B-B14F-4D97-AF65-F5344CB8AC3E}">
        <p14:creationId xmlns:p14="http://schemas.microsoft.com/office/powerpoint/2010/main" val="139712892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There are 3 criteria for close reading questions</a:t>
            </a:r>
            <a:endParaRPr lang="en-US" dirty="0"/>
          </a:p>
        </p:txBody>
      </p:sp>
      <p:sp>
        <p:nvSpPr>
          <p:cNvPr id="3" name="Content Placeholder 2"/>
          <p:cNvSpPr>
            <a:spLocks noGrp="1"/>
          </p:cNvSpPr>
          <p:nvPr>
            <p:ph idx="1"/>
          </p:nvPr>
        </p:nvSpPr>
        <p:spPr>
          <a:xfrm>
            <a:off x="457200" y="1828800"/>
            <a:ext cx="7620000" cy="4572000"/>
          </a:xfrm>
        </p:spPr>
        <p:txBody>
          <a:bodyPr/>
          <a:lstStyle/>
          <a:p>
            <a:r>
              <a:rPr lang="en-US" dirty="0" smtClean="0"/>
              <a:t>They should guide readers to solve the three interpretive problems</a:t>
            </a:r>
          </a:p>
          <a:p>
            <a:r>
              <a:rPr lang="en-US" dirty="0" smtClean="0"/>
              <a:t>They should depend on text information</a:t>
            </a:r>
          </a:p>
          <a:p>
            <a:r>
              <a:rPr lang="en-US" dirty="0" smtClean="0"/>
              <a:t>They should be important within the universe of the text</a:t>
            </a:r>
          </a:p>
          <a:p>
            <a:endParaRPr lang="en-US" dirty="0"/>
          </a:p>
        </p:txBody>
      </p:sp>
    </p:spTree>
    <p:extLst>
      <p:ext uri="{BB962C8B-B14F-4D97-AF65-F5344CB8AC3E}">
        <p14:creationId xmlns:p14="http://schemas.microsoft.com/office/powerpoint/2010/main" val="312873758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the text say?</a:t>
            </a:r>
            <a:endParaRPr lang="en-US" dirty="0"/>
          </a:p>
        </p:txBody>
      </p:sp>
      <p:sp>
        <p:nvSpPr>
          <p:cNvPr id="3" name="Content Placeholder 2"/>
          <p:cNvSpPr>
            <a:spLocks noGrp="1"/>
          </p:cNvSpPr>
          <p:nvPr>
            <p:ph idx="1"/>
          </p:nvPr>
        </p:nvSpPr>
        <p:spPr/>
        <p:txBody>
          <a:bodyPr>
            <a:normAutofit/>
          </a:bodyPr>
          <a:lstStyle/>
          <a:p>
            <a:r>
              <a:rPr lang="en-US" dirty="0" smtClean="0"/>
              <a:t>First reading</a:t>
            </a:r>
          </a:p>
          <a:p>
            <a:r>
              <a:rPr lang="en-US" dirty="0" smtClean="0"/>
              <a:t>Questions should help guide students to think about the most important elements of the text (the key ideas and details)</a:t>
            </a:r>
          </a:p>
          <a:p>
            <a:r>
              <a:rPr lang="en-US" dirty="0" smtClean="0"/>
              <a:t>Stories are about significant, meaningful conflicts (between man and nature, with others, and with oneself)</a:t>
            </a:r>
          </a:p>
          <a:p>
            <a:r>
              <a:rPr lang="en-US" dirty="0" smtClean="0"/>
              <a:t>Human nature and human motivation are central to the action and the meaning</a:t>
            </a:r>
          </a:p>
          <a:p>
            <a:r>
              <a:rPr lang="en-US" dirty="0" smtClean="0"/>
              <a:t>Questions should also clarify confusions (in this case, confusions about what the text says) </a:t>
            </a:r>
            <a:endParaRPr lang="en-US" dirty="0"/>
          </a:p>
        </p:txBody>
      </p:sp>
    </p:spTree>
    <p:extLst>
      <p:ext uri="{BB962C8B-B14F-4D97-AF65-F5344CB8AC3E}">
        <p14:creationId xmlns:p14="http://schemas.microsoft.com/office/powerpoint/2010/main" val="3220237112"/>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609600"/>
            <a:ext cx="4040188" cy="5516563"/>
          </a:xfrm>
        </p:spPr>
        <p:txBody>
          <a:bodyPr>
            <a:normAutofit fontScale="77500" lnSpcReduction="20000"/>
          </a:bodyPr>
          <a:lstStyle/>
          <a:p>
            <a:pPr marL="0" indent="0" hangingPunct="0">
              <a:buNone/>
            </a:pPr>
            <a:r>
              <a:rPr lang="en-US" sz="8000" b="1" dirty="0"/>
              <a:t>The Big Orange </a:t>
            </a:r>
            <a:r>
              <a:rPr lang="en-US" sz="8000" b="1" dirty="0" err="1" smtClean="0"/>
              <a:t>Splot</a:t>
            </a:r>
            <a:r>
              <a:rPr lang="en-US" sz="8000" b="1" dirty="0" smtClean="0"/>
              <a:t> </a:t>
            </a:r>
            <a:r>
              <a:rPr lang="en-US" sz="8000" dirty="0" smtClean="0"/>
              <a:t>by Daniel </a:t>
            </a:r>
            <a:r>
              <a:rPr lang="en-US" sz="8000" dirty="0" err="1" smtClean="0"/>
              <a:t>Pinkwater</a:t>
            </a:r>
            <a:endParaRPr lang="en-US" sz="8000" dirty="0" smtClean="0"/>
          </a:p>
          <a:p>
            <a:pPr marL="0" indent="0" hangingPunct="0">
              <a:buNone/>
            </a:pPr>
            <a:endParaRPr lang="en-US" sz="3400" b="1" dirty="0"/>
          </a:p>
          <a:p>
            <a:pPr marL="0" indent="0" hangingPunct="0">
              <a:buNone/>
            </a:pPr>
            <a:r>
              <a:rPr lang="en-US" sz="2900" b="1" dirty="0"/>
              <a:t> </a:t>
            </a:r>
            <a:r>
              <a:rPr lang="en-US" sz="2900" b="1" dirty="0" smtClean="0"/>
              <a:t> </a:t>
            </a:r>
            <a:endParaRPr lang="en-US" sz="5600" dirty="0" smtClean="0"/>
          </a:p>
          <a:p>
            <a:pPr marL="0" indent="0" hangingPunct="0">
              <a:buNone/>
            </a:pPr>
            <a:endParaRPr lang="en-US" sz="2500" dirty="0"/>
          </a:p>
          <a:p>
            <a:pPr marL="0" indent="0" hangingPunct="0">
              <a:buNone/>
            </a:pPr>
            <a:r>
              <a:rPr lang="en-US" sz="2500" dirty="0" smtClean="0"/>
              <a:t>          </a:t>
            </a:r>
            <a:endParaRPr lang="en-US" dirty="0"/>
          </a:p>
        </p:txBody>
      </p:sp>
      <p:sp>
        <p:nvSpPr>
          <p:cNvPr id="6" name="Content Placeholder 5"/>
          <p:cNvSpPr>
            <a:spLocks noGrp="1"/>
          </p:cNvSpPr>
          <p:nvPr>
            <p:ph sz="quarter" idx="4"/>
          </p:nvPr>
        </p:nvSpPr>
        <p:spPr>
          <a:xfrm>
            <a:off x="4645025" y="609600"/>
            <a:ext cx="4041775" cy="5516563"/>
          </a:xfrm>
        </p:spPr>
        <p:txBody>
          <a:bodyPr>
            <a:normAutofit fontScale="85000" lnSpcReduction="2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dirty="0" smtClean="0"/>
              <a:t>What was the street like at the beginning of the story?</a:t>
            </a:r>
          </a:p>
          <a:p>
            <a:pPr marL="0" indent="0">
              <a:buNone/>
            </a:pPr>
            <a:endParaRPr lang="en-US" dirty="0"/>
          </a:p>
          <a:p>
            <a:pPr marL="0" indent="0">
              <a:buNone/>
            </a:pPr>
            <a:r>
              <a:rPr lang="en-US" dirty="0" smtClean="0"/>
              <a:t>How did everybody feel about     that? What did they want?</a:t>
            </a:r>
          </a:p>
          <a:p>
            <a:pPr marL="0" indent="0">
              <a:buNone/>
            </a:pPr>
            <a:endParaRPr lang="en-US" dirty="0"/>
          </a:p>
          <a:p>
            <a:pPr marL="0" indent="0">
              <a:buNone/>
            </a:pPr>
            <a:r>
              <a:rPr lang="en-US" dirty="0" smtClean="0"/>
              <a:t>What happened to Mr. </a:t>
            </a:r>
            <a:r>
              <a:rPr lang="en-US" dirty="0" err="1" smtClean="0"/>
              <a:t>Plumbean’s</a:t>
            </a:r>
            <a:r>
              <a:rPr lang="en-US" dirty="0" smtClean="0"/>
              <a:t> house?</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sz="1600" dirty="0" smtClean="0"/>
              <a:t> </a:t>
            </a:r>
            <a:endParaRPr lang="en-US" sz="1600" dirty="0"/>
          </a:p>
        </p:txBody>
      </p:sp>
    </p:spTree>
    <p:extLst>
      <p:ext uri="{BB962C8B-B14F-4D97-AF65-F5344CB8AC3E}">
        <p14:creationId xmlns:p14="http://schemas.microsoft.com/office/powerpoint/2010/main" val="188484917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609600"/>
            <a:ext cx="4040188" cy="5516563"/>
          </a:xfrm>
        </p:spPr>
        <p:txBody>
          <a:bodyPr>
            <a:normAutofit/>
          </a:bodyPr>
          <a:lstStyle/>
          <a:p>
            <a:pPr marL="0" indent="0" hangingPunct="0">
              <a:buNone/>
            </a:pPr>
            <a:r>
              <a:rPr lang="en-US" sz="1600" dirty="0" smtClean="0"/>
              <a:t>   </a:t>
            </a:r>
            <a:r>
              <a:rPr lang="en-US" sz="1600" dirty="0" smtClean="0"/>
              <a:t> </a:t>
            </a:r>
            <a:endParaRPr lang="en-US" sz="1400" dirty="0"/>
          </a:p>
          <a:p>
            <a:pPr marL="0" indent="0" hangingPunct="0">
              <a:buNone/>
            </a:pPr>
            <a:endParaRPr lang="en-US" sz="1400" dirty="0"/>
          </a:p>
          <a:p>
            <a:pPr marL="0" indent="0" hangingPunct="0">
              <a:buNone/>
            </a:pPr>
            <a:r>
              <a:rPr lang="en-US" sz="1400" dirty="0"/>
              <a:t> </a:t>
            </a:r>
            <a:endParaRPr lang="en-US" sz="2500" dirty="0"/>
          </a:p>
          <a:p>
            <a:pPr marL="0" indent="0" hangingPunct="0">
              <a:buNone/>
            </a:pPr>
            <a:r>
              <a:rPr lang="en-US" sz="2500" dirty="0" smtClean="0"/>
              <a:t>          </a:t>
            </a:r>
            <a:endParaRPr lang="en-US" dirty="0"/>
          </a:p>
        </p:txBody>
      </p:sp>
      <p:sp>
        <p:nvSpPr>
          <p:cNvPr id="6" name="Content Placeholder 5"/>
          <p:cNvSpPr>
            <a:spLocks noGrp="1"/>
          </p:cNvSpPr>
          <p:nvPr>
            <p:ph sz="quarter" idx="4"/>
          </p:nvPr>
        </p:nvSpPr>
        <p:spPr>
          <a:xfrm>
            <a:off x="4645025" y="609600"/>
            <a:ext cx="4041775" cy="6019800"/>
          </a:xfrm>
        </p:spPr>
        <p:txBody>
          <a:bodyPr>
            <a:noAutofit/>
          </a:bodyPr>
          <a:lstStyle/>
          <a:p>
            <a:pPr marL="0" indent="0">
              <a:buNone/>
            </a:pPr>
            <a:endParaRPr lang="en-US" sz="1600" dirty="0" smtClean="0"/>
          </a:p>
          <a:p>
            <a:pPr marL="0" indent="0">
              <a:buNone/>
            </a:pPr>
            <a:endParaRPr lang="en-US" sz="1600" dirty="0"/>
          </a:p>
          <a:p>
            <a:pPr marL="0" indent="0">
              <a:buNone/>
            </a:pPr>
            <a:r>
              <a:rPr lang="en-US" sz="1600" dirty="0" smtClean="0"/>
              <a:t>How did the neighbors feel about the </a:t>
            </a:r>
            <a:r>
              <a:rPr lang="en-US" sz="1600" dirty="0" err="1" smtClean="0"/>
              <a:t>splot</a:t>
            </a:r>
            <a:r>
              <a:rPr lang="en-US" sz="1600" dirty="0" smtClean="0"/>
              <a:t>? Why?</a:t>
            </a:r>
          </a:p>
          <a:p>
            <a:pPr marL="0" indent="0">
              <a:buNone/>
            </a:pPr>
            <a:endParaRPr lang="en-US" sz="1600" dirty="0"/>
          </a:p>
          <a:p>
            <a:pPr marL="0" indent="0">
              <a:buNone/>
            </a:pPr>
            <a:r>
              <a:rPr lang="en-US" sz="1600" dirty="0" smtClean="0"/>
              <a:t>What did they do about it?</a:t>
            </a:r>
          </a:p>
          <a:p>
            <a:pPr marL="0" indent="0">
              <a:buNone/>
            </a:pPr>
            <a:endParaRPr lang="en-US" sz="1600" dirty="0"/>
          </a:p>
          <a:p>
            <a:pPr marL="0" indent="0">
              <a:buNone/>
            </a:pPr>
            <a:endParaRPr lang="en-US" sz="1600" dirty="0" smtClean="0"/>
          </a:p>
          <a:p>
            <a:pPr marL="0" indent="0">
              <a:buNone/>
            </a:pPr>
            <a:endParaRPr lang="en-US" sz="1600" dirty="0"/>
          </a:p>
          <a:p>
            <a:pPr marL="0" indent="0">
              <a:buNone/>
            </a:pPr>
            <a:r>
              <a:rPr lang="en-US" sz="1600" dirty="0" smtClean="0"/>
              <a:t>How did they think Mr. Plumbean felt about it? Why did they think that?</a:t>
            </a:r>
          </a:p>
          <a:p>
            <a:pPr marL="0" indent="0">
              <a:buNone/>
            </a:pPr>
            <a:endParaRPr lang="en-US" sz="1600" dirty="0"/>
          </a:p>
          <a:p>
            <a:pPr marL="0" indent="0">
              <a:buNone/>
            </a:pPr>
            <a:endParaRPr lang="en-US" sz="1600" dirty="0" smtClean="0"/>
          </a:p>
          <a:p>
            <a:pPr marL="0" indent="0">
              <a:buNone/>
            </a:pPr>
            <a:endParaRPr lang="en-US" sz="1600" dirty="0" smtClean="0"/>
          </a:p>
          <a:p>
            <a:pPr marL="0" indent="0">
              <a:buNone/>
            </a:pPr>
            <a:endParaRPr lang="en-US" sz="1600" dirty="0"/>
          </a:p>
          <a:p>
            <a:pPr marL="0" indent="0">
              <a:buNone/>
            </a:pPr>
            <a:r>
              <a:rPr lang="en-US" sz="1600" dirty="0" smtClean="0"/>
              <a:t>But what did he do?</a:t>
            </a:r>
          </a:p>
          <a:p>
            <a:pPr marL="0" indent="0">
              <a:buNone/>
            </a:pPr>
            <a:endParaRPr lang="en-US" sz="1600" dirty="0"/>
          </a:p>
          <a:p>
            <a:pPr marL="0" indent="0">
              <a:buNone/>
            </a:pPr>
            <a:endParaRPr lang="en-US" sz="1600" dirty="0" smtClean="0"/>
          </a:p>
          <a:p>
            <a:pPr marL="0" indent="0">
              <a:buNone/>
            </a:pPr>
            <a:endParaRPr lang="en-US" sz="1600" dirty="0" smtClean="0"/>
          </a:p>
          <a:p>
            <a:pPr marL="0" indent="0">
              <a:buNone/>
            </a:pPr>
            <a:r>
              <a:rPr lang="en-US" sz="1600" dirty="0"/>
              <a:t>Why does he do this?</a:t>
            </a:r>
          </a:p>
          <a:p>
            <a:pPr marL="0" indent="0">
              <a:buNone/>
            </a:pPr>
            <a:endParaRPr lang="en-US" sz="1600" dirty="0"/>
          </a:p>
          <a:p>
            <a:pPr marL="0" indent="0">
              <a:buNone/>
            </a:pPr>
            <a:endParaRPr lang="en-US" sz="1600" dirty="0" smtClean="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r>
              <a:rPr lang="en-US" sz="1600" dirty="0" smtClean="0"/>
              <a:t>--</a:t>
            </a:r>
            <a:endParaRPr lang="en-US" sz="1600" dirty="0"/>
          </a:p>
        </p:txBody>
      </p:sp>
    </p:spTree>
    <p:extLst>
      <p:ext uri="{BB962C8B-B14F-4D97-AF65-F5344CB8AC3E}">
        <p14:creationId xmlns:p14="http://schemas.microsoft.com/office/powerpoint/2010/main" val="23020171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13" end="1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609600"/>
            <a:ext cx="4040188" cy="5516563"/>
          </a:xfrm>
        </p:spPr>
        <p:txBody>
          <a:bodyPr>
            <a:normAutofit/>
          </a:bodyPr>
          <a:lstStyle/>
          <a:p>
            <a:pPr marL="0" indent="0" hangingPunct="0">
              <a:buNone/>
            </a:pPr>
            <a:r>
              <a:rPr lang="en-US" sz="1600" dirty="0" smtClean="0"/>
              <a:t> </a:t>
            </a:r>
            <a:r>
              <a:rPr lang="en-US" sz="1600" dirty="0" smtClean="0"/>
              <a:t> .</a:t>
            </a:r>
            <a:r>
              <a:rPr lang="en-US" sz="1600" dirty="0"/>
              <a:t> </a:t>
            </a:r>
          </a:p>
          <a:p>
            <a:pPr marL="0" indent="0" hangingPunct="0">
              <a:buNone/>
            </a:pPr>
            <a:endParaRPr lang="en-US" sz="1600" dirty="0"/>
          </a:p>
          <a:p>
            <a:pPr marL="0" indent="0" hangingPunct="0">
              <a:buNone/>
            </a:pPr>
            <a:r>
              <a:rPr lang="en-US" sz="1400" dirty="0"/>
              <a:t> </a:t>
            </a:r>
            <a:endParaRPr lang="en-US" sz="2500" dirty="0"/>
          </a:p>
          <a:p>
            <a:pPr marL="0" indent="0" hangingPunct="0">
              <a:buNone/>
            </a:pPr>
            <a:r>
              <a:rPr lang="en-US" sz="2500" dirty="0" smtClean="0"/>
              <a:t>          </a:t>
            </a:r>
            <a:endParaRPr lang="en-US" dirty="0"/>
          </a:p>
        </p:txBody>
      </p:sp>
      <p:sp>
        <p:nvSpPr>
          <p:cNvPr id="6" name="Content Placeholder 5"/>
          <p:cNvSpPr>
            <a:spLocks noGrp="1"/>
          </p:cNvSpPr>
          <p:nvPr>
            <p:ph sz="quarter" idx="4"/>
          </p:nvPr>
        </p:nvSpPr>
        <p:spPr>
          <a:xfrm>
            <a:off x="4645025" y="609600"/>
            <a:ext cx="4041775" cy="5516563"/>
          </a:xfrm>
        </p:spPr>
        <p:txBody>
          <a:bodyPr>
            <a:normAutofit fontScale="47500" lnSpcReduction="20000"/>
          </a:bodyPr>
          <a:lstStyle/>
          <a:p>
            <a:pPr marL="0" indent="0" hangingPunct="0">
              <a:buNone/>
            </a:pPr>
            <a:endParaRPr lang="en-US" sz="1900" dirty="0"/>
          </a:p>
          <a:p>
            <a:pPr marL="0" indent="0" hangingPunct="0">
              <a:buNone/>
            </a:pPr>
            <a:endParaRPr lang="en-US" sz="8000" dirty="0" smtClean="0"/>
          </a:p>
          <a:p>
            <a:pPr marL="0" indent="0" hangingPunct="0">
              <a:buNone/>
            </a:pPr>
            <a:endParaRPr lang="en-US" sz="8000" dirty="0"/>
          </a:p>
          <a:p>
            <a:pPr marL="0" indent="0" hangingPunct="0">
              <a:buNone/>
            </a:pPr>
            <a:r>
              <a:rPr lang="en-US" sz="5000" dirty="0" smtClean="0"/>
              <a:t> </a:t>
            </a:r>
          </a:p>
          <a:p>
            <a:pPr marL="0" indent="0" hangingPunct="0">
              <a:buNone/>
            </a:pPr>
            <a:endParaRPr lang="en-US" sz="5000" dirty="0"/>
          </a:p>
          <a:p>
            <a:pPr marL="0" indent="0" hangingPunct="0">
              <a:buNone/>
            </a:pPr>
            <a:r>
              <a:rPr lang="en-US" sz="4200" dirty="0" smtClean="0"/>
              <a:t>How did his neighbors react?      Why?</a:t>
            </a:r>
          </a:p>
          <a:p>
            <a:pPr marL="0" indent="0">
              <a:buNone/>
            </a:pPr>
            <a:endParaRPr lang="en-US" sz="1900" dirty="0" smtClean="0"/>
          </a:p>
          <a:p>
            <a:pPr marL="0" indent="0">
              <a:buNone/>
            </a:pPr>
            <a:endParaRPr lang="en-US" dirty="0" smtClean="0"/>
          </a:p>
          <a:p>
            <a:pPr marL="0" indent="0">
              <a:buNone/>
            </a:pPr>
            <a:endParaRPr lang="en-US" dirty="0"/>
          </a:p>
          <a:p>
            <a:pPr marL="0" indent="0">
              <a:buNone/>
            </a:pPr>
            <a:endParaRPr lang="en-US" sz="1600" dirty="0" smtClean="0"/>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sz="1600" dirty="0" smtClean="0"/>
              <a:t>--</a:t>
            </a:r>
            <a:endParaRPr lang="en-US" sz="1600" dirty="0"/>
          </a:p>
        </p:txBody>
      </p:sp>
    </p:spTree>
    <p:extLst>
      <p:ext uri="{BB962C8B-B14F-4D97-AF65-F5344CB8AC3E}">
        <p14:creationId xmlns:p14="http://schemas.microsoft.com/office/powerpoint/2010/main" val="26327556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609600"/>
            <a:ext cx="4040188" cy="5516563"/>
          </a:xfrm>
        </p:spPr>
        <p:txBody>
          <a:bodyPr>
            <a:normAutofit/>
          </a:bodyPr>
          <a:lstStyle/>
          <a:p>
            <a:pPr marL="0" indent="0" hangingPunct="0">
              <a:buNone/>
            </a:pPr>
            <a:r>
              <a:rPr lang="en-US" sz="1600" dirty="0" smtClean="0"/>
              <a:t> </a:t>
            </a:r>
            <a:endParaRPr lang="en-US" sz="1600" dirty="0"/>
          </a:p>
          <a:p>
            <a:pPr marL="0" indent="0" hangingPunct="0">
              <a:buNone/>
            </a:pPr>
            <a:endParaRPr lang="en-US" sz="1600" dirty="0"/>
          </a:p>
          <a:p>
            <a:pPr marL="0" indent="0" hangingPunct="0">
              <a:buNone/>
            </a:pPr>
            <a:r>
              <a:rPr lang="en-US" sz="1400" dirty="0"/>
              <a:t> </a:t>
            </a:r>
            <a:endParaRPr lang="en-US" sz="2500" dirty="0"/>
          </a:p>
          <a:p>
            <a:pPr marL="0" indent="0" hangingPunct="0">
              <a:buNone/>
            </a:pPr>
            <a:r>
              <a:rPr lang="en-US" sz="2500" dirty="0" smtClean="0"/>
              <a:t>          </a:t>
            </a:r>
            <a:endParaRPr lang="en-US" dirty="0"/>
          </a:p>
        </p:txBody>
      </p:sp>
      <p:sp>
        <p:nvSpPr>
          <p:cNvPr id="6" name="Content Placeholder 5"/>
          <p:cNvSpPr>
            <a:spLocks noGrp="1"/>
          </p:cNvSpPr>
          <p:nvPr>
            <p:ph sz="quarter" idx="4"/>
          </p:nvPr>
        </p:nvSpPr>
        <p:spPr>
          <a:xfrm>
            <a:off x="4645025" y="609600"/>
            <a:ext cx="4041775" cy="5516563"/>
          </a:xfrm>
        </p:spPr>
        <p:txBody>
          <a:bodyPr>
            <a:normAutofit fontScale="25000" lnSpcReduction="20000"/>
          </a:bodyPr>
          <a:lstStyle/>
          <a:p>
            <a:pPr marL="0" indent="0" hangingPunct="0">
              <a:buNone/>
            </a:pPr>
            <a:endParaRPr lang="en-US" sz="1900" dirty="0"/>
          </a:p>
          <a:p>
            <a:pPr marL="0" indent="0" hangingPunct="0">
              <a:buNone/>
            </a:pPr>
            <a:endParaRPr lang="en-US" sz="8000" dirty="0"/>
          </a:p>
          <a:p>
            <a:pPr marL="0" indent="0" hangingPunct="0">
              <a:buNone/>
            </a:pPr>
            <a:r>
              <a:rPr lang="en-US" sz="8000" dirty="0" smtClean="0"/>
              <a:t>The neighbors were upset… so     what did Mr. Plumbean do?</a:t>
            </a:r>
          </a:p>
          <a:p>
            <a:pPr marL="0" indent="0" hangingPunct="0">
              <a:buNone/>
            </a:pPr>
            <a:endParaRPr lang="en-US" sz="8000" dirty="0"/>
          </a:p>
          <a:p>
            <a:pPr marL="0" indent="0" hangingPunct="0">
              <a:buNone/>
            </a:pPr>
            <a:endParaRPr lang="en-US" sz="8000" dirty="0" smtClean="0"/>
          </a:p>
          <a:p>
            <a:pPr marL="0" indent="0" hangingPunct="0">
              <a:buNone/>
            </a:pPr>
            <a:r>
              <a:rPr lang="en-US" sz="8000" dirty="0" smtClean="0"/>
              <a:t>Why did the neighbors pretend not to notice?</a:t>
            </a:r>
          </a:p>
          <a:p>
            <a:pPr marL="0" indent="0" hangingPunct="0">
              <a:buNone/>
            </a:pPr>
            <a:endParaRPr lang="en-US" sz="8000" dirty="0"/>
          </a:p>
          <a:p>
            <a:pPr marL="0" indent="0" hangingPunct="0">
              <a:buNone/>
            </a:pPr>
            <a:endParaRPr lang="en-US" sz="8000" dirty="0" smtClean="0"/>
          </a:p>
          <a:p>
            <a:pPr marL="0" indent="0" hangingPunct="0">
              <a:buNone/>
            </a:pPr>
            <a:endParaRPr lang="en-US" sz="8000" dirty="0"/>
          </a:p>
          <a:p>
            <a:pPr marL="0" indent="0" hangingPunct="0">
              <a:buNone/>
            </a:pPr>
            <a:endParaRPr lang="en-US" sz="8000" dirty="0" smtClean="0"/>
          </a:p>
          <a:p>
            <a:pPr marL="0" indent="0" hangingPunct="0">
              <a:buNone/>
            </a:pPr>
            <a:endParaRPr lang="en-US" sz="8000" dirty="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5500" dirty="0" smtClean="0"/>
          </a:p>
          <a:p>
            <a:pPr marL="0" indent="0" hangingPunct="0">
              <a:buNone/>
            </a:pPr>
            <a:endParaRPr lang="en-US" sz="5500" dirty="0" smtClean="0"/>
          </a:p>
          <a:p>
            <a:pPr marL="0" indent="0" hangingPunct="0">
              <a:buNone/>
            </a:pPr>
            <a:r>
              <a:rPr lang="en-US" sz="5500" dirty="0" smtClean="0"/>
              <a:t>  </a:t>
            </a:r>
          </a:p>
          <a:p>
            <a:pPr marL="0" indent="0" hangingPunct="0">
              <a:buNone/>
            </a:pPr>
            <a:endParaRPr lang="en-US" sz="5500" dirty="0"/>
          </a:p>
          <a:p>
            <a:pPr marL="0" indent="0" hangingPunct="0">
              <a:buNone/>
            </a:pPr>
            <a:endParaRPr lang="en-US" sz="5500" dirty="0" smtClean="0"/>
          </a:p>
          <a:p>
            <a:pPr marL="0" indent="0" hangingPunct="0">
              <a:buNone/>
            </a:pPr>
            <a:endParaRPr lang="en-US" sz="5500" dirty="0"/>
          </a:p>
          <a:p>
            <a:pPr marL="0" indent="0" hangingPunct="0">
              <a:buNone/>
            </a:pPr>
            <a:endParaRPr lang="en-US" sz="5500" dirty="0" smtClean="0"/>
          </a:p>
          <a:p>
            <a:pPr marL="0" indent="0" hangingPunct="0">
              <a:buNone/>
            </a:pPr>
            <a:endParaRPr lang="en-US" sz="7200" dirty="0"/>
          </a:p>
          <a:p>
            <a:pPr marL="0" indent="0">
              <a:buNone/>
            </a:pPr>
            <a:endParaRPr lang="en-US" sz="1900" dirty="0" smtClean="0"/>
          </a:p>
          <a:p>
            <a:pPr marL="0" indent="0">
              <a:buNone/>
            </a:pPr>
            <a:endParaRPr lang="en-US" dirty="0" smtClean="0"/>
          </a:p>
          <a:p>
            <a:pPr marL="0" indent="0">
              <a:buNone/>
            </a:pPr>
            <a:endParaRPr lang="en-US" dirty="0"/>
          </a:p>
          <a:p>
            <a:pPr marL="0" indent="0">
              <a:buNone/>
            </a:pPr>
            <a:endParaRPr lang="en-US" sz="1600" dirty="0" smtClean="0"/>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sz="1600" dirty="0" smtClean="0"/>
              <a:t>--</a:t>
            </a:r>
            <a:endParaRPr lang="en-US" sz="1600" dirty="0"/>
          </a:p>
        </p:txBody>
      </p:sp>
    </p:spTree>
    <p:extLst>
      <p:ext uri="{BB962C8B-B14F-4D97-AF65-F5344CB8AC3E}">
        <p14:creationId xmlns:p14="http://schemas.microsoft.com/office/powerpoint/2010/main" val="1753548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
            </a:r>
            <a:r>
              <a:rPr lang="en-US" dirty="0" smtClean="0"/>
              <a:t>oor interpretations of close reading </a:t>
            </a:r>
            <a:endParaRPr lang="en-US" dirty="0"/>
          </a:p>
        </p:txBody>
      </p:sp>
      <p:sp>
        <p:nvSpPr>
          <p:cNvPr id="3" name="Content Placeholder 2"/>
          <p:cNvSpPr>
            <a:spLocks noGrp="1"/>
          </p:cNvSpPr>
          <p:nvPr>
            <p:ph idx="1"/>
          </p:nvPr>
        </p:nvSpPr>
        <p:spPr>
          <a:xfrm>
            <a:off x="457200" y="1905000"/>
            <a:ext cx="7620000" cy="4495800"/>
          </a:xfrm>
        </p:spPr>
        <p:txBody>
          <a:bodyPr/>
          <a:lstStyle/>
          <a:p>
            <a:r>
              <a:rPr lang="en-US" dirty="0" smtClean="0"/>
              <a:t>Close reading is not a teaching technique or method</a:t>
            </a:r>
          </a:p>
          <a:p>
            <a:r>
              <a:rPr lang="en-US" dirty="0" smtClean="0"/>
              <a:t>Close </a:t>
            </a:r>
            <a:r>
              <a:rPr lang="en-US" dirty="0"/>
              <a:t>reading is not a synonym for reading </a:t>
            </a:r>
            <a:r>
              <a:rPr lang="en-US" dirty="0" smtClean="0"/>
              <a:t>comprehension</a:t>
            </a:r>
          </a:p>
          <a:p>
            <a:r>
              <a:rPr lang="en-US" dirty="0" smtClean="0"/>
              <a:t>Close reading is not about thorough reading of text or literal reading comprehension</a:t>
            </a:r>
          </a:p>
          <a:p>
            <a:r>
              <a:rPr lang="en-US" dirty="0" smtClean="0"/>
              <a:t>Close reading is not about annotation</a:t>
            </a:r>
          </a:p>
          <a:p>
            <a:r>
              <a:rPr lang="en-US" dirty="0" smtClean="0"/>
              <a:t>Close reading is not about citing text evidence</a:t>
            </a:r>
          </a:p>
          <a:p>
            <a:r>
              <a:rPr lang="en-US" dirty="0" smtClean="0"/>
              <a:t>Close reading is in your standards, but not where you think it is</a:t>
            </a:r>
          </a:p>
          <a:p>
            <a:endParaRPr lang="en-US" dirty="0" smtClean="0"/>
          </a:p>
          <a:p>
            <a:pPr marL="114300" indent="0">
              <a:buNone/>
            </a:pPr>
            <a:endParaRPr lang="en-US" dirty="0" smtClean="0"/>
          </a:p>
          <a:p>
            <a:pPr marL="114300" indent="0">
              <a:buNone/>
            </a:pPr>
            <a:r>
              <a:rPr lang="en-US" dirty="0" smtClean="0"/>
              <a:t> </a:t>
            </a:r>
            <a:endParaRPr lang="en-US" dirty="0"/>
          </a:p>
          <a:p>
            <a:pPr marL="114300" indent="0">
              <a:buNone/>
            </a:pPr>
            <a:endParaRPr lang="en-US" dirty="0"/>
          </a:p>
        </p:txBody>
      </p:sp>
    </p:spTree>
    <p:extLst>
      <p:ext uri="{BB962C8B-B14F-4D97-AF65-F5344CB8AC3E}">
        <p14:creationId xmlns:p14="http://schemas.microsoft.com/office/powerpoint/2010/main" val="527299335"/>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609600"/>
            <a:ext cx="4040188" cy="5943600"/>
          </a:xfrm>
        </p:spPr>
        <p:txBody>
          <a:bodyPr>
            <a:normAutofit/>
          </a:bodyPr>
          <a:lstStyle/>
          <a:p>
            <a:pPr marL="0" indent="0" hangingPunct="0">
              <a:buNone/>
            </a:pPr>
            <a:r>
              <a:rPr lang="en-US" sz="1900" dirty="0" smtClean="0"/>
              <a:t>     </a:t>
            </a:r>
            <a:r>
              <a:rPr lang="en-US" sz="1900" dirty="0" smtClean="0"/>
              <a:t> </a:t>
            </a:r>
            <a:endParaRPr lang="en-US" sz="1600" dirty="0"/>
          </a:p>
          <a:p>
            <a:pPr marL="0" indent="0" hangingPunct="0">
              <a:buNone/>
            </a:pPr>
            <a:r>
              <a:rPr lang="en-US" sz="1400" dirty="0"/>
              <a:t> </a:t>
            </a:r>
            <a:endParaRPr lang="en-US" sz="2500" dirty="0"/>
          </a:p>
          <a:p>
            <a:pPr marL="0" indent="0" hangingPunct="0">
              <a:buNone/>
            </a:pPr>
            <a:r>
              <a:rPr lang="en-US" sz="2500" dirty="0" smtClean="0"/>
              <a:t>          </a:t>
            </a:r>
            <a:endParaRPr lang="en-US" dirty="0"/>
          </a:p>
        </p:txBody>
      </p:sp>
      <p:sp>
        <p:nvSpPr>
          <p:cNvPr id="6" name="Content Placeholder 5"/>
          <p:cNvSpPr>
            <a:spLocks noGrp="1"/>
          </p:cNvSpPr>
          <p:nvPr>
            <p:ph sz="quarter" idx="4"/>
          </p:nvPr>
        </p:nvSpPr>
        <p:spPr>
          <a:xfrm>
            <a:off x="4645025" y="609600"/>
            <a:ext cx="4041775" cy="5516563"/>
          </a:xfrm>
        </p:spPr>
        <p:txBody>
          <a:bodyPr>
            <a:normAutofit fontScale="25000" lnSpcReduction="20000"/>
          </a:bodyPr>
          <a:lstStyle/>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7200" dirty="0" smtClean="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r>
              <a:rPr lang="en-US" sz="7200" dirty="0" smtClean="0"/>
              <a:t>When the neighbors asked him what he had done, what is his response?</a:t>
            </a:r>
          </a:p>
          <a:p>
            <a:pPr marL="0" indent="0" hangingPunct="0">
              <a:buNone/>
            </a:pPr>
            <a:endParaRPr lang="en-US" sz="7200" dirty="0"/>
          </a:p>
          <a:p>
            <a:pPr marL="0" indent="0" hangingPunct="0">
              <a:buNone/>
            </a:pPr>
            <a:r>
              <a:rPr lang="en-US" sz="7200" dirty="0" smtClean="0"/>
              <a:t>What does that mean? </a:t>
            </a: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5500" dirty="0" smtClean="0"/>
          </a:p>
          <a:p>
            <a:pPr marL="0" indent="0" hangingPunct="0">
              <a:buNone/>
            </a:pPr>
            <a:endParaRPr lang="en-US" sz="5500" dirty="0" smtClean="0"/>
          </a:p>
          <a:p>
            <a:pPr marL="0" indent="0" hangingPunct="0">
              <a:buNone/>
            </a:pPr>
            <a:r>
              <a:rPr lang="en-US" sz="5500" dirty="0" smtClean="0"/>
              <a:t>  </a:t>
            </a:r>
          </a:p>
          <a:p>
            <a:pPr marL="0" indent="0" hangingPunct="0">
              <a:buNone/>
            </a:pPr>
            <a:endParaRPr lang="en-US" sz="5500" dirty="0"/>
          </a:p>
          <a:p>
            <a:pPr marL="0" indent="0" hangingPunct="0">
              <a:buNone/>
            </a:pPr>
            <a:endParaRPr lang="en-US" sz="5500" dirty="0" smtClean="0"/>
          </a:p>
          <a:p>
            <a:pPr marL="0" indent="0" hangingPunct="0">
              <a:buNone/>
            </a:pPr>
            <a:endParaRPr lang="en-US" sz="5500" dirty="0"/>
          </a:p>
          <a:p>
            <a:pPr marL="0" indent="0" hangingPunct="0">
              <a:buNone/>
            </a:pPr>
            <a:endParaRPr lang="en-US" sz="5500" dirty="0" smtClean="0"/>
          </a:p>
          <a:p>
            <a:pPr marL="0" indent="0" hangingPunct="0">
              <a:buNone/>
            </a:pPr>
            <a:endParaRPr lang="en-US" sz="7200" dirty="0"/>
          </a:p>
          <a:p>
            <a:pPr marL="0" indent="0">
              <a:buNone/>
            </a:pPr>
            <a:endParaRPr lang="en-US" sz="1900" dirty="0" smtClean="0"/>
          </a:p>
          <a:p>
            <a:pPr marL="0" indent="0">
              <a:buNone/>
            </a:pPr>
            <a:endParaRPr lang="en-US" dirty="0" smtClean="0"/>
          </a:p>
          <a:p>
            <a:pPr marL="0" indent="0">
              <a:buNone/>
            </a:pPr>
            <a:endParaRPr lang="en-US" dirty="0"/>
          </a:p>
          <a:p>
            <a:pPr marL="0" indent="0">
              <a:buNone/>
            </a:pPr>
            <a:endParaRPr lang="en-US" sz="1600" dirty="0" smtClean="0"/>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sz="1600" dirty="0" smtClean="0"/>
              <a:t>--</a:t>
            </a:r>
            <a:endParaRPr lang="en-US" sz="1600" dirty="0"/>
          </a:p>
        </p:txBody>
      </p:sp>
    </p:spTree>
    <p:extLst>
      <p:ext uri="{BB962C8B-B14F-4D97-AF65-F5344CB8AC3E}">
        <p14:creationId xmlns:p14="http://schemas.microsoft.com/office/powerpoint/2010/main" val="16751613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4" end="2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6" end="2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609600"/>
            <a:ext cx="4040188" cy="5516563"/>
          </a:xfrm>
        </p:spPr>
        <p:txBody>
          <a:bodyPr>
            <a:normAutofit/>
          </a:bodyPr>
          <a:lstStyle/>
          <a:p>
            <a:pPr marL="0" indent="0" hangingPunct="0">
              <a:buNone/>
            </a:pPr>
            <a:r>
              <a:rPr lang="en-US" sz="1600" dirty="0" smtClean="0"/>
              <a:t>  </a:t>
            </a:r>
            <a:r>
              <a:rPr lang="en-US" sz="1600" dirty="0" smtClean="0"/>
              <a:t> </a:t>
            </a:r>
            <a:endParaRPr lang="en-US" sz="1600" dirty="0"/>
          </a:p>
          <a:p>
            <a:pPr hangingPunct="0"/>
            <a:r>
              <a:rPr lang="en-US" sz="1100" dirty="0"/>
              <a:t> </a:t>
            </a:r>
            <a:r>
              <a:rPr lang="en-US" sz="1600" dirty="0" smtClean="0"/>
              <a:t> </a:t>
            </a:r>
            <a:r>
              <a:rPr lang="en-US" sz="1600" dirty="0"/>
              <a:t> </a:t>
            </a:r>
          </a:p>
          <a:p>
            <a:pPr marL="0" indent="0" hangingPunct="0">
              <a:buNone/>
            </a:pPr>
            <a:r>
              <a:rPr lang="en-US" sz="1400" dirty="0"/>
              <a:t> </a:t>
            </a:r>
            <a:endParaRPr lang="en-US" sz="2500" dirty="0"/>
          </a:p>
          <a:p>
            <a:pPr marL="0" indent="0" hangingPunct="0">
              <a:buNone/>
            </a:pPr>
            <a:r>
              <a:rPr lang="en-US" sz="2500" dirty="0" smtClean="0"/>
              <a:t>          </a:t>
            </a:r>
            <a:endParaRPr lang="en-US" dirty="0"/>
          </a:p>
        </p:txBody>
      </p:sp>
      <p:sp>
        <p:nvSpPr>
          <p:cNvPr id="6" name="Content Placeholder 5"/>
          <p:cNvSpPr>
            <a:spLocks noGrp="1"/>
          </p:cNvSpPr>
          <p:nvPr>
            <p:ph sz="quarter" idx="4"/>
          </p:nvPr>
        </p:nvSpPr>
        <p:spPr>
          <a:xfrm>
            <a:off x="4645025" y="609600"/>
            <a:ext cx="4041775" cy="5516563"/>
          </a:xfrm>
        </p:spPr>
        <p:txBody>
          <a:bodyPr>
            <a:normAutofit fontScale="25000" lnSpcReduction="20000"/>
          </a:bodyPr>
          <a:lstStyle/>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7200" dirty="0" smtClean="0"/>
          </a:p>
          <a:p>
            <a:pPr marL="0" indent="0" hangingPunct="0">
              <a:buNone/>
            </a:pPr>
            <a:endParaRPr lang="en-US" sz="7200" dirty="0" smtClean="0"/>
          </a:p>
          <a:p>
            <a:pPr marL="0" indent="0" hangingPunct="0">
              <a:buNone/>
            </a:pPr>
            <a:r>
              <a:rPr lang="en-US" sz="7200" dirty="0" smtClean="0"/>
              <a:t>Why was the man there?</a:t>
            </a:r>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r>
              <a:rPr lang="en-US" sz="7200" dirty="0" smtClean="0"/>
              <a:t>What happened?</a:t>
            </a:r>
          </a:p>
          <a:p>
            <a:pPr marL="0" indent="0" hangingPunct="0">
              <a:buNone/>
            </a:pPr>
            <a:endParaRPr lang="en-US" sz="7200" dirty="0"/>
          </a:p>
          <a:p>
            <a:pPr marL="0" indent="0" hangingPunct="0">
              <a:buNone/>
            </a:pPr>
            <a:endParaRPr lang="en-US" sz="7200" dirty="0" smtClean="0"/>
          </a:p>
          <a:p>
            <a:pPr marL="0" indent="0" hangingPunct="0">
              <a:buNone/>
            </a:pPr>
            <a:r>
              <a:rPr lang="en-US" sz="7200" dirty="0" smtClean="0"/>
              <a:t>Why did the man do that?</a:t>
            </a: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5500" dirty="0" smtClean="0"/>
          </a:p>
          <a:p>
            <a:pPr marL="0" indent="0" hangingPunct="0">
              <a:buNone/>
            </a:pPr>
            <a:endParaRPr lang="en-US" sz="5500" dirty="0" smtClean="0"/>
          </a:p>
          <a:p>
            <a:pPr marL="0" indent="0" hangingPunct="0">
              <a:buNone/>
            </a:pPr>
            <a:r>
              <a:rPr lang="en-US" sz="5500" dirty="0" smtClean="0"/>
              <a:t>  </a:t>
            </a:r>
          </a:p>
          <a:p>
            <a:pPr marL="0" indent="0" hangingPunct="0">
              <a:buNone/>
            </a:pPr>
            <a:endParaRPr lang="en-US" sz="5500" dirty="0"/>
          </a:p>
          <a:p>
            <a:pPr marL="0" indent="0" hangingPunct="0">
              <a:buNone/>
            </a:pPr>
            <a:endParaRPr lang="en-US" sz="5500" dirty="0" smtClean="0"/>
          </a:p>
          <a:p>
            <a:pPr marL="0" indent="0" hangingPunct="0">
              <a:buNone/>
            </a:pPr>
            <a:endParaRPr lang="en-US" sz="5500" dirty="0"/>
          </a:p>
          <a:p>
            <a:pPr marL="0" indent="0" hangingPunct="0">
              <a:buNone/>
            </a:pPr>
            <a:endParaRPr lang="en-US" sz="5500" dirty="0" smtClean="0"/>
          </a:p>
          <a:p>
            <a:pPr marL="0" indent="0" hangingPunct="0">
              <a:buNone/>
            </a:pPr>
            <a:endParaRPr lang="en-US" sz="7200" dirty="0"/>
          </a:p>
          <a:p>
            <a:pPr marL="0" indent="0">
              <a:buNone/>
            </a:pPr>
            <a:endParaRPr lang="en-US" sz="1900" dirty="0" smtClean="0"/>
          </a:p>
          <a:p>
            <a:pPr marL="0" indent="0">
              <a:buNone/>
            </a:pPr>
            <a:endParaRPr lang="en-US" dirty="0" smtClean="0"/>
          </a:p>
          <a:p>
            <a:pPr marL="0" indent="0">
              <a:buNone/>
            </a:pPr>
            <a:endParaRPr lang="en-US" dirty="0"/>
          </a:p>
          <a:p>
            <a:pPr marL="0" indent="0">
              <a:buNone/>
            </a:pPr>
            <a:endParaRPr lang="en-US" sz="1600" dirty="0" smtClean="0"/>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sz="1600" dirty="0" smtClean="0"/>
              <a:t>--</a:t>
            </a:r>
            <a:endParaRPr lang="en-US" sz="1600" dirty="0"/>
          </a:p>
        </p:txBody>
      </p:sp>
    </p:spTree>
    <p:extLst>
      <p:ext uri="{BB962C8B-B14F-4D97-AF65-F5344CB8AC3E}">
        <p14:creationId xmlns:p14="http://schemas.microsoft.com/office/powerpoint/2010/main" val="2557664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9" end="19"/>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3" end="2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26" end="2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609600"/>
            <a:ext cx="4040188" cy="5516563"/>
          </a:xfrm>
        </p:spPr>
        <p:txBody>
          <a:bodyPr>
            <a:normAutofit/>
          </a:bodyPr>
          <a:lstStyle/>
          <a:p>
            <a:pPr marL="0" indent="0" hangingPunct="0">
              <a:buNone/>
            </a:pPr>
            <a:r>
              <a:rPr lang="en-US" sz="1600" dirty="0" smtClean="0"/>
              <a:t> </a:t>
            </a:r>
            <a:endParaRPr lang="en-US" sz="1600" dirty="0"/>
          </a:p>
          <a:p>
            <a:pPr marL="0" indent="0" hangingPunct="0">
              <a:buNone/>
            </a:pPr>
            <a:r>
              <a:rPr lang="en-US" sz="1400" dirty="0"/>
              <a:t> </a:t>
            </a:r>
            <a:endParaRPr lang="en-US" sz="2500" dirty="0"/>
          </a:p>
          <a:p>
            <a:pPr marL="0" indent="0" hangingPunct="0">
              <a:buNone/>
            </a:pPr>
            <a:r>
              <a:rPr lang="en-US" sz="2500" dirty="0" smtClean="0"/>
              <a:t>          </a:t>
            </a:r>
            <a:endParaRPr lang="en-US" dirty="0"/>
          </a:p>
        </p:txBody>
      </p:sp>
      <p:sp>
        <p:nvSpPr>
          <p:cNvPr id="6" name="Content Placeholder 5"/>
          <p:cNvSpPr>
            <a:spLocks noGrp="1"/>
          </p:cNvSpPr>
          <p:nvPr>
            <p:ph sz="quarter" idx="4"/>
          </p:nvPr>
        </p:nvSpPr>
        <p:spPr>
          <a:xfrm>
            <a:off x="4724400" y="609600"/>
            <a:ext cx="4041775" cy="5516563"/>
          </a:xfrm>
        </p:spPr>
        <p:txBody>
          <a:bodyPr>
            <a:normAutofit fontScale="25000" lnSpcReduction="20000"/>
          </a:bodyPr>
          <a:lstStyle/>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7200" dirty="0"/>
          </a:p>
          <a:p>
            <a:pPr marL="0" indent="0" hangingPunct="0">
              <a:buNone/>
            </a:pPr>
            <a:r>
              <a:rPr lang="en-US" sz="7200" dirty="0"/>
              <a:t>What happened to </a:t>
            </a:r>
            <a:r>
              <a:rPr lang="en-US" sz="7200" dirty="0" smtClean="0"/>
              <a:t>him?</a:t>
            </a:r>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2000" dirty="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r>
              <a:rPr lang="en-US" sz="7200" dirty="0" smtClean="0"/>
              <a:t>What do the people say about the man?</a:t>
            </a:r>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5500" dirty="0" smtClean="0"/>
          </a:p>
          <a:p>
            <a:pPr marL="0" indent="0" hangingPunct="0">
              <a:buNone/>
            </a:pPr>
            <a:endParaRPr lang="en-US" sz="5500" dirty="0" smtClean="0"/>
          </a:p>
          <a:p>
            <a:pPr marL="0" indent="0" hangingPunct="0">
              <a:buNone/>
            </a:pPr>
            <a:r>
              <a:rPr lang="en-US" sz="5500" dirty="0" smtClean="0"/>
              <a:t>  </a:t>
            </a:r>
          </a:p>
          <a:p>
            <a:pPr marL="0" indent="0" hangingPunct="0">
              <a:buNone/>
            </a:pPr>
            <a:endParaRPr lang="en-US" sz="5500" dirty="0"/>
          </a:p>
          <a:p>
            <a:pPr marL="0" indent="0" hangingPunct="0">
              <a:buNone/>
            </a:pPr>
            <a:endParaRPr lang="en-US" sz="5500" dirty="0" smtClean="0"/>
          </a:p>
          <a:p>
            <a:pPr marL="0" indent="0" hangingPunct="0">
              <a:buNone/>
            </a:pPr>
            <a:endParaRPr lang="en-US" sz="5500" dirty="0"/>
          </a:p>
          <a:p>
            <a:pPr marL="0" indent="0" hangingPunct="0">
              <a:buNone/>
            </a:pPr>
            <a:endParaRPr lang="en-US" sz="5500" dirty="0" smtClean="0"/>
          </a:p>
          <a:p>
            <a:pPr marL="0" indent="0" hangingPunct="0">
              <a:buNone/>
            </a:pPr>
            <a:endParaRPr lang="en-US" sz="7200" dirty="0"/>
          </a:p>
          <a:p>
            <a:pPr marL="0" indent="0">
              <a:buNone/>
            </a:pPr>
            <a:endParaRPr lang="en-US" sz="1900" dirty="0" smtClean="0"/>
          </a:p>
          <a:p>
            <a:pPr marL="0" indent="0">
              <a:buNone/>
            </a:pPr>
            <a:endParaRPr lang="en-US" dirty="0" smtClean="0"/>
          </a:p>
          <a:p>
            <a:pPr marL="0" indent="0">
              <a:buNone/>
            </a:pPr>
            <a:endParaRPr lang="en-US" dirty="0"/>
          </a:p>
          <a:p>
            <a:pPr marL="0" indent="0">
              <a:buNone/>
            </a:pPr>
            <a:endParaRPr lang="en-US" sz="1600" dirty="0" smtClean="0"/>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sz="1600" dirty="0" smtClean="0"/>
              <a:t>--</a:t>
            </a:r>
            <a:endParaRPr lang="en-US" sz="1600" dirty="0"/>
          </a:p>
        </p:txBody>
      </p:sp>
    </p:spTree>
    <p:extLst>
      <p:ext uri="{BB962C8B-B14F-4D97-AF65-F5344CB8AC3E}">
        <p14:creationId xmlns:p14="http://schemas.microsoft.com/office/powerpoint/2010/main" val="42274330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5" end="1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3" end="2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609600"/>
            <a:ext cx="4040188" cy="5516563"/>
          </a:xfrm>
        </p:spPr>
        <p:txBody>
          <a:bodyPr>
            <a:normAutofit/>
          </a:bodyPr>
          <a:lstStyle/>
          <a:p>
            <a:pPr marL="0" indent="0" hangingPunct="0">
              <a:buNone/>
            </a:pPr>
            <a:r>
              <a:rPr lang="en-US" sz="1600" dirty="0" smtClean="0"/>
              <a:t>  </a:t>
            </a:r>
            <a:r>
              <a:rPr lang="en-US" sz="1700" dirty="0" smtClean="0"/>
              <a:t>        </a:t>
            </a:r>
            <a:r>
              <a:rPr lang="en-US" sz="1700" dirty="0" smtClean="0"/>
              <a:t> </a:t>
            </a:r>
            <a:endParaRPr lang="en-US" sz="1700" dirty="0"/>
          </a:p>
          <a:p>
            <a:pPr marL="0" indent="0" hangingPunct="0">
              <a:buNone/>
            </a:pPr>
            <a:r>
              <a:rPr lang="en-US" sz="2500" dirty="0" smtClean="0"/>
              <a:t>          </a:t>
            </a:r>
            <a:endParaRPr lang="en-US" dirty="0"/>
          </a:p>
        </p:txBody>
      </p:sp>
      <p:sp>
        <p:nvSpPr>
          <p:cNvPr id="6" name="Content Placeholder 5"/>
          <p:cNvSpPr>
            <a:spLocks noGrp="1"/>
          </p:cNvSpPr>
          <p:nvPr>
            <p:ph sz="quarter" idx="4"/>
          </p:nvPr>
        </p:nvSpPr>
        <p:spPr>
          <a:xfrm>
            <a:off x="4645025" y="609600"/>
            <a:ext cx="4041775" cy="5516563"/>
          </a:xfrm>
        </p:spPr>
        <p:txBody>
          <a:bodyPr>
            <a:normAutofit fontScale="25000" lnSpcReduction="20000"/>
          </a:bodyPr>
          <a:lstStyle/>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8000" dirty="0"/>
          </a:p>
          <a:p>
            <a:pPr marL="0" indent="0" hangingPunct="0">
              <a:buNone/>
            </a:pPr>
            <a:r>
              <a:rPr lang="en-US" sz="8000" dirty="0" smtClean="0"/>
              <a:t>What happened then?</a:t>
            </a:r>
          </a:p>
          <a:p>
            <a:pPr marL="0" indent="0" hangingPunct="0">
              <a:buNone/>
            </a:pPr>
            <a:endParaRPr lang="en-US" sz="8000" dirty="0"/>
          </a:p>
          <a:p>
            <a:pPr marL="0" indent="0" hangingPunct="0">
              <a:buNone/>
            </a:pPr>
            <a:endParaRPr lang="en-US" sz="8000" dirty="0" smtClean="0"/>
          </a:p>
          <a:p>
            <a:pPr marL="0" indent="0" hangingPunct="0">
              <a:buNone/>
            </a:pPr>
            <a:endParaRPr lang="en-US" sz="1900" dirty="0"/>
          </a:p>
          <a:p>
            <a:pPr marL="0" indent="0" hangingPunct="0">
              <a:buNone/>
            </a:pPr>
            <a:r>
              <a:rPr lang="en-US" sz="7200" dirty="0" smtClean="0"/>
              <a:t>What was the street like at the end         of the story? How had the street     changed? What changed it?</a:t>
            </a:r>
          </a:p>
          <a:p>
            <a:pPr marL="0" indent="0" hangingPunct="0">
              <a:buNone/>
            </a:pPr>
            <a:endParaRPr lang="en-US" sz="7200" dirty="0"/>
          </a:p>
          <a:p>
            <a:pPr marL="0" indent="0" hangingPunct="0">
              <a:buNone/>
            </a:pPr>
            <a:endParaRPr lang="en-US" sz="7200" dirty="0" smtClean="0"/>
          </a:p>
          <a:p>
            <a:pPr marL="0" indent="0" hangingPunct="0">
              <a:buNone/>
            </a:pPr>
            <a:r>
              <a:rPr lang="en-US" sz="7200" dirty="0" smtClean="0"/>
              <a:t>Theme?</a:t>
            </a:r>
          </a:p>
          <a:p>
            <a:pPr marL="0" indent="0" hangingPunct="0">
              <a:buNone/>
            </a:pPr>
            <a:endParaRPr lang="en-US" sz="7200" dirty="0" smtClean="0"/>
          </a:p>
          <a:p>
            <a:pPr marL="0" indent="0" hangingPunct="0">
              <a:buNone/>
            </a:pPr>
            <a:endParaRPr lang="en-US" sz="7200" dirty="0" smtClean="0"/>
          </a:p>
          <a:p>
            <a:pPr marL="0" indent="0" hangingPunct="0">
              <a:buNone/>
            </a:pPr>
            <a:endParaRPr lang="en-US" sz="7200" dirty="0"/>
          </a:p>
          <a:p>
            <a:pPr marL="0" indent="0" hangingPunct="0">
              <a:buNone/>
            </a:pPr>
            <a:r>
              <a:rPr lang="en-US" sz="7200" dirty="0" smtClean="0"/>
              <a:t> </a:t>
            </a:r>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5500" dirty="0" smtClean="0"/>
          </a:p>
          <a:p>
            <a:pPr marL="0" indent="0" hangingPunct="0">
              <a:buNone/>
            </a:pPr>
            <a:endParaRPr lang="en-US" sz="5500" dirty="0" smtClean="0"/>
          </a:p>
          <a:p>
            <a:pPr marL="0" indent="0" hangingPunct="0">
              <a:buNone/>
            </a:pPr>
            <a:r>
              <a:rPr lang="en-US" sz="5500" dirty="0" smtClean="0"/>
              <a:t>  </a:t>
            </a:r>
          </a:p>
          <a:p>
            <a:pPr marL="0" indent="0" hangingPunct="0">
              <a:buNone/>
            </a:pPr>
            <a:endParaRPr lang="en-US" sz="5500" dirty="0"/>
          </a:p>
          <a:p>
            <a:pPr marL="0" indent="0" hangingPunct="0">
              <a:buNone/>
            </a:pPr>
            <a:endParaRPr lang="en-US" sz="5500" dirty="0" smtClean="0"/>
          </a:p>
          <a:p>
            <a:pPr marL="0" indent="0" hangingPunct="0">
              <a:buNone/>
            </a:pPr>
            <a:endParaRPr lang="en-US" sz="5500" dirty="0"/>
          </a:p>
          <a:p>
            <a:pPr marL="0" indent="0" hangingPunct="0">
              <a:buNone/>
            </a:pPr>
            <a:endParaRPr lang="en-US" sz="5500" dirty="0" smtClean="0"/>
          </a:p>
          <a:p>
            <a:pPr marL="0" indent="0" hangingPunct="0">
              <a:buNone/>
            </a:pPr>
            <a:endParaRPr lang="en-US" sz="7200" dirty="0"/>
          </a:p>
          <a:p>
            <a:pPr marL="0" indent="0">
              <a:buNone/>
            </a:pPr>
            <a:endParaRPr lang="en-US" sz="1900" dirty="0" smtClean="0"/>
          </a:p>
          <a:p>
            <a:pPr marL="0" indent="0">
              <a:buNone/>
            </a:pPr>
            <a:endParaRPr lang="en-US" dirty="0" smtClean="0"/>
          </a:p>
          <a:p>
            <a:pPr marL="0" indent="0">
              <a:buNone/>
            </a:pPr>
            <a:endParaRPr lang="en-US" dirty="0"/>
          </a:p>
          <a:p>
            <a:pPr marL="0" indent="0">
              <a:buNone/>
            </a:pPr>
            <a:endParaRPr lang="en-US" sz="1600" dirty="0" smtClean="0"/>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sz="1600" dirty="0" smtClean="0"/>
              <a:t>--</a:t>
            </a:r>
            <a:endParaRPr lang="en-US" sz="1600" dirty="0"/>
          </a:p>
        </p:txBody>
      </p:sp>
    </p:spTree>
    <p:extLst>
      <p:ext uri="{BB962C8B-B14F-4D97-AF65-F5344CB8AC3E}">
        <p14:creationId xmlns:p14="http://schemas.microsoft.com/office/powerpoint/2010/main" val="10830031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1" end="1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15" end="1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8" end="1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of First Reading</a:t>
            </a:r>
            <a:endParaRPr lang="en-US" dirty="0"/>
          </a:p>
        </p:txBody>
      </p:sp>
      <p:sp>
        <p:nvSpPr>
          <p:cNvPr id="3" name="Content Placeholder 2"/>
          <p:cNvSpPr>
            <a:spLocks noGrp="1"/>
          </p:cNvSpPr>
          <p:nvPr>
            <p:ph idx="1"/>
          </p:nvPr>
        </p:nvSpPr>
        <p:spPr/>
        <p:txBody>
          <a:bodyPr/>
          <a:lstStyle/>
          <a:p>
            <a:r>
              <a:rPr lang="en-US" dirty="0" smtClean="0"/>
              <a:t>My questions focused on key events and motivations (particularly events that I thought might be confusing)</a:t>
            </a:r>
          </a:p>
          <a:p>
            <a:r>
              <a:rPr lang="en-US" dirty="0" smtClean="0"/>
              <a:t>The discussion led by these questions should lead to a good understanding of what the text said and this discussion should be coherent (aimed at developing a strong memory for what happened)</a:t>
            </a:r>
          </a:p>
          <a:p>
            <a:r>
              <a:rPr lang="en-US" dirty="0" smtClean="0"/>
              <a:t>A good follow up would be to tell/write summaries or retellings of the “story”</a:t>
            </a:r>
            <a:endParaRPr lang="en-US" dirty="0"/>
          </a:p>
        </p:txBody>
      </p:sp>
    </p:spTree>
    <p:extLst>
      <p:ext uri="{BB962C8B-B14F-4D97-AF65-F5344CB8AC3E}">
        <p14:creationId xmlns:p14="http://schemas.microsoft.com/office/powerpoint/2010/main" val="347580941"/>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81138"/>
          <a:ext cx="8229600" cy="4114800"/>
        </p:xfrm>
        <a:graphic>
          <a:graphicData uri="http://schemas.openxmlformats.org/drawingml/2006/table">
            <a:tbl>
              <a:tblPr firstRow="1" bandRow="1">
                <a:tableStyleId>{5C22544A-7EE6-4342-B048-85BDC9FD1C3A}</a:tableStyleId>
              </a:tblPr>
              <a:tblGrid>
                <a:gridCol w="8229600"/>
              </a:tblGrid>
              <a:tr h="514350">
                <a:tc>
                  <a:txBody>
                    <a:bodyPr/>
                    <a:lstStyle/>
                    <a:p>
                      <a:r>
                        <a:rPr lang="en-US" dirty="0" smtClean="0"/>
                        <a:t>Setting :</a:t>
                      </a:r>
                      <a:endParaRPr lang="en-US" dirty="0"/>
                    </a:p>
                  </a:txBody>
                  <a:tcPr/>
                </a:tc>
              </a:tr>
              <a:tr h="514350">
                <a:tc>
                  <a:txBody>
                    <a:bodyPr/>
                    <a:lstStyle/>
                    <a:p>
                      <a:r>
                        <a:rPr lang="en-US" dirty="0" smtClean="0"/>
                        <a:t>Main Character:</a:t>
                      </a:r>
                      <a:endParaRPr lang="en-US" dirty="0"/>
                    </a:p>
                  </a:txBody>
                  <a:tcPr/>
                </a:tc>
              </a:tr>
              <a:tr h="514350">
                <a:tc>
                  <a:txBody>
                    <a:bodyPr/>
                    <a:lstStyle/>
                    <a:p>
                      <a:r>
                        <a:rPr lang="en-US" dirty="0" smtClean="0"/>
                        <a:t>Problem:</a:t>
                      </a:r>
                      <a:endParaRPr lang="en-US" dirty="0"/>
                    </a:p>
                  </a:txBody>
                  <a:tcPr/>
                </a:tc>
              </a:tr>
              <a:tr h="514350">
                <a:tc>
                  <a:txBody>
                    <a:bodyPr/>
                    <a:lstStyle/>
                    <a:p>
                      <a:r>
                        <a:rPr lang="en-US" dirty="0" smtClean="0"/>
                        <a:t>Internal</a:t>
                      </a:r>
                      <a:r>
                        <a:rPr lang="en-US" baseline="0" dirty="0" smtClean="0"/>
                        <a:t> Response:</a:t>
                      </a:r>
                      <a:endParaRPr lang="en-US" dirty="0"/>
                    </a:p>
                  </a:txBody>
                  <a:tcPr/>
                </a:tc>
              </a:tr>
              <a:tr h="514350">
                <a:tc>
                  <a:txBody>
                    <a:bodyPr/>
                    <a:lstStyle/>
                    <a:p>
                      <a:r>
                        <a:rPr lang="en-US" dirty="0" smtClean="0"/>
                        <a:t>Attempt:</a:t>
                      </a:r>
                      <a:endParaRPr lang="en-US" dirty="0"/>
                    </a:p>
                  </a:txBody>
                  <a:tcPr/>
                </a:tc>
              </a:tr>
              <a:tr h="514350">
                <a:tc>
                  <a:txBody>
                    <a:bodyPr/>
                    <a:lstStyle/>
                    <a:p>
                      <a:r>
                        <a:rPr lang="en-US" dirty="0" smtClean="0"/>
                        <a:t>Outcome:</a:t>
                      </a:r>
                      <a:endParaRPr lang="en-US" dirty="0"/>
                    </a:p>
                  </a:txBody>
                  <a:tcPr/>
                </a:tc>
              </a:tr>
              <a:tr h="514350">
                <a:tc>
                  <a:txBody>
                    <a:bodyPr/>
                    <a:lstStyle/>
                    <a:p>
                      <a:r>
                        <a:rPr lang="en-US" dirty="0" smtClean="0"/>
                        <a:t>Reaction:</a:t>
                      </a:r>
                      <a:endParaRPr lang="en-US" dirty="0"/>
                    </a:p>
                  </a:txBody>
                  <a:tcPr/>
                </a:tc>
              </a:tr>
              <a:tr h="514350">
                <a:tc>
                  <a:txBody>
                    <a:bodyPr/>
                    <a:lstStyle/>
                    <a:p>
                      <a:r>
                        <a:rPr lang="en-US" dirty="0" smtClean="0"/>
                        <a:t>Theme:</a:t>
                      </a:r>
                      <a:endParaRPr lang="en-US" dirty="0"/>
                    </a:p>
                  </a:txBody>
                  <a:tcPr/>
                </a:tc>
              </a:tr>
            </a:tbl>
          </a:graphicData>
        </a:graphic>
      </p:graphicFrame>
      <p:sp>
        <p:nvSpPr>
          <p:cNvPr id="2" name="Title 1"/>
          <p:cNvSpPr>
            <a:spLocks noGrp="1"/>
          </p:cNvSpPr>
          <p:nvPr>
            <p:ph type="title"/>
          </p:nvPr>
        </p:nvSpPr>
        <p:spPr/>
        <p:txBody>
          <a:bodyPr/>
          <a:lstStyle/>
          <a:p>
            <a:pPr eaLnBrk="1" fontAlgn="auto" hangingPunct="1">
              <a:spcAft>
                <a:spcPts val="0"/>
              </a:spcAft>
              <a:defRPr/>
            </a:pPr>
            <a:r>
              <a:rPr lang="en-US" dirty="0" smtClean="0"/>
              <a:t>Story Map</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does the text work?</a:t>
            </a:r>
            <a:endParaRPr lang="en-US" dirty="0"/>
          </a:p>
        </p:txBody>
      </p:sp>
      <p:sp>
        <p:nvSpPr>
          <p:cNvPr id="3" name="Content Placeholder 2"/>
          <p:cNvSpPr>
            <a:spLocks noGrp="1"/>
          </p:cNvSpPr>
          <p:nvPr>
            <p:ph idx="1"/>
          </p:nvPr>
        </p:nvSpPr>
        <p:spPr/>
        <p:txBody>
          <a:bodyPr>
            <a:normAutofit/>
          </a:bodyPr>
          <a:lstStyle/>
          <a:p>
            <a:r>
              <a:rPr lang="en-US" dirty="0" smtClean="0"/>
              <a:t>Second reading</a:t>
            </a:r>
          </a:p>
          <a:p>
            <a:r>
              <a:rPr lang="en-US" dirty="0"/>
              <a:t>Stories are written by people to teach lessons or reveal insights about the human condition in aesthetically pleasing and powerful </a:t>
            </a:r>
            <a:r>
              <a:rPr lang="en-US" dirty="0" smtClean="0"/>
              <a:t>ways</a:t>
            </a:r>
          </a:p>
          <a:p>
            <a:r>
              <a:rPr lang="en-US" dirty="0" smtClean="0"/>
              <a:t>Questions should help guide students to think about how the text works and what the author was up to (craft and structure)</a:t>
            </a:r>
          </a:p>
          <a:p>
            <a:r>
              <a:rPr lang="en-US" dirty="0" smtClean="0"/>
              <a:t>Awareness of author choices are critical to coming to terms with craft and structure</a:t>
            </a:r>
            <a:endParaRPr lang="en-US" dirty="0"/>
          </a:p>
        </p:txBody>
      </p:sp>
    </p:spTree>
    <p:extLst>
      <p:ext uri="{BB962C8B-B14F-4D97-AF65-F5344CB8AC3E}">
        <p14:creationId xmlns:p14="http://schemas.microsoft.com/office/powerpoint/2010/main" val="2000597879"/>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609600"/>
            <a:ext cx="4040188" cy="5516563"/>
          </a:xfrm>
        </p:spPr>
        <p:txBody>
          <a:bodyPr>
            <a:normAutofit fontScale="85000" lnSpcReduction="10000"/>
          </a:bodyPr>
          <a:lstStyle/>
          <a:p>
            <a:pPr marL="0" indent="0" hangingPunct="0">
              <a:buNone/>
            </a:pPr>
            <a:r>
              <a:rPr lang="en-US" sz="6200" b="1" dirty="0"/>
              <a:t>The Big Orange </a:t>
            </a:r>
            <a:r>
              <a:rPr lang="en-US" sz="6200" b="1" dirty="0" err="1" smtClean="0"/>
              <a:t>Splot</a:t>
            </a:r>
            <a:r>
              <a:rPr lang="en-US" sz="6200" b="1" dirty="0" smtClean="0"/>
              <a:t> </a:t>
            </a:r>
            <a:r>
              <a:rPr lang="en-US" sz="6200" dirty="0" smtClean="0"/>
              <a:t>by Daniel </a:t>
            </a:r>
            <a:r>
              <a:rPr lang="en-US" sz="6200" dirty="0" err="1" smtClean="0"/>
              <a:t>Pinkwater</a:t>
            </a:r>
            <a:endParaRPr lang="en-US" sz="6200" dirty="0" smtClean="0"/>
          </a:p>
          <a:p>
            <a:pPr marL="0" indent="0" hangingPunct="0">
              <a:buNone/>
            </a:pPr>
            <a:endParaRPr lang="en-US" sz="3400" b="1" dirty="0"/>
          </a:p>
          <a:p>
            <a:pPr marL="0" indent="0" hangingPunct="0">
              <a:buNone/>
            </a:pPr>
            <a:r>
              <a:rPr lang="en-US" sz="2900" b="1" dirty="0"/>
              <a:t> </a:t>
            </a:r>
          </a:p>
          <a:p>
            <a:pPr marL="0" indent="0" hangingPunct="0">
              <a:buNone/>
            </a:pPr>
            <a:r>
              <a:rPr lang="en-US" sz="6400" dirty="0" smtClean="0"/>
              <a:t> </a:t>
            </a:r>
            <a:endParaRPr lang="en-US" sz="6400" dirty="0" smtClean="0"/>
          </a:p>
          <a:p>
            <a:pPr marL="0" indent="0" hangingPunct="0">
              <a:buNone/>
            </a:pPr>
            <a:endParaRPr lang="en-US" sz="2500" dirty="0"/>
          </a:p>
          <a:p>
            <a:pPr marL="0" indent="0" hangingPunct="0">
              <a:buNone/>
            </a:pPr>
            <a:r>
              <a:rPr lang="en-US" sz="2500" dirty="0" smtClean="0"/>
              <a:t>          </a:t>
            </a:r>
            <a:endParaRPr lang="en-US" dirty="0"/>
          </a:p>
        </p:txBody>
      </p:sp>
      <p:sp>
        <p:nvSpPr>
          <p:cNvPr id="6" name="Content Placeholder 5"/>
          <p:cNvSpPr>
            <a:spLocks noGrp="1"/>
          </p:cNvSpPr>
          <p:nvPr>
            <p:ph sz="quarter" idx="4"/>
          </p:nvPr>
        </p:nvSpPr>
        <p:spPr>
          <a:xfrm>
            <a:off x="4645025" y="609600"/>
            <a:ext cx="4041775" cy="5516563"/>
          </a:xfrm>
        </p:spPr>
        <p:txBody>
          <a:bodyPr>
            <a:normAutofit fontScale="92500" lnSpcReduction="20000"/>
          </a:bodyPr>
          <a:lstStyle/>
          <a:p>
            <a:pPr marL="0" indent="0">
              <a:buNone/>
            </a:pPr>
            <a:endParaRPr lang="en-US" dirty="0" smtClean="0"/>
          </a:p>
          <a:p>
            <a:pPr marL="0" indent="0">
              <a:buNone/>
            </a:pPr>
            <a:endParaRPr lang="en-US" dirty="0"/>
          </a:p>
          <a:p>
            <a:pPr marL="0" indent="0">
              <a:buNone/>
            </a:pPr>
            <a:r>
              <a:rPr lang="en-US" sz="1900" dirty="0" smtClean="0"/>
              <a:t>--Why is the setting important in this story and what is important about it?</a:t>
            </a:r>
          </a:p>
          <a:p>
            <a:pPr marL="0" indent="0">
              <a:buNone/>
            </a:pPr>
            <a:r>
              <a:rPr lang="en-US" dirty="0" smtClean="0"/>
              <a:t> </a:t>
            </a:r>
            <a:r>
              <a:rPr lang="en-US" sz="1800" i="1" dirty="0" smtClean="0"/>
              <a:t>(Settings are not always important, but in this case it helps establish the conflict—the street is a certain way at the beginning and it is going to be altered in important ways that instigate actions on the parts of the characters—the author uses it to tell WHY the actions take place, not just WHERE it takes place).</a:t>
            </a:r>
            <a:endParaRPr lang="en-US" dirty="0"/>
          </a:p>
          <a:p>
            <a:pPr marL="0" indent="0">
              <a:buNone/>
            </a:pPr>
            <a:endParaRPr lang="en-US" dirty="0" smtClean="0"/>
          </a:p>
          <a:p>
            <a:pPr marL="0" indent="0">
              <a:buNone/>
            </a:pPr>
            <a:endParaRPr lang="en-US" dirty="0"/>
          </a:p>
          <a:p>
            <a:pPr marL="0" indent="0">
              <a:buNone/>
            </a:pPr>
            <a:endParaRPr lang="en-US" dirty="0"/>
          </a:p>
          <a:p>
            <a:pPr marL="0" indent="0">
              <a:buNone/>
            </a:pPr>
            <a:endParaRPr lang="en-US" dirty="0"/>
          </a:p>
          <a:p>
            <a:pPr marL="0" indent="0">
              <a:buNone/>
            </a:pPr>
            <a:r>
              <a:rPr lang="en-US" sz="1600" dirty="0" smtClean="0"/>
              <a:t>------What was he thinking?   </a:t>
            </a:r>
          </a:p>
          <a:p>
            <a:pPr marL="0" indent="0">
              <a:buNone/>
            </a:pPr>
            <a:r>
              <a:rPr lang="en-US" sz="1600" i="1" dirty="0" smtClean="0"/>
              <a:t>(The conflict starts here, but the author        doesn’t beat you over the head with it… Plumbean has decided something or is            about to.)</a:t>
            </a:r>
            <a:endParaRPr lang="en-US" sz="1600" i="1" dirty="0"/>
          </a:p>
        </p:txBody>
      </p:sp>
    </p:spTree>
    <p:extLst>
      <p:ext uri="{BB962C8B-B14F-4D97-AF65-F5344CB8AC3E}">
        <p14:creationId xmlns:p14="http://schemas.microsoft.com/office/powerpoint/2010/main" val="19893461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609600"/>
            <a:ext cx="4040188" cy="5516563"/>
          </a:xfrm>
        </p:spPr>
        <p:txBody>
          <a:bodyPr>
            <a:normAutofit/>
          </a:bodyPr>
          <a:lstStyle/>
          <a:p>
            <a:pPr marL="0" indent="0" hangingPunct="0">
              <a:buNone/>
            </a:pPr>
            <a:r>
              <a:rPr lang="en-US" sz="1600" dirty="0" smtClean="0"/>
              <a:t>  </a:t>
            </a:r>
            <a:r>
              <a:rPr lang="en-US" sz="1600" dirty="0"/>
              <a:t> </a:t>
            </a:r>
            <a:endParaRPr lang="en-US" sz="1700" dirty="0" smtClean="0"/>
          </a:p>
          <a:p>
            <a:pPr marL="0" indent="0" hangingPunct="0">
              <a:buNone/>
            </a:pPr>
            <a:r>
              <a:rPr lang="en-US" sz="1700" dirty="0" smtClean="0"/>
              <a:t>         </a:t>
            </a:r>
            <a:endParaRPr lang="en-US" sz="1400" dirty="0"/>
          </a:p>
          <a:p>
            <a:pPr marL="0" indent="0" hangingPunct="0">
              <a:buNone/>
            </a:pPr>
            <a:r>
              <a:rPr lang="en-US" sz="1400" dirty="0"/>
              <a:t> </a:t>
            </a:r>
            <a:endParaRPr lang="en-US" sz="2500" dirty="0"/>
          </a:p>
          <a:p>
            <a:pPr marL="0" indent="0" hangingPunct="0">
              <a:buNone/>
            </a:pPr>
            <a:r>
              <a:rPr lang="en-US" sz="2500" dirty="0" smtClean="0"/>
              <a:t>          </a:t>
            </a:r>
            <a:endParaRPr lang="en-US" dirty="0"/>
          </a:p>
        </p:txBody>
      </p:sp>
      <p:sp>
        <p:nvSpPr>
          <p:cNvPr id="6" name="Content Placeholder 5"/>
          <p:cNvSpPr>
            <a:spLocks noGrp="1"/>
          </p:cNvSpPr>
          <p:nvPr>
            <p:ph sz="quarter" idx="4"/>
          </p:nvPr>
        </p:nvSpPr>
        <p:spPr>
          <a:xfrm>
            <a:off x="4648200" y="609600"/>
            <a:ext cx="4041775" cy="5516563"/>
          </a:xfrm>
        </p:spPr>
        <p:txBody>
          <a:bodyPr>
            <a:normAutofit fontScale="25000" lnSpcReduction="20000"/>
          </a:bodyPr>
          <a:lstStyle/>
          <a:p>
            <a:pPr marL="0" indent="0">
              <a:buNone/>
            </a:pPr>
            <a:endParaRPr lang="en-US" dirty="0" smtClean="0"/>
          </a:p>
          <a:p>
            <a:pPr marL="0" indent="0">
              <a:buNone/>
            </a:pPr>
            <a:endParaRPr lang="en-US"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smtClean="0"/>
          </a:p>
          <a:p>
            <a:pPr marL="0" indent="0">
              <a:buNone/>
            </a:pPr>
            <a:endParaRPr lang="en-US" sz="5000" dirty="0"/>
          </a:p>
          <a:p>
            <a:pPr marL="0" indent="0">
              <a:buNone/>
            </a:pPr>
            <a:r>
              <a:rPr lang="en-US" sz="7200" dirty="0" smtClean="0"/>
              <a:t>How did he say this… bright and happy? Reluctantly?</a:t>
            </a:r>
          </a:p>
          <a:p>
            <a:pPr marL="0" indent="0">
              <a:buNone/>
            </a:pPr>
            <a:endParaRPr lang="en-US" sz="7200" dirty="0" smtClean="0"/>
          </a:p>
          <a:p>
            <a:pPr marL="0" indent="0">
              <a:buNone/>
            </a:pPr>
            <a:r>
              <a:rPr lang="en-US" sz="7200" i="1" dirty="0" smtClean="0"/>
              <a:t>(There is more going on here than  is on the page. When is Plumbean transformed—when does he decide to be different?)</a:t>
            </a:r>
          </a:p>
          <a:p>
            <a:pPr marL="0" indent="0">
              <a:buNone/>
            </a:pPr>
            <a:endParaRPr lang="en-US" sz="7200" dirty="0" smtClean="0"/>
          </a:p>
          <a:p>
            <a:pPr marL="0" indent="0">
              <a:buNone/>
            </a:pPr>
            <a:endParaRPr lang="en-US" sz="7200" dirty="0" smtClean="0"/>
          </a:p>
          <a:p>
            <a:pPr marL="0" indent="0">
              <a:buNone/>
            </a:pPr>
            <a:r>
              <a:rPr lang="en-US" sz="7200" dirty="0" smtClean="0"/>
              <a:t>Why does the author explain why he painted at night? </a:t>
            </a:r>
          </a:p>
          <a:p>
            <a:pPr marL="0" indent="0">
              <a:buNone/>
            </a:pPr>
            <a:endParaRPr lang="en-US" sz="7200" dirty="0"/>
          </a:p>
          <a:p>
            <a:pPr marL="0" indent="0">
              <a:buNone/>
            </a:pPr>
            <a:r>
              <a:rPr lang="en-US" sz="7200" dirty="0" smtClean="0"/>
              <a:t>(</a:t>
            </a:r>
            <a:r>
              <a:rPr lang="en-US" sz="7200" i="1" dirty="0" smtClean="0"/>
              <a:t>Character motivation is important. Was he painting at night so he  could get it done before anyone  saw it or was he beating the heat? He is a different kind of man depending on what you think is happening?)</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sz="1600" dirty="0" smtClean="0"/>
              <a:t>--</a:t>
            </a:r>
            <a:endParaRPr lang="en-US" sz="1600" dirty="0"/>
          </a:p>
        </p:txBody>
      </p:sp>
    </p:spTree>
    <p:extLst>
      <p:ext uri="{BB962C8B-B14F-4D97-AF65-F5344CB8AC3E}">
        <p14:creationId xmlns:p14="http://schemas.microsoft.com/office/powerpoint/2010/main" val="245728644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9" end="19"/>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1" end="2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24" end="2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26" end="2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609600"/>
            <a:ext cx="4040188" cy="5516563"/>
          </a:xfrm>
        </p:spPr>
        <p:txBody>
          <a:bodyPr>
            <a:normAutofit/>
          </a:bodyPr>
          <a:lstStyle/>
          <a:p>
            <a:pPr marL="0" indent="0" hangingPunct="0">
              <a:buNone/>
            </a:pPr>
            <a:r>
              <a:rPr lang="en-US" sz="1600" dirty="0" smtClean="0"/>
              <a:t>      </a:t>
            </a:r>
            <a:endParaRPr lang="en-US" sz="1700" dirty="0" smtClean="0"/>
          </a:p>
          <a:p>
            <a:pPr marL="0" indent="0" hangingPunct="0">
              <a:buNone/>
            </a:pPr>
            <a:r>
              <a:rPr lang="en-US" sz="1700" dirty="0" smtClean="0"/>
              <a:t>  </a:t>
            </a:r>
            <a:r>
              <a:rPr lang="en-US" sz="1700" dirty="0" smtClean="0"/>
              <a:t> .</a:t>
            </a:r>
            <a:endParaRPr lang="en-US" sz="1700" dirty="0"/>
          </a:p>
          <a:p>
            <a:pPr marL="0" indent="0" hangingPunct="0">
              <a:buNone/>
            </a:pPr>
            <a:endParaRPr lang="en-US" sz="1600" dirty="0" smtClean="0"/>
          </a:p>
          <a:p>
            <a:pPr marL="0" indent="0" hangingPunct="0">
              <a:buNone/>
            </a:pPr>
            <a:endParaRPr lang="en-US" sz="1400" dirty="0"/>
          </a:p>
          <a:p>
            <a:pPr marL="0" indent="0" hangingPunct="0">
              <a:buNone/>
            </a:pPr>
            <a:r>
              <a:rPr lang="en-US" sz="1400" dirty="0"/>
              <a:t> </a:t>
            </a:r>
            <a:endParaRPr lang="en-US" sz="2500" dirty="0"/>
          </a:p>
          <a:p>
            <a:pPr marL="0" indent="0" hangingPunct="0">
              <a:buNone/>
            </a:pPr>
            <a:r>
              <a:rPr lang="en-US" sz="2500" dirty="0" smtClean="0"/>
              <a:t>          </a:t>
            </a:r>
            <a:endParaRPr lang="en-US" dirty="0"/>
          </a:p>
        </p:txBody>
      </p:sp>
      <p:sp>
        <p:nvSpPr>
          <p:cNvPr id="6" name="Content Placeholder 5"/>
          <p:cNvSpPr>
            <a:spLocks noGrp="1"/>
          </p:cNvSpPr>
          <p:nvPr>
            <p:ph sz="quarter" idx="4"/>
          </p:nvPr>
        </p:nvSpPr>
        <p:spPr>
          <a:xfrm>
            <a:off x="4645025" y="609600"/>
            <a:ext cx="4041775" cy="5516563"/>
          </a:xfrm>
        </p:spPr>
        <p:txBody>
          <a:bodyPr>
            <a:normAutofit fontScale="25000" lnSpcReduction="20000"/>
          </a:bodyPr>
          <a:lstStyle/>
          <a:p>
            <a:pPr marL="0" indent="0">
              <a:buNone/>
            </a:pPr>
            <a:endParaRPr lang="en-US" dirty="0" smtClean="0"/>
          </a:p>
          <a:p>
            <a:pPr marL="0" indent="0">
              <a:buNone/>
            </a:pPr>
            <a:endParaRPr lang="en-US" dirty="0"/>
          </a:p>
          <a:p>
            <a:pPr marL="0" indent="0">
              <a:buNone/>
            </a:pPr>
            <a:endParaRPr lang="en-US" sz="1600" dirty="0" smtClean="0"/>
          </a:p>
          <a:p>
            <a:pPr marL="0" indent="0">
              <a:buNone/>
            </a:pPr>
            <a:endParaRPr lang="en-US" sz="5000" dirty="0"/>
          </a:p>
          <a:p>
            <a:pPr marL="0" indent="0">
              <a:buNone/>
            </a:pPr>
            <a:endParaRPr lang="en-US" sz="5000" dirty="0"/>
          </a:p>
          <a:p>
            <a:pPr marL="0" indent="0">
              <a:buNone/>
            </a:pPr>
            <a:endParaRPr lang="en-US" sz="8000" dirty="0" smtClean="0"/>
          </a:p>
          <a:p>
            <a:pPr marL="0" indent="0">
              <a:buNone/>
            </a:pPr>
            <a:r>
              <a:rPr lang="en-US" sz="8000" dirty="0" smtClean="0"/>
              <a:t> </a:t>
            </a:r>
          </a:p>
          <a:p>
            <a:pPr marL="0" indent="0">
              <a:buNone/>
            </a:pPr>
            <a:endParaRPr lang="en-US" sz="8000" i="1" dirty="0"/>
          </a:p>
          <a:p>
            <a:pPr marL="0" indent="0">
              <a:buNone/>
            </a:pPr>
            <a:endParaRPr lang="en-US" sz="8000" i="1" dirty="0" smtClean="0"/>
          </a:p>
          <a:p>
            <a:pPr marL="0" indent="0">
              <a:buNone/>
            </a:pPr>
            <a:endParaRPr lang="en-US" sz="8000" i="1" dirty="0" smtClean="0"/>
          </a:p>
          <a:p>
            <a:pPr marL="0" indent="0">
              <a:buNone/>
            </a:pPr>
            <a:endParaRPr lang="en-US" sz="8000" dirty="0" smtClean="0"/>
          </a:p>
          <a:p>
            <a:pPr marL="0" indent="0">
              <a:buNone/>
            </a:pPr>
            <a:r>
              <a:rPr lang="en-US" sz="8000" dirty="0" smtClean="0"/>
              <a:t>How does the author describe </a:t>
            </a:r>
            <a:r>
              <a:rPr lang="en-US" sz="8000" dirty="0" err="1" smtClean="0"/>
              <a:t>Plumbean’s</a:t>
            </a:r>
            <a:r>
              <a:rPr lang="en-US" sz="8000" dirty="0" smtClean="0"/>
              <a:t> house? Why does he compare it to a rainbow, a jungle,    an explosion?</a:t>
            </a:r>
          </a:p>
          <a:p>
            <a:pPr marL="0" indent="0">
              <a:buNone/>
            </a:pPr>
            <a:endParaRPr lang="en-US" sz="8000" dirty="0"/>
          </a:p>
          <a:p>
            <a:pPr marL="0" indent="0">
              <a:buNone/>
            </a:pPr>
            <a:r>
              <a:rPr lang="en-US" sz="8000" i="1" dirty="0" smtClean="0"/>
              <a:t>(The author describes the house three times… each time in colorful metaphorical language, a technique he uses throughout the story when he wants to emphasize the feelings  of the neighbors?) </a:t>
            </a:r>
            <a:endParaRPr lang="en-US" sz="8000" i="1" dirty="0"/>
          </a:p>
          <a:p>
            <a:pPr marL="0" indent="0">
              <a:buNone/>
            </a:pPr>
            <a:endParaRPr lang="en-US" sz="8000"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sz="1600" dirty="0" smtClean="0"/>
              <a:t>--</a:t>
            </a:r>
            <a:endParaRPr lang="en-US" sz="1600" dirty="0"/>
          </a:p>
        </p:txBody>
      </p:sp>
    </p:spTree>
    <p:extLst>
      <p:ext uri="{BB962C8B-B14F-4D97-AF65-F5344CB8AC3E}">
        <p14:creationId xmlns:p14="http://schemas.microsoft.com/office/powerpoint/2010/main" val="8582015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11" end="1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close reading, the meaning is in the text</a:t>
            </a:r>
            <a:endParaRPr lang="en-US" dirty="0"/>
          </a:p>
        </p:txBody>
      </p:sp>
      <p:sp>
        <p:nvSpPr>
          <p:cNvPr id="3" name="Content Placeholder 2"/>
          <p:cNvSpPr>
            <a:spLocks noGrp="1"/>
          </p:cNvSpPr>
          <p:nvPr>
            <p:ph idx="1"/>
          </p:nvPr>
        </p:nvSpPr>
        <p:spPr>
          <a:xfrm>
            <a:off x="457200" y="1828800"/>
            <a:ext cx="7620000" cy="4572000"/>
          </a:xfrm>
        </p:spPr>
        <p:txBody>
          <a:bodyPr/>
          <a:lstStyle/>
          <a:p>
            <a:r>
              <a:rPr lang="en-US" dirty="0" smtClean="0"/>
              <a:t>Close reading is a particular approach to reading that some readers use or use some of the time</a:t>
            </a:r>
          </a:p>
          <a:p>
            <a:r>
              <a:rPr lang="en-US" dirty="0" smtClean="0"/>
              <a:t>Readers grasp meaning by reading and analyzing </a:t>
            </a:r>
            <a:r>
              <a:rPr lang="en-US" dirty="0"/>
              <a:t>a</a:t>
            </a:r>
            <a:r>
              <a:rPr lang="en-US" dirty="0" smtClean="0"/>
              <a:t> text </a:t>
            </a:r>
          </a:p>
          <a:p>
            <a:r>
              <a:rPr lang="en-US" dirty="0" smtClean="0"/>
              <a:t>Close reading is heavily involved in determining the meaning and value of a text through a deep reading of that text with little recourse to other sources of information</a:t>
            </a:r>
          </a:p>
          <a:p>
            <a:r>
              <a:rPr lang="en-US" dirty="0" smtClean="0"/>
              <a:t>Close reading treats the text as a unity—that means it considers not only the author’s message, but how the ways of telling the message reinforce or extend its meaning</a:t>
            </a:r>
          </a:p>
          <a:p>
            <a:endParaRPr lang="en-US" dirty="0"/>
          </a:p>
        </p:txBody>
      </p:sp>
    </p:spTree>
    <p:extLst>
      <p:ext uri="{BB962C8B-B14F-4D97-AF65-F5344CB8AC3E}">
        <p14:creationId xmlns:p14="http://schemas.microsoft.com/office/powerpoint/2010/main" val="1996852392"/>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609600"/>
            <a:ext cx="4040188" cy="5516563"/>
          </a:xfrm>
        </p:spPr>
        <p:txBody>
          <a:bodyPr>
            <a:normAutofit/>
          </a:bodyPr>
          <a:lstStyle/>
          <a:p>
            <a:pPr marL="0" indent="0" hangingPunct="0">
              <a:buNone/>
            </a:pPr>
            <a:r>
              <a:rPr lang="en-US" sz="1600" dirty="0" smtClean="0"/>
              <a:t> </a:t>
            </a:r>
            <a:endParaRPr lang="en-US" sz="1600" dirty="0"/>
          </a:p>
          <a:p>
            <a:pPr marL="0" indent="0" hangingPunct="0">
              <a:buNone/>
            </a:pPr>
            <a:endParaRPr lang="en-US" sz="1600" dirty="0"/>
          </a:p>
          <a:p>
            <a:pPr marL="0" indent="0" hangingPunct="0">
              <a:buNone/>
            </a:pPr>
            <a:r>
              <a:rPr lang="en-US" sz="1400" dirty="0"/>
              <a:t> </a:t>
            </a:r>
            <a:endParaRPr lang="en-US" sz="2500" dirty="0"/>
          </a:p>
          <a:p>
            <a:pPr marL="0" indent="0" hangingPunct="0">
              <a:buNone/>
            </a:pPr>
            <a:r>
              <a:rPr lang="en-US" sz="2500" dirty="0" smtClean="0"/>
              <a:t>          </a:t>
            </a:r>
            <a:endParaRPr lang="en-US" dirty="0"/>
          </a:p>
        </p:txBody>
      </p:sp>
      <p:sp>
        <p:nvSpPr>
          <p:cNvPr id="6" name="Content Placeholder 5"/>
          <p:cNvSpPr>
            <a:spLocks noGrp="1"/>
          </p:cNvSpPr>
          <p:nvPr>
            <p:ph sz="quarter" idx="4"/>
          </p:nvPr>
        </p:nvSpPr>
        <p:spPr>
          <a:xfrm>
            <a:off x="4645025" y="609600"/>
            <a:ext cx="4041775" cy="5516563"/>
          </a:xfrm>
        </p:spPr>
        <p:txBody>
          <a:bodyPr>
            <a:normAutofit fontScale="25000" lnSpcReduction="20000"/>
          </a:bodyPr>
          <a:lstStyle/>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8000" dirty="0"/>
          </a:p>
          <a:p>
            <a:pPr marL="0" indent="0" hangingPunct="0">
              <a:buNone/>
            </a:pPr>
            <a:endParaRPr lang="en-US" sz="8000" dirty="0" smtClean="0"/>
          </a:p>
          <a:p>
            <a:pPr marL="0" indent="0" hangingPunct="0">
              <a:buNone/>
            </a:pPr>
            <a:r>
              <a:rPr lang="en-US" sz="8000" dirty="0" smtClean="0"/>
              <a:t>What do you notice here?</a:t>
            </a:r>
          </a:p>
          <a:p>
            <a:pPr marL="0" indent="0" hangingPunct="0">
              <a:buNone/>
            </a:pPr>
            <a:endParaRPr lang="en-US" sz="8000" dirty="0"/>
          </a:p>
          <a:p>
            <a:pPr marL="0" indent="0" hangingPunct="0">
              <a:buNone/>
            </a:pPr>
            <a:r>
              <a:rPr lang="en-US" sz="8000" dirty="0" smtClean="0"/>
              <a:t>Why does the author tell you the neighbors’ feelings in this way?</a:t>
            </a:r>
          </a:p>
          <a:p>
            <a:pPr marL="0" indent="0" hangingPunct="0">
              <a:buNone/>
            </a:pPr>
            <a:endParaRPr lang="en-US" sz="8000" dirty="0"/>
          </a:p>
          <a:p>
            <a:pPr marL="0" indent="0" hangingPunct="0">
              <a:buNone/>
            </a:pPr>
            <a:r>
              <a:rPr lang="en-US" sz="8000" i="1" dirty="0"/>
              <a:t>(I want to make sure the students </a:t>
            </a:r>
            <a:r>
              <a:rPr lang="en-US" sz="8000" i="1" dirty="0" smtClean="0"/>
              <a:t>  see </a:t>
            </a:r>
            <a:r>
              <a:rPr lang="en-US" sz="8000" i="1" dirty="0"/>
              <a:t>the repetition of this literary device and that they try to make sense of it.)</a:t>
            </a:r>
          </a:p>
          <a:p>
            <a:pPr marL="0" indent="0" hangingPunct="0">
              <a:buNone/>
            </a:pPr>
            <a:endParaRPr lang="en-US" sz="80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5500" dirty="0" smtClean="0"/>
          </a:p>
          <a:p>
            <a:pPr marL="0" indent="0" hangingPunct="0">
              <a:buNone/>
            </a:pPr>
            <a:endParaRPr lang="en-US" sz="5500" dirty="0" smtClean="0"/>
          </a:p>
          <a:p>
            <a:pPr marL="0" indent="0" hangingPunct="0">
              <a:buNone/>
            </a:pPr>
            <a:r>
              <a:rPr lang="en-US" sz="5500" dirty="0" smtClean="0"/>
              <a:t>  </a:t>
            </a:r>
          </a:p>
          <a:p>
            <a:pPr marL="0" indent="0" hangingPunct="0">
              <a:buNone/>
            </a:pPr>
            <a:endParaRPr lang="en-US" sz="5500" dirty="0"/>
          </a:p>
          <a:p>
            <a:pPr marL="0" indent="0" hangingPunct="0">
              <a:buNone/>
            </a:pPr>
            <a:endParaRPr lang="en-US" sz="5500" dirty="0" smtClean="0"/>
          </a:p>
          <a:p>
            <a:pPr marL="0" indent="0" hangingPunct="0">
              <a:buNone/>
            </a:pPr>
            <a:endParaRPr lang="en-US" sz="5500" dirty="0"/>
          </a:p>
          <a:p>
            <a:pPr marL="0" indent="0" hangingPunct="0">
              <a:buNone/>
            </a:pPr>
            <a:endParaRPr lang="en-US" sz="5500" dirty="0" smtClean="0"/>
          </a:p>
          <a:p>
            <a:pPr marL="0" indent="0" hangingPunct="0">
              <a:buNone/>
            </a:pPr>
            <a:endParaRPr lang="en-US" sz="7200" dirty="0"/>
          </a:p>
          <a:p>
            <a:pPr marL="0" indent="0" hangingPunct="0">
              <a:buNone/>
            </a:pPr>
            <a:r>
              <a:rPr lang="en-US" sz="7200" dirty="0" smtClean="0"/>
              <a:t> </a:t>
            </a: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sz="1600" dirty="0" smtClean="0"/>
              <a:t>--</a:t>
            </a:r>
            <a:endParaRPr lang="en-US" sz="1600" dirty="0"/>
          </a:p>
        </p:txBody>
      </p:sp>
    </p:spTree>
    <p:extLst>
      <p:ext uri="{BB962C8B-B14F-4D97-AF65-F5344CB8AC3E}">
        <p14:creationId xmlns:p14="http://schemas.microsoft.com/office/powerpoint/2010/main" val="15727940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609600"/>
            <a:ext cx="4040188" cy="5516563"/>
          </a:xfrm>
        </p:spPr>
        <p:txBody>
          <a:bodyPr>
            <a:normAutofit/>
          </a:bodyPr>
          <a:lstStyle/>
          <a:p>
            <a:pPr marL="0" indent="0" hangingPunct="0">
              <a:buNone/>
            </a:pPr>
            <a:r>
              <a:rPr lang="en-US" sz="1600" dirty="0" smtClean="0"/>
              <a:t> </a:t>
            </a:r>
            <a:endParaRPr lang="en-US" sz="1600" dirty="0"/>
          </a:p>
          <a:p>
            <a:pPr marL="0" indent="0" hangingPunct="0">
              <a:buNone/>
            </a:pPr>
            <a:endParaRPr lang="en-US" sz="1600" dirty="0"/>
          </a:p>
          <a:p>
            <a:pPr marL="0" indent="0" hangingPunct="0">
              <a:buNone/>
            </a:pPr>
            <a:r>
              <a:rPr lang="en-US" sz="1400" dirty="0"/>
              <a:t> </a:t>
            </a:r>
            <a:endParaRPr lang="en-US" sz="2500" dirty="0"/>
          </a:p>
          <a:p>
            <a:pPr marL="0" indent="0" hangingPunct="0">
              <a:buNone/>
            </a:pPr>
            <a:r>
              <a:rPr lang="en-US" sz="2500" dirty="0" smtClean="0"/>
              <a:t>          </a:t>
            </a:r>
            <a:endParaRPr lang="en-US" dirty="0"/>
          </a:p>
        </p:txBody>
      </p:sp>
      <p:sp>
        <p:nvSpPr>
          <p:cNvPr id="6" name="Content Placeholder 5"/>
          <p:cNvSpPr>
            <a:spLocks noGrp="1"/>
          </p:cNvSpPr>
          <p:nvPr>
            <p:ph sz="quarter" idx="4"/>
          </p:nvPr>
        </p:nvSpPr>
        <p:spPr>
          <a:xfrm>
            <a:off x="4645025" y="609600"/>
            <a:ext cx="4041775" cy="5516563"/>
          </a:xfrm>
        </p:spPr>
        <p:txBody>
          <a:bodyPr>
            <a:normAutofit fontScale="25000" lnSpcReduction="20000"/>
          </a:bodyPr>
          <a:lstStyle/>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7200" dirty="0" smtClean="0"/>
          </a:p>
          <a:p>
            <a:pPr marL="0" indent="0" hangingPunct="0">
              <a:buNone/>
            </a:pPr>
            <a:r>
              <a:rPr lang="en-US" sz="7200" dirty="0" smtClean="0"/>
              <a:t> What’s going on here?</a:t>
            </a:r>
          </a:p>
          <a:p>
            <a:pPr marL="0" indent="0" hangingPunct="0">
              <a:buNone/>
            </a:pPr>
            <a:endParaRPr lang="en-US" sz="7200" dirty="0"/>
          </a:p>
          <a:p>
            <a:pPr marL="0" indent="0" hangingPunct="0">
              <a:buNone/>
            </a:pPr>
            <a:endParaRPr lang="en-US" sz="7200" dirty="0" smtClean="0"/>
          </a:p>
          <a:p>
            <a:pPr marL="0" indent="0" hangingPunct="0">
              <a:buNone/>
            </a:pPr>
            <a:r>
              <a:rPr lang="en-US" sz="7200" i="1" dirty="0" smtClean="0"/>
              <a:t>(The repetition of this literary            device should be evident by now.            By saying the same thing over and       over again with colorful language          we get a sense of how strong the emotions are).</a:t>
            </a:r>
          </a:p>
          <a:p>
            <a:pPr marL="0" indent="0" hangingPunct="0">
              <a:buNone/>
            </a:pPr>
            <a:endParaRPr lang="en-US" sz="1900" dirty="0" smtClean="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5500" dirty="0" smtClean="0"/>
          </a:p>
          <a:p>
            <a:pPr marL="0" indent="0" hangingPunct="0">
              <a:buNone/>
            </a:pPr>
            <a:endParaRPr lang="en-US" sz="5500" dirty="0" smtClean="0"/>
          </a:p>
          <a:p>
            <a:pPr marL="0" indent="0" hangingPunct="0">
              <a:buNone/>
            </a:pPr>
            <a:r>
              <a:rPr lang="en-US" sz="5500" dirty="0" smtClean="0"/>
              <a:t>  </a:t>
            </a:r>
          </a:p>
          <a:p>
            <a:pPr marL="0" indent="0" hangingPunct="0">
              <a:buNone/>
            </a:pPr>
            <a:endParaRPr lang="en-US" sz="5500" dirty="0"/>
          </a:p>
          <a:p>
            <a:pPr marL="0" indent="0" hangingPunct="0">
              <a:buNone/>
            </a:pPr>
            <a:endParaRPr lang="en-US" sz="5500" dirty="0" smtClean="0"/>
          </a:p>
          <a:p>
            <a:pPr marL="0" indent="0" hangingPunct="0">
              <a:buNone/>
            </a:pPr>
            <a:endParaRPr lang="en-US" sz="5500" dirty="0"/>
          </a:p>
          <a:p>
            <a:pPr marL="0" indent="0" hangingPunct="0">
              <a:buNone/>
            </a:pPr>
            <a:endParaRPr lang="en-US" sz="5500" dirty="0" smtClean="0"/>
          </a:p>
          <a:p>
            <a:pPr marL="0" indent="0" hangingPunct="0">
              <a:buNone/>
            </a:pPr>
            <a:endParaRPr lang="en-US" sz="7200" dirty="0"/>
          </a:p>
          <a:p>
            <a:pPr marL="0" indent="0">
              <a:buNone/>
            </a:pPr>
            <a:endParaRPr lang="en-US" sz="1900" dirty="0" smtClean="0"/>
          </a:p>
          <a:p>
            <a:pPr marL="0" indent="0">
              <a:buNone/>
            </a:pPr>
            <a:endParaRPr lang="en-US" dirty="0" smtClean="0"/>
          </a:p>
          <a:p>
            <a:pPr marL="0" indent="0">
              <a:buNone/>
            </a:pPr>
            <a:endParaRPr lang="en-US" dirty="0"/>
          </a:p>
          <a:p>
            <a:pPr marL="0" indent="0">
              <a:buNone/>
            </a:pPr>
            <a:endParaRPr lang="en-US" sz="1600" dirty="0" smtClean="0"/>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sz="1600" dirty="0" smtClean="0"/>
              <a:t>--</a:t>
            </a:r>
            <a:endParaRPr lang="en-US" sz="1600" dirty="0"/>
          </a:p>
        </p:txBody>
      </p:sp>
    </p:spTree>
    <p:extLst>
      <p:ext uri="{BB962C8B-B14F-4D97-AF65-F5344CB8AC3E}">
        <p14:creationId xmlns:p14="http://schemas.microsoft.com/office/powerpoint/2010/main" val="23452679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8" end="1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1" end="2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609600"/>
            <a:ext cx="4040188" cy="5516563"/>
          </a:xfrm>
        </p:spPr>
        <p:txBody>
          <a:bodyPr>
            <a:normAutofit/>
          </a:bodyPr>
          <a:lstStyle/>
          <a:p>
            <a:pPr marL="0" indent="0" hangingPunct="0">
              <a:buNone/>
            </a:pPr>
            <a:r>
              <a:rPr lang="en-US" sz="1600" dirty="0" smtClean="0"/>
              <a:t> </a:t>
            </a:r>
            <a:endParaRPr lang="en-US" sz="1600" dirty="0"/>
          </a:p>
          <a:p>
            <a:pPr marL="0" indent="0" hangingPunct="0">
              <a:buNone/>
            </a:pPr>
            <a:r>
              <a:rPr lang="en-US" sz="1600" dirty="0" smtClean="0"/>
              <a:t> </a:t>
            </a:r>
            <a:r>
              <a:rPr lang="en-US" sz="1600" dirty="0"/>
              <a:t> </a:t>
            </a:r>
          </a:p>
          <a:p>
            <a:pPr marL="0" indent="0" hangingPunct="0">
              <a:buNone/>
            </a:pPr>
            <a:r>
              <a:rPr lang="en-US" sz="1400" dirty="0"/>
              <a:t> </a:t>
            </a:r>
            <a:endParaRPr lang="en-US" sz="2500" dirty="0"/>
          </a:p>
          <a:p>
            <a:pPr marL="0" indent="0" hangingPunct="0">
              <a:buNone/>
            </a:pPr>
            <a:r>
              <a:rPr lang="en-US" sz="2500" dirty="0" smtClean="0"/>
              <a:t>          </a:t>
            </a:r>
            <a:endParaRPr lang="en-US" dirty="0"/>
          </a:p>
        </p:txBody>
      </p:sp>
      <p:sp>
        <p:nvSpPr>
          <p:cNvPr id="6" name="Content Placeholder 5"/>
          <p:cNvSpPr>
            <a:spLocks noGrp="1"/>
          </p:cNvSpPr>
          <p:nvPr>
            <p:ph sz="quarter" idx="4"/>
          </p:nvPr>
        </p:nvSpPr>
        <p:spPr>
          <a:xfrm>
            <a:off x="4645025" y="609600"/>
            <a:ext cx="4041775" cy="5516563"/>
          </a:xfrm>
        </p:spPr>
        <p:txBody>
          <a:bodyPr>
            <a:normAutofit fontScale="25000" lnSpcReduction="20000"/>
          </a:bodyPr>
          <a:lstStyle/>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7200" dirty="0" smtClean="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r>
              <a:rPr lang="en-US" sz="7200" dirty="0" smtClean="0"/>
              <a:t>The author describes Plumbean differently here than in past pages. What’s the change and how does the author reveal it?</a:t>
            </a:r>
          </a:p>
          <a:p>
            <a:pPr marL="0" indent="0" hangingPunct="0">
              <a:buNone/>
            </a:pPr>
            <a:endParaRPr lang="en-US" sz="7200" dirty="0" smtClean="0"/>
          </a:p>
          <a:p>
            <a:pPr marL="0" indent="0" hangingPunct="0">
              <a:buNone/>
            </a:pPr>
            <a:r>
              <a:rPr lang="en-US" sz="7200" i="1" dirty="0" smtClean="0"/>
              <a:t>(Plumbean has been silent and non-committal up to now. He doesn’t describe the change, but shows it through </a:t>
            </a:r>
            <a:r>
              <a:rPr lang="en-US" sz="7200" i="1" dirty="0" err="1" smtClean="0"/>
              <a:t>Plumbean’s</a:t>
            </a:r>
            <a:r>
              <a:rPr lang="en-US" sz="7200" i="1" dirty="0" smtClean="0"/>
              <a:t> own words. To me this shows that Plumbean has no grand plan, he is feeling his way along not trying to dictate to everyone else. The author’s choice here makes Plumbean more sympathetic ).</a:t>
            </a:r>
          </a:p>
          <a:p>
            <a:pPr marL="0" indent="0" hangingPunct="0">
              <a:buNone/>
            </a:pPr>
            <a:endParaRPr lang="en-US" sz="8000" dirty="0"/>
          </a:p>
          <a:p>
            <a:pPr marL="0" indent="0" hangingPunct="0">
              <a:buNone/>
            </a:pPr>
            <a:endParaRPr lang="en-US" sz="8000" dirty="0"/>
          </a:p>
          <a:p>
            <a:pPr marL="0" indent="0" hangingPunct="0">
              <a:buNone/>
            </a:pPr>
            <a:endParaRPr lang="en-US" sz="8000" dirty="0" smtClean="0"/>
          </a:p>
          <a:p>
            <a:pPr marL="0" indent="0" hangingPunct="0">
              <a:buNone/>
            </a:pPr>
            <a:endParaRPr lang="en-US" sz="8000" dirty="0"/>
          </a:p>
          <a:p>
            <a:pPr marL="0" indent="0" hangingPunct="0">
              <a:buNone/>
            </a:pPr>
            <a:endParaRPr lang="en-US" sz="8000" dirty="0" smtClean="0"/>
          </a:p>
          <a:p>
            <a:pPr marL="0" indent="0" hangingPunct="0">
              <a:buNone/>
            </a:pPr>
            <a:endParaRPr lang="en-US" sz="8000" dirty="0"/>
          </a:p>
          <a:p>
            <a:pPr marL="0" indent="0" hangingPunct="0">
              <a:buNone/>
            </a:pPr>
            <a:endParaRPr lang="en-US" sz="8000" dirty="0" smtClean="0"/>
          </a:p>
          <a:p>
            <a:pPr marL="0" indent="0" hangingPunct="0">
              <a:buNone/>
            </a:pPr>
            <a:endParaRPr lang="en-US" sz="8000" dirty="0"/>
          </a:p>
          <a:p>
            <a:pPr marL="0" indent="0" hangingPunct="0">
              <a:buNone/>
            </a:pPr>
            <a:endParaRPr lang="en-US" sz="8000" dirty="0" smtClean="0"/>
          </a:p>
          <a:p>
            <a:pPr marL="0" indent="0" hangingPunct="0">
              <a:buNone/>
            </a:pPr>
            <a:endParaRPr lang="en-US" sz="8000" dirty="0"/>
          </a:p>
          <a:p>
            <a:pPr marL="0" indent="0" hangingPunct="0">
              <a:buNone/>
            </a:pPr>
            <a:endParaRPr lang="en-US" sz="8000" dirty="0" smtClean="0"/>
          </a:p>
          <a:p>
            <a:pPr marL="0" indent="0" hangingPunct="0">
              <a:buNone/>
            </a:pPr>
            <a:endParaRPr lang="en-US" sz="8000" dirty="0"/>
          </a:p>
          <a:p>
            <a:pPr marL="0" indent="0" hangingPunct="0">
              <a:buNone/>
            </a:pPr>
            <a:endParaRPr lang="en-US" sz="8000" dirty="0" smtClean="0"/>
          </a:p>
          <a:p>
            <a:pPr marL="0" indent="0" hangingPunct="0">
              <a:buNone/>
            </a:pPr>
            <a:endParaRPr lang="en-US" sz="5500" dirty="0" smtClean="0"/>
          </a:p>
          <a:p>
            <a:pPr marL="0" indent="0" hangingPunct="0">
              <a:buNone/>
            </a:pPr>
            <a:r>
              <a:rPr lang="en-US" sz="5500" dirty="0" smtClean="0"/>
              <a:t>  </a:t>
            </a:r>
          </a:p>
          <a:p>
            <a:pPr marL="0" indent="0" hangingPunct="0">
              <a:buNone/>
            </a:pPr>
            <a:endParaRPr lang="en-US" sz="5500" dirty="0"/>
          </a:p>
          <a:p>
            <a:pPr marL="0" indent="0" hangingPunct="0">
              <a:buNone/>
            </a:pPr>
            <a:endParaRPr lang="en-US" sz="5500" dirty="0" smtClean="0"/>
          </a:p>
          <a:p>
            <a:pPr marL="0" indent="0" hangingPunct="0">
              <a:buNone/>
            </a:pPr>
            <a:endParaRPr lang="en-US" sz="5500" dirty="0"/>
          </a:p>
          <a:p>
            <a:pPr marL="0" indent="0" hangingPunct="0">
              <a:buNone/>
            </a:pPr>
            <a:endParaRPr lang="en-US" sz="5500" dirty="0" smtClean="0"/>
          </a:p>
          <a:p>
            <a:pPr marL="0" indent="0" hangingPunct="0">
              <a:buNone/>
            </a:pPr>
            <a:endParaRPr lang="en-US" sz="7200" dirty="0"/>
          </a:p>
          <a:p>
            <a:pPr marL="0" indent="0">
              <a:buNone/>
            </a:pPr>
            <a:endParaRPr lang="en-US" sz="1900" dirty="0" smtClean="0"/>
          </a:p>
          <a:p>
            <a:pPr marL="0" indent="0">
              <a:buNone/>
            </a:pPr>
            <a:endParaRPr lang="en-US" dirty="0" smtClean="0"/>
          </a:p>
          <a:p>
            <a:pPr marL="0" indent="0">
              <a:buNone/>
            </a:pPr>
            <a:endParaRPr lang="en-US" dirty="0"/>
          </a:p>
          <a:p>
            <a:pPr marL="0" indent="0">
              <a:buNone/>
            </a:pPr>
            <a:endParaRPr lang="en-US" sz="1600" dirty="0" smtClean="0"/>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sz="1600" dirty="0" smtClean="0"/>
              <a:t>--</a:t>
            </a:r>
            <a:endParaRPr lang="en-US" sz="1600" dirty="0"/>
          </a:p>
        </p:txBody>
      </p:sp>
    </p:spTree>
    <p:extLst>
      <p:ext uri="{BB962C8B-B14F-4D97-AF65-F5344CB8AC3E}">
        <p14:creationId xmlns:p14="http://schemas.microsoft.com/office/powerpoint/2010/main" val="13785672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1" end="2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3" end="2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609600"/>
            <a:ext cx="4040188" cy="5516563"/>
          </a:xfrm>
        </p:spPr>
        <p:txBody>
          <a:bodyPr>
            <a:normAutofit/>
          </a:bodyPr>
          <a:lstStyle/>
          <a:p>
            <a:pPr marL="0" indent="0" hangingPunct="0">
              <a:buNone/>
            </a:pPr>
            <a:r>
              <a:rPr lang="en-US" sz="1600" dirty="0" smtClean="0"/>
              <a:t> </a:t>
            </a:r>
            <a:endParaRPr lang="en-US" sz="1600" dirty="0"/>
          </a:p>
          <a:p>
            <a:pPr marL="0" indent="0" hangingPunct="0">
              <a:buNone/>
            </a:pPr>
            <a:r>
              <a:rPr lang="en-US" sz="1400" dirty="0"/>
              <a:t> </a:t>
            </a:r>
            <a:endParaRPr lang="en-US" sz="2500" dirty="0"/>
          </a:p>
          <a:p>
            <a:pPr marL="0" indent="0" hangingPunct="0">
              <a:buNone/>
            </a:pPr>
            <a:r>
              <a:rPr lang="en-US" sz="2500" dirty="0" smtClean="0"/>
              <a:t>          </a:t>
            </a:r>
            <a:endParaRPr lang="en-US" dirty="0"/>
          </a:p>
        </p:txBody>
      </p:sp>
      <p:sp>
        <p:nvSpPr>
          <p:cNvPr id="6" name="Content Placeholder 5"/>
          <p:cNvSpPr>
            <a:spLocks noGrp="1"/>
          </p:cNvSpPr>
          <p:nvPr>
            <p:ph sz="quarter" idx="4"/>
          </p:nvPr>
        </p:nvSpPr>
        <p:spPr>
          <a:xfrm>
            <a:off x="4645025" y="609600"/>
            <a:ext cx="4041775" cy="5516563"/>
          </a:xfrm>
        </p:spPr>
        <p:txBody>
          <a:bodyPr>
            <a:normAutofit fontScale="25000" lnSpcReduction="20000"/>
          </a:bodyPr>
          <a:lstStyle/>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7200" dirty="0" smtClean="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r>
              <a:rPr lang="en-US" sz="7200" dirty="0" smtClean="0"/>
              <a:t>Why didn’t the author reveal this conversation?</a:t>
            </a:r>
          </a:p>
          <a:p>
            <a:pPr marL="0" indent="0" hangingPunct="0">
              <a:buNone/>
            </a:pPr>
            <a:endParaRPr lang="en-US" sz="7200" dirty="0"/>
          </a:p>
          <a:p>
            <a:pPr marL="0" indent="0" hangingPunct="0">
              <a:buNone/>
            </a:pPr>
            <a:r>
              <a:rPr lang="en-US" sz="7200" dirty="0" smtClean="0"/>
              <a:t>(</a:t>
            </a:r>
            <a:r>
              <a:rPr lang="en-US" sz="7200" i="1" dirty="0" smtClean="0"/>
              <a:t>I think not showing this leaves Plumbean a bit ambiguous… if he tried to convert the man we might not like him. However, if he just had Plumbean tell about his own transformation that might have been enough to pull the man along. Plumbean leaves this up in the air and we have to collaborate with him as a result—what could be said that would move you to action?.)</a:t>
            </a:r>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5500" dirty="0" smtClean="0"/>
          </a:p>
          <a:p>
            <a:pPr marL="0" indent="0" hangingPunct="0">
              <a:buNone/>
            </a:pPr>
            <a:endParaRPr lang="en-US" sz="5500" dirty="0" smtClean="0"/>
          </a:p>
          <a:p>
            <a:pPr marL="0" indent="0" hangingPunct="0">
              <a:buNone/>
            </a:pPr>
            <a:r>
              <a:rPr lang="en-US" sz="5500" dirty="0" smtClean="0"/>
              <a:t>  </a:t>
            </a:r>
          </a:p>
          <a:p>
            <a:pPr marL="0" indent="0" hangingPunct="0">
              <a:buNone/>
            </a:pPr>
            <a:endParaRPr lang="en-US" sz="5500" dirty="0"/>
          </a:p>
          <a:p>
            <a:pPr marL="0" indent="0" hangingPunct="0">
              <a:buNone/>
            </a:pPr>
            <a:endParaRPr lang="en-US" sz="5500" dirty="0" smtClean="0"/>
          </a:p>
          <a:p>
            <a:pPr marL="0" indent="0" hangingPunct="0">
              <a:buNone/>
            </a:pPr>
            <a:endParaRPr lang="en-US" sz="5500" dirty="0"/>
          </a:p>
          <a:p>
            <a:pPr marL="0" indent="0" hangingPunct="0">
              <a:buNone/>
            </a:pPr>
            <a:endParaRPr lang="en-US" sz="5500" dirty="0" smtClean="0"/>
          </a:p>
          <a:p>
            <a:pPr marL="0" indent="0" hangingPunct="0">
              <a:buNone/>
            </a:pPr>
            <a:endParaRPr lang="en-US" sz="7200" dirty="0"/>
          </a:p>
          <a:p>
            <a:pPr marL="0" indent="0">
              <a:buNone/>
            </a:pPr>
            <a:endParaRPr lang="en-US" sz="1900" dirty="0" smtClean="0"/>
          </a:p>
          <a:p>
            <a:pPr marL="0" indent="0">
              <a:buNone/>
            </a:pPr>
            <a:endParaRPr lang="en-US" dirty="0" smtClean="0"/>
          </a:p>
          <a:p>
            <a:pPr marL="0" indent="0">
              <a:buNone/>
            </a:pPr>
            <a:endParaRPr lang="en-US" dirty="0"/>
          </a:p>
          <a:p>
            <a:pPr marL="0" indent="0">
              <a:buNone/>
            </a:pPr>
            <a:endParaRPr lang="en-US" sz="1600" dirty="0" smtClean="0"/>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sz="1600" dirty="0" smtClean="0"/>
              <a:t>--</a:t>
            </a:r>
            <a:endParaRPr lang="en-US" sz="1600" dirty="0"/>
          </a:p>
        </p:txBody>
      </p:sp>
    </p:spTree>
    <p:extLst>
      <p:ext uri="{BB962C8B-B14F-4D97-AF65-F5344CB8AC3E}">
        <p14:creationId xmlns:p14="http://schemas.microsoft.com/office/powerpoint/2010/main" val="36544036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1" end="2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3" end="2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609600"/>
            <a:ext cx="4040188" cy="5516563"/>
          </a:xfrm>
        </p:spPr>
        <p:txBody>
          <a:bodyPr>
            <a:normAutofit/>
          </a:bodyPr>
          <a:lstStyle/>
          <a:p>
            <a:pPr marL="0" indent="0" hangingPunct="0">
              <a:buNone/>
            </a:pPr>
            <a:r>
              <a:rPr lang="en-US" sz="1600" dirty="0" smtClean="0"/>
              <a:t>          </a:t>
            </a:r>
            <a:r>
              <a:rPr lang="en-US" sz="1600" dirty="0" smtClean="0"/>
              <a:t>“</a:t>
            </a:r>
            <a:r>
              <a:rPr lang="en-US" sz="1600" dirty="0"/>
              <a:t> </a:t>
            </a:r>
            <a:r>
              <a:rPr lang="en-US" sz="1100" dirty="0"/>
              <a:t> </a:t>
            </a:r>
            <a:r>
              <a:rPr lang="en-US" sz="1600" dirty="0" smtClean="0"/>
              <a:t> </a:t>
            </a:r>
            <a:r>
              <a:rPr lang="en-US" sz="1600" dirty="0"/>
              <a:t> </a:t>
            </a:r>
          </a:p>
          <a:p>
            <a:pPr marL="0" indent="0" hangingPunct="0">
              <a:buNone/>
            </a:pPr>
            <a:r>
              <a:rPr lang="en-US" sz="1400" dirty="0"/>
              <a:t> </a:t>
            </a:r>
            <a:endParaRPr lang="en-US" sz="2500" dirty="0"/>
          </a:p>
          <a:p>
            <a:pPr marL="0" indent="0" hangingPunct="0">
              <a:buNone/>
            </a:pPr>
            <a:r>
              <a:rPr lang="en-US" sz="2500" dirty="0" smtClean="0"/>
              <a:t>          </a:t>
            </a:r>
            <a:endParaRPr lang="en-US" dirty="0"/>
          </a:p>
        </p:txBody>
      </p:sp>
      <p:sp>
        <p:nvSpPr>
          <p:cNvPr id="6" name="Content Placeholder 5"/>
          <p:cNvSpPr>
            <a:spLocks noGrp="1"/>
          </p:cNvSpPr>
          <p:nvPr>
            <p:ph sz="quarter" idx="4"/>
          </p:nvPr>
        </p:nvSpPr>
        <p:spPr>
          <a:xfrm>
            <a:off x="4645025" y="609600"/>
            <a:ext cx="4041775" cy="5516563"/>
          </a:xfrm>
        </p:spPr>
        <p:txBody>
          <a:bodyPr>
            <a:normAutofit fontScale="25000" lnSpcReduction="20000"/>
          </a:bodyPr>
          <a:lstStyle/>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r>
              <a:rPr lang="en-US" sz="7200" dirty="0" smtClean="0"/>
              <a:t>What did you notice about how the    man expressed himself? Why would     the author have him say it this way?  </a:t>
            </a:r>
          </a:p>
          <a:p>
            <a:pPr marL="0" indent="0" hangingPunct="0">
              <a:buNone/>
            </a:pPr>
            <a:endParaRPr lang="en-US" sz="7200" dirty="0" smtClean="0"/>
          </a:p>
          <a:p>
            <a:pPr marL="0" indent="0" hangingPunct="0">
              <a:buNone/>
            </a:pPr>
            <a:r>
              <a:rPr lang="en-US" sz="7200" i="1" dirty="0" smtClean="0"/>
              <a:t>(Although the man claims to be  unique—and he is in terms of the specific dream his is pursuing—but ultimately he states his individualism in a way that mimics </a:t>
            </a:r>
            <a:r>
              <a:rPr lang="en-US" sz="7200" i="1" dirty="0" err="1" smtClean="0"/>
              <a:t>Plumbean’s</a:t>
            </a:r>
            <a:r>
              <a:rPr lang="en-US" sz="7200" i="1" dirty="0" smtClean="0"/>
              <a:t>.)</a:t>
            </a:r>
            <a:endParaRPr lang="en-US" sz="7200" i="1" dirty="0"/>
          </a:p>
          <a:p>
            <a:pPr marL="0" indent="0" hangingPunct="0">
              <a:buNone/>
            </a:pPr>
            <a:endParaRPr lang="en-US" sz="7200" dirty="0"/>
          </a:p>
          <a:p>
            <a:pPr marL="0" indent="0" hangingPunct="0">
              <a:buNone/>
            </a:pPr>
            <a:r>
              <a:rPr lang="en-US" sz="7200" dirty="0" smtClean="0"/>
              <a:t> </a:t>
            </a:r>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5500" dirty="0" smtClean="0"/>
          </a:p>
          <a:p>
            <a:pPr marL="0" indent="0" hangingPunct="0">
              <a:buNone/>
            </a:pPr>
            <a:endParaRPr lang="en-US" sz="5500" dirty="0" smtClean="0"/>
          </a:p>
          <a:p>
            <a:pPr marL="0" indent="0" hangingPunct="0">
              <a:buNone/>
            </a:pPr>
            <a:r>
              <a:rPr lang="en-US" sz="5500" dirty="0" smtClean="0"/>
              <a:t>  </a:t>
            </a:r>
          </a:p>
          <a:p>
            <a:pPr marL="0" indent="0" hangingPunct="0">
              <a:buNone/>
            </a:pPr>
            <a:endParaRPr lang="en-US" sz="5500" dirty="0"/>
          </a:p>
          <a:p>
            <a:pPr marL="0" indent="0" hangingPunct="0">
              <a:buNone/>
            </a:pPr>
            <a:endParaRPr lang="en-US" sz="5500" dirty="0" smtClean="0"/>
          </a:p>
          <a:p>
            <a:pPr marL="0" indent="0" hangingPunct="0">
              <a:buNone/>
            </a:pPr>
            <a:endParaRPr lang="en-US" sz="5500" dirty="0"/>
          </a:p>
          <a:p>
            <a:pPr marL="0" indent="0" hangingPunct="0">
              <a:buNone/>
            </a:pPr>
            <a:endParaRPr lang="en-US" sz="5500" dirty="0" smtClean="0"/>
          </a:p>
          <a:p>
            <a:pPr marL="0" indent="0" hangingPunct="0">
              <a:buNone/>
            </a:pPr>
            <a:endParaRPr lang="en-US" sz="7200" dirty="0"/>
          </a:p>
          <a:p>
            <a:pPr marL="0" indent="0">
              <a:buNone/>
            </a:pPr>
            <a:endParaRPr lang="en-US" sz="1900" dirty="0" smtClean="0"/>
          </a:p>
          <a:p>
            <a:pPr marL="0" indent="0">
              <a:buNone/>
            </a:pPr>
            <a:endParaRPr lang="en-US" dirty="0" smtClean="0"/>
          </a:p>
          <a:p>
            <a:pPr marL="0" indent="0">
              <a:buNone/>
            </a:pPr>
            <a:endParaRPr lang="en-US" dirty="0"/>
          </a:p>
          <a:p>
            <a:pPr marL="0" indent="0">
              <a:buNone/>
            </a:pPr>
            <a:endParaRPr lang="en-US" sz="1600" dirty="0" smtClean="0"/>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sz="1600" dirty="0" smtClean="0"/>
              <a:t>--</a:t>
            </a:r>
            <a:endParaRPr lang="en-US" sz="1600" dirty="0"/>
          </a:p>
        </p:txBody>
      </p:sp>
    </p:spTree>
    <p:extLst>
      <p:ext uri="{BB962C8B-B14F-4D97-AF65-F5344CB8AC3E}">
        <p14:creationId xmlns:p14="http://schemas.microsoft.com/office/powerpoint/2010/main" val="38457576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4" end="1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609600"/>
            <a:ext cx="4040188" cy="5516563"/>
          </a:xfrm>
        </p:spPr>
        <p:txBody>
          <a:bodyPr>
            <a:normAutofit/>
          </a:bodyPr>
          <a:lstStyle/>
          <a:p>
            <a:pPr marL="0" indent="0" hangingPunct="0">
              <a:buNone/>
            </a:pPr>
            <a:r>
              <a:rPr lang="en-US" sz="1600" dirty="0" smtClean="0"/>
              <a:t>  </a:t>
            </a:r>
            <a:r>
              <a:rPr lang="en-US" sz="1600" smtClean="0"/>
              <a:t> </a:t>
            </a:r>
            <a:r>
              <a:rPr lang="en-US" sz="1600" smtClean="0"/>
              <a:t> </a:t>
            </a:r>
            <a:endParaRPr lang="en-US" sz="1600" dirty="0"/>
          </a:p>
          <a:p>
            <a:pPr marL="0" indent="0" hangingPunct="0">
              <a:buNone/>
            </a:pPr>
            <a:r>
              <a:rPr lang="en-US" sz="1600" dirty="0"/>
              <a:t> </a:t>
            </a:r>
            <a:r>
              <a:rPr lang="en-US" sz="1100" dirty="0"/>
              <a:t> </a:t>
            </a:r>
            <a:r>
              <a:rPr lang="en-US" sz="1600" dirty="0" smtClean="0"/>
              <a:t> </a:t>
            </a:r>
            <a:r>
              <a:rPr lang="en-US" sz="1600" dirty="0"/>
              <a:t> </a:t>
            </a:r>
          </a:p>
          <a:p>
            <a:pPr marL="0" indent="0" hangingPunct="0">
              <a:buNone/>
            </a:pPr>
            <a:r>
              <a:rPr lang="en-US" sz="1400" dirty="0"/>
              <a:t> </a:t>
            </a:r>
            <a:endParaRPr lang="en-US" sz="2500" dirty="0"/>
          </a:p>
          <a:p>
            <a:pPr marL="0" indent="0" hangingPunct="0">
              <a:buNone/>
            </a:pPr>
            <a:r>
              <a:rPr lang="en-US" sz="2500" dirty="0" smtClean="0"/>
              <a:t>          </a:t>
            </a:r>
            <a:endParaRPr lang="en-US" dirty="0"/>
          </a:p>
        </p:txBody>
      </p:sp>
      <p:sp>
        <p:nvSpPr>
          <p:cNvPr id="6" name="Content Placeholder 5"/>
          <p:cNvSpPr>
            <a:spLocks noGrp="1"/>
          </p:cNvSpPr>
          <p:nvPr>
            <p:ph sz="quarter" idx="4"/>
          </p:nvPr>
        </p:nvSpPr>
        <p:spPr>
          <a:xfrm>
            <a:off x="4648200" y="609600"/>
            <a:ext cx="4041775" cy="5516563"/>
          </a:xfrm>
        </p:spPr>
        <p:txBody>
          <a:bodyPr>
            <a:normAutofit fontScale="25000" lnSpcReduction="20000"/>
          </a:bodyPr>
          <a:lstStyle/>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7200" dirty="0" smtClean="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7200" dirty="0" smtClean="0"/>
          </a:p>
          <a:p>
            <a:pPr marL="0" indent="0" hangingPunct="0">
              <a:buNone/>
            </a:pPr>
            <a:endParaRPr lang="en-US" sz="7200" dirty="0"/>
          </a:p>
          <a:p>
            <a:pPr marL="0" indent="0" hangingPunct="0">
              <a:buNone/>
            </a:pPr>
            <a:r>
              <a:rPr lang="en-US" sz="7200" dirty="0" smtClean="0"/>
              <a:t>Why does the author have the people say this? </a:t>
            </a:r>
          </a:p>
          <a:p>
            <a:pPr marL="0" indent="0" hangingPunct="0">
              <a:buNone/>
            </a:pPr>
            <a:endParaRPr lang="en-US" sz="7200" dirty="0"/>
          </a:p>
          <a:p>
            <a:pPr marL="0" indent="0" hangingPunct="0">
              <a:buNone/>
            </a:pPr>
            <a:r>
              <a:rPr lang="en-US" sz="7200" i="1" dirty="0" smtClean="0"/>
              <a:t>(The whole neighborhood is now      caught up in Plumbean mania. They     are pursuing their individual versions      of their dreams, expressing themselves identically to Plumbean. They wanted conformity at the beginning and they   end up with conformity at the end).</a:t>
            </a:r>
          </a:p>
          <a:p>
            <a:pPr marL="0" indent="0" hangingPunct="0">
              <a:buNone/>
            </a:pPr>
            <a:endParaRPr lang="en-US" sz="7200" dirty="0"/>
          </a:p>
          <a:p>
            <a:pPr marL="0" indent="0" hangingPunct="0">
              <a:buNone/>
            </a:pPr>
            <a:endParaRPr lang="en-US" sz="7200" dirty="0" smtClean="0"/>
          </a:p>
          <a:p>
            <a:pPr marL="0" indent="0" hangingPunct="0">
              <a:buNone/>
            </a:pPr>
            <a:endParaRPr lang="en-US" sz="7200" dirty="0" smtClean="0"/>
          </a:p>
          <a:p>
            <a:pPr marL="0" indent="0" hangingPunct="0">
              <a:buNone/>
            </a:pPr>
            <a:endParaRPr lang="en-US" sz="7200" dirty="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7200" dirty="0"/>
          </a:p>
          <a:p>
            <a:pPr marL="0" indent="0" hangingPunct="0">
              <a:buNone/>
            </a:pPr>
            <a:endParaRPr lang="en-US" sz="7200" dirty="0" smtClean="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1900" dirty="0" smtClean="0"/>
          </a:p>
          <a:p>
            <a:pPr marL="0" indent="0" hangingPunct="0">
              <a:buNone/>
            </a:pPr>
            <a:endParaRPr lang="en-US" sz="1900" dirty="0"/>
          </a:p>
          <a:p>
            <a:pPr marL="0" indent="0" hangingPunct="0">
              <a:buNone/>
            </a:pPr>
            <a:endParaRPr lang="en-US" sz="5500" dirty="0" smtClean="0"/>
          </a:p>
          <a:p>
            <a:pPr marL="0" indent="0" hangingPunct="0">
              <a:buNone/>
            </a:pPr>
            <a:endParaRPr lang="en-US" sz="5500" dirty="0" smtClean="0"/>
          </a:p>
          <a:p>
            <a:pPr marL="0" indent="0" hangingPunct="0">
              <a:buNone/>
            </a:pPr>
            <a:r>
              <a:rPr lang="en-US" sz="5500" dirty="0" smtClean="0"/>
              <a:t>  </a:t>
            </a:r>
          </a:p>
          <a:p>
            <a:pPr marL="0" indent="0" hangingPunct="0">
              <a:buNone/>
            </a:pPr>
            <a:endParaRPr lang="en-US" sz="5500" dirty="0"/>
          </a:p>
          <a:p>
            <a:pPr marL="0" indent="0" hangingPunct="0">
              <a:buNone/>
            </a:pPr>
            <a:endParaRPr lang="en-US" sz="5500" dirty="0" smtClean="0"/>
          </a:p>
          <a:p>
            <a:pPr marL="0" indent="0" hangingPunct="0">
              <a:buNone/>
            </a:pPr>
            <a:endParaRPr lang="en-US" sz="5500" dirty="0"/>
          </a:p>
          <a:p>
            <a:pPr marL="0" indent="0" hangingPunct="0">
              <a:buNone/>
            </a:pPr>
            <a:endParaRPr lang="en-US" sz="5500" dirty="0" smtClean="0"/>
          </a:p>
          <a:p>
            <a:pPr marL="0" indent="0" hangingPunct="0">
              <a:buNone/>
            </a:pPr>
            <a:endParaRPr lang="en-US" sz="7200" dirty="0"/>
          </a:p>
          <a:p>
            <a:pPr marL="0" indent="0">
              <a:buNone/>
            </a:pPr>
            <a:endParaRPr lang="en-US" sz="1900" dirty="0" smtClean="0"/>
          </a:p>
          <a:p>
            <a:pPr marL="0" indent="0">
              <a:buNone/>
            </a:pPr>
            <a:endParaRPr lang="en-US" dirty="0" smtClean="0"/>
          </a:p>
          <a:p>
            <a:pPr marL="0" indent="0">
              <a:buNone/>
            </a:pPr>
            <a:endParaRPr lang="en-US" dirty="0"/>
          </a:p>
          <a:p>
            <a:pPr marL="0" indent="0">
              <a:buNone/>
            </a:pPr>
            <a:endParaRPr lang="en-US" sz="1600" dirty="0" smtClean="0"/>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sz="1600" dirty="0" smtClean="0"/>
              <a:t>--</a:t>
            </a:r>
            <a:endParaRPr lang="en-US" sz="1600" dirty="0"/>
          </a:p>
        </p:txBody>
      </p:sp>
    </p:spTree>
    <p:extLst>
      <p:ext uri="{BB962C8B-B14F-4D97-AF65-F5344CB8AC3E}">
        <p14:creationId xmlns:p14="http://schemas.microsoft.com/office/powerpoint/2010/main" val="26767615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3" end="2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5" end="2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Conclusion of Second Reading</a:t>
            </a:r>
            <a:endParaRPr lang="en-US" dirty="0"/>
          </a:p>
        </p:txBody>
      </p:sp>
      <p:sp>
        <p:nvSpPr>
          <p:cNvPr id="3" name="Content Placeholder 2"/>
          <p:cNvSpPr>
            <a:spLocks noGrp="1"/>
          </p:cNvSpPr>
          <p:nvPr>
            <p:ph idx="1"/>
          </p:nvPr>
        </p:nvSpPr>
        <p:spPr>
          <a:xfrm>
            <a:off x="685800" y="1524000"/>
            <a:ext cx="8229600" cy="4525963"/>
          </a:xfrm>
        </p:spPr>
        <p:txBody>
          <a:bodyPr>
            <a:normAutofit/>
          </a:bodyPr>
          <a:lstStyle/>
          <a:p>
            <a:r>
              <a:rPr lang="en-US" dirty="0" smtClean="0"/>
              <a:t>My questions focused on why and how the author told                     his story (particularly focusing on literary devices, word         choices, structural elements, and author purpose)</a:t>
            </a:r>
          </a:p>
          <a:p>
            <a:r>
              <a:rPr lang="en-US" dirty="0" smtClean="0"/>
              <a:t>The discussion led by these questions should lead to a                  good understanding of how the text works and to a deeper understanding of its implications</a:t>
            </a:r>
          </a:p>
          <a:p>
            <a:r>
              <a:rPr lang="en-US" dirty="0" smtClean="0"/>
              <a:t>A good follow up would be a critical analysis of the story                          or some aspect of the story (Mr. Plumbean changes from               the beginning to the end. Do the neighbors? Compare and      contrast how Plumbean and the neighbors change?) </a:t>
            </a:r>
            <a:endParaRPr lang="en-US" dirty="0"/>
          </a:p>
        </p:txBody>
      </p:sp>
    </p:spTree>
    <p:extLst>
      <p:ext uri="{BB962C8B-B14F-4D97-AF65-F5344CB8AC3E}">
        <p14:creationId xmlns:p14="http://schemas.microsoft.com/office/powerpoint/2010/main" val="2965965450"/>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half" idx="1"/>
          </p:nvPr>
        </p:nvGraphicFramePr>
        <p:xfrm>
          <a:off x="457200" y="1481138"/>
          <a:ext cx="4038600" cy="4038600"/>
        </p:xfrm>
        <a:graphic>
          <a:graphicData uri="http://schemas.openxmlformats.org/drawingml/2006/table">
            <a:tbl>
              <a:tblPr firstRow="1" bandRow="1">
                <a:tableStyleId>{5C22544A-7EE6-4342-B048-85BDC9FD1C3A}</a:tableStyleId>
              </a:tblPr>
              <a:tblGrid>
                <a:gridCol w="4038600"/>
              </a:tblGrid>
              <a:tr h="504825">
                <a:tc>
                  <a:txBody>
                    <a:bodyPr/>
                    <a:lstStyle/>
                    <a:p>
                      <a:r>
                        <a:rPr lang="en-US" dirty="0" smtClean="0"/>
                        <a:t>Setting:</a:t>
                      </a:r>
                      <a:endParaRPr lang="en-US" dirty="0"/>
                    </a:p>
                  </a:txBody>
                  <a:tcPr/>
                </a:tc>
              </a:tr>
              <a:tr h="504825">
                <a:tc>
                  <a:txBody>
                    <a:bodyPr/>
                    <a:lstStyle/>
                    <a:p>
                      <a:r>
                        <a:rPr lang="en-US" dirty="0" smtClean="0"/>
                        <a:t>Main Character:</a:t>
                      </a:r>
                      <a:endParaRPr lang="en-US" dirty="0"/>
                    </a:p>
                  </a:txBody>
                  <a:tcPr/>
                </a:tc>
              </a:tr>
              <a:tr h="504825">
                <a:tc>
                  <a:txBody>
                    <a:bodyPr/>
                    <a:lstStyle/>
                    <a:p>
                      <a:r>
                        <a:rPr lang="en-US" dirty="0" smtClean="0"/>
                        <a:t>Problem:</a:t>
                      </a:r>
                      <a:endParaRPr lang="en-US" dirty="0"/>
                    </a:p>
                  </a:txBody>
                  <a:tcPr/>
                </a:tc>
              </a:tr>
              <a:tr h="504825">
                <a:tc>
                  <a:txBody>
                    <a:bodyPr/>
                    <a:lstStyle/>
                    <a:p>
                      <a:r>
                        <a:rPr lang="en-US" dirty="0" smtClean="0"/>
                        <a:t>Internal Response:</a:t>
                      </a:r>
                      <a:endParaRPr lang="en-US" dirty="0"/>
                    </a:p>
                  </a:txBody>
                  <a:tcPr/>
                </a:tc>
              </a:tr>
              <a:tr h="504825">
                <a:tc>
                  <a:txBody>
                    <a:bodyPr/>
                    <a:lstStyle/>
                    <a:p>
                      <a:r>
                        <a:rPr lang="en-US" dirty="0" smtClean="0"/>
                        <a:t>Attempt:</a:t>
                      </a:r>
                      <a:endParaRPr lang="en-US" dirty="0"/>
                    </a:p>
                  </a:txBody>
                  <a:tcPr/>
                </a:tc>
              </a:tr>
              <a:tr h="504825">
                <a:tc>
                  <a:txBody>
                    <a:bodyPr/>
                    <a:lstStyle/>
                    <a:p>
                      <a:r>
                        <a:rPr lang="en-US" dirty="0" smtClean="0"/>
                        <a:t>Outcome:</a:t>
                      </a:r>
                      <a:endParaRPr lang="en-US" dirty="0"/>
                    </a:p>
                  </a:txBody>
                  <a:tcPr/>
                </a:tc>
              </a:tr>
              <a:tr h="504825">
                <a:tc>
                  <a:txBody>
                    <a:bodyPr/>
                    <a:lstStyle/>
                    <a:p>
                      <a:r>
                        <a:rPr lang="en-US" dirty="0" smtClean="0"/>
                        <a:t>Reaction:</a:t>
                      </a:r>
                      <a:endParaRPr lang="en-US" dirty="0"/>
                    </a:p>
                  </a:txBody>
                  <a:tcPr/>
                </a:tc>
              </a:tr>
              <a:tr h="504825">
                <a:tc>
                  <a:txBody>
                    <a:bodyPr/>
                    <a:lstStyle/>
                    <a:p>
                      <a:r>
                        <a:rPr lang="en-US" dirty="0" smtClean="0"/>
                        <a:t>Theme:</a:t>
                      </a:r>
                      <a:endParaRPr lang="en-US" dirty="0"/>
                    </a:p>
                  </a:txBody>
                  <a:tcPr/>
                </a:tc>
              </a:tr>
            </a:tbl>
          </a:graphicData>
        </a:graphic>
      </p:graphicFrame>
      <p:graphicFrame>
        <p:nvGraphicFramePr>
          <p:cNvPr id="6" name="Content Placeholder 5"/>
          <p:cNvGraphicFramePr>
            <a:graphicFrameLocks noGrp="1"/>
          </p:cNvGraphicFramePr>
          <p:nvPr>
            <p:ph sz="half" idx="2"/>
            <p:extLst>
              <p:ext uri="{D42A27DB-BD31-4B8C-83A1-F6EECF244321}">
                <p14:modId xmlns:p14="http://schemas.microsoft.com/office/powerpoint/2010/main" val="3311626960"/>
              </p:ext>
            </p:extLst>
          </p:nvPr>
        </p:nvGraphicFramePr>
        <p:xfrm>
          <a:off x="4648200" y="1481138"/>
          <a:ext cx="4038600" cy="4038600"/>
        </p:xfrm>
        <a:graphic>
          <a:graphicData uri="http://schemas.openxmlformats.org/drawingml/2006/table">
            <a:tbl>
              <a:tblPr firstRow="1" bandRow="1">
                <a:tableStyleId>{5C22544A-7EE6-4342-B048-85BDC9FD1C3A}</a:tableStyleId>
              </a:tblPr>
              <a:tblGrid>
                <a:gridCol w="4038600"/>
              </a:tblGrid>
              <a:tr h="504825">
                <a:tc>
                  <a:txBody>
                    <a:bodyPr/>
                    <a:lstStyle/>
                    <a:p>
                      <a:r>
                        <a:rPr lang="en-US" dirty="0" smtClean="0"/>
                        <a:t>Setting:</a:t>
                      </a:r>
                      <a:endParaRPr lang="en-US" dirty="0"/>
                    </a:p>
                  </a:txBody>
                  <a:tcPr/>
                </a:tc>
              </a:tr>
              <a:tr h="504825">
                <a:tc>
                  <a:txBody>
                    <a:bodyPr/>
                    <a:lstStyle/>
                    <a:p>
                      <a:r>
                        <a:rPr lang="en-US" dirty="0" smtClean="0"/>
                        <a:t>Main Character:</a:t>
                      </a:r>
                      <a:endParaRPr lang="en-US" dirty="0"/>
                    </a:p>
                  </a:txBody>
                  <a:tcPr/>
                </a:tc>
              </a:tr>
              <a:tr h="504825">
                <a:tc>
                  <a:txBody>
                    <a:bodyPr/>
                    <a:lstStyle/>
                    <a:p>
                      <a:r>
                        <a:rPr lang="en-US" dirty="0" smtClean="0"/>
                        <a:t>Problem:</a:t>
                      </a:r>
                      <a:endParaRPr lang="en-US" dirty="0"/>
                    </a:p>
                  </a:txBody>
                  <a:tcPr/>
                </a:tc>
              </a:tr>
              <a:tr h="504825">
                <a:tc>
                  <a:txBody>
                    <a:bodyPr/>
                    <a:lstStyle/>
                    <a:p>
                      <a:r>
                        <a:rPr lang="en-US" dirty="0" smtClean="0"/>
                        <a:t>Internal Response:</a:t>
                      </a:r>
                      <a:endParaRPr lang="en-US" dirty="0"/>
                    </a:p>
                  </a:txBody>
                  <a:tcPr/>
                </a:tc>
              </a:tr>
              <a:tr h="504825">
                <a:tc>
                  <a:txBody>
                    <a:bodyPr/>
                    <a:lstStyle/>
                    <a:p>
                      <a:r>
                        <a:rPr lang="en-US" dirty="0" smtClean="0"/>
                        <a:t>Attempt:</a:t>
                      </a:r>
                      <a:endParaRPr lang="en-US" dirty="0"/>
                    </a:p>
                  </a:txBody>
                  <a:tcPr/>
                </a:tc>
              </a:tr>
              <a:tr h="504825">
                <a:tc>
                  <a:txBody>
                    <a:bodyPr/>
                    <a:lstStyle/>
                    <a:p>
                      <a:r>
                        <a:rPr lang="en-US" dirty="0" smtClean="0"/>
                        <a:t>Outcome:</a:t>
                      </a:r>
                      <a:endParaRPr lang="en-US" dirty="0"/>
                    </a:p>
                  </a:txBody>
                  <a:tcPr/>
                </a:tc>
              </a:tr>
              <a:tr h="504825">
                <a:tc>
                  <a:txBody>
                    <a:bodyPr/>
                    <a:lstStyle/>
                    <a:p>
                      <a:r>
                        <a:rPr lang="en-US" dirty="0" smtClean="0"/>
                        <a:t>Reaction:</a:t>
                      </a:r>
                      <a:endParaRPr lang="en-US" dirty="0"/>
                    </a:p>
                  </a:txBody>
                  <a:tcPr/>
                </a:tc>
              </a:tr>
              <a:tr h="504825">
                <a:tc>
                  <a:txBody>
                    <a:bodyPr/>
                    <a:lstStyle/>
                    <a:p>
                      <a:r>
                        <a:rPr lang="en-US" dirty="0" smtClean="0"/>
                        <a:t>Theme:</a:t>
                      </a:r>
                      <a:endParaRPr lang="en-US" dirty="0"/>
                    </a:p>
                  </a:txBody>
                  <a:tcPr/>
                </a:tc>
              </a:tr>
            </a:tbl>
          </a:graphicData>
        </a:graphic>
      </p:graphicFrame>
      <p:sp>
        <p:nvSpPr>
          <p:cNvPr id="2" name="Title 1"/>
          <p:cNvSpPr>
            <a:spLocks noGrp="1"/>
          </p:cNvSpPr>
          <p:nvPr>
            <p:ph type="title"/>
          </p:nvPr>
        </p:nvSpPr>
        <p:spPr/>
        <p:txBody>
          <a:bodyPr/>
          <a:lstStyle/>
          <a:p>
            <a:pPr eaLnBrk="1" fontAlgn="auto" hangingPunct="1">
              <a:spcAft>
                <a:spcPts val="0"/>
              </a:spcAft>
              <a:defRPr/>
            </a:pPr>
            <a:r>
              <a:rPr lang="en-US" dirty="0" smtClean="0"/>
              <a:t>Multiple Perspectives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the text mean?</a:t>
            </a:r>
            <a:endParaRPr lang="en-US" dirty="0"/>
          </a:p>
        </p:txBody>
      </p:sp>
      <p:sp>
        <p:nvSpPr>
          <p:cNvPr id="3" name="Content Placeholder 2"/>
          <p:cNvSpPr>
            <a:spLocks noGrp="1"/>
          </p:cNvSpPr>
          <p:nvPr>
            <p:ph idx="1"/>
          </p:nvPr>
        </p:nvSpPr>
        <p:spPr/>
        <p:txBody>
          <a:bodyPr>
            <a:normAutofit/>
          </a:bodyPr>
          <a:lstStyle/>
          <a:p>
            <a:r>
              <a:rPr lang="en-US" dirty="0" smtClean="0"/>
              <a:t>“Third” reading</a:t>
            </a:r>
          </a:p>
          <a:p>
            <a:r>
              <a:rPr lang="en-US" dirty="0" smtClean="0"/>
              <a:t>Questions should help guide students to think about what this text means to them and how it connects to other texts/stories/events/films </a:t>
            </a:r>
          </a:p>
          <a:p>
            <a:r>
              <a:rPr lang="en-US" dirty="0" smtClean="0"/>
              <a:t>Stories relate to other stories and to our lives</a:t>
            </a:r>
          </a:p>
          <a:p>
            <a:r>
              <a:rPr lang="en-US" dirty="0" smtClean="0"/>
              <a:t>Evaluations of quality (placing a text on a continuum based on quality standards) and connecting to other experiences is an essential part of the reading experience</a:t>
            </a:r>
            <a:endParaRPr lang="en-US" dirty="0"/>
          </a:p>
        </p:txBody>
      </p:sp>
    </p:spTree>
    <p:extLst>
      <p:ext uri="{BB962C8B-B14F-4D97-AF65-F5344CB8AC3E}">
        <p14:creationId xmlns:p14="http://schemas.microsoft.com/office/powerpoint/2010/main" val="2302872487"/>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Striving for Meaning</a:t>
            </a:r>
            <a:endParaRPr lang="en-US" dirty="0"/>
          </a:p>
        </p:txBody>
      </p:sp>
      <p:sp>
        <p:nvSpPr>
          <p:cNvPr id="3" name="Content Placeholder 2"/>
          <p:cNvSpPr>
            <a:spLocks noGrp="1"/>
          </p:cNvSpPr>
          <p:nvPr>
            <p:ph idx="1"/>
          </p:nvPr>
        </p:nvSpPr>
        <p:spPr/>
        <p:txBody>
          <a:bodyPr/>
          <a:lstStyle/>
          <a:p>
            <a:r>
              <a:rPr lang="en-US" dirty="0" smtClean="0"/>
              <a:t>What did the story mean to you? What does it say about how you should live your life?</a:t>
            </a:r>
            <a:endParaRPr lang="en-US" dirty="0"/>
          </a:p>
        </p:txBody>
      </p:sp>
    </p:spTree>
    <p:extLst>
      <p:ext uri="{BB962C8B-B14F-4D97-AF65-F5344CB8AC3E}">
        <p14:creationId xmlns:p14="http://schemas.microsoft.com/office/powerpoint/2010/main" val="316857698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Close reading has a long history</a:t>
            </a:r>
            <a:endParaRPr lang="en-US" dirty="0"/>
          </a:p>
        </p:txBody>
      </p:sp>
      <p:sp>
        <p:nvSpPr>
          <p:cNvPr id="3" name="Content Placeholder 2"/>
          <p:cNvSpPr>
            <a:spLocks noGrp="1"/>
          </p:cNvSpPr>
          <p:nvPr>
            <p:ph idx="1"/>
          </p:nvPr>
        </p:nvSpPr>
        <p:spPr>
          <a:xfrm>
            <a:off x="457200" y="1981200"/>
            <a:ext cx="7620000" cy="4419600"/>
          </a:xfrm>
        </p:spPr>
        <p:txBody>
          <a:bodyPr/>
          <a:lstStyle/>
          <a:p>
            <a:r>
              <a:rPr lang="en-US" dirty="0" smtClean="0"/>
              <a:t>It starts with the Protestant Reformation 500 years ago </a:t>
            </a:r>
          </a:p>
          <a:p>
            <a:r>
              <a:rPr lang="en-US" dirty="0" smtClean="0"/>
              <a:t>Martin Luther dueled with the Church about whether priests were the only ones who could read the Bible </a:t>
            </a:r>
          </a:p>
          <a:p>
            <a:r>
              <a:rPr lang="en-US" dirty="0" smtClean="0"/>
              <a:t>This argument reignites in the 1920s and 30s in English Departments </a:t>
            </a:r>
          </a:p>
          <a:p>
            <a:r>
              <a:rPr lang="en-US" dirty="0" smtClean="0"/>
              <a:t>Scholasticism: professors/teachers taught the meaning of text based on its creation (e.g., biography, literary movement, historical period) </a:t>
            </a:r>
          </a:p>
          <a:p>
            <a:r>
              <a:rPr lang="en-US" dirty="0" smtClean="0"/>
              <a:t>New Criticism (I.A. Richards, C. Brooks &amp; R. P. Warren, etc.): The meaning is in the text and the text must be read closely to get it to give up its meaning</a:t>
            </a:r>
            <a:endParaRPr lang="en-US" dirty="0"/>
          </a:p>
        </p:txBody>
      </p:sp>
    </p:spTree>
    <p:extLst>
      <p:ext uri="{BB962C8B-B14F-4D97-AF65-F5344CB8AC3E}">
        <p14:creationId xmlns:p14="http://schemas.microsoft.com/office/powerpoint/2010/main" val="287516583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&amp; Synthesis</a:t>
            </a:r>
            <a:endParaRPr lang="en-US" dirty="0"/>
          </a:p>
        </p:txBody>
      </p:sp>
      <p:sp>
        <p:nvSpPr>
          <p:cNvPr id="3" name="Content Placeholder 2"/>
          <p:cNvSpPr>
            <a:spLocks noGrp="1"/>
          </p:cNvSpPr>
          <p:nvPr>
            <p:ph idx="1"/>
          </p:nvPr>
        </p:nvSpPr>
        <p:spPr/>
        <p:txBody>
          <a:bodyPr/>
          <a:lstStyle/>
          <a:p>
            <a:r>
              <a:rPr lang="en-US" dirty="0" smtClean="0"/>
              <a:t>Do you know other stories like this?  (e.g., </a:t>
            </a:r>
            <a:r>
              <a:rPr lang="en-US" i="1" dirty="0" smtClean="0"/>
              <a:t>The Butter Battle Book, Ferdinand</a:t>
            </a:r>
            <a:r>
              <a:rPr lang="en-US" dirty="0" smtClean="0"/>
              <a:t>) How were those stories similar and different?</a:t>
            </a:r>
          </a:p>
          <a:p>
            <a:r>
              <a:rPr lang="en-US" dirty="0" smtClean="0"/>
              <a:t>Which of these stories did you like best? Why?</a:t>
            </a:r>
          </a:p>
          <a:p>
            <a:r>
              <a:rPr lang="en-US" dirty="0" smtClean="0"/>
              <a:t>What did you think about how the author used literary devices? How effective were these?</a:t>
            </a:r>
          </a:p>
          <a:p>
            <a:pPr marL="0" indent="0">
              <a:buNone/>
            </a:pPr>
            <a:endParaRPr lang="en-US" dirty="0"/>
          </a:p>
        </p:txBody>
      </p:sp>
    </p:spTree>
    <p:extLst>
      <p:ext uri="{BB962C8B-B14F-4D97-AF65-F5344CB8AC3E}">
        <p14:creationId xmlns:p14="http://schemas.microsoft.com/office/powerpoint/2010/main" val="3107645734"/>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Kindergarten and Grade 1</a:t>
            </a:r>
            <a:endParaRPr lang="en-US" dirty="0"/>
          </a:p>
        </p:txBody>
      </p:sp>
      <p:sp>
        <p:nvSpPr>
          <p:cNvPr id="3" name="Content Placeholder 2"/>
          <p:cNvSpPr>
            <a:spLocks noGrp="1"/>
          </p:cNvSpPr>
          <p:nvPr>
            <p:ph idx="1"/>
          </p:nvPr>
        </p:nvSpPr>
        <p:spPr/>
        <p:txBody>
          <a:bodyPr/>
          <a:lstStyle/>
          <a:p>
            <a:r>
              <a:rPr lang="en-US" dirty="0" smtClean="0"/>
              <a:t>Not many texts lend themselves to close reading</a:t>
            </a:r>
          </a:p>
          <a:p>
            <a:r>
              <a:rPr lang="en-US" dirty="0" smtClean="0"/>
              <a:t>Limits on children’s decoding skills are the problem (not their intellectual limits)</a:t>
            </a:r>
          </a:p>
          <a:p>
            <a:r>
              <a:rPr lang="en-US" dirty="0" smtClean="0"/>
              <a:t>CCSS emphasizes the role of pictures in telling the story at these levels</a:t>
            </a:r>
          </a:p>
          <a:p>
            <a:r>
              <a:rPr lang="en-US" dirty="0" smtClean="0"/>
              <a:t>It is also possible to handle this as a listening activity (teachers can read texts that have enough depth to allow a worthwhile close analysis of a text)</a:t>
            </a:r>
            <a:endParaRPr lang="en-US" dirty="0"/>
          </a:p>
        </p:txBody>
      </p:sp>
    </p:spTree>
    <p:extLst>
      <p:ext uri="{BB962C8B-B14F-4D97-AF65-F5344CB8AC3E}">
        <p14:creationId xmlns:p14="http://schemas.microsoft.com/office/powerpoint/2010/main" val="352355316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
            </a:r>
            <a:br>
              <a:rPr lang="en-US" dirty="0" smtClean="0"/>
            </a:br>
            <a:r>
              <a:rPr lang="en-US" dirty="0" smtClean="0"/>
              <a:t>Close Reading </a:t>
            </a:r>
            <a:endParaRPr lang="en-US" dirty="0"/>
          </a:p>
        </p:txBody>
      </p:sp>
      <p:sp>
        <p:nvSpPr>
          <p:cNvPr id="3" name="Subtitle 2"/>
          <p:cNvSpPr>
            <a:spLocks noGrp="1"/>
          </p:cNvSpPr>
          <p:nvPr>
            <p:ph type="subTitle" idx="1"/>
          </p:nvPr>
        </p:nvSpPr>
        <p:spPr/>
        <p:txBody>
          <a:bodyPr>
            <a:normAutofit lnSpcReduction="10000"/>
          </a:bodyPr>
          <a:lstStyle/>
          <a:p>
            <a:r>
              <a:rPr lang="en-US" dirty="0" smtClean="0"/>
              <a:t>Timothy Shanahan</a:t>
            </a:r>
          </a:p>
          <a:p>
            <a:r>
              <a:rPr lang="en-US" dirty="0" smtClean="0"/>
              <a:t>University of Illinois at Chicago</a:t>
            </a:r>
          </a:p>
          <a:p>
            <a:r>
              <a:rPr lang="en-US" dirty="0" smtClean="0"/>
              <a:t>www.shanahanonliteracy.com</a:t>
            </a:r>
            <a:endParaRPr lang="en-US" dirty="0"/>
          </a:p>
        </p:txBody>
      </p:sp>
    </p:spTree>
    <p:extLst>
      <p:ext uri="{BB962C8B-B14F-4D97-AF65-F5344CB8AC3E}">
        <p14:creationId xmlns:p14="http://schemas.microsoft.com/office/powerpoint/2010/main" val="141875505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is important</a:t>
            </a:r>
            <a:endParaRPr lang="en-US" dirty="0"/>
          </a:p>
        </p:txBody>
      </p:sp>
      <p:sp>
        <p:nvSpPr>
          <p:cNvPr id="3" name="Content Placeholder 2"/>
          <p:cNvSpPr>
            <a:spLocks noGrp="1"/>
          </p:cNvSpPr>
          <p:nvPr>
            <p:ph idx="1"/>
          </p:nvPr>
        </p:nvSpPr>
        <p:spPr/>
        <p:txBody>
          <a:bodyPr/>
          <a:lstStyle/>
          <a:p>
            <a:r>
              <a:rPr lang="en-US" dirty="0" smtClean="0"/>
              <a:t>Close reading comes out of an effort to push back against scholasticism/historicism</a:t>
            </a:r>
          </a:p>
          <a:p>
            <a:r>
              <a:rPr lang="en-US" dirty="0" smtClean="0"/>
              <a:t>Now that it is being promoted at elementary school level, it appears that it is pushing back against ways that we have been teaching reading</a:t>
            </a:r>
          </a:p>
          <a:p>
            <a:r>
              <a:rPr lang="en-US" dirty="0" smtClean="0"/>
              <a:t>There are contradictions between close reading and some common instructional methods, but it is more complicated than that—requires closer intentional analysis </a:t>
            </a:r>
          </a:p>
          <a:p>
            <a:r>
              <a:rPr lang="en-US" dirty="0" smtClean="0"/>
              <a:t>Remember: During the 1950s-1960s close reading was the major way of reading literature taught in US secondary schools and it was later dropped—let’s not make the same mistakes</a:t>
            </a:r>
            <a:endParaRPr lang="en-US" dirty="0"/>
          </a:p>
        </p:txBody>
      </p:sp>
    </p:spTree>
    <p:extLst>
      <p:ext uri="{BB962C8B-B14F-4D97-AF65-F5344CB8AC3E}">
        <p14:creationId xmlns:p14="http://schemas.microsoft.com/office/powerpoint/2010/main" val="409939588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1143000"/>
          </a:xfrm>
        </p:spPr>
        <p:txBody>
          <a:bodyPr/>
          <a:lstStyle/>
          <a:p>
            <a:r>
              <a:rPr lang="en-US" dirty="0" smtClean="0"/>
              <a:t>Different historical antecedents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46656474"/>
              </p:ext>
            </p:extLst>
          </p:nvPr>
        </p:nvGraphicFramePr>
        <p:xfrm>
          <a:off x="457200" y="1600200"/>
          <a:ext cx="7620000" cy="3764279"/>
        </p:xfrm>
        <a:graphic>
          <a:graphicData uri="http://schemas.openxmlformats.org/drawingml/2006/table">
            <a:tbl>
              <a:tblPr firstRow="1" bandRow="1">
                <a:tableStyleId>{5C22544A-7EE6-4342-B048-85BDC9FD1C3A}</a:tableStyleId>
              </a:tblPr>
              <a:tblGrid>
                <a:gridCol w="2540000"/>
                <a:gridCol w="2540000"/>
                <a:gridCol w="2540000"/>
              </a:tblGrid>
              <a:tr h="370840">
                <a:tc>
                  <a:txBody>
                    <a:bodyPr/>
                    <a:lstStyle/>
                    <a:p>
                      <a:pPr algn="ctr"/>
                      <a:r>
                        <a:rPr lang="en-US" dirty="0" err="1" smtClean="0"/>
                        <a:t>Scholasticsm</a:t>
                      </a:r>
                      <a:endParaRPr lang="en-US" dirty="0"/>
                    </a:p>
                  </a:txBody>
                  <a:tcPr/>
                </a:tc>
                <a:tc>
                  <a:txBody>
                    <a:bodyPr/>
                    <a:lstStyle/>
                    <a:p>
                      <a:pPr algn="ctr"/>
                      <a:r>
                        <a:rPr lang="en-US" dirty="0" smtClean="0"/>
                        <a:t>Close</a:t>
                      </a:r>
                      <a:r>
                        <a:rPr lang="en-US" baseline="0" dirty="0" smtClean="0"/>
                        <a:t> Reading</a:t>
                      </a:r>
                      <a:endParaRPr lang="en-US" dirty="0"/>
                    </a:p>
                  </a:txBody>
                  <a:tcPr/>
                </a:tc>
                <a:tc>
                  <a:txBody>
                    <a:bodyPr/>
                    <a:lstStyle/>
                    <a:p>
                      <a:pPr algn="ctr"/>
                      <a:r>
                        <a:rPr lang="en-US" dirty="0" smtClean="0"/>
                        <a:t>Guided Reading</a:t>
                      </a:r>
                      <a:endParaRPr lang="en-US" dirty="0"/>
                    </a:p>
                  </a:txBody>
                  <a:tcPr/>
                </a:tc>
              </a:tr>
              <a:tr h="370840">
                <a:tc>
                  <a:txBody>
                    <a:bodyPr/>
                    <a:lstStyle/>
                    <a:p>
                      <a:r>
                        <a:rPr lang="en-US" dirty="0" smtClean="0"/>
                        <a:t>College students/adults</a:t>
                      </a:r>
                      <a:endParaRPr lang="en-US" dirty="0"/>
                    </a:p>
                  </a:txBody>
                  <a:tcPr/>
                </a:tc>
                <a:tc>
                  <a:txBody>
                    <a:bodyPr/>
                    <a:lstStyle/>
                    <a:p>
                      <a:r>
                        <a:rPr lang="en-US" dirty="0" smtClean="0"/>
                        <a:t>College students/adults</a:t>
                      </a:r>
                      <a:endParaRPr lang="en-US" dirty="0"/>
                    </a:p>
                  </a:txBody>
                  <a:tcPr/>
                </a:tc>
                <a:tc>
                  <a:txBody>
                    <a:bodyPr/>
                    <a:lstStyle/>
                    <a:p>
                      <a:r>
                        <a:rPr lang="en-US" dirty="0" smtClean="0"/>
                        <a:t>School children</a:t>
                      </a:r>
                      <a:endParaRPr lang="en-US" dirty="0"/>
                    </a:p>
                  </a:txBody>
                  <a:tcPr/>
                </a:tc>
              </a:tr>
              <a:tr h="370840">
                <a:tc>
                  <a:txBody>
                    <a:bodyPr/>
                    <a:lstStyle/>
                    <a:p>
                      <a:r>
                        <a:rPr lang="en-US" dirty="0" smtClean="0"/>
                        <a:t>Authenticity, historical social context,</a:t>
                      </a:r>
                      <a:r>
                        <a:rPr lang="en-US" baseline="0" dirty="0" smtClean="0"/>
                        <a:t> etc.</a:t>
                      </a:r>
                      <a:endParaRPr lang="en-US" dirty="0"/>
                    </a:p>
                  </a:txBody>
                  <a:tcPr/>
                </a:tc>
                <a:tc>
                  <a:txBody>
                    <a:bodyPr/>
                    <a:lstStyle/>
                    <a:p>
                      <a:r>
                        <a:rPr lang="en-US" dirty="0" smtClean="0"/>
                        <a:t>Hidden meanings,</a:t>
                      </a:r>
                      <a:r>
                        <a:rPr lang="en-US" baseline="0" dirty="0" smtClean="0"/>
                        <a:t> </a:t>
                      </a:r>
                      <a:r>
                        <a:rPr lang="en-US" baseline="0" dirty="0" err="1" smtClean="0"/>
                        <a:t>doubleness</a:t>
                      </a:r>
                      <a:r>
                        <a:rPr lang="en-US" baseline="0" dirty="0" smtClean="0"/>
                        <a:t>, symbolism, craft, juxtaposition,</a:t>
                      </a:r>
                      <a:r>
                        <a:rPr lang="en-US" dirty="0" smtClean="0"/>
                        <a:t> </a:t>
                      </a:r>
                      <a:endParaRPr lang="en-US" dirty="0"/>
                    </a:p>
                  </a:txBody>
                  <a:tcPr/>
                </a:tc>
                <a:tc>
                  <a:txBody>
                    <a:bodyPr/>
                    <a:lstStyle/>
                    <a:p>
                      <a:r>
                        <a:rPr lang="en-US" dirty="0" smtClean="0"/>
                        <a:t>Reading comprehension</a:t>
                      </a:r>
                      <a:endParaRPr lang="en-US" dirty="0"/>
                    </a:p>
                  </a:txBody>
                  <a:tcPr/>
                </a:tc>
              </a:tr>
              <a:tr h="370840">
                <a:tc>
                  <a:txBody>
                    <a:bodyPr/>
                    <a:lstStyle/>
                    <a:p>
                      <a:r>
                        <a:rPr lang="en-US" dirty="0" smtClean="0"/>
                        <a:t>Considering text in</a:t>
                      </a:r>
                      <a:r>
                        <a:rPr lang="en-US" baseline="0" dirty="0" smtClean="0"/>
                        <a:t> context of other texts of and the times/events  that produced this text</a:t>
                      </a:r>
                      <a:endParaRPr lang="en-US" dirty="0"/>
                    </a:p>
                  </a:txBody>
                  <a:tcPr/>
                </a:tc>
                <a:tc>
                  <a:txBody>
                    <a:bodyPr/>
                    <a:lstStyle/>
                    <a:p>
                      <a:r>
                        <a:rPr lang="en-US" dirty="0" smtClean="0"/>
                        <a:t>By focusing</a:t>
                      </a:r>
                      <a:r>
                        <a:rPr lang="en-US" baseline="0" dirty="0" smtClean="0"/>
                        <a:t> entirely on the text as a unity—which explanation accounts for the most information</a:t>
                      </a:r>
                      <a:endParaRPr lang="en-US" dirty="0"/>
                    </a:p>
                  </a:txBody>
                  <a:tcPr/>
                </a:tc>
                <a:tc>
                  <a:txBody>
                    <a:bodyPr/>
                    <a:lstStyle/>
                    <a:p>
                      <a:r>
                        <a:rPr lang="en-US" dirty="0" smtClean="0"/>
                        <a:t>By decoding,</a:t>
                      </a:r>
                      <a:r>
                        <a:rPr lang="en-US" baseline="0" dirty="0" smtClean="0"/>
                        <a:t> learning vocabulary, learning to </a:t>
                      </a:r>
                      <a:r>
                        <a:rPr lang="en-US" dirty="0" smtClean="0"/>
                        <a:t>connect</a:t>
                      </a:r>
                      <a:r>
                        <a:rPr lang="en-US" baseline="0" dirty="0" smtClean="0"/>
                        <a:t> the text with prior knowledge, attention focusing strategies</a:t>
                      </a:r>
                      <a:endParaRPr lang="en-US" dirty="0"/>
                    </a:p>
                  </a:txBody>
                  <a:tcPr/>
                </a:tc>
              </a:tr>
              <a:tr h="370840">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373554681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Close Reading </a:t>
            </a:r>
            <a:endParaRPr lang="en-US" sz="3200" dirty="0"/>
          </a:p>
        </p:txBody>
      </p:sp>
      <p:graphicFrame>
        <p:nvGraphicFramePr>
          <p:cNvPr id="5" name="Content Placeholder 4"/>
          <p:cNvGraphicFramePr>
            <a:graphicFrameLocks noGrp="1"/>
          </p:cNvGraphicFramePr>
          <p:nvPr>
            <p:ph sz="quarter" idx="13"/>
            <p:extLst>
              <p:ext uri="{D42A27DB-BD31-4B8C-83A1-F6EECF244321}">
                <p14:modId xmlns:p14="http://schemas.microsoft.com/office/powerpoint/2010/main" val="3337325766"/>
              </p:ext>
            </p:extLst>
          </p:nvPr>
        </p:nvGraphicFramePr>
        <p:xfrm>
          <a:off x="990600" y="381000"/>
          <a:ext cx="6324600" cy="3716384"/>
        </p:xfrm>
        <a:graphic>
          <a:graphicData uri="http://schemas.openxmlformats.org/drawingml/2006/table">
            <a:tbl>
              <a:tblPr firstRow="1" bandRow="1">
                <a:tableStyleId>{5C22544A-7EE6-4342-B048-85BDC9FD1C3A}</a:tableStyleId>
              </a:tblPr>
              <a:tblGrid>
                <a:gridCol w="3162300"/>
                <a:gridCol w="3162300"/>
              </a:tblGrid>
              <a:tr h="511629">
                <a:tc>
                  <a:txBody>
                    <a:bodyPr/>
                    <a:lstStyle/>
                    <a:p>
                      <a:pPr algn="ctr"/>
                      <a:r>
                        <a:rPr lang="en-US" sz="2800" b="1" dirty="0" smtClean="0"/>
                        <a:t>Synonyms</a:t>
                      </a:r>
                      <a:endParaRPr lang="en-US" sz="2800" b="1" dirty="0"/>
                    </a:p>
                  </a:txBody>
                  <a:tcPr/>
                </a:tc>
                <a:tc>
                  <a:txBody>
                    <a:bodyPr/>
                    <a:lstStyle/>
                    <a:p>
                      <a:pPr algn="ctr"/>
                      <a:r>
                        <a:rPr lang="en-US" sz="2800" b="1" dirty="0" smtClean="0"/>
                        <a:t>Not Synonyms</a:t>
                      </a:r>
                      <a:endParaRPr lang="en-US" sz="2800" b="1" dirty="0"/>
                    </a:p>
                  </a:txBody>
                  <a:tcPr/>
                </a:tc>
              </a:tr>
              <a:tr h="511629">
                <a:tc>
                  <a:txBody>
                    <a:bodyPr/>
                    <a:lstStyle/>
                    <a:p>
                      <a:pPr algn="ctr"/>
                      <a:r>
                        <a:rPr lang="en-US" dirty="0" smtClean="0"/>
                        <a:t>Deep reading</a:t>
                      </a:r>
                      <a:endParaRPr lang="en-US" dirty="0"/>
                    </a:p>
                  </a:txBody>
                  <a:tcPr/>
                </a:tc>
                <a:tc>
                  <a:txBody>
                    <a:bodyPr/>
                    <a:lstStyle/>
                    <a:p>
                      <a:pPr algn="ctr"/>
                      <a:r>
                        <a:rPr lang="en-US" dirty="0" smtClean="0"/>
                        <a:t>Thorough reading</a:t>
                      </a:r>
                      <a:endParaRPr lang="en-US" dirty="0"/>
                    </a:p>
                  </a:txBody>
                  <a:tcPr/>
                </a:tc>
              </a:tr>
              <a:tr h="511629">
                <a:tc>
                  <a:txBody>
                    <a:bodyPr/>
                    <a:lstStyle/>
                    <a:p>
                      <a:pPr algn="ctr"/>
                      <a:r>
                        <a:rPr lang="en-US" dirty="0" smtClean="0"/>
                        <a:t>Analytical reading</a:t>
                      </a:r>
                      <a:endParaRPr lang="en-US" dirty="0"/>
                    </a:p>
                  </a:txBody>
                  <a:tcPr/>
                </a:tc>
                <a:tc>
                  <a:txBody>
                    <a:bodyPr/>
                    <a:lstStyle/>
                    <a:p>
                      <a:pPr algn="ctr"/>
                      <a:r>
                        <a:rPr lang="en-US" dirty="0" smtClean="0"/>
                        <a:t>Literal reading </a:t>
                      </a:r>
                      <a:endParaRPr lang="en-US" dirty="0"/>
                    </a:p>
                  </a:txBody>
                  <a:tcPr/>
                </a:tc>
              </a:tr>
              <a:tr h="511629">
                <a:tc>
                  <a:txBody>
                    <a:bodyPr/>
                    <a:lstStyle/>
                    <a:p>
                      <a:pPr algn="ctr"/>
                      <a:r>
                        <a:rPr lang="en-US" dirty="0" smtClean="0"/>
                        <a:t>Critical reading</a:t>
                      </a:r>
                      <a:endParaRPr lang="en-US" dirty="0"/>
                    </a:p>
                  </a:txBody>
                  <a:tcPr/>
                </a:tc>
                <a:tc>
                  <a:txBody>
                    <a:bodyPr/>
                    <a:lstStyle/>
                    <a:p>
                      <a:pPr algn="ctr"/>
                      <a:r>
                        <a:rPr lang="en-US" dirty="0" smtClean="0"/>
                        <a:t>Comprehension</a:t>
                      </a:r>
                      <a:endParaRPr lang="en-US" dirty="0"/>
                    </a:p>
                  </a:txBody>
                  <a:tcPr/>
                </a:tc>
              </a:tr>
              <a:tr h="511629">
                <a:tc>
                  <a:txBody>
                    <a:bodyPr/>
                    <a:lstStyle/>
                    <a:p>
                      <a:endParaRPr lang="en-US"/>
                    </a:p>
                  </a:txBody>
                  <a:tcPr/>
                </a:tc>
                <a:tc>
                  <a:txBody>
                    <a:bodyPr/>
                    <a:lstStyle/>
                    <a:p>
                      <a:pPr algn="ctr"/>
                      <a:r>
                        <a:rPr lang="en-US" dirty="0" smtClean="0"/>
                        <a:t>Being</a:t>
                      </a:r>
                      <a:r>
                        <a:rPr lang="en-US" baseline="0" dirty="0" smtClean="0"/>
                        <a:t> able to answer good questions</a:t>
                      </a:r>
                      <a:endParaRPr lang="en-US" dirty="0"/>
                    </a:p>
                  </a:txBody>
                  <a:tcPr/>
                </a:tc>
              </a:tr>
              <a:tr h="511629">
                <a:tc>
                  <a:txBody>
                    <a:bodyPr/>
                    <a:lstStyle/>
                    <a:p>
                      <a:endParaRPr lang="en-US" dirty="0"/>
                    </a:p>
                  </a:txBody>
                  <a:tcPr/>
                </a:tc>
                <a:tc>
                  <a:txBody>
                    <a:bodyPr/>
                    <a:lstStyle/>
                    <a:p>
                      <a:pPr algn="ctr"/>
                      <a:r>
                        <a:rPr lang="en-US" dirty="0" smtClean="0"/>
                        <a:t>       Annotating Text</a:t>
                      </a:r>
                      <a:endParaRPr lang="en-US" dirty="0"/>
                    </a:p>
                  </a:txBody>
                  <a:tcPr/>
                </a:tc>
              </a:tr>
              <a:tr h="511629">
                <a:tc>
                  <a:txBody>
                    <a:bodyPr/>
                    <a:lstStyle/>
                    <a:p>
                      <a:endParaRPr lang="en-US"/>
                    </a:p>
                  </a:txBody>
                  <a:tcPr/>
                </a:tc>
                <a:tc>
                  <a:txBody>
                    <a:bodyPr/>
                    <a:lstStyle/>
                    <a:p>
                      <a:pPr algn="ctr"/>
                      <a:r>
                        <a:rPr lang="en-US" dirty="0" smtClean="0"/>
                        <a:t>Citing text</a:t>
                      </a:r>
                      <a:r>
                        <a:rPr lang="en-US" baseline="0" dirty="0" smtClean="0"/>
                        <a:t> evidence</a:t>
                      </a:r>
                      <a:endParaRPr lang="en-US" dirty="0"/>
                    </a:p>
                  </a:txBody>
                  <a:tcPr/>
                </a:tc>
              </a:tr>
            </a:tbl>
          </a:graphicData>
        </a:graphic>
      </p:graphicFrame>
    </p:spTree>
    <p:extLst>
      <p:ext uri="{BB962C8B-B14F-4D97-AF65-F5344CB8AC3E}">
        <p14:creationId xmlns:p14="http://schemas.microsoft.com/office/powerpoint/2010/main" val="388558246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problems</a:t>
            </a:r>
            <a:endParaRPr lang="en-US" dirty="0"/>
          </a:p>
        </p:txBody>
      </p:sp>
      <p:sp>
        <p:nvSpPr>
          <p:cNvPr id="3" name="Content Placeholder 2"/>
          <p:cNvSpPr>
            <a:spLocks noGrp="1"/>
          </p:cNvSpPr>
          <p:nvPr>
            <p:ph idx="1"/>
          </p:nvPr>
        </p:nvSpPr>
        <p:spPr/>
        <p:txBody>
          <a:bodyPr/>
          <a:lstStyle/>
          <a:p>
            <a:r>
              <a:rPr lang="en-US" dirty="0" smtClean="0"/>
              <a:t>In many commercial programs, close reading seems to be about answering discrete questions and identifying text evidence that supports their answers (rather than on developing a coherent interpretation of a text that is dependent on text evidence)</a:t>
            </a:r>
          </a:p>
          <a:p>
            <a:r>
              <a:rPr lang="en-US" dirty="0" smtClean="0"/>
              <a:t>Just asking kids to find the source of evidence is valuable and yet does not make for a close reading</a:t>
            </a:r>
          </a:p>
          <a:p>
            <a:r>
              <a:rPr lang="en-US" dirty="0" smtClean="0"/>
              <a:t>We’re overdoing text evidence</a:t>
            </a:r>
          </a:p>
          <a:p>
            <a:r>
              <a:rPr lang="en-US" dirty="0" smtClean="0"/>
              <a:t>Some close reading schemes seem to be mainly about marking up texts and coding information (some of that can be useful), but that doesn’t have much to do with close reading</a:t>
            </a:r>
          </a:p>
          <a:p>
            <a:endParaRPr lang="en-US" dirty="0" smtClean="0"/>
          </a:p>
        </p:txBody>
      </p:sp>
    </p:spTree>
    <p:extLst>
      <p:ext uri="{BB962C8B-B14F-4D97-AF65-F5344CB8AC3E}">
        <p14:creationId xmlns:p14="http://schemas.microsoft.com/office/powerpoint/2010/main" val="23094331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1330</TotalTime>
  <Words>2974</Words>
  <Application>Microsoft Macintosh PowerPoint</Application>
  <PresentationFormat>On-screen Show (4:3)</PresentationFormat>
  <Paragraphs>1089</Paragraphs>
  <Slides>52</Slides>
  <Notes>0</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Adjacency</vt:lpstr>
      <vt:lpstr> Close Reading </vt:lpstr>
      <vt:lpstr>CCSS set a new comprehension goal</vt:lpstr>
      <vt:lpstr>Poor interpretations of close reading </vt:lpstr>
      <vt:lpstr>In close reading, the meaning is in the text</vt:lpstr>
      <vt:lpstr>Close reading has a long history</vt:lpstr>
      <vt:lpstr>History is important</vt:lpstr>
      <vt:lpstr>Different historical antecedents</vt:lpstr>
      <vt:lpstr>Close Reading </vt:lpstr>
      <vt:lpstr>Recent problems</vt:lpstr>
      <vt:lpstr>Close reading and CCSS</vt:lpstr>
      <vt:lpstr>Many versions of close reading</vt:lpstr>
      <vt:lpstr>Adler and Van Doren’s  Close Reading</vt:lpstr>
      <vt:lpstr>Close Reading</vt:lpstr>
      <vt:lpstr>Planning for Close Reading</vt:lpstr>
      <vt:lpstr>Pre-reading</vt:lpstr>
      <vt:lpstr>What about Words?</vt:lpstr>
      <vt:lpstr>Pre-reading (cont.)</vt:lpstr>
      <vt:lpstr>Pre-reading (cont.)</vt:lpstr>
      <vt:lpstr>Pre-reading (cont.)</vt:lpstr>
      <vt:lpstr>Questioning Schemes</vt:lpstr>
      <vt:lpstr>Text dependent questions</vt:lpstr>
      <vt:lpstr>Text Dependent (cont.)</vt:lpstr>
      <vt:lpstr>Text dependent questions</vt:lpstr>
      <vt:lpstr>There are 3 criteria for close reading questions</vt:lpstr>
      <vt:lpstr>What does the text say?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Conclusion of First Reading</vt:lpstr>
      <vt:lpstr>Story Map</vt:lpstr>
      <vt:lpstr>How does the text work?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Conclusion of Second Reading</vt:lpstr>
      <vt:lpstr>Multiple Perspectives </vt:lpstr>
      <vt:lpstr>What does the text mean?</vt:lpstr>
      <vt:lpstr>Striving for Meaning</vt:lpstr>
      <vt:lpstr>Evaluation &amp; Synthesis</vt:lpstr>
      <vt:lpstr>Kindergarten and Grade 1</vt:lpstr>
      <vt:lpstr> Close Reading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Shanahan</dc:creator>
  <cp:lastModifiedBy>Timothy Shanahan</cp:lastModifiedBy>
  <cp:revision>75</cp:revision>
  <dcterms:created xsi:type="dcterms:W3CDTF">2012-05-18T17:24:52Z</dcterms:created>
  <dcterms:modified xsi:type="dcterms:W3CDTF">2017-01-03T22:56:46Z</dcterms:modified>
</cp:coreProperties>
</file>